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9" r:id="rId1"/>
  </p:sldMasterIdLst>
  <p:notesMasterIdLst>
    <p:notesMasterId r:id="rId20"/>
  </p:notesMasterIdLst>
  <p:sldIdLst>
    <p:sldId id="256" r:id="rId2"/>
    <p:sldId id="257" r:id="rId3"/>
    <p:sldId id="258" r:id="rId4"/>
    <p:sldId id="262" r:id="rId5"/>
    <p:sldId id="264" r:id="rId6"/>
    <p:sldId id="269" r:id="rId7"/>
    <p:sldId id="270" r:id="rId8"/>
    <p:sldId id="272" r:id="rId9"/>
    <p:sldId id="273" r:id="rId10"/>
    <p:sldId id="274" r:id="rId11"/>
    <p:sldId id="281" r:id="rId12"/>
    <p:sldId id="275" r:id="rId13"/>
    <p:sldId id="276" r:id="rId14"/>
    <p:sldId id="277" r:id="rId15"/>
    <p:sldId id="278" r:id="rId16"/>
    <p:sldId id="279" r:id="rId17"/>
    <p:sldId id="283" r:id="rId18"/>
    <p:sldId id="26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AFA893-C1F8-4484-9AD2-66F7E906A8AE}" v="57" dt="2026-02-28T23:22:02.6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4" d="100"/>
          <a:sy n="64" d="100"/>
        </p:scale>
        <p:origin x="95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osheen Akbar" userId="2606994355d0901a" providerId="LiveId" clId="{C1B78F5E-1D53-4079-9056-7533E0402A95}"/>
    <pc:docChg chg="undo custSel addSld delSld modSld">
      <pc:chgData name="Nosheen Akbar" userId="2606994355d0901a" providerId="LiveId" clId="{C1B78F5E-1D53-4079-9056-7533E0402A95}" dt="2026-02-28T23:22:02.676" v="554"/>
      <pc:docMkLst>
        <pc:docMk/>
      </pc:docMkLst>
      <pc:sldChg chg="addSp delSp modSp mod modTransition setBg addAnim delAnim delDesignElem">
        <pc:chgData name="Nosheen Akbar" userId="2606994355d0901a" providerId="LiveId" clId="{C1B78F5E-1D53-4079-9056-7533E0402A95}" dt="2026-02-28T22:42:23.573" v="544"/>
        <pc:sldMkLst>
          <pc:docMk/>
          <pc:sldMk cId="2030330383" sldId="256"/>
        </pc:sldMkLst>
        <pc:spChg chg="mod">
          <ac:chgData name="Nosheen Akbar" userId="2606994355d0901a" providerId="LiveId" clId="{C1B78F5E-1D53-4079-9056-7533E0402A95}" dt="2026-02-25T11:18:58.132" v="456" actId="14100"/>
          <ac:spMkLst>
            <pc:docMk/>
            <pc:sldMk cId="2030330383" sldId="256"/>
            <ac:spMk id="2" creationId="{856FF876-1AD4-E257-1BB3-EAADA71AD0FA}"/>
          </ac:spMkLst>
        </pc:spChg>
        <pc:spChg chg="mod">
          <ac:chgData name="Nosheen Akbar" userId="2606994355d0901a" providerId="LiveId" clId="{C1B78F5E-1D53-4079-9056-7533E0402A95}" dt="2026-02-25T11:17:53.678" v="437" actId="14100"/>
          <ac:spMkLst>
            <pc:docMk/>
            <pc:sldMk cId="2030330383" sldId="256"/>
            <ac:spMk id="3" creationId="{C8C8649D-13E9-876F-6B7B-90124059F0C2}"/>
          </ac:spMkLst>
        </pc:spChg>
        <pc:picChg chg="add">
          <ac:chgData name="Nosheen Akbar" userId="2606994355d0901a" providerId="LiveId" clId="{C1B78F5E-1D53-4079-9056-7533E0402A95}" dt="2026-02-25T11:07:22.452" v="346" actId="26606"/>
          <ac:picMkLst>
            <pc:docMk/>
            <pc:sldMk cId="2030330383" sldId="256"/>
            <ac:picMk id="5" creationId="{3CC348D9-A4ED-92BF-617F-1CE8C4BEF069}"/>
          </ac:picMkLst>
        </pc:picChg>
        <pc:picChg chg="add del mod">
          <ac:chgData name="Nosheen Akbar" userId="2606994355d0901a" providerId="LiveId" clId="{C1B78F5E-1D53-4079-9056-7533E0402A95}" dt="2026-02-28T22:32:01.958" v="536" actId="478"/>
          <ac:picMkLst>
            <pc:docMk/>
            <pc:sldMk cId="2030330383" sldId="256"/>
            <ac:picMk id="9" creationId="{4B2E82B0-A575-1BFF-E2A1-AF2DF2F2A1E6}"/>
          </ac:picMkLst>
        </pc:picChg>
        <pc:picChg chg="add del mod">
          <ac:chgData name="Nosheen Akbar" userId="2606994355d0901a" providerId="LiveId" clId="{C1B78F5E-1D53-4079-9056-7533E0402A95}" dt="2026-02-28T22:32:59.212" v="539"/>
          <ac:picMkLst>
            <pc:docMk/>
            <pc:sldMk cId="2030330383" sldId="256"/>
            <ac:picMk id="19" creationId="{78E2BDEC-D5A9-F642-155E-BE41ACE18427}"/>
          </ac:picMkLst>
        </pc:picChg>
        <pc:picChg chg="add del mod">
          <ac:chgData name="Nosheen Akbar" userId="2606994355d0901a" providerId="LiveId" clId="{C1B78F5E-1D53-4079-9056-7533E0402A95}" dt="2026-02-28T22:40:26.749" v="542" actId="478"/>
          <ac:picMkLst>
            <pc:docMk/>
            <pc:sldMk cId="2030330383" sldId="256"/>
            <ac:picMk id="27" creationId="{7F243190-DBAC-FE85-1133-B3AA3928DE41}"/>
          </ac:picMkLst>
        </pc:picChg>
        <pc:picChg chg="add mod">
          <ac:chgData name="Nosheen Akbar" userId="2606994355d0901a" providerId="LiveId" clId="{C1B78F5E-1D53-4079-9056-7533E0402A95}" dt="2026-02-28T22:42:23.573" v="544"/>
          <ac:picMkLst>
            <pc:docMk/>
            <pc:sldMk cId="2030330383" sldId="256"/>
            <ac:picMk id="33" creationId="{A5BD4D07-2176-FB6C-07C1-3A945A825DDE}"/>
          </ac:picMkLst>
        </pc:picChg>
      </pc:sldChg>
      <pc:sldChg chg="addSp delSp modSp mod modTransition setBg setClrOvrMap delDesignElem">
        <pc:chgData name="Nosheen Akbar" userId="2606994355d0901a" providerId="LiveId" clId="{C1B78F5E-1D53-4079-9056-7533E0402A95}" dt="2026-02-28T22:47:24.360" v="545"/>
        <pc:sldMkLst>
          <pc:docMk/>
          <pc:sldMk cId="2774912038" sldId="257"/>
        </pc:sldMkLst>
        <pc:spChg chg="mod ord">
          <ac:chgData name="Nosheen Akbar" userId="2606994355d0901a" providerId="LiveId" clId="{C1B78F5E-1D53-4079-9056-7533E0402A95}" dt="2026-02-27T22:05:48.640" v="457" actId="1076"/>
          <ac:spMkLst>
            <pc:docMk/>
            <pc:sldMk cId="2774912038" sldId="257"/>
            <ac:spMk id="2" creationId="{A8768E5F-472C-D159-F928-9E3222151031}"/>
          </ac:spMkLst>
        </pc:spChg>
        <pc:spChg chg="mod">
          <ac:chgData name="Nosheen Akbar" userId="2606994355d0901a" providerId="LiveId" clId="{C1B78F5E-1D53-4079-9056-7533E0402A95}" dt="2026-02-25T11:16:11.602" v="426" actId="26606"/>
          <ac:spMkLst>
            <pc:docMk/>
            <pc:sldMk cId="2774912038" sldId="257"/>
            <ac:spMk id="3" creationId="{F01462B0-8AF2-D84C-D655-99229C519E4B}"/>
          </ac:spMkLst>
        </pc:spChg>
        <pc:picChg chg="add mod">
          <ac:chgData name="Nosheen Akbar" userId="2606994355d0901a" providerId="LiveId" clId="{C1B78F5E-1D53-4079-9056-7533E0402A95}" dt="2026-02-28T22:47:24.360" v="545"/>
          <ac:picMkLst>
            <pc:docMk/>
            <pc:sldMk cId="2774912038" sldId="257"/>
            <ac:picMk id="33" creationId="{3B87A695-6293-11D1-8366-F9D96D4C2984}"/>
          </ac:picMkLst>
        </pc:picChg>
      </pc:sldChg>
      <pc:sldChg chg="addSp delSp modSp mod modTransition setBg delAnim setClrOvrMap delDesignElem">
        <pc:chgData name="Nosheen Akbar" userId="2606994355d0901a" providerId="LiveId" clId="{C1B78F5E-1D53-4079-9056-7533E0402A95}" dt="2026-02-28T23:19:28.770" v="550"/>
        <pc:sldMkLst>
          <pc:docMk/>
          <pc:sldMk cId="759772865" sldId="258"/>
        </pc:sldMkLst>
        <pc:spChg chg="mod ord">
          <ac:chgData name="Nosheen Akbar" userId="2606994355d0901a" providerId="LiveId" clId="{C1B78F5E-1D53-4079-9056-7533E0402A95}" dt="2026-02-27T22:05:59.129" v="459" actId="1076"/>
          <ac:spMkLst>
            <pc:docMk/>
            <pc:sldMk cId="759772865" sldId="258"/>
            <ac:spMk id="2" creationId="{2CC975A3-365A-3EF6-F2F1-44DC4B91270A}"/>
          </ac:spMkLst>
        </pc:spChg>
        <pc:spChg chg="mod">
          <ac:chgData name="Nosheen Akbar" userId="2606994355d0901a" providerId="LiveId" clId="{C1B78F5E-1D53-4079-9056-7533E0402A95}" dt="2026-02-27T22:06:14.157" v="462" actId="1076"/>
          <ac:spMkLst>
            <pc:docMk/>
            <pc:sldMk cId="759772865" sldId="258"/>
            <ac:spMk id="3" creationId="{2E351852-BE72-F4E3-385A-D6FAAA675A37}"/>
          </ac:spMkLst>
        </pc:spChg>
        <pc:picChg chg="add del mod">
          <ac:chgData name="Nosheen Akbar" userId="2606994355d0901a" providerId="LiveId" clId="{C1B78F5E-1D53-4079-9056-7533E0402A95}" dt="2026-02-28T23:17:51.757" v="548" actId="478"/>
          <ac:picMkLst>
            <pc:docMk/>
            <pc:sldMk cId="759772865" sldId="258"/>
            <ac:picMk id="19" creationId="{8A374E86-9CCA-5EF9-5D05-93350F535AE5}"/>
          </ac:picMkLst>
        </pc:picChg>
        <pc:picChg chg="add mod">
          <ac:chgData name="Nosheen Akbar" userId="2606994355d0901a" providerId="LiveId" clId="{C1B78F5E-1D53-4079-9056-7533E0402A95}" dt="2026-02-28T23:19:28.770" v="550"/>
          <ac:picMkLst>
            <pc:docMk/>
            <pc:sldMk cId="759772865" sldId="258"/>
            <ac:picMk id="26" creationId="{3F8E073D-C183-4D5B-D8C3-4EBDA982C9F3}"/>
          </ac:picMkLst>
        </pc:picChg>
      </pc:sldChg>
      <pc:sldChg chg="addSp delSp modSp mod modTransition setBg setClrOvrMap delDesignElem">
        <pc:chgData name="Nosheen Akbar" userId="2606994355d0901a" providerId="LiveId" clId="{C1B78F5E-1D53-4079-9056-7533E0402A95}" dt="2026-02-28T22:54:09.663" v="546"/>
        <pc:sldMkLst>
          <pc:docMk/>
          <pc:sldMk cId="3143329375" sldId="262"/>
        </pc:sldMkLst>
        <pc:spChg chg="mod ord">
          <ac:chgData name="Nosheen Akbar" userId="2606994355d0901a" providerId="LiveId" clId="{C1B78F5E-1D53-4079-9056-7533E0402A95}" dt="2026-02-25T11:18:55.264" v="452" actId="27636"/>
          <ac:spMkLst>
            <pc:docMk/>
            <pc:sldMk cId="3143329375" sldId="262"/>
            <ac:spMk id="2" creationId="{1780499D-1493-0CD7-6790-51D2524381EC}"/>
          </ac:spMkLst>
        </pc:spChg>
        <pc:spChg chg="mod">
          <ac:chgData name="Nosheen Akbar" userId="2606994355d0901a" providerId="LiveId" clId="{C1B78F5E-1D53-4079-9056-7533E0402A95}" dt="2026-02-25T11:08:58.567" v="357" actId="26606"/>
          <ac:spMkLst>
            <pc:docMk/>
            <pc:sldMk cId="3143329375" sldId="262"/>
            <ac:spMk id="3" creationId="{F776CC27-7780-3DE9-BE7A-E3181A9954DC}"/>
          </ac:spMkLst>
        </pc:spChg>
        <pc:picChg chg="add mod">
          <ac:chgData name="Nosheen Akbar" userId="2606994355d0901a" providerId="LiveId" clId="{C1B78F5E-1D53-4079-9056-7533E0402A95}" dt="2026-02-28T22:54:09.663" v="546"/>
          <ac:picMkLst>
            <pc:docMk/>
            <pc:sldMk cId="3143329375" sldId="262"/>
            <ac:picMk id="16" creationId="{F1657029-C5C3-68C2-5B35-2FE0EA903FA6}"/>
          </ac:picMkLst>
        </pc:picChg>
        <pc:picChg chg="add">
          <ac:chgData name="Nosheen Akbar" userId="2606994355d0901a" providerId="LiveId" clId="{C1B78F5E-1D53-4079-9056-7533E0402A95}" dt="2026-02-25T11:08:58.567" v="357" actId="26606"/>
          <ac:picMkLst>
            <pc:docMk/>
            <pc:sldMk cId="3143329375" sldId="262"/>
            <ac:picMk id="34" creationId="{314ABCC6-5254-0F61-08AE-A0DC2AD33C37}"/>
          </ac:picMkLst>
        </pc:picChg>
      </pc:sldChg>
      <pc:sldChg chg="addSp delSp modSp mod modTransition setBg modAnim setClrOvrMap delDesignElem">
        <pc:chgData name="Nosheen Akbar" userId="2606994355d0901a" providerId="LiveId" clId="{C1B78F5E-1D53-4079-9056-7533E0402A95}" dt="2026-02-28T23:22:02.676" v="554"/>
        <pc:sldMkLst>
          <pc:docMk/>
          <pc:sldMk cId="1837119100" sldId="263"/>
        </pc:sldMkLst>
        <pc:spChg chg="mod ord">
          <ac:chgData name="Nosheen Akbar" userId="2606994355d0901a" providerId="LiveId" clId="{C1B78F5E-1D53-4079-9056-7533E0402A95}" dt="2026-02-25T11:13:53.675" v="391" actId="26606"/>
          <ac:spMkLst>
            <pc:docMk/>
            <pc:sldMk cId="1837119100" sldId="263"/>
            <ac:spMk id="2" creationId="{29D6AE06-1817-54AD-E029-83B5D8CA40AE}"/>
          </ac:spMkLst>
        </pc:spChg>
        <pc:spChg chg="mod">
          <ac:chgData name="Nosheen Akbar" userId="2606994355d0901a" providerId="LiveId" clId="{C1B78F5E-1D53-4079-9056-7533E0402A95}" dt="2026-02-27T22:09:16.659" v="503" actId="20577"/>
          <ac:spMkLst>
            <pc:docMk/>
            <pc:sldMk cId="1837119100" sldId="263"/>
            <ac:spMk id="3" creationId="{13456A12-0108-3BF8-B7E9-FF231BF1838B}"/>
          </ac:spMkLst>
        </pc:spChg>
        <pc:spChg chg="add mod">
          <ac:chgData name="Nosheen Akbar" userId="2606994355d0901a" providerId="LiveId" clId="{C1B78F5E-1D53-4079-9056-7533E0402A95}" dt="2026-02-27T22:10:06.385" v="521" actId="255"/>
          <ac:spMkLst>
            <pc:docMk/>
            <pc:sldMk cId="1837119100" sldId="263"/>
            <ac:spMk id="4" creationId="{DA24C2E2-C0B1-A435-496D-EEB7BAC24AB3}"/>
          </ac:spMkLst>
        </pc:spChg>
        <pc:picChg chg="add del mod">
          <ac:chgData name="Nosheen Akbar" userId="2606994355d0901a" providerId="LiveId" clId="{C1B78F5E-1D53-4079-9056-7533E0402A95}" dt="2026-02-28T23:22:02.676" v="554"/>
          <ac:picMkLst>
            <pc:docMk/>
            <pc:sldMk cId="1837119100" sldId="263"/>
            <ac:picMk id="7" creationId="{579451DB-F8D6-0748-641E-81DB07883544}"/>
          </ac:picMkLst>
        </pc:picChg>
      </pc:sldChg>
      <pc:sldChg chg="addSp delSp modSp mod modTransition setBg setClrOvrMap delDesignElem">
        <pc:chgData name="Nosheen Akbar" userId="2606994355d0901a" providerId="LiveId" clId="{C1B78F5E-1D53-4079-9056-7533E0402A95}" dt="2026-02-28T22:54:09.663" v="546"/>
        <pc:sldMkLst>
          <pc:docMk/>
          <pc:sldMk cId="1358930191" sldId="264"/>
        </pc:sldMkLst>
        <pc:spChg chg="mod ord">
          <ac:chgData name="Nosheen Akbar" userId="2606994355d0901a" providerId="LiveId" clId="{C1B78F5E-1D53-4079-9056-7533E0402A95}" dt="2026-02-25T11:09:28.541" v="366" actId="26606"/>
          <ac:spMkLst>
            <pc:docMk/>
            <pc:sldMk cId="1358930191" sldId="264"/>
            <ac:spMk id="2" creationId="{6465EC38-787F-3CC4-2604-064433A079E6}"/>
          </ac:spMkLst>
        </pc:spChg>
        <pc:picChg chg="add mod">
          <ac:chgData name="Nosheen Akbar" userId="2606994355d0901a" providerId="LiveId" clId="{C1B78F5E-1D53-4079-9056-7533E0402A95}" dt="2026-02-28T22:54:09.663" v="546"/>
          <ac:picMkLst>
            <pc:docMk/>
            <pc:sldMk cId="1358930191" sldId="264"/>
            <ac:picMk id="15" creationId="{A8F1A59A-DCEB-2001-1FBE-CD848518A617}"/>
          </ac:picMkLst>
        </pc:picChg>
      </pc:sldChg>
      <pc:sldChg chg="addSp delSp modSp mod modTransition setBg">
        <pc:chgData name="Nosheen Akbar" userId="2606994355d0901a" providerId="LiveId" clId="{C1B78F5E-1D53-4079-9056-7533E0402A95}" dt="2026-02-28T22:54:09.663" v="546"/>
        <pc:sldMkLst>
          <pc:docMk/>
          <pc:sldMk cId="3741917255" sldId="269"/>
        </pc:sldMkLst>
        <pc:spChg chg="mod">
          <ac:chgData name="Nosheen Akbar" userId="2606994355d0901a" providerId="LiveId" clId="{C1B78F5E-1D53-4079-9056-7533E0402A95}" dt="2026-02-25T11:18:55.573" v="453" actId="27636"/>
          <ac:spMkLst>
            <pc:docMk/>
            <pc:sldMk cId="3741917255" sldId="269"/>
            <ac:spMk id="2" creationId="{609920B1-D40C-D0B1-7525-5E192D048B9C}"/>
          </ac:spMkLst>
        </pc:spChg>
        <pc:graphicFrameChg chg="add mod">
          <ac:chgData name="Nosheen Akbar" userId="2606994355d0901a" providerId="LiveId" clId="{C1B78F5E-1D53-4079-9056-7533E0402A95}" dt="2026-02-25T11:18:54.846" v="451"/>
          <ac:graphicFrameMkLst>
            <pc:docMk/>
            <pc:sldMk cId="3741917255" sldId="269"/>
            <ac:graphicFrameMk id="5" creationId="{CA6B40F0-22AC-031B-E4CF-8468D2D90237}"/>
          </ac:graphicFrameMkLst>
        </pc:graphicFrameChg>
        <pc:picChg chg="add mod">
          <ac:chgData name="Nosheen Akbar" userId="2606994355d0901a" providerId="LiveId" clId="{C1B78F5E-1D53-4079-9056-7533E0402A95}" dt="2026-02-28T22:54:09.663" v="546"/>
          <ac:picMkLst>
            <pc:docMk/>
            <pc:sldMk cId="3741917255" sldId="269"/>
            <ac:picMk id="13" creationId="{52F54C51-9361-8966-CA02-516C2A46B698}"/>
          </ac:picMkLst>
        </pc:picChg>
      </pc:sldChg>
      <pc:sldChg chg="addSp delSp modSp mod modTransition setBg setClrOvrMap delDesignElem">
        <pc:chgData name="Nosheen Akbar" userId="2606994355d0901a" providerId="LiveId" clId="{C1B78F5E-1D53-4079-9056-7533E0402A95}" dt="2026-02-28T23:04:45.125" v="547"/>
        <pc:sldMkLst>
          <pc:docMk/>
          <pc:sldMk cId="14658545" sldId="270"/>
        </pc:sldMkLst>
        <pc:spChg chg="mod ord">
          <ac:chgData name="Nosheen Akbar" userId="2606994355d0901a" providerId="LiveId" clId="{C1B78F5E-1D53-4079-9056-7533E0402A95}" dt="2026-02-25T11:18:54.846" v="451"/>
          <ac:spMkLst>
            <pc:docMk/>
            <pc:sldMk cId="14658545" sldId="270"/>
            <ac:spMk id="2" creationId="{7362BC17-06C7-93B2-F20F-F79FF36223B4}"/>
          </ac:spMkLst>
        </pc:spChg>
        <pc:spChg chg="mod">
          <ac:chgData name="Nosheen Akbar" userId="2606994355d0901a" providerId="LiveId" clId="{C1B78F5E-1D53-4079-9056-7533E0402A95}" dt="2026-02-25T11:18:54.846" v="451"/>
          <ac:spMkLst>
            <pc:docMk/>
            <pc:sldMk cId="14658545" sldId="270"/>
            <ac:spMk id="3" creationId="{C8EAD66F-0271-979C-79C6-67248A3EDB89}"/>
          </ac:spMkLst>
        </pc:spChg>
        <pc:picChg chg="add mod">
          <ac:chgData name="Nosheen Akbar" userId="2606994355d0901a" providerId="LiveId" clId="{C1B78F5E-1D53-4079-9056-7533E0402A95}" dt="2026-02-28T23:04:45.125" v="547"/>
          <ac:picMkLst>
            <pc:docMk/>
            <pc:sldMk cId="14658545" sldId="270"/>
            <ac:picMk id="12" creationId="{30E84BAF-AFE5-42D6-7223-6F99006A55B5}"/>
          </ac:picMkLst>
        </pc:picChg>
      </pc:sldChg>
      <pc:sldChg chg="addSp delSp modSp mod modTransition setBg delDesignElem">
        <pc:chgData name="Nosheen Akbar" userId="2606994355d0901a" providerId="LiveId" clId="{C1B78F5E-1D53-4079-9056-7533E0402A95}" dt="2026-02-28T23:04:45.125" v="547"/>
        <pc:sldMkLst>
          <pc:docMk/>
          <pc:sldMk cId="1638268989" sldId="272"/>
        </pc:sldMkLst>
        <pc:spChg chg="mod">
          <ac:chgData name="Nosheen Akbar" userId="2606994355d0901a" providerId="LiveId" clId="{C1B78F5E-1D53-4079-9056-7533E0402A95}" dt="2026-02-27T22:06:33.478" v="463" actId="1076"/>
          <ac:spMkLst>
            <pc:docMk/>
            <pc:sldMk cId="1638268989" sldId="272"/>
            <ac:spMk id="2" creationId="{C9C3FB3F-F907-4C77-CE38-BAF3E6700E69}"/>
          </ac:spMkLst>
        </pc:spChg>
        <pc:spChg chg="mod">
          <ac:chgData name="Nosheen Akbar" userId="2606994355d0901a" providerId="LiveId" clId="{C1B78F5E-1D53-4079-9056-7533E0402A95}" dt="2026-02-25T11:10:17.312" v="373" actId="26606"/>
          <ac:spMkLst>
            <pc:docMk/>
            <pc:sldMk cId="1638268989" sldId="272"/>
            <ac:spMk id="3" creationId="{6DA6592D-342E-5774-5576-CF80A55FCA1E}"/>
          </ac:spMkLst>
        </pc:spChg>
        <pc:picChg chg="add mod">
          <ac:chgData name="Nosheen Akbar" userId="2606994355d0901a" providerId="LiveId" clId="{C1B78F5E-1D53-4079-9056-7533E0402A95}" dt="2026-02-28T23:04:45.125" v="547"/>
          <ac:picMkLst>
            <pc:docMk/>
            <pc:sldMk cId="1638268989" sldId="272"/>
            <ac:picMk id="11" creationId="{66CD2BF9-5AB9-56B1-29B0-9FABD246B32D}"/>
          </ac:picMkLst>
        </pc:picChg>
        <pc:picChg chg="add">
          <ac:chgData name="Nosheen Akbar" userId="2606994355d0901a" providerId="LiveId" clId="{C1B78F5E-1D53-4079-9056-7533E0402A95}" dt="2026-02-25T11:10:17.312" v="373" actId="26606"/>
          <ac:picMkLst>
            <pc:docMk/>
            <pc:sldMk cId="1638268989" sldId="272"/>
            <ac:picMk id="27" creationId="{540040A7-2A8B-BEC7-E3A9-442E192BAC8C}"/>
          </ac:picMkLst>
        </pc:picChg>
      </pc:sldChg>
      <pc:sldChg chg="addSp delSp modSp mod modTransition setBg delDesignElem">
        <pc:chgData name="Nosheen Akbar" userId="2606994355d0901a" providerId="LiveId" clId="{C1B78F5E-1D53-4079-9056-7533E0402A95}" dt="2026-02-28T23:04:45.125" v="547"/>
        <pc:sldMkLst>
          <pc:docMk/>
          <pc:sldMk cId="2498671612" sldId="273"/>
        </pc:sldMkLst>
        <pc:spChg chg="mod">
          <ac:chgData name="Nosheen Akbar" userId="2606994355d0901a" providerId="LiveId" clId="{C1B78F5E-1D53-4079-9056-7533E0402A95}" dt="2026-02-25T11:10:27.135" v="374" actId="26606"/>
          <ac:spMkLst>
            <pc:docMk/>
            <pc:sldMk cId="2498671612" sldId="273"/>
            <ac:spMk id="2" creationId="{5D83CA9B-B10A-5778-CE53-F50BF3613344}"/>
          </ac:spMkLst>
        </pc:spChg>
        <pc:graphicFrameChg chg="add">
          <ac:chgData name="Nosheen Akbar" userId="2606994355d0901a" providerId="LiveId" clId="{C1B78F5E-1D53-4079-9056-7533E0402A95}" dt="2026-02-25T11:10:27.135" v="374" actId="26606"/>
          <ac:graphicFrameMkLst>
            <pc:docMk/>
            <pc:sldMk cId="2498671612" sldId="273"/>
            <ac:graphicFrameMk id="5" creationId="{A8A69E8D-BEE0-0A53-7E30-136B83678696}"/>
          </ac:graphicFrameMkLst>
        </pc:graphicFrameChg>
        <pc:picChg chg="add mod">
          <ac:chgData name="Nosheen Akbar" userId="2606994355d0901a" providerId="LiveId" clId="{C1B78F5E-1D53-4079-9056-7533E0402A95}" dt="2026-02-28T23:04:45.125" v="547"/>
          <ac:picMkLst>
            <pc:docMk/>
            <pc:sldMk cId="2498671612" sldId="273"/>
            <ac:picMk id="9" creationId="{D482AFE7-0E0B-B389-6F44-92BD5AC732A8}"/>
          </ac:picMkLst>
        </pc:picChg>
      </pc:sldChg>
      <pc:sldChg chg="addSp delSp modSp mod modTransition setBg delDesignElem">
        <pc:chgData name="Nosheen Akbar" userId="2606994355d0901a" providerId="LiveId" clId="{C1B78F5E-1D53-4079-9056-7533E0402A95}" dt="2026-02-28T23:04:45.125" v="547"/>
        <pc:sldMkLst>
          <pc:docMk/>
          <pc:sldMk cId="2321866886" sldId="274"/>
        </pc:sldMkLst>
        <pc:spChg chg="mod">
          <ac:chgData name="Nosheen Akbar" userId="2606994355d0901a" providerId="LiveId" clId="{C1B78F5E-1D53-4079-9056-7533E0402A95}" dt="2026-02-25T11:15:34.273" v="412" actId="27636"/>
          <ac:spMkLst>
            <pc:docMk/>
            <pc:sldMk cId="2321866886" sldId="274"/>
            <ac:spMk id="2" creationId="{BD6D5DF0-FED0-9E70-C028-33E9C6F793C5}"/>
          </ac:spMkLst>
        </pc:spChg>
        <pc:spChg chg="mod">
          <ac:chgData name="Nosheen Akbar" userId="2606994355d0901a" providerId="LiveId" clId="{C1B78F5E-1D53-4079-9056-7533E0402A95}" dt="2026-02-25T11:10:55.614" v="375" actId="26606"/>
          <ac:spMkLst>
            <pc:docMk/>
            <pc:sldMk cId="2321866886" sldId="274"/>
            <ac:spMk id="3" creationId="{462B4A4C-8D3B-AABF-53D8-D2F480D24E0B}"/>
          </ac:spMkLst>
        </pc:spChg>
        <pc:picChg chg="add">
          <ac:chgData name="Nosheen Akbar" userId="2606994355d0901a" providerId="LiveId" clId="{C1B78F5E-1D53-4079-9056-7533E0402A95}" dt="2026-02-25T11:10:55.614" v="375" actId="26606"/>
          <ac:picMkLst>
            <pc:docMk/>
            <pc:sldMk cId="2321866886" sldId="274"/>
            <ac:picMk id="5" creationId="{90AB34E8-B06F-B25F-BA46-C9DE5B0FA248}"/>
          </ac:picMkLst>
        </pc:picChg>
        <pc:picChg chg="add mod">
          <ac:chgData name="Nosheen Akbar" userId="2606994355d0901a" providerId="LiveId" clId="{C1B78F5E-1D53-4079-9056-7533E0402A95}" dt="2026-02-28T23:04:45.125" v="547"/>
          <ac:picMkLst>
            <pc:docMk/>
            <pc:sldMk cId="2321866886" sldId="274"/>
            <ac:picMk id="10" creationId="{331F10CD-4F1B-272A-2EE8-228842C56A0C}"/>
          </ac:picMkLst>
        </pc:picChg>
      </pc:sldChg>
      <pc:sldChg chg="addSp delSp modSp mod modTransition setBg setClrOvrMap delDesignElem">
        <pc:chgData name="Nosheen Akbar" userId="2606994355d0901a" providerId="LiveId" clId="{C1B78F5E-1D53-4079-9056-7533E0402A95}" dt="2026-02-28T23:04:45.125" v="547"/>
        <pc:sldMkLst>
          <pc:docMk/>
          <pc:sldMk cId="1455504512" sldId="275"/>
        </pc:sldMkLst>
        <pc:spChg chg="mod">
          <ac:chgData name="Nosheen Akbar" userId="2606994355d0901a" providerId="LiveId" clId="{C1B78F5E-1D53-4079-9056-7533E0402A95}" dt="2026-02-27T22:06:54.135" v="465" actId="1076"/>
          <ac:spMkLst>
            <pc:docMk/>
            <pc:sldMk cId="1455504512" sldId="275"/>
            <ac:spMk id="2" creationId="{BC6A5F03-347A-F76B-40BA-C9D877CE3BB4}"/>
          </ac:spMkLst>
        </pc:spChg>
        <pc:spChg chg="mod">
          <ac:chgData name="Nosheen Akbar" userId="2606994355d0901a" providerId="LiveId" clId="{C1B78F5E-1D53-4079-9056-7533E0402A95}" dt="2026-02-27T22:06:56.749" v="466" actId="1076"/>
          <ac:spMkLst>
            <pc:docMk/>
            <pc:sldMk cId="1455504512" sldId="275"/>
            <ac:spMk id="3" creationId="{E210503E-117A-AEF9-CAB5-A5E3D9468E59}"/>
          </ac:spMkLst>
        </pc:spChg>
        <pc:picChg chg="add">
          <ac:chgData name="Nosheen Akbar" userId="2606994355d0901a" providerId="LiveId" clId="{C1B78F5E-1D53-4079-9056-7533E0402A95}" dt="2026-02-25T11:11:13.143" v="377" actId="26606"/>
          <ac:picMkLst>
            <pc:docMk/>
            <pc:sldMk cId="1455504512" sldId="275"/>
            <ac:picMk id="5" creationId="{73B1A46C-38F3-4A93-E4C8-C24ABD5BFFD0}"/>
          </ac:picMkLst>
        </pc:picChg>
        <pc:picChg chg="add mod">
          <ac:chgData name="Nosheen Akbar" userId="2606994355d0901a" providerId="LiveId" clId="{C1B78F5E-1D53-4079-9056-7533E0402A95}" dt="2026-02-28T23:04:45.125" v="547"/>
          <ac:picMkLst>
            <pc:docMk/>
            <pc:sldMk cId="1455504512" sldId="275"/>
            <ac:picMk id="9" creationId="{2A0F0EC6-8B48-C02A-E9F0-49A9C5AE0B35}"/>
          </ac:picMkLst>
        </pc:picChg>
      </pc:sldChg>
      <pc:sldChg chg="addSp delSp modSp mod modTransition setBg setClrOvrMap delDesignElem">
        <pc:chgData name="Nosheen Akbar" userId="2606994355d0901a" providerId="LiveId" clId="{C1B78F5E-1D53-4079-9056-7533E0402A95}" dt="2026-02-28T23:04:45.125" v="547"/>
        <pc:sldMkLst>
          <pc:docMk/>
          <pc:sldMk cId="1224011508" sldId="276"/>
        </pc:sldMkLst>
        <pc:spChg chg="mod">
          <ac:chgData name="Nosheen Akbar" userId="2606994355d0901a" providerId="LiveId" clId="{C1B78F5E-1D53-4079-9056-7533E0402A95}" dt="2026-02-25T11:15:34.326" v="413" actId="27636"/>
          <ac:spMkLst>
            <pc:docMk/>
            <pc:sldMk cId="1224011508" sldId="276"/>
            <ac:spMk id="2" creationId="{744EF82F-C0F3-2646-FDF1-E17C2FC00A2F}"/>
          </ac:spMkLst>
        </pc:spChg>
        <pc:spChg chg="mod">
          <ac:chgData name="Nosheen Akbar" userId="2606994355d0901a" providerId="LiveId" clId="{C1B78F5E-1D53-4079-9056-7533E0402A95}" dt="2026-02-25T11:11:50.598" v="382" actId="26606"/>
          <ac:spMkLst>
            <pc:docMk/>
            <pc:sldMk cId="1224011508" sldId="276"/>
            <ac:spMk id="3" creationId="{DA1D25CE-EE60-9667-521D-68B64A85D4C7}"/>
          </ac:spMkLst>
        </pc:spChg>
        <pc:picChg chg="add mod">
          <ac:chgData name="Nosheen Akbar" userId="2606994355d0901a" providerId="LiveId" clId="{C1B78F5E-1D53-4079-9056-7533E0402A95}" dt="2026-02-28T23:04:45.125" v="547"/>
          <ac:picMkLst>
            <pc:docMk/>
            <pc:sldMk cId="1224011508" sldId="276"/>
            <ac:picMk id="9" creationId="{AED72535-27FD-247A-6D51-B0F6BEC63B47}"/>
          </ac:picMkLst>
        </pc:picChg>
        <pc:picChg chg="add">
          <ac:chgData name="Nosheen Akbar" userId="2606994355d0901a" providerId="LiveId" clId="{C1B78F5E-1D53-4079-9056-7533E0402A95}" dt="2026-02-25T11:11:50.598" v="382" actId="26606"/>
          <ac:picMkLst>
            <pc:docMk/>
            <pc:sldMk cId="1224011508" sldId="276"/>
            <ac:picMk id="14" creationId="{D75989EA-A864-CA38-BFE9-42D3F4B5DC9F}"/>
          </ac:picMkLst>
        </pc:picChg>
      </pc:sldChg>
      <pc:sldChg chg="addSp delSp modSp mod modTransition setBg setClrOvrMap delDesignElem">
        <pc:chgData name="Nosheen Akbar" userId="2606994355d0901a" providerId="LiveId" clId="{C1B78F5E-1D53-4079-9056-7533E0402A95}" dt="2026-02-28T23:04:45.125" v="547"/>
        <pc:sldMkLst>
          <pc:docMk/>
          <pc:sldMk cId="947961104" sldId="277"/>
        </pc:sldMkLst>
        <pc:spChg chg="mod">
          <ac:chgData name="Nosheen Akbar" userId="2606994355d0901a" providerId="LiveId" clId="{C1B78F5E-1D53-4079-9056-7533E0402A95}" dt="2026-02-27T22:07:10.817" v="468" actId="1076"/>
          <ac:spMkLst>
            <pc:docMk/>
            <pc:sldMk cId="947961104" sldId="277"/>
            <ac:spMk id="2" creationId="{C1AAC9C8-44C1-1C10-66B1-5908E1D9ADC3}"/>
          </ac:spMkLst>
        </pc:spChg>
        <pc:spChg chg="mod">
          <ac:chgData name="Nosheen Akbar" userId="2606994355d0901a" providerId="LiveId" clId="{C1B78F5E-1D53-4079-9056-7533E0402A95}" dt="2026-02-25T11:12:31.857" v="385" actId="26606"/>
          <ac:spMkLst>
            <pc:docMk/>
            <pc:sldMk cId="947961104" sldId="277"/>
            <ac:spMk id="3" creationId="{4379D923-968F-92C6-8611-18A2936BD9AF}"/>
          </ac:spMkLst>
        </pc:spChg>
        <pc:picChg chg="add mod">
          <ac:chgData name="Nosheen Akbar" userId="2606994355d0901a" providerId="LiveId" clId="{C1B78F5E-1D53-4079-9056-7533E0402A95}" dt="2026-02-28T23:04:45.125" v="547"/>
          <ac:picMkLst>
            <pc:docMk/>
            <pc:sldMk cId="947961104" sldId="277"/>
            <ac:picMk id="7" creationId="{2282400F-60B2-258B-E648-C99FD59C0CFF}"/>
          </ac:picMkLst>
        </pc:picChg>
        <pc:picChg chg="add">
          <ac:chgData name="Nosheen Akbar" userId="2606994355d0901a" providerId="LiveId" clId="{C1B78F5E-1D53-4079-9056-7533E0402A95}" dt="2026-02-25T11:12:31.857" v="385" actId="26606"/>
          <ac:picMkLst>
            <pc:docMk/>
            <pc:sldMk cId="947961104" sldId="277"/>
            <ac:picMk id="11" creationId="{F2573A7D-E7EE-FB82-9EF8-171EC708413D}"/>
          </ac:picMkLst>
        </pc:picChg>
      </pc:sldChg>
      <pc:sldChg chg="addSp delSp modSp mod modTransition setBg setClrOvrMap delDesignElem">
        <pc:chgData name="Nosheen Akbar" userId="2606994355d0901a" providerId="LiveId" clId="{C1B78F5E-1D53-4079-9056-7533E0402A95}" dt="2026-02-28T23:04:45.125" v="547"/>
        <pc:sldMkLst>
          <pc:docMk/>
          <pc:sldMk cId="3586445819" sldId="278"/>
        </pc:sldMkLst>
        <pc:spChg chg="mod ord">
          <ac:chgData name="Nosheen Akbar" userId="2606994355d0901a" providerId="LiveId" clId="{C1B78F5E-1D53-4079-9056-7533E0402A95}" dt="2026-02-25T11:17:32.197" v="435" actId="26606"/>
          <ac:spMkLst>
            <pc:docMk/>
            <pc:sldMk cId="3586445819" sldId="278"/>
            <ac:spMk id="2" creationId="{39C3CB16-92CA-D257-EE2C-1AC48A6B07C0}"/>
          </ac:spMkLst>
        </pc:spChg>
        <pc:spChg chg="mod">
          <ac:chgData name="Nosheen Akbar" userId="2606994355d0901a" providerId="LiveId" clId="{C1B78F5E-1D53-4079-9056-7533E0402A95}" dt="2026-02-27T22:07:20.602" v="470" actId="14100"/>
          <ac:spMkLst>
            <pc:docMk/>
            <pc:sldMk cId="3586445819" sldId="278"/>
            <ac:spMk id="3" creationId="{FD6C56D5-1162-0565-94F4-74B26684CFB4}"/>
          </ac:spMkLst>
        </pc:spChg>
        <pc:spChg chg="add mod">
          <ac:chgData name="Nosheen Akbar" userId="2606994355d0901a" providerId="LiveId" clId="{C1B78F5E-1D53-4079-9056-7533E0402A95}" dt="2026-02-27T22:08:12.828" v="492" actId="255"/>
          <ac:spMkLst>
            <pc:docMk/>
            <pc:sldMk cId="3586445819" sldId="278"/>
            <ac:spMk id="4" creationId="{AA17D5F9-1973-5CD5-B3DB-DD0D2109AF82}"/>
          </ac:spMkLst>
        </pc:spChg>
        <pc:picChg chg="add mod">
          <ac:chgData name="Nosheen Akbar" userId="2606994355d0901a" providerId="LiveId" clId="{C1B78F5E-1D53-4079-9056-7533E0402A95}" dt="2026-02-28T23:04:45.125" v="547"/>
          <ac:picMkLst>
            <pc:docMk/>
            <pc:sldMk cId="3586445819" sldId="278"/>
            <ac:picMk id="7" creationId="{DB1A6C46-79E0-FEF1-45E9-EE32866FF474}"/>
          </ac:picMkLst>
        </pc:picChg>
      </pc:sldChg>
      <pc:sldChg chg="addSp delSp modSp mod modTransition setBg modAnim setClrOvrMap delDesignElem">
        <pc:chgData name="Nosheen Akbar" userId="2606994355d0901a" providerId="LiveId" clId="{C1B78F5E-1D53-4079-9056-7533E0402A95}" dt="2026-02-28T23:21:05.998" v="552"/>
        <pc:sldMkLst>
          <pc:docMk/>
          <pc:sldMk cId="1708165143" sldId="279"/>
        </pc:sldMkLst>
        <pc:spChg chg="mod">
          <ac:chgData name="Nosheen Akbar" userId="2606994355d0901a" providerId="LiveId" clId="{C1B78F5E-1D53-4079-9056-7533E0402A95}" dt="2026-02-25T11:13:19.029" v="387" actId="26606"/>
          <ac:spMkLst>
            <pc:docMk/>
            <pc:sldMk cId="1708165143" sldId="279"/>
            <ac:spMk id="2" creationId="{CFA4B0C8-FB6B-52ED-B1AD-DFABC1F71952}"/>
          </ac:spMkLst>
        </pc:spChg>
        <pc:spChg chg="mod">
          <ac:chgData name="Nosheen Akbar" userId="2606994355d0901a" providerId="LiveId" clId="{C1B78F5E-1D53-4079-9056-7533E0402A95}" dt="2026-02-25T11:13:19.029" v="387" actId="26606"/>
          <ac:spMkLst>
            <pc:docMk/>
            <pc:sldMk cId="1708165143" sldId="279"/>
            <ac:spMk id="3" creationId="{B50C2173-D97E-7454-B390-5677B8FC101B}"/>
          </ac:spMkLst>
        </pc:spChg>
        <pc:picChg chg="add">
          <ac:chgData name="Nosheen Akbar" userId="2606994355d0901a" providerId="LiveId" clId="{C1B78F5E-1D53-4079-9056-7533E0402A95}" dt="2026-02-25T11:13:19.029" v="387" actId="26606"/>
          <ac:picMkLst>
            <pc:docMk/>
            <pc:sldMk cId="1708165143" sldId="279"/>
            <ac:picMk id="5" creationId="{F4BE8AA2-8074-2D25-A4C4-DB94B3E2CD12}"/>
          </ac:picMkLst>
        </pc:picChg>
        <pc:picChg chg="add del mod">
          <ac:chgData name="Nosheen Akbar" userId="2606994355d0901a" providerId="LiveId" clId="{C1B78F5E-1D53-4079-9056-7533E0402A95}" dt="2026-02-28T23:19:48.164" v="551"/>
          <ac:picMkLst>
            <pc:docMk/>
            <pc:sldMk cId="1708165143" sldId="279"/>
            <ac:picMk id="7" creationId="{FDEF35DC-4A25-521F-F496-8E270895669A}"/>
          </ac:picMkLst>
        </pc:picChg>
        <pc:picChg chg="add mod">
          <ac:chgData name="Nosheen Akbar" userId="2606994355d0901a" providerId="LiveId" clId="{C1B78F5E-1D53-4079-9056-7533E0402A95}" dt="2026-02-28T23:21:05.998" v="552"/>
          <ac:picMkLst>
            <pc:docMk/>
            <pc:sldMk cId="1708165143" sldId="279"/>
            <ac:picMk id="10" creationId="{98BEF043-DCCC-642B-6F68-915292816D58}"/>
          </ac:picMkLst>
        </pc:picChg>
      </pc:sldChg>
      <pc:sldChg chg="addSp delSp modSp mod modTransition setBg delDesignElem">
        <pc:chgData name="Nosheen Akbar" userId="2606994355d0901a" providerId="LiveId" clId="{C1B78F5E-1D53-4079-9056-7533E0402A95}" dt="2026-02-28T23:04:45.125" v="547"/>
        <pc:sldMkLst>
          <pc:docMk/>
          <pc:sldMk cId="3698948821" sldId="281"/>
        </pc:sldMkLst>
        <pc:spChg chg="mod">
          <ac:chgData name="Nosheen Akbar" userId="2606994355d0901a" providerId="LiveId" clId="{C1B78F5E-1D53-4079-9056-7533E0402A95}" dt="2026-02-27T22:06:44.980" v="464" actId="1076"/>
          <ac:spMkLst>
            <pc:docMk/>
            <pc:sldMk cId="3698948821" sldId="281"/>
            <ac:spMk id="2" creationId="{8C2B6E7F-D750-122E-9101-078058639D5D}"/>
          </ac:spMkLst>
        </pc:spChg>
        <pc:spChg chg="mod">
          <ac:chgData name="Nosheen Akbar" userId="2606994355d0901a" providerId="LiveId" clId="{C1B78F5E-1D53-4079-9056-7533E0402A95}" dt="2026-02-25T11:11:02.472" v="376" actId="26606"/>
          <ac:spMkLst>
            <pc:docMk/>
            <pc:sldMk cId="3698948821" sldId="281"/>
            <ac:spMk id="3" creationId="{E9941E62-BEAE-18AF-6844-54115F9A6170}"/>
          </ac:spMkLst>
        </pc:spChg>
        <pc:picChg chg="add">
          <ac:chgData name="Nosheen Akbar" userId="2606994355d0901a" providerId="LiveId" clId="{C1B78F5E-1D53-4079-9056-7533E0402A95}" dt="2026-02-25T11:11:02.472" v="376" actId="26606"/>
          <ac:picMkLst>
            <pc:docMk/>
            <pc:sldMk cId="3698948821" sldId="281"/>
            <ac:picMk id="5" creationId="{47D4FF43-28BE-A3BF-C26F-310EA8D8BD69}"/>
          </ac:picMkLst>
        </pc:picChg>
        <pc:picChg chg="add mod">
          <ac:chgData name="Nosheen Akbar" userId="2606994355d0901a" providerId="LiveId" clId="{C1B78F5E-1D53-4079-9056-7533E0402A95}" dt="2026-02-28T23:04:45.125" v="547"/>
          <ac:picMkLst>
            <pc:docMk/>
            <pc:sldMk cId="3698948821" sldId="281"/>
            <ac:picMk id="10" creationId="{D8B53FD7-2864-2D52-1DFA-C2D0D7D66722}"/>
          </ac:picMkLst>
        </pc:picChg>
      </pc:sldChg>
      <pc:sldChg chg="addSp delSp modSp new mod modTransition setBg modAnim setClrOvrMap delDesignElem">
        <pc:chgData name="Nosheen Akbar" userId="2606994355d0901a" providerId="LiveId" clId="{C1B78F5E-1D53-4079-9056-7533E0402A95}" dt="2026-02-28T23:21:49.898" v="553"/>
        <pc:sldMkLst>
          <pc:docMk/>
          <pc:sldMk cId="3584616123" sldId="283"/>
        </pc:sldMkLst>
        <pc:spChg chg="mod ord">
          <ac:chgData name="Nosheen Akbar" userId="2606994355d0901a" providerId="LiveId" clId="{C1B78F5E-1D53-4079-9056-7533E0402A95}" dt="2026-02-25T11:13:38.162" v="390" actId="26606"/>
          <ac:spMkLst>
            <pc:docMk/>
            <pc:sldMk cId="3584616123" sldId="283"/>
            <ac:spMk id="2" creationId="{21A1CE12-D42A-F271-3B64-94AE8215ABC5}"/>
          </ac:spMkLst>
        </pc:spChg>
        <pc:spChg chg="mod">
          <ac:chgData name="Nosheen Akbar" userId="2606994355d0901a" providerId="LiveId" clId="{C1B78F5E-1D53-4079-9056-7533E0402A95}" dt="2026-02-27T22:08:42.412" v="496" actId="27636"/>
          <ac:spMkLst>
            <pc:docMk/>
            <pc:sldMk cId="3584616123" sldId="283"/>
            <ac:spMk id="3" creationId="{8F9DE305-990F-6587-6955-B827C0AA871D}"/>
          </ac:spMkLst>
        </pc:spChg>
        <pc:spChg chg="add mod">
          <ac:chgData name="Nosheen Akbar" userId="2606994355d0901a" providerId="LiveId" clId="{C1B78F5E-1D53-4079-9056-7533E0402A95}" dt="2026-02-27T22:10:41.019" v="534" actId="255"/>
          <ac:spMkLst>
            <pc:docMk/>
            <pc:sldMk cId="3584616123" sldId="283"/>
            <ac:spMk id="4" creationId="{979E50C4-7AB7-056E-812F-CD7FF7633A83}"/>
          </ac:spMkLst>
        </pc:spChg>
        <pc:picChg chg="add del mod">
          <ac:chgData name="Nosheen Akbar" userId="2606994355d0901a" providerId="LiveId" clId="{C1B78F5E-1D53-4079-9056-7533E0402A95}" dt="2026-02-28T23:21:49.898" v="553"/>
          <ac:picMkLst>
            <pc:docMk/>
            <pc:sldMk cId="3584616123" sldId="283"/>
            <ac:picMk id="7" creationId="{4641CBAE-58A4-8E9E-D84B-98AF28E5A935}"/>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919B52-E529-4A09-9637-DF24A7C3E91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7AEAB12-BB6A-4013-8F5E-715AFFEA09D9}">
      <dgm:prSet/>
      <dgm:spPr/>
      <dgm:t>
        <a:bodyPr/>
        <a:lstStyle/>
        <a:p>
          <a:r>
            <a:rPr lang="en-GB" b="0" i="0"/>
            <a:t>Residential care provides 24‑hour support for older adults with complex physical, cognitive, or social needs (CQC, 2025).</a:t>
          </a:r>
          <a:endParaRPr lang="en-US"/>
        </a:p>
      </dgm:t>
    </dgm:pt>
    <dgm:pt modelId="{429A8EFC-3070-4EC1-9E39-88F78C405B45}" type="parTrans" cxnId="{2A87A4DD-CCFC-4DB5-A8BD-190AFAAA422A}">
      <dgm:prSet/>
      <dgm:spPr/>
      <dgm:t>
        <a:bodyPr/>
        <a:lstStyle/>
        <a:p>
          <a:endParaRPr lang="en-US"/>
        </a:p>
      </dgm:t>
    </dgm:pt>
    <dgm:pt modelId="{4B5E8D10-1154-45D5-BAB1-2D292CA55C59}" type="sibTrans" cxnId="{2A87A4DD-CCFC-4DB5-A8BD-190AFAAA422A}">
      <dgm:prSet/>
      <dgm:spPr/>
      <dgm:t>
        <a:bodyPr/>
        <a:lstStyle/>
        <a:p>
          <a:endParaRPr lang="en-US"/>
        </a:p>
      </dgm:t>
    </dgm:pt>
    <dgm:pt modelId="{74F5C69A-BA65-4E82-8E83-0D4E4A5392A6}">
      <dgm:prSet/>
      <dgm:spPr/>
      <dgm:t>
        <a:bodyPr/>
        <a:lstStyle/>
        <a:p>
          <a:r>
            <a:rPr lang="en-GB"/>
            <a:t>They offer</a:t>
          </a:r>
          <a:r>
            <a:rPr lang="en-GB" b="0" i="0"/>
            <a:t> structured routines, on‑site staff, and access to multidisciplinary care teams, which can be helpful for those with extra needs as they would not be restricted of anything they may need. (NICE, 2015).</a:t>
          </a:r>
          <a:endParaRPr lang="en-US"/>
        </a:p>
      </dgm:t>
    </dgm:pt>
    <dgm:pt modelId="{13BB263D-CEEC-49E4-9946-CBB3F71AEA24}" type="parTrans" cxnId="{68E9FA07-1C79-47D9-93ED-4DD6D70D98F7}">
      <dgm:prSet/>
      <dgm:spPr/>
      <dgm:t>
        <a:bodyPr/>
        <a:lstStyle/>
        <a:p>
          <a:endParaRPr lang="en-US"/>
        </a:p>
      </dgm:t>
    </dgm:pt>
    <dgm:pt modelId="{1F8760C5-1B44-44FA-9703-D3B742A4EBB1}" type="sibTrans" cxnId="{68E9FA07-1C79-47D9-93ED-4DD6D70D98F7}">
      <dgm:prSet/>
      <dgm:spPr/>
      <dgm:t>
        <a:bodyPr/>
        <a:lstStyle/>
        <a:p>
          <a:endParaRPr lang="en-US"/>
        </a:p>
      </dgm:t>
    </dgm:pt>
    <dgm:pt modelId="{AF7B18C6-1E34-4EB4-90D7-0D54534F0DA9}">
      <dgm:prSet/>
      <dgm:spPr/>
      <dgm:t>
        <a:bodyPr/>
        <a:lstStyle/>
        <a:p>
          <a:r>
            <a:rPr lang="en-GB"/>
            <a:t>This care can reduce</a:t>
          </a:r>
          <a:r>
            <a:rPr lang="en-GB" b="0" i="0"/>
            <a:t> risks associated with living alone, such as falls, malnutrition, or unmanaged health conditions, while also reducing the amount of mental strain on other family members who may not know how to cope (Age UK, 2023).</a:t>
          </a:r>
          <a:endParaRPr lang="en-US"/>
        </a:p>
      </dgm:t>
    </dgm:pt>
    <dgm:pt modelId="{4E4F7306-ABCE-4A95-A552-0AF5C4056F46}" type="parTrans" cxnId="{F9F42B02-E04A-4524-BD0C-DEC8A3B0C9DE}">
      <dgm:prSet/>
      <dgm:spPr/>
      <dgm:t>
        <a:bodyPr/>
        <a:lstStyle/>
        <a:p>
          <a:endParaRPr lang="en-US"/>
        </a:p>
      </dgm:t>
    </dgm:pt>
    <dgm:pt modelId="{271E925D-0A62-4658-B44F-DC1F3CC21281}" type="sibTrans" cxnId="{F9F42B02-E04A-4524-BD0C-DEC8A3B0C9DE}">
      <dgm:prSet/>
      <dgm:spPr/>
      <dgm:t>
        <a:bodyPr/>
        <a:lstStyle/>
        <a:p>
          <a:endParaRPr lang="en-US"/>
        </a:p>
      </dgm:t>
    </dgm:pt>
    <dgm:pt modelId="{B45F2F5C-C974-4371-9207-E97CFC460FC7}">
      <dgm:prSet/>
      <dgm:spPr/>
      <dgm:t>
        <a:bodyPr/>
        <a:lstStyle/>
        <a:p>
          <a:r>
            <a:rPr lang="en-GB" b="0" i="0"/>
            <a:t>High costs and limited availability can restrict access, especially for low‑income older adults. Quality of life also depends on staffing ratios, person‑centred approaches, and organisational culture (Skills for Care, 2024).</a:t>
          </a:r>
          <a:endParaRPr lang="en-US"/>
        </a:p>
      </dgm:t>
    </dgm:pt>
    <dgm:pt modelId="{B14F01CD-B3CD-477B-95E0-7574A6CA9645}" type="parTrans" cxnId="{A096BBC5-5CBF-4FE8-814D-39E1F33F0298}">
      <dgm:prSet/>
      <dgm:spPr/>
      <dgm:t>
        <a:bodyPr/>
        <a:lstStyle/>
        <a:p>
          <a:endParaRPr lang="en-US"/>
        </a:p>
      </dgm:t>
    </dgm:pt>
    <dgm:pt modelId="{43CE5414-A0A6-4341-BCE4-8975D5D2F072}" type="sibTrans" cxnId="{A096BBC5-5CBF-4FE8-814D-39E1F33F0298}">
      <dgm:prSet/>
      <dgm:spPr/>
      <dgm:t>
        <a:bodyPr/>
        <a:lstStyle/>
        <a:p>
          <a:endParaRPr lang="en-US"/>
        </a:p>
      </dgm:t>
    </dgm:pt>
    <dgm:pt modelId="{3B9202D0-1252-4E79-A548-5BCBA562B424}" type="pres">
      <dgm:prSet presAssocID="{EC919B52-E529-4A09-9637-DF24A7C3E916}" presName="linear" presStyleCnt="0">
        <dgm:presLayoutVars>
          <dgm:animLvl val="lvl"/>
          <dgm:resizeHandles val="exact"/>
        </dgm:presLayoutVars>
      </dgm:prSet>
      <dgm:spPr/>
    </dgm:pt>
    <dgm:pt modelId="{D1E6F8E9-10F8-4B56-BEE7-67DEA45F2825}" type="pres">
      <dgm:prSet presAssocID="{97AEAB12-BB6A-4013-8F5E-715AFFEA09D9}" presName="parentText" presStyleLbl="node1" presStyleIdx="0" presStyleCnt="4">
        <dgm:presLayoutVars>
          <dgm:chMax val="0"/>
          <dgm:bulletEnabled val="1"/>
        </dgm:presLayoutVars>
      </dgm:prSet>
      <dgm:spPr/>
    </dgm:pt>
    <dgm:pt modelId="{9369086F-6990-4450-9429-643117F0D537}" type="pres">
      <dgm:prSet presAssocID="{4B5E8D10-1154-45D5-BAB1-2D292CA55C59}" presName="spacer" presStyleCnt="0"/>
      <dgm:spPr/>
    </dgm:pt>
    <dgm:pt modelId="{87E4CAFB-5CF7-42EB-B010-E972636CDB92}" type="pres">
      <dgm:prSet presAssocID="{74F5C69A-BA65-4E82-8E83-0D4E4A5392A6}" presName="parentText" presStyleLbl="node1" presStyleIdx="1" presStyleCnt="4">
        <dgm:presLayoutVars>
          <dgm:chMax val="0"/>
          <dgm:bulletEnabled val="1"/>
        </dgm:presLayoutVars>
      </dgm:prSet>
      <dgm:spPr/>
    </dgm:pt>
    <dgm:pt modelId="{18510812-BAEF-40A1-9EA9-DACD5EBDF21A}" type="pres">
      <dgm:prSet presAssocID="{1F8760C5-1B44-44FA-9703-D3B742A4EBB1}" presName="spacer" presStyleCnt="0"/>
      <dgm:spPr/>
    </dgm:pt>
    <dgm:pt modelId="{41C728AB-171E-4E0C-A8BF-4E8EF12D28AA}" type="pres">
      <dgm:prSet presAssocID="{AF7B18C6-1E34-4EB4-90D7-0D54534F0DA9}" presName="parentText" presStyleLbl="node1" presStyleIdx="2" presStyleCnt="4">
        <dgm:presLayoutVars>
          <dgm:chMax val="0"/>
          <dgm:bulletEnabled val="1"/>
        </dgm:presLayoutVars>
      </dgm:prSet>
      <dgm:spPr/>
    </dgm:pt>
    <dgm:pt modelId="{2EAE0CE3-43F8-4B14-B578-DCC4BC9D82C4}" type="pres">
      <dgm:prSet presAssocID="{271E925D-0A62-4658-B44F-DC1F3CC21281}" presName="spacer" presStyleCnt="0"/>
      <dgm:spPr/>
    </dgm:pt>
    <dgm:pt modelId="{43D2F5FC-EE2B-4F10-AD95-F0B8F132E7EB}" type="pres">
      <dgm:prSet presAssocID="{B45F2F5C-C974-4371-9207-E97CFC460FC7}" presName="parentText" presStyleLbl="node1" presStyleIdx="3" presStyleCnt="4">
        <dgm:presLayoutVars>
          <dgm:chMax val="0"/>
          <dgm:bulletEnabled val="1"/>
        </dgm:presLayoutVars>
      </dgm:prSet>
      <dgm:spPr/>
    </dgm:pt>
  </dgm:ptLst>
  <dgm:cxnLst>
    <dgm:cxn modelId="{F9F42B02-E04A-4524-BD0C-DEC8A3B0C9DE}" srcId="{EC919B52-E529-4A09-9637-DF24A7C3E916}" destId="{AF7B18C6-1E34-4EB4-90D7-0D54534F0DA9}" srcOrd="2" destOrd="0" parTransId="{4E4F7306-ABCE-4A95-A552-0AF5C4056F46}" sibTransId="{271E925D-0A62-4658-B44F-DC1F3CC21281}"/>
    <dgm:cxn modelId="{68E9FA07-1C79-47D9-93ED-4DD6D70D98F7}" srcId="{EC919B52-E529-4A09-9637-DF24A7C3E916}" destId="{74F5C69A-BA65-4E82-8E83-0D4E4A5392A6}" srcOrd="1" destOrd="0" parTransId="{13BB263D-CEEC-49E4-9946-CBB3F71AEA24}" sibTransId="{1F8760C5-1B44-44FA-9703-D3B742A4EBB1}"/>
    <dgm:cxn modelId="{57CD2E1D-E00E-4E9D-9FB1-45CF8A361807}" type="presOf" srcId="{B45F2F5C-C974-4371-9207-E97CFC460FC7}" destId="{43D2F5FC-EE2B-4F10-AD95-F0B8F132E7EB}" srcOrd="0" destOrd="0" presId="urn:microsoft.com/office/officeart/2005/8/layout/vList2"/>
    <dgm:cxn modelId="{B7C9FDAC-87F5-4B60-8EBA-FEC3AECCAA4F}" type="presOf" srcId="{EC919B52-E529-4A09-9637-DF24A7C3E916}" destId="{3B9202D0-1252-4E79-A548-5BCBA562B424}" srcOrd="0" destOrd="0" presId="urn:microsoft.com/office/officeart/2005/8/layout/vList2"/>
    <dgm:cxn modelId="{A096BBC5-5CBF-4FE8-814D-39E1F33F0298}" srcId="{EC919B52-E529-4A09-9637-DF24A7C3E916}" destId="{B45F2F5C-C974-4371-9207-E97CFC460FC7}" srcOrd="3" destOrd="0" parTransId="{B14F01CD-B3CD-477B-95E0-7574A6CA9645}" sibTransId="{43CE5414-A0A6-4341-BCE4-8975D5D2F072}"/>
    <dgm:cxn modelId="{2A87A4DD-CCFC-4DB5-A8BD-190AFAAA422A}" srcId="{EC919B52-E529-4A09-9637-DF24A7C3E916}" destId="{97AEAB12-BB6A-4013-8F5E-715AFFEA09D9}" srcOrd="0" destOrd="0" parTransId="{429A8EFC-3070-4EC1-9E39-88F78C405B45}" sibTransId="{4B5E8D10-1154-45D5-BAB1-2D292CA55C59}"/>
    <dgm:cxn modelId="{98896BDF-DAD2-4ECB-BC38-2C6C1CBF9242}" type="presOf" srcId="{74F5C69A-BA65-4E82-8E83-0D4E4A5392A6}" destId="{87E4CAFB-5CF7-42EB-B010-E972636CDB92}" srcOrd="0" destOrd="0" presId="urn:microsoft.com/office/officeart/2005/8/layout/vList2"/>
    <dgm:cxn modelId="{9AF758EE-01B2-4159-8911-BC0A3A849D53}" type="presOf" srcId="{AF7B18C6-1E34-4EB4-90D7-0D54534F0DA9}" destId="{41C728AB-171E-4E0C-A8BF-4E8EF12D28AA}" srcOrd="0" destOrd="0" presId="urn:microsoft.com/office/officeart/2005/8/layout/vList2"/>
    <dgm:cxn modelId="{B33979F0-BA56-4B7D-9BBE-6366D7738C01}" type="presOf" srcId="{97AEAB12-BB6A-4013-8F5E-715AFFEA09D9}" destId="{D1E6F8E9-10F8-4B56-BEE7-67DEA45F2825}" srcOrd="0" destOrd="0" presId="urn:microsoft.com/office/officeart/2005/8/layout/vList2"/>
    <dgm:cxn modelId="{94475BB1-E710-4AC0-951D-4E7D544FCA35}" type="presParOf" srcId="{3B9202D0-1252-4E79-A548-5BCBA562B424}" destId="{D1E6F8E9-10F8-4B56-BEE7-67DEA45F2825}" srcOrd="0" destOrd="0" presId="urn:microsoft.com/office/officeart/2005/8/layout/vList2"/>
    <dgm:cxn modelId="{43F4F859-F0A9-4941-9F0A-D03F9C1D99CB}" type="presParOf" srcId="{3B9202D0-1252-4E79-A548-5BCBA562B424}" destId="{9369086F-6990-4450-9429-643117F0D537}" srcOrd="1" destOrd="0" presId="urn:microsoft.com/office/officeart/2005/8/layout/vList2"/>
    <dgm:cxn modelId="{D5E20F1F-9801-48EE-83C3-5A0E4524B7F9}" type="presParOf" srcId="{3B9202D0-1252-4E79-A548-5BCBA562B424}" destId="{87E4CAFB-5CF7-42EB-B010-E972636CDB92}" srcOrd="2" destOrd="0" presId="urn:microsoft.com/office/officeart/2005/8/layout/vList2"/>
    <dgm:cxn modelId="{309DBCBE-CF66-447A-876A-1DDBED9DF893}" type="presParOf" srcId="{3B9202D0-1252-4E79-A548-5BCBA562B424}" destId="{18510812-BAEF-40A1-9EA9-DACD5EBDF21A}" srcOrd="3" destOrd="0" presId="urn:microsoft.com/office/officeart/2005/8/layout/vList2"/>
    <dgm:cxn modelId="{7593A6A6-E4E4-4CC7-82CD-03067239F01E}" type="presParOf" srcId="{3B9202D0-1252-4E79-A548-5BCBA562B424}" destId="{41C728AB-171E-4E0C-A8BF-4E8EF12D28AA}" srcOrd="4" destOrd="0" presId="urn:microsoft.com/office/officeart/2005/8/layout/vList2"/>
    <dgm:cxn modelId="{CC20AFB0-BC9E-49D1-AC22-351EA33B14AD}" type="presParOf" srcId="{3B9202D0-1252-4E79-A548-5BCBA562B424}" destId="{2EAE0CE3-43F8-4B14-B578-DCC4BC9D82C4}" srcOrd="5" destOrd="0" presId="urn:microsoft.com/office/officeart/2005/8/layout/vList2"/>
    <dgm:cxn modelId="{D29A9D98-7122-4847-B701-4515558EDFA3}" type="presParOf" srcId="{3B9202D0-1252-4E79-A548-5BCBA562B424}" destId="{43D2F5FC-EE2B-4F10-AD95-F0B8F132E7EB}"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09424A-5605-45C9-8D97-B04F1F0D0993}" type="doc">
      <dgm:prSet loTypeId="urn:microsoft.com/office/officeart/2018/5/layout/IconLeaf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3907B84-E367-4163-A5A1-77701F25C9F6}">
      <dgm:prSet/>
      <dgm:spPr/>
      <dgm:t>
        <a:bodyPr/>
        <a:lstStyle/>
        <a:p>
          <a:pPr>
            <a:defRPr cap="all"/>
          </a:pPr>
          <a:r>
            <a:rPr lang="en-GB"/>
            <a:t>There are broad ranges of services that older adults can access such as  NHS healthcare, social care, domiciliary and residential care, and voluntary‑sector support which shows us that the system is designed to promote wellbeing and independence (The King’s Fund, 2024).</a:t>
          </a:r>
          <a:endParaRPr lang="en-US"/>
        </a:p>
      </dgm:t>
    </dgm:pt>
    <dgm:pt modelId="{7760FAE5-FF9B-4A0B-AAD2-A29B39437FB3}" type="parTrans" cxnId="{4B0055A6-D314-41E4-B66E-F997CCA061B1}">
      <dgm:prSet/>
      <dgm:spPr/>
      <dgm:t>
        <a:bodyPr/>
        <a:lstStyle/>
        <a:p>
          <a:endParaRPr lang="en-US"/>
        </a:p>
      </dgm:t>
    </dgm:pt>
    <dgm:pt modelId="{7C004ABF-8F84-4ADD-A09B-8FB342AE0380}" type="sibTrans" cxnId="{4B0055A6-D314-41E4-B66E-F997CCA061B1}">
      <dgm:prSet/>
      <dgm:spPr/>
      <dgm:t>
        <a:bodyPr/>
        <a:lstStyle/>
        <a:p>
          <a:endParaRPr lang="en-US"/>
        </a:p>
      </dgm:t>
    </dgm:pt>
    <dgm:pt modelId="{3B06ECA1-DF88-4D16-A7D3-B37A89B49CD7}">
      <dgm:prSet/>
      <dgm:spPr/>
      <dgm:t>
        <a:bodyPr/>
        <a:lstStyle/>
        <a:p>
          <a:pPr>
            <a:defRPr cap="all"/>
          </a:pPr>
          <a:r>
            <a:rPr lang="en-GB"/>
            <a:t>The Care Act 2014 and Integrated Care Systems emphasise prevention, personalisation and coordinated support, closely linked with Continuity Theory by aiming to help people maintain familiar routines and environments, with clear policy aims in place with a clearer objective (Care Act, 2014).</a:t>
          </a:r>
          <a:endParaRPr lang="en-US"/>
        </a:p>
      </dgm:t>
    </dgm:pt>
    <dgm:pt modelId="{C71F358B-42EA-4725-9577-DE0F82CD59A1}" type="parTrans" cxnId="{0FDDC23E-6054-4F60-9A3F-F9C137499A46}">
      <dgm:prSet/>
      <dgm:spPr/>
      <dgm:t>
        <a:bodyPr/>
        <a:lstStyle/>
        <a:p>
          <a:endParaRPr lang="en-US"/>
        </a:p>
      </dgm:t>
    </dgm:pt>
    <dgm:pt modelId="{E39578B2-E68D-41A6-91C1-4DE1E20BE369}" type="sibTrans" cxnId="{0FDDC23E-6054-4F60-9A3F-F9C137499A46}">
      <dgm:prSet/>
      <dgm:spPr/>
      <dgm:t>
        <a:bodyPr/>
        <a:lstStyle/>
        <a:p>
          <a:endParaRPr lang="en-US"/>
        </a:p>
      </dgm:t>
    </dgm:pt>
    <dgm:pt modelId="{54E7DAE0-CFC1-4CF1-9D25-87F307C714A9}">
      <dgm:prSet/>
      <dgm:spPr/>
      <dgm:t>
        <a:bodyPr/>
        <a:lstStyle/>
        <a:p>
          <a:pPr>
            <a:defRPr cap="all"/>
          </a:pPr>
          <a:r>
            <a:rPr lang="en-GB"/>
            <a:t>Community services, social prescribing and “ageing well” programmes reflect Activity Theory, which links social participation and meaningful roles with better wellbeing, which shows support for activity and engagement, (Centre for Ageing Better, 2025).</a:t>
          </a:r>
          <a:endParaRPr lang="en-US"/>
        </a:p>
      </dgm:t>
    </dgm:pt>
    <dgm:pt modelId="{6CB68C55-0A02-4590-B9B9-F36767237906}" type="parTrans" cxnId="{22768F67-04BD-4868-B9E0-E8D0C242FEEA}">
      <dgm:prSet/>
      <dgm:spPr/>
      <dgm:t>
        <a:bodyPr/>
        <a:lstStyle/>
        <a:p>
          <a:endParaRPr lang="en-US"/>
        </a:p>
      </dgm:t>
    </dgm:pt>
    <dgm:pt modelId="{C09997FB-2282-4558-8E69-68B0F6976299}" type="sibTrans" cxnId="{22768F67-04BD-4868-B9E0-E8D0C242FEEA}">
      <dgm:prSet/>
      <dgm:spPr/>
      <dgm:t>
        <a:bodyPr/>
        <a:lstStyle/>
        <a:p>
          <a:endParaRPr lang="en-US"/>
        </a:p>
      </dgm:t>
    </dgm:pt>
    <dgm:pt modelId="{10F0F703-500C-4662-96E4-DD76BD96940E}" type="pres">
      <dgm:prSet presAssocID="{0509424A-5605-45C9-8D97-B04F1F0D0993}" presName="root" presStyleCnt="0">
        <dgm:presLayoutVars>
          <dgm:dir/>
          <dgm:resizeHandles val="exact"/>
        </dgm:presLayoutVars>
      </dgm:prSet>
      <dgm:spPr/>
    </dgm:pt>
    <dgm:pt modelId="{23411BF2-1025-41B9-914E-0C63820B53E2}" type="pres">
      <dgm:prSet presAssocID="{83907B84-E367-4163-A5A1-77701F25C9F6}" presName="compNode" presStyleCnt="0"/>
      <dgm:spPr/>
    </dgm:pt>
    <dgm:pt modelId="{44C8BAD8-993C-4DF4-B40D-F8F86BBA43B6}" type="pres">
      <dgm:prSet presAssocID="{83907B84-E367-4163-A5A1-77701F25C9F6}" presName="iconBgRect" presStyleLbl="bgShp" presStyleIdx="0" presStyleCnt="3"/>
      <dgm:spPr>
        <a:prstGeom prst="round2DiagRect">
          <a:avLst>
            <a:gd name="adj1" fmla="val 29727"/>
            <a:gd name="adj2" fmla="val 0"/>
          </a:avLst>
        </a:prstGeom>
      </dgm:spPr>
    </dgm:pt>
    <dgm:pt modelId="{750BBBAD-750A-454F-915B-48FFD11DB1ED}" type="pres">
      <dgm:prSet presAssocID="{83907B84-E367-4163-A5A1-77701F25C9F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7DB2BBC4-6799-48CE-8D9A-4C8276CC1C64}" type="pres">
      <dgm:prSet presAssocID="{83907B84-E367-4163-A5A1-77701F25C9F6}" presName="spaceRect" presStyleCnt="0"/>
      <dgm:spPr/>
    </dgm:pt>
    <dgm:pt modelId="{BC094B27-DFE5-43BB-ABB9-80C3BEE45521}" type="pres">
      <dgm:prSet presAssocID="{83907B84-E367-4163-A5A1-77701F25C9F6}" presName="textRect" presStyleLbl="revTx" presStyleIdx="0" presStyleCnt="3">
        <dgm:presLayoutVars>
          <dgm:chMax val="1"/>
          <dgm:chPref val="1"/>
        </dgm:presLayoutVars>
      </dgm:prSet>
      <dgm:spPr/>
    </dgm:pt>
    <dgm:pt modelId="{B184CE94-AEAF-48E0-B3A7-E67F66C9BC3B}" type="pres">
      <dgm:prSet presAssocID="{7C004ABF-8F84-4ADD-A09B-8FB342AE0380}" presName="sibTrans" presStyleCnt="0"/>
      <dgm:spPr/>
    </dgm:pt>
    <dgm:pt modelId="{DE839793-5ED0-4B37-BD76-C351F1710CCA}" type="pres">
      <dgm:prSet presAssocID="{3B06ECA1-DF88-4D16-A7D3-B37A89B49CD7}" presName="compNode" presStyleCnt="0"/>
      <dgm:spPr/>
    </dgm:pt>
    <dgm:pt modelId="{F4D6EA93-DBC8-4BA9-871B-6E4EF7104AA4}" type="pres">
      <dgm:prSet presAssocID="{3B06ECA1-DF88-4D16-A7D3-B37A89B49CD7}" presName="iconBgRect" presStyleLbl="bgShp" presStyleIdx="1" presStyleCnt="3"/>
      <dgm:spPr>
        <a:prstGeom prst="round2DiagRect">
          <a:avLst>
            <a:gd name="adj1" fmla="val 29727"/>
            <a:gd name="adj2" fmla="val 0"/>
          </a:avLst>
        </a:prstGeom>
      </dgm:spPr>
    </dgm:pt>
    <dgm:pt modelId="{0FF383D0-8966-486D-B575-0D74CF52183A}" type="pres">
      <dgm:prSet presAssocID="{3B06ECA1-DF88-4D16-A7D3-B37A89B49CD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8ED5271B-2BDA-45CB-8BB1-E2F2D33176BE}" type="pres">
      <dgm:prSet presAssocID="{3B06ECA1-DF88-4D16-A7D3-B37A89B49CD7}" presName="spaceRect" presStyleCnt="0"/>
      <dgm:spPr/>
    </dgm:pt>
    <dgm:pt modelId="{4306A0AB-0DC9-4395-B0C2-9C3753DD6CC9}" type="pres">
      <dgm:prSet presAssocID="{3B06ECA1-DF88-4D16-A7D3-B37A89B49CD7}" presName="textRect" presStyleLbl="revTx" presStyleIdx="1" presStyleCnt="3">
        <dgm:presLayoutVars>
          <dgm:chMax val="1"/>
          <dgm:chPref val="1"/>
        </dgm:presLayoutVars>
      </dgm:prSet>
      <dgm:spPr/>
    </dgm:pt>
    <dgm:pt modelId="{3A8EA270-B346-400A-9A3F-7A440029D81B}" type="pres">
      <dgm:prSet presAssocID="{E39578B2-E68D-41A6-91C1-4DE1E20BE369}" presName="sibTrans" presStyleCnt="0"/>
      <dgm:spPr/>
    </dgm:pt>
    <dgm:pt modelId="{4EA03EA5-3D57-4A0C-B89E-36E89E96C842}" type="pres">
      <dgm:prSet presAssocID="{54E7DAE0-CFC1-4CF1-9D25-87F307C714A9}" presName="compNode" presStyleCnt="0"/>
      <dgm:spPr/>
    </dgm:pt>
    <dgm:pt modelId="{4DB48C89-2F07-4910-ABC3-5BBC7B01C967}" type="pres">
      <dgm:prSet presAssocID="{54E7DAE0-CFC1-4CF1-9D25-87F307C714A9}" presName="iconBgRect" presStyleLbl="bgShp" presStyleIdx="2" presStyleCnt="3"/>
      <dgm:spPr>
        <a:prstGeom prst="round2DiagRect">
          <a:avLst>
            <a:gd name="adj1" fmla="val 29727"/>
            <a:gd name="adj2" fmla="val 0"/>
          </a:avLst>
        </a:prstGeom>
      </dgm:spPr>
    </dgm:pt>
    <dgm:pt modelId="{828151D0-1A61-4D18-9680-D9EECE4DAE65}" type="pres">
      <dgm:prSet presAssocID="{54E7DAE0-CFC1-4CF1-9D25-87F307C714A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A014AFB2-B133-4D77-93D0-61CFB00F75F6}" type="pres">
      <dgm:prSet presAssocID="{54E7DAE0-CFC1-4CF1-9D25-87F307C714A9}" presName="spaceRect" presStyleCnt="0"/>
      <dgm:spPr/>
    </dgm:pt>
    <dgm:pt modelId="{28B491EC-E31A-4877-8D9C-D26EFD56CBD4}" type="pres">
      <dgm:prSet presAssocID="{54E7DAE0-CFC1-4CF1-9D25-87F307C714A9}" presName="textRect" presStyleLbl="revTx" presStyleIdx="2" presStyleCnt="3">
        <dgm:presLayoutVars>
          <dgm:chMax val="1"/>
          <dgm:chPref val="1"/>
        </dgm:presLayoutVars>
      </dgm:prSet>
      <dgm:spPr/>
    </dgm:pt>
  </dgm:ptLst>
  <dgm:cxnLst>
    <dgm:cxn modelId="{0FDDC23E-6054-4F60-9A3F-F9C137499A46}" srcId="{0509424A-5605-45C9-8D97-B04F1F0D0993}" destId="{3B06ECA1-DF88-4D16-A7D3-B37A89B49CD7}" srcOrd="1" destOrd="0" parTransId="{C71F358B-42EA-4725-9577-DE0F82CD59A1}" sibTransId="{E39578B2-E68D-41A6-91C1-4DE1E20BE369}"/>
    <dgm:cxn modelId="{22768F67-04BD-4868-B9E0-E8D0C242FEEA}" srcId="{0509424A-5605-45C9-8D97-B04F1F0D0993}" destId="{54E7DAE0-CFC1-4CF1-9D25-87F307C714A9}" srcOrd="2" destOrd="0" parTransId="{6CB68C55-0A02-4590-B9B9-F36767237906}" sibTransId="{C09997FB-2282-4558-8E69-68B0F6976299}"/>
    <dgm:cxn modelId="{2D7D8A5A-139A-4DB0-92EE-4054A992E965}" type="presOf" srcId="{54E7DAE0-CFC1-4CF1-9D25-87F307C714A9}" destId="{28B491EC-E31A-4877-8D9C-D26EFD56CBD4}" srcOrd="0" destOrd="0" presId="urn:microsoft.com/office/officeart/2018/5/layout/IconLeafLabelList"/>
    <dgm:cxn modelId="{51C3017D-6995-417E-9434-354A741EFBE1}" type="presOf" srcId="{83907B84-E367-4163-A5A1-77701F25C9F6}" destId="{BC094B27-DFE5-43BB-ABB9-80C3BEE45521}" srcOrd="0" destOrd="0" presId="urn:microsoft.com/office/officeart/2018/5/layout/IconLeafLabelList"/>
    <dgm:cxn modelId="{4B0055A6-D314-41E4-B66E-F997CCA061B1}" srcId="{0509424A-5605-45C9-8D97-B04F1F0D0993}" destId="{83907B84-E367-4163-A5A1-77701F25C9F6}" srcOrd="0" destOrd="0" parTransId="{7760FAE5-FF9B-4A0B-AAD2-A29B39437FB3}" sibTransId="{7C004ABF-8F84-4ADD-A09B-8FB342AE0380}"/>
    <dgm:cxn modelId="{6096B5AC-8838-48BF-813B-65A50436089C}" type="presOf" srcId="{0509424A-5605-45C9-8D97-B04F1F0D0993}" destId="{10F0F703-500C-4662-96E4-DD76BD96940E}" srcOrd="0" destOrd="0" presId="urn:microsoft.com/office/officeart/2018/5/layout/IconLeafLabelList"/>
    <dgm:cxn modelId="{0C5F9AD6-46CD-4120-BA45-505739611973}" type="presOf" srcId="{3B06ECA1-DF88-4D16-A7D3-B37A89B49CD7}" destId="{4306A0AB-0DC9-4395-B0C2-9C3753DD6CC9}" srcOrd="0" destOrd="0" presId="urn:microsoft.com/office/officeart/2018/5/layout/IconLeafLabelList"/>
    <dgm:cxn modelId="{1CA4BCF3-E06F-452A-B62F-5DA0B6833DAF}" type="presParOf" srcId="{10F0F703-500C-4662-96E4-DD76BD96940E}" destId="{23411BF2-1025-41B9-914E-0C63820B53E2}" srcOrd="0" destOrd="0" presId="urn:microsoft.com/office/officeart/2018/5/layout/IconLeafLabelList"/>
    <dgm:cxn modelId="{D7ED2ACD-A0E6-4879-8CAF-52C709444E19}" type="presParOf" srcId="{23411BF2-1025-41B9-914E-0C63820B53E2}" destId="{44C8BAD8-993C-4DF4-B40D-F8F86BBA43B6}" srcOrd="0" destOrd="0" presId="urn:microsoft.com/office/officeart/2018/5/layout/IconLeafLabelList"/>
    <dgm:cxn modelId="{3E0DB865-06FE-46B4-A14B-366A5F155A54}" type="presParOf" srcId="{23411BF2-1025-41B9-914E-0C63820B53E2}" destId="{750BBBAD-750A-454F-915B-48FFD11DB1ED}" srcOrd="1" destOrd="0" presId="urn:microsoft.com/office/officeart/2018/5/layout/IconLeafLabelList"/>
    <dgm:cxn modelId="{49D684C1-40D8-4799-8A88-8125F4CC6443}" type="presParOf" srcId="{23411BF2-1025-41B9-914E-0C63820B53E2}" destId="{7DB2BBC4-6799-48CE-8D9A-4C8276CC1C64}" srcOrd="2" destOrd="0" presId="urn:microsoft.com/office/officeart/2018/5/layout/IconLeafLabelList"/>
    <dgm:cxn modelId="{B83EFE27-EAEF-4A4F-88BE-1C8A92DE30DA}" type="presParOf" srcId="{23411BF2-1025-41B9-914E-0C63820B53E2}" destId="{BC094B27-DFE5-43BB-ABB9-80C3BEE45521}" srcOrd="3" destOrd="0" presId="urn:microsoft.com/office/officeart/2018/5/layout/IconLeafLabelList"/>
    <dgm:cxn modelId="{4BAC7832-8AAA-4345-B588-5996477E42D7}" type="presParOf" srcId="{10F0F703-500C-4662-96E4-DD76BD96940E}" destId="{B184CE94-AEAF-48E0-B3A7-E67F66C9BC3B}" srcOrd="1" destOrd="0" presId="urn:microsoft.com/office/officeart/2018/5/layout/IconLeafLabelList"/>
    <dgm:cxn modelId="{37BAD816-D890-4C58-83D4-6794E95B6B48}" type="presParOf" srcId="{10F0F703-500C-4662-96E4-DD76BD96940E}" destId="{DE839793-5ED0-4B37-BD76-C351F1710CCA}" srcOrd="2" destOrd="0" presId="urn:microsoft.com/office/officeart/2018/5/layout/IconLeafLabelList"/>
    <dgm:cxn modelId="{FD1A5416-F968-4E26-8A10-49D3C07BB931}" type="presParOf" srcId="{DE839793-5ED0-4B37-BD76-C351F1710CCA}" destId="{F4D6EA93-DBC8-4BA9-871B-6E4EF7104AA4}" srcOrd="0" destOrd="0" presId="urn:microsoft.com/office/officeart/2018/5/layout/IconLeafLabelList"/>
    <dgm:cxn modelId="{B1EB327A-2471-4FD1-AEDB-68A4D329BCB0}" type="presParOf" srcId="{DE839793-5ED0-4B37-BD76-C351F1710CCA}" destId="{0FF383D0-8966-486D-B575-0D74CF52183A}" srcOrd="1" destOrd="0" presId="urn:microsoft.com/office/officeart/2018/5/layout/IconLeafLabelList"/>
    <dgm:cxn modelId="{3D974E61-0710-4D3E-AE97-2B397BBD78D6}" type="presParOf" srcId="{DE839793-5ED0-4B37-BD76-C351F1710CCA}" destId="{8ED5271B-2BDA-45CB-8BB1-E2F2D33176BE}" srcOrd="2" destOrd="0" presId="urn:microsoft.com/office/officeart/2018/5/layout/IconLeafLabelList"/>
    <dgm:cxn modelId="{592B527F-96B8-4D78-A44F-01F4DE8B0D3E}" type="presParOf" srcId="{DE839793-5ED0-4B37-BD76-C351F1710CCA}" destId="{4306A0AB-0DC9-4395-B0C2-9C3753DD6CC9}" srcOrd="3" destOrd="0" presId="urn:microsoft.com/office/officeart/2018/5/layout/IconLeafLabelList"/>
    <dgm:cxn modelId="{F00F1F06-499A-4121-9274-CE43F770B539}" type="presParOf" srcId="{10F0F703-500C-4662-96E4-DD76BD96940E}" destId="{3A8EA270-B346-400A-9A3F-7A440029D81B}" srcOrd="3" destOrd="0" presId="urn:microsoft.com/office/officeart/2018/5/layout/IconLeafLabelList"/>
    <dgm:cxn modelId="{FB3DE054-7AC2-4F3B-9153-D26FE8620300}" type="presParOf" srcId="{10F0F703-500C-4662-96E4-DD76BD96940E}" destId="{4EA03EA5-3D57-4A0C-B89E-36E89E96C842}" srcOrd="4" destOrd="0" presId="urn:microsoft.com/office/officeart/2018/5/layout/IconLeafLabelList"/>
    <dgm:cxn modelId="{25E20CBC-3092-4F73-BF50-D67999902ED1}" type="presParOf" srcId="{4EA03EA5-3D57-4A0C-B89E-36E89E96C842}" destId="{4DB48C89-2F07-4910-ABC3-5BBC7B01C967}" srcOrd="0" destOrd="0" presId="urn:microsoft.com/office/officeart/2018/5/layout/IconLeafLabelList"/>
    <dgm:cxn modelId="{25349869-40C3-4296-BA05-06986A6C21D6}" type="presParOf" srcId="{4EA03EA5-3D57-4A0C-B89E-36E89E96C842}" destId="{828151D0-1A61-4D18-9680-D9EECE4DAE65}" srcOrd="1" destOrd="0" presId="urn:microsoft.com/office/officeart/2018/5/layout/IconLeafLabelList"/>
    <dgm:cxn modelId="{E285AEF1-1B23-47B6-8C55-C5AC50593332}" type="presParOf" srcId="{4EA03EA5-3D57-4A0C-B89E-36E89E96C842}" destId="{A014AFB2-B133-4D77-93D0-61CFB00F75F6}" srcOrd="2" destOrd="0" presId="urn:microsoft.com/office/officeart/2018/5/layout/IconLeafLabelList"/>
    <dgm:cxn modelId="{35C5F564-9E8D-42AB-8672-4DF3D9D0A420}" type="presParOf" srcId="{4EA03EA5-3D57-4A0C-B89E-36E89E96C842}" destId="{28B491EC-E31A-4877-8D9C-D26EFD56CBD4}"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50ABA41-0778-4B59-B945-59B24E455ECF}" type="doc">
      <dgm:prSet loTypeId="urn:microsoft.com/office/officeart/2016/7/layout/BasicLinearProcessNumbered" loCatId="process" qsTypeId="urn:microsoft.com/office/officeart/2005/8/quickstyle/simple4" qsCatId="simple" csTypeId="urn:microsoft.com/office/officeart/2005/8/colors/colorful1" csCatId="colorful"/>
      <dgm:spPr/>
      <dgm:t>
        <a:bodyPr/>
        <a:lstStyle/>
        <a:p>
          <a:endParaRPr lang="en-US"/>
        </a:p>
      </dgm:t>
    </dgm:pt>
    <dgm:pt modelId="{23236B27-0675-4428-9359-278E1D681D6F}">
      <dgm:prSet/>
      <dgm:spPr/>
      <dgm:t>
        <a:bodyPr/>
        <a:lstStyle/>
        <a:p>
          <a:r>
            <a:rPr lang="en-GB"/>
            <a:t>Continuity Theory proposes that older adults cope best when they maintain familiar routines, behaviours, relationships, and roles from earlier life stages (Kingston Healthcare,2025).</a:t>
          </a:r>
          <a:endParaRPr lang="en-US"/>
        </a:p>
      </dgm:t>
    </dgm:pt>
    <dgm:pt modelId="{B2A406AC-E554-4AAB-A1EF-B692020F3689}" type="parTrans" cxnId="{B5A4DE3E-B220-4A6C-9D40-0E09A291A56F}">
      <dgm:prSet/>
      <dgm:spPr/>
      <dgm:t>
        <a:bodyPr/>
        <a:lstStyle/>
        <a:p>
          <a:endParaRPr lang="en-US"/>
        </a:p>
      </dgm:t>
    </dgm:pt>
    <dgm:pt modelId="{0D172167-ECF1-44A5-923E-AFD001AF5612}" type="sibTrans" cxnId="{B5A4DE3E-B220-4A6C-9D40-0E09A291A56F}">
      <dgm:prSet phldrT="1" phldr="0"/>
      <dgm:spPr/>
      <dgm:t>
        <a:bodyPr/>
        <a:lstStyle/>
        <a:p>
          <a:r>
            <a:rPr lang="en-US"/>
            <a:t>1</a:t>
          </a:r>
        </a:p>
      </dgm:t>
    </dgm:pt>
    <dgm:pt modelId="{F856687D-B9B8-4E3E-BA5B-5A19F8BA1F87}">
      <dgm:prSet/>
      <dgm:spPr/>
      <dgm:t>
        <a:bodyPr/>
        <a:lstStyle/>
        <a:p>
          <a:r>
            <a:rPr lang="en-GB"/>
            <a:t>It emphasises stability, identity, and the importance of life history in shaping later‑life wellbeing and the theory recognises that people prefer consistency and that sudden changes can be distressing  (Kingston Healthcare,2025).</a:t>
          </a:r>
          <a:endParaRPr lang="en-US"/>
        </a:p>
      </dgm:t>
    </dgm:pt>
    <dgm:pt modelId="{0C765C94-0240-46D4-B85E-AA810877E885}" type="parTrans" cxnId="{B7AAAB74-FAF4-4B6F-A13F-F2AE7F719D0A}">
      <dgm:prSet/>
      <dgm:spPr/>
      <dgm:t>
        <a:bodyPr/>
        <a:lstStyle/>
        <a:p>
          <a:endParaRPr lang="en-US"/>
        </a:p>
      </dgm:t>
    </dgm:pt>
    <dgm:pt modelId="{D523172D-55AB-4C9B-BF16-413226AD6587}" type="sibTrans" cxnId="{B7AAAB74-FAF4-4B6F-A13F-F2AE7F719D0A}">
      <dgm:prSet phldrT="2" phldr="0"/>
      <dgm:spPr/>
      <dgm:t>
        <a:bodyPr/>
        <a:lstStyle/>
        <a:p>
          <a:r>
            <a:rPr lang="en-US"/>
            <a:t>2</a:t>
          </a:r>
        </a:p>
      </dgm:t>
    </dgm:pt>
    <dgm:pt modelId="{AE10838E-5D33-4C65-9EED-0D46744F2D32}">
      <dgm:prSet/>
      <dgm:spPr/>
      <dgm:t>
        <a:bodyPr/>
        <a:lstStyle/>
        <a:p>
          <a:r>
            <a:rPr lang="en-GB"/>
            <a:t>Continuity theory focuses on helping older adults stay in their own homes while it simultaneously encourages personalised care planning based on routines, preferences, and cultural background  (Kingston Healthcare,2025).</a:t>
          </a:r>
          <a:endParaRPr lang="en-US"/>
        </a:p>
      </dgm:t>
    </dgm:pt>
    <dgm:pt modelId="{84FA4C97-2799-457A-BC47-38559673FCFB}" type="parTrans" cxnId="{E3551D35-441C-4A0C-8842-DAAE374E01E8}">
      <dgm:prSet/>
      <dgm:spPr/>
      <dgm:t>
        <a:bodyPr/>
        <a:lstStyle/>
        <a:p>
          <a:endParaRPr lang="en-US"/>
        </a:p>
      </dgm:t>
    </dgm:pt>
    <dgm:pt modelId="{A40C8F66-E74F-4E06-8A06-E5A397B1CBD5}" type="sibTrans" cxnId="{E3551D35-441C-4A0C-8842-DAAE374E01E8}">
      <dgm:prSet phldrT="3" phldr="0"/>
      <dgm:spPr/>
      <dgm:t>
        <a:bodyPr/>
        <a:lstStyle/>
        <a:p>
          <a:r>
            <a:rPr lang="en-US"/>
            <a:t>3</a:t>
          </a:r>
        </a:p>
      </dgm:t>
    </dgm:pt>
    <dgm:pt modelId="{2F8E8D56-105B-41AA-A8D8-C8F56F9B7184}" type="pres">
      <dgm:prSet presAssocID="{850ABA41-0778-4B59-B945-59B24E455ECF}" presName="Name0" presStyleCnt="0">
        <dgm:presLayoutVars>
          <dgm:animLvl val="lvl"/>
          <dgm:resizeHandles val="exact"/>
        </dgm:presLayoutVars>
      </dgm:prSet>
      <dgm:spPr/>
    </dgm:pt>
    <dgm:pt modelId="{D09F863D-1310-49D4-BB95-560892DD480A}" type="pres">
      <dgm:prSet presAssocID="{23236B27-0675-4428-9359-278E1D681D6F}" presName="compositeNode" presStyleCnt="0">
        <dgm:presLayoutVars>
          <dgm:bulletEnabled val="1"/>
        </dgm:presLayoutVars>
      </dgm:prSet>
      <dgm:spPr/>
    </dgm:pt>
    <dgm:pt modelId="{BB08C055-E7C9-4A69-BCBA-165699E71566}" type="pres">
      <dgm:prSet presAssocID="{23236B27-0675-4428-9359-278E1D681D6F}" presName="bgRect" presStyleLbl="bgAccFollowNode1" presStyleIdx="0" presStyleCnt="3"/>
      <dgm:spPr/>
    </dgm:pt>
    <dgm:pt modelId="{53B09BE7-CDE6-4CC5-888F-B90A1701071C}" type="pres">
      <dgm:prSet presAssocID="{0D172167-ECF1-44A5-923E-AFD001AF5612}" presName="sibTransNodeCircle" presStyleLbl="alignNode1" presStyleIdx="0" presStyleCnt="6">
        <dgm:presLayoutVars>
          <dgm:chMax val="0"/>
          <dgm:bulletEnabled/>
        </dgm:presLayoutVars>
      </dgm:prSet>
      <dgm:spPr/>
    </dgm:pt>
    <dgm:pt modelId="{A9BCFD12-EB46-4E4A-A131-0C07532B4616}" type="pres">
      <dgm:prSet presAssocID="{23236B27-0675-4428-9359-278E1D681D6F}" presName="bottomLine" presStyleLbl="alignNode1" presStyleIdx="1" presStyleCnt="6">
        <dgm:presLayoutVars/>
      </dgm:prSet>
      <dgm:spPr/>
    </dgm:pt>
    <dgm:pt modelId="{3328CCFC-E7EA-443D-AF20-41CA6B99ABE7}" type="pres">
      <dgm:prSet presAssocID="{23236B27-0675-4428-9359-278E1D681D6F}" presName="nodeText" presStyleLbl="bgAccFollowNode1" presStyleIdx="0" presStyleCnt="3">
        <dgm:presLayoutVars>
          <dgm:bulletEnabled val="1"/>
        </dgm:presLayoutVars>
      </dgm:prSet>
      <dgm:spPr/>
    </dgm:pt>
    <dgm:pt modelId="{81C1F395-364D-44B3-9FA4-385E0967D6E7}" type="pres">
      <dgm:prSet presAssocID="{0D172167-ECF1-44A5-923E-AFD001AF5612}" presName="sibTrans" presStyleCnt="0"/>
      <dgm:spPr/>
    </dgm:pt>
    <dgm:pt modelId="{6B5844ED-7900-4D47-8F2B-1DBFAB4BDBCA}" type="pres">
      <dgm:prSet presAssocID="{F856687D-B9B8-4E3E-BA5B-5A19F8BA1F87}" presName="compositeNode" presStyleCnt="0">
        <dgm:presLayoutVars>
          <dgm:bulletEnabled val="1"/>
        </dgm:presLayoutVars>
      </dgm:prSet>
      <dgm:spPr/>
    </dgm:pt>
    <dgm:pt modelId="{55FA9E76-4AC0-4B97-B9CF-C1C8CFC69627}" type="pres">
      <dgm:prSet presAssocID="{F856687D-B9B8-4E3E-BA5B-5A19F8BA1F87}" presName="bgRect" presStyleLbl="bgAccFollowNode1" presStyleIdx="1" presStyleCnt="3"/>
      <dgm:spPr/>
    </dgm:pt>
    <dgm:pt modelId="{06A1A0B9-DDAA-4125-84BB-F37DF3325880}" type="pres">
      <dgm:prSet presAssocID="{D523172D-55AB-4C9B-BF16-413226AD6587}" presName="sibTransNodeCircle" presStyleLbl="alignNode1" presStyleIdx="2" presStyleCnt="6">
        <dgm:presLayoutVars>
          <dgm:chMax val="0"/>
          <dgm:bulletEnabled/>
        </dgm:presLayoutVars>
      </dgm:prSet>
      <dgm:spPr/>
    </dgm:pt>
    <dgm:pt modelId="{4FE08CC4-761D-4779-B61A-7282C2A2052A}" type="pres">
      <dgm:prSet presAssocID="{F856687D-B9B8-4E3E-BA5B-5A19F8BA1F87}" presName="bottomLine" presStyleLbl="alignNode1" presStyleIdx="3" presStyleCnt="6">
        <dgm:presLayoutVars/>
      </dgm:prSet>
      <dgm:spPr/>
    </dgm:pt>
    <dgm:pt modelId="{D3EEACFD-06A6-4421-B333-835EDEEDD732}" type="pres">
      <dgm:prSet presAssocID="{F856687D-B9B8-4E3E-BA5B-5A19F8BA1F87}" presName="nodeText" presStyleLbl="bgAccFollowNode1" presStyleIdx="1" presStyleCnt="3">
        <dgm:presLayoutVars>
          <dgm:bulletEnabled val="1"/>
        </dgm:presLayoutVars>
      </dgm:prSet>
      <dgm:spPr/>
    </dgm:pt>
    <dgm:pt modelId="{99C13EB1-12B8-4D8B-9798-07649C5F7CD0}" type="pres">
      <dgm:prSet presAssocID="{D523172D-55AB-4C9B-BF16-413226AD6587}" presName="sibTrans" presStyleCnt="0"/>
      <dgm:spPr/>
    </dgm:pt>
    <dgm:pt modelId="{E50674B5-1024-4888-A949-1050D9AC92D0}" type="pres">
      <dgm:prSet presAssocID="{AE10838E-5D33-4C65-9EED-0D46744F2D32}" presName="compositeNode" presStyleCnt="0">
        <dgm:presLayoutVars>
          <dgm:bulletEnabled val="1"/>
        </dgm:presLayoutVars>
      </dgm:prSet>
      <dgm:spPr/>
    </dgm:pt>
    <dgm:pt modelId="{EA4483C9-85BB-4D9E-B046-B583CC836A5F}" type="pres">
      <dgm:prSet presAssocID="{AE10838E-5D33-4C65-9EED-0D46744F2D32}" presName="bgRect" presStyleLbl="bgAccFollowNode1" presStyleIdx="2" presStyleCnt="3"/>
      <dgm:spPr/>
    </dgm:pt>
    <dgm:pt modelId="{23CEB521-C580-473B-AE8B-466DD3F586FF}" type="pres">
      <dgm:prSet presAssocID="{A40C8F66-E74F-4E06-8A06-E5A397B1CBD5}" presName="sibTransNodeCircle" presStyleLbl="alignNode1" presStyleIdx="4" presStyleCnt="6">
        <dgm:presLayoutVars>
          <dgm:chMax val="0"/>
          <dgm:bulletEnabled/>
        </dgm:presLayoutVars>
      </dgm:prSet>
      <dgm:spPr/>
    </dgm:pt>
    <dgm:pt modelId="{7EBFA12F-5444-4CA0-8551-98FC09303145}" type="pres">
      <dgm:prSet presAssocID="{AE10838E-5D33-4C65-9EED-0D46744F2D32}" presName="bottomLine" presStyleLbl="alignNode1" presStyleIdx="5" presStyleCnt="6">
        <dgm:presLayoutVars/>
      </dgm:prSet>
      <dgm:spPr/>
    </dgm:pt>
    <dgm:pt modelId="{4475C2E7-F885-47CC-B53D-8F39802B2FB2}" type="pres">
      <dgm:prSet presAssocID="{AE10838E-5D33-4C65-9EED-0D46744F2D32}" presName="nodeText" presStyleLbl="bgAccFollowNode1" presStyleIdx="2" presStyleCnt="3">
        <dgm:presLayoutVars>
          <dgm:bulletEnabled val="1"/>
        </dgm:presLayoutVars>
      </dgm:prSet>
      <dgm:spPr/>
    </dgm:pt>
  </dgm:ptLst>
  <dgm:cxnLst>
    <dgm:cxn modelId="{F372F707-EC05-46AB-BED7-0AB4EE83B1FA}" type="presOf" srcId="{AE10838E-5D33-4C65-9EED-0D46744F2D32}" destId="{4475C2E7-F885-47CC-B53D-8F39802B2FB2}" srcOrd="1" destOrd="0" presId="urn:microsoft.com/office/officeart/2016/7/layout/BasicLinearProcessNumbered"/>
    <dgm:cxn modelId="{E3A80629-0468-453C-9D25-3FC79EBC0DD6}" type="presOf" srcId="{F856687D-B9B8-4E3E-BA5B-5A19F8BA1F87}" destId="{55FA9E76-4AC0-4B97-B9CF-C1C8CFC69627}" srcOrd="0" destOrd="0" presId="urn:microsoft.com/office/officeart/2016/7/layout/BasicLinearProcessNumbered"/>
    <dgm:cxn modelId="{E3551D35-441C-4A0C-8842-DAAE374E01E8}" srcId="{850ABA41-0778-4B59-B945-59B24E455ECF}" destId="{AE10838E-5D33-4C65-9EED-0D46744F2D32}" srcOrd="2" destOrd="0" parTransId="{84FA4C97-2799-457A-BC47-38559673FCFB}" sibTransId="{A40C8F66-E74F-4E06-8A06-E5A397B1CBD5}"/>
    <dgm:cxn modelId="{1219D13C-EEDC-4505-B039-403A9B31CE0E}" type="presOf" srcId="{0D172167-ECF1-44A5-923E-AFD001AF5612}" destId="{53B09BE7-CDE6-4CC5-888F-B90A1701071C}" srcOrd="0" destOrd="0" presId="urn:microsoft.com/office/officeart/2016/7/layout/BasicLinearProcessNumbered"/>
    <dgm:cxn modelId="{B5A4DE3E-B220-4A6C-9D40-0E09A291A56F}" srcId="{850ABA41-0778-4B59-B945-59B24E455ECF}" destId="{23236B27-0675-4428-9359-278E1D681D6F}" srcOrd="0" destOrd="0" parTransId="{B2A406AC-E554-4AAB-A1EF-B692020F3689}" sibTransId="{0D172167-ECF1-44A5-923E-AFD001AF5612}"/>
    <dgm:cxn modelId="{0352325C-A1E6-414F-8284-56B8EA757B39}" type="presOf" srcId="{23236B27-0675-4428-9359-278E1D681D6F}" destId="{3328CCFC-E7EA-443D-AF20-41CA6B99ABE7}" srcOrd="1" destOrd="0" presId="urn:microsoft.com/office/officeart/2016/7/layout/BasicLinearProcessNumbered"/>
    <dgm:cxn modelId="{33EFED48-B1F1-4915-A6F1-9AD7209E1B90}" type="presOf" srcId="{F856687D-B9B8-4E3E-BA5B-5A19F8BA1F87}" destId="{D3EEACFD-06A6-4421-B333-835EDEEDD732}" srcOrd="1" destOrd="0" presId="urn:microsoft.com/office/officeart/2016/7/layout/BasicLinearProcessNumbered"/>
    <dgm:cxn modelId="{B7AAAB74-FAF4-4B6F-A13F-F2AE7F719D0A}" srcId="{850ABA41-0778-4B59-B945-59B24E455ECF}" destId="{F856687D-B9B8-4E3E-BA5B-5A19F8BA1F87}" srcOrd="1" destOrd="0" parTransId="{0C765C94-0240-46D4-B85E-AA810877E885}" sibTransId="{D523172D-55AB-4C9B-BF16-413226AD6587}"/>
    <dgm:cxn modelId="{0605EA8F-2D37-49FB-8683-7CF1F42AD14A}" type="presOf" srcId="{D523172D-55AB-4C9B-BF16-413226AD6587}" destId="{06A1A0B9-DDAA-4125-84BB-F37DF3325880}" srcOrd="0" destOrd="0" presId="urn:microsoft.com/office/officeart/2016/7/layout/BasicLinearProcessNumbered"/>
    <dgm:cxn modelId="{DF5CFF97-FBE8-4AE3-BD4D-085AD3D9AC65}" type="presOf" srcId="{A40C8F66-E74F-4E06-8A06-E5A397B1CBD5}" destId="{23CEB521-C580-473B-AE8B-466DD3F586FF}" srcOrd="0" destOrd="0" presId="urn:microsoft.com/office/officeart/2016/7/layout/BasicLinearProcessNumbered"/>
    <dgm:cxn modelId="{1495EACC-29C3-4BFC-A3C5-02EB9BF9C7C0}" type="presOf" srcId="{850ABA41-0778-4B59-B945-59B24E455ECF}" destId="{2F8E8D56-105B-41AA-A8D8-C8F56F9B7184}" srcOrd="0" destOrd="0" presId="urn:microsoft.com/office/officeart/2016/7/layout/BasicLinearProcessNumbered"/>
    <dgm:cxn modelId="{02D7A0D9-659B-4750-97F2-B038B5638BF3}" type="presOf" srcId="{AE10838E-5D33-4C65-9EED-0D46744F2D32}" destId="{EA4483C9-85BB-4D9E-B046-B583CC836A5F}" srcOrd="0" destOrd="0" presId="urn:microsoft.com/office/officeart/2016/7/layout/BasicLinearProcessNumbered"/>
    <dgm:cxn modelId="{BEADF1EF-53BA-4FFA-9F95-2E78E98F0038}" type="presOf" srcId="{23236B27-0675-4428-9359-278E1D681D6F}" destId="{BB08C055-E7C9-4A69-BCBA-165699E71566}" srcOrd="0" destOrd="0" presId="urn:microsoft.com/office/officeart/2016/7/layout/BasicLinearProcessNumbered"/>
    <dgm:cxn modelId="{CF25DB13-A719-48F0-B45E-A59ED3D7019A}" type="presParOf" srcId="{2F8E8D56-105B-41AA-A8D8-C8F56F9B7184}" destId="{D09F863D-1310-49D4-BB95-560892DD480A}" srcOrd="0" destOrd="0" presId="urn:microsoft.com/office/officeart/2016/7/layout/BasicLinearProcessNumbered"/>
    <dgm:cxn modelId="{CC91F75E-4556-4F3C-881C-E3ABD5D63357}" type="presParOf" srcId="{D09F863D-1310-49D4-BB95-560892DD480A}" destId="{BB08C055-E7C9-4A69-BCBA-165699E71566}" srcOrd="0" destOrd="0" presId="urn:microsoft.com/office/officeart/2016/7/layout/BasicLinearProcessNumbered"/>
    <dgm:cxn modelId="{A498E91C-8E00-443F-9AA7-86A27A702143}" type="presParOf" srcId="{D09F863D-1310-49D4-BB95-560892DD480A}" destId="{53B09BE7-CDE6-4CC5-888F-B90A1701071C}" srcOrd="1" destOrd="0" presId="urn:microsoft.com/office/officeart/2016/7/layout/BasicLinearProcessNumbered"/>
    <dgm:cxn modelId="{B2BA7219-ECC1-4E69-9EE2-A77B18B11AAF}" type="presParOf" srcId="{D09F863D-1310-49D4-BB95-560892DD480A}" destId="{A9BCFD12-EB46-4E4A-A131-0C07532B4616}" srcOrd="2" destOrd="0" presId="urn:microsoft.com/office/officeart/2016/7/layout/BasicLinearProcessNumbered"/>
    <dgm:cxn modelId="{19D7079A-5B65-4294-9CD9-B63AAA228C11}" type="presParOf" srcId="{D09F863D-1310-49D4-BB95-560892DD480A}" destId="{3328CCFC-E7EA-443D-AF20-41CA6B99ABE7}" srcOrd="3" destOrd="0" presId="urn:microsoft.com/office/officeart/2016/7/layout/BasicLinearProcessNumbered"/>
    <dgm:cxn modelId="{4A3E0D5C-C77A-43EE-9ABD-6331186F2174}" type="presParOf" srcId="{2F8E8D56-105B-41AA-A8D8-C8F56F9B7184}" destId="{81C1F395-364D-44B3-9FA4-385E0967D6E7}" srcOrd="1" destOrd="0" presId="urn:microsoft.com/office/officeart/2016/7/layout/BasicLinearProcessNumbered"/>
    <dgm:cxn modelId="{71A67479-4ACC-4366-8294-FC50C9F41D0B}" type="presParOf" srcId="{2F8E8D56-105B-41AA-A8D8-C8F56F9B7184}" destId="{6B5844ED-7900-4D47-8F2B-1DBFAB4BDBCA}" srcOrd="2" destOrd="0" presId="urn:microsoft.com/office/officeart/2016/7/layout/BasicLinearProcessNumbered"/>
    <dgm:cxn modelId="{A6B3B497-428E-4737-9DA6-30E13715A67A}" type="presParOf" srcId="{6B5844ED-7900-4D47-8F2B-1DBFAB4BDBCA}" destId="{55FA9E76-4AC0-4B97-B9CF-C1C8CFC69627}" srcOrd="0" destOrd="0" presId="urn:microsoft.com/office/officeart/2016/7/layout/BasicLinearProcessNumbered"/>
    <dgm:cxn modelId="{2B05D44D-5429-47E4-91F6-A8829E8D05A7}" type="presParOf" srcId="{6B5844ED-7900-4D47-8F2B-1DBFAB4BDBCA}" destId="{06A1A0B9-DDAA-4125-84BB-F37DF3325880}" srcOrd="1" destOrd="0" presId="urn:microsoft.com/office/officeart/2016/7/layout/BasicLinearProcessNumbered"/>
    <dgm:cxn modelId="{16D6B69B-09ED-4930-9067-6A4AED2D0F81}" type="presParOf" srcId="{6B5844ED-7900-4D47-8F2B-1DBFAB4BDBCA}" destId="{4FE08CC4-761D-4779-B61A-7282C2A2052A}" srcOrd="2" destOrd="0" presId="urn:microsoft.com/office/officeart/2016/7/layout/BasicLinearProcessNumbered"/>
    <dgm:cxn modelId="{9A972867-BCD4-4E23-8602-E36913C257A9}" type="presParOf" srcId="{6B5844ED-7900-4D47-8F2B-1DBFAB4BDBCA}" destId="{D3EEACFD-06A6-4421-B333-835EDEEDD732}" srcOrd="3" destOrd="0" presId="urn:microsoft.com/office/officeart/2016/7/layout/BasicLinearProcessNumbered"/>
    <dgm:cxn modelId="{AD214C44-E423-4EB6-8CC1-1D2F8D2F3156}" type="presParOf" srcId="{2F8E8D56-105B-41AA-A8D8-C8F56F9B7184}" destId="{99C13EB1-12B8-4D8B-9798-07649C5F7CD0}" srcOrd="3" destOrd="0" presId="urn:microsoft.com/office/officeart/2016/7/layout/BasicLinearProcessNumbered"/>
    <dgm:cxn modelId="{B45D200D-3881-4EA3-8A5B-18F39FB67BF0}" type="presParOf" srcId="{2F8E8D56-105B-41AA-A8D8-C8F56F9B7184}" destId="{E50674B5-1024-4888-A949-1050D9AC92D0}" srcOrd="4" destOrd="0" presId="urn:microsoft.com/office/officeart/2016/7/layout/BasicLinearProcessNumbered"/>
    <dgm:cxn modelId="{C0EA2A1D-2A2B-4ED5-A0D7-156FD4F21466}" type="presParOf" srcId="{E50674B5-1024-4888-A949-1050D9AC92D0}" destId="{EA4483C9-85BB-4D9E-B046-B583CC836A5F}" srcOrd="0" destOrd="0" presId="urn:microsoft.com/office/officeart/2016/7/layout/BasicLinearProcessNumbered"/>
    <dgm:cxn modelId="{868AC3B5-AF7A-4BE7-BB77-BDC9D086A656}" type="presParOf" srcId="{E50674B5-1024-4888-A949-1050D9AC92D0}" destId="{23CEB521-C580-473B-AE8B-466DD3F586FF}" srcOrd="1" destOrd="0" presId="urn:microsoft.com/office/officeart/2016/7/layout/BasicLinearProcessNumbered"/>
    <dgm:cxn modelId="{74436E74-5F15-4D10-ACD7-75A034B9A762}" type="presParOf" srcId="{E50674B5-1024-4888-A949-1050D9AC92D0}" destId="{7EBFA12F-5444-4CA0-8551-98FC09303145}" srcOrd="2" destOrd="0" presId="urn:microsoft.com/office/officeart/2016/7/layout/BasicLinearProcessNumbered"/>
    <dgm:cxn modelId="{A3CFFCED-4AD2-42F8-8839-62CF88334152}" type="presParOf" srcId="{E50674B5-1024-4888-A949-1050D9AC92D0}" destId="{4475C2E7-F885-47CC-B53D-8F39802B2FB2}" srcOrd="3" destOrd="0" presId="urn:microsoft.com/office/officeart/2016/7/layout/BasicLinear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E6F8E9-10F8-4B56-BEE7-67DEA45F2825}">
      <dsp:nvSpPr>
        <dsp:cNvPr id="0" name=""/>
        <dsp:cNvSpPr/>
      </dsp:nvSpPr>
      <dsp:spPr>
        <a:xfrm>
          <a:off x="0" y="97921"/>
          <a:ext cx="6656769" cy="1146782"/>
        </a:xfrm>
        <a:prstGeom prst="round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Residential care provides 24‑hour support for older adults with complex physical, cognitive, or social needs (CQC, 2025).</a:t>
          </a:r>
          <a:endParaRPr lang="en-US" sz="1600" kern="1200"/>
        </a:p>
      </dsp:txBody>
      <dsp:txXfrm>
        <a:off x="55981" y="153902"/>
        <a:ext cx="6544807" cy="1034820"/>
      </dsp:txXfrm>
    </dsp:sp>
    <dsp:sp modelId="{87E4CAFB-5CF7-42EB-B010-E972636CDB92}">
      <dsp:nvSpPr>
        <dsp:cNvPr id="0" name=""/>
        <dsp:cNvSpPr/>
      </dsp:nvSpPr>
      <dsp:spPr>
        <a:xfrm>
          <a:off x="0" y="1290784"/>
          <a:ext cx="6656769" cy="1146782"/>
        </a:xfrm>
        <a:prstGeom prst="roundRect">
          <a:avLst/>
        </a:prstGeom>
        <a:gradFill rotWithShape="0">
          <a:gsLst>
            <a:gs pos="0">
              <a:schemeClr val="accent2">
                <a:hueOff val="13013"/>
                <a:satOff val="-8959"/>
                <a:lumOff val="-2288"/>
                <a:alphaOff val="0"/>
                <a:shade val="85000"/>
                <a:satMod val="130000"/>
              </a:schemeClr>
            </a:gs>
            <a:gs pos="34000">
              <a:schemeClr val="accent2">
                <a:hueOff val="13013"/>
                <a:satOff val="-8959"/>
                <a:lumOff val="-2288"/>
                <a:alphaOff val="0"/>
                <a:shade val="87000"/>
                <a:satMod val="125000"/>
              </a:schemeClr>
            </a:gs>
            <a:gs pos="70000">
              <a:schemeClr val="accent2">
                <a:hueOff val="13013"/>
                <a:satOff val="-8959"/>
                <a:lumOff val="-2288"/>
                <a:alphaOff val="0"/>
                <a:tint val="100000"/>
                <a:shade val="90000"/>
                <a:satMod val="130000"/>
              </a:schemeClr>
            </a:gs>
            <a:gs pos="100000">
              <a:schemeClr val="accent2">
                <a:hueOff val="13013"/>
                <a:satOff val="-8959"/>
                <a:lumOff val="-2288"/>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They offer</a:t>
          </a:r>
          <a:r>
            <a:rPr lang="en-GB" sz="1600" b="0" i="0" kern="1200"/>
            <a:t> structured routines, on‑site staff, and access to multidisciplinary care teams, which can be helpful for those with extra needs as they would not be restricted of anything they may need. (NICE, 2015).</a:t>
          </a:r>
          <a:endParaRPr lang="en-US" sz="1600" kern="1200"/>
        </a:p>
      </dsp:txBody>
      <dsp:txXfrm>
        <a:off x="55981" y="1346765"/>
        <a:ext cx="6544807" cy="1034820"/>
      </dsp:txXfrm>
    </dsp:sp>
    <dsp:sp modelId="{41C728AB-171E-4E0C-A8BF-4E8EF12D28AA}">
      <dsp:nvSpPr>
        <dsp:cNvPr id="0" name=""/>
        <dsp:cNvSpPr/>
      </dsp:nvSpPr>
      <dsp:spPr>
        <a:xfrm>
          <a:off x="0" y="2483647"/>
          <a:ext cx="6656769" cy="1146782"/>
        </a:xfrm>
        <a:prstGeom prst="roundRect">
          <a:avLst/>
        </a:prstGeom>
        <a:gradFill rotWithShape="0">
          <a:gsLst>
            <a:gs pos="0">
              <a:schemeClr val="accent2">
                <a:hueOff val="26025"/>
                <a:satOff val="-17917"/>
                <a:lumOff val="-4575"/>
                <a:alphaOff val="0"/>
                <a:shade val="85000"/>
                <a:satMod val="130000"/>
              </a:schemeClr>
            </a:gs>
            <a:gs pos="34000">
              <a:schemeClr val="accent2">
                <a:hueOff val="26025"/>
                <a:satOff val="-17917"/>
                <a:lumOff val="-4575"/>
                <a:alphaOff val="0"/>
                <a:shade val="87000"/>
                <a:satMod val="125000"/>
              </a:schemeClr>
            </a:gs>
            <a:gs pos="70000">
              <a:schemeClr val="accent2">
                <a:hueOff val="26025"/>
                <a:satOff val="-17917"/>
                <a:lumOff val="-4575"/>
                <a:alphaOff val="0"/>
                <a:tint val="100000"/>
                <a:shade val="90000"/>
                <a:satMod val="130000"/>
              </a:schemeClr>
            </a:gs>
            <a:gs pos="100000">
              <a:schemeClr val="accent2">
                <a:hueOff val="26025"/>
                <a:satOff val="-17917"/>
                <a:lumOff val="-4575"/>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This care can reduce</a:t>
          </a:r>
          <a:r>
            <a:rPr lang="en-GB" sz="1600" b="0" i="0" kern="1200"/>
            <a:t> risks associated with living alone, such as falls, malnutrition, or unmanaged health conditions, while also reducing the amount of mental strain on other family members who may not know how to cope (Age UK, 2023).</a:t>
          </a:r>
          <a:endParaRPr lang="en-US" sz="1600" kern="1200"/>
        </a:p>
      </dsp:txBody>
      <dsp:txXfrm>
        <a:off x="55981" y="2539628"/>
        <a:ext cx="6544807" cy="1034820"/>
      </dsp:txXfrm>
    </dsp:sp>
    <dsp:sp modelId="{43D2F5FC-EE2B-4F10-AD95-F0B8F132E7EB}">
      <dsp:nvSpPr>
        <dsp:cNvPr id="0" name=""/>
        <dsp:cNvSpPr/>
      </dsp:nvSpPr>
      <dsp:spPr>
        <a:xfrm>
          <a:off x="0" y="3676510"/>
          <a:ext cx="6656769" cy="1146782"/>
        </a:xfrm>
        <a:prstGeom prst="roundRect">
          <a:avLst/>
        </a:prstGeom>
        <a:gradFill rotWithShape="0">
          <a:gsLst>
            <a:gs pos="0">
              <a:schemeClr val="accent2">
                <a:hueOff val="39038"/>
                <a:satOff val="-26876"/>
                <a:lumOff val="-6863"/>
                <a:alphaOff val="0"/>
                <a:shade val="85000"/>
                <a:satMod val="130000"/>
              </a:schemeClr>
            </a:gs>
            <a:gs pos="34000">
              <a:schemeClr val="accent2">
                <a:hueOff val="39038"/>
                <a:satOff val="-26876"/>
                <a:lumOff val="-6863"/>
                <a:alphaOff val="0"/>
                <a:shade val="87000"/>
                <a:satMod val="125000"/>
              </a:schemeClr>
            </a:gs>
            <a:gs pos="70000">
              <a:schemeClr val="accent2">
                <a:hueOff val="39038"/>
                <a:satOff val="-26876"/>
                <a:lumOff val="-6863"/>
                <a:alphaOff val="0"/>
                <a:tint val="100000"/>
                <a:shade val="90000"/>
                <a:satMod val="130000"/>
              </a:schemeClr>
            </a:gs>
            <a:gs pos="100000">
              <a:schemeClr val="accent2">
                <a:hueOff val="39038"/>
                <a:satOff val="-26876"/>
                <a:lumOff val="-6863"/>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High costs and limited availability can restrict access, especially for low‑income older adults. Quality of life also depends on staffing ratios, person‑centred approaches, and organisational culture (Skills for Care, 2024).</a:t>
          </a:r>
          <a:endParaRPr lang="en-US" sz="1600" kern="1200"/>
        </a:p>
      </dsp:txBody>
      <dsp:txXfrm>
        <a:off x="55981" y="3732491"/>
        <a:ext cx="6544807" cy="10348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C8BAD8-993C-4DF4-B40D-F8F86BBA43B6}">
      <dsp:nvSpPr>
        <dsp:cNvPr id="0" name=""/>
        <dsp:cNvSpPr/>
      </dsp:nvSpPr>
      <dsp:spPr>
        <a:xfrm>
          <a:off x="616949" y="202661"/>
          <a:ext cx="1818562" cy="1818562"/>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0BBBAD-750A-454F-915B-48FFD11DB1ED}">
      <dsp:nvSpPr>
        <dsp:cNvPr id="0" name=""/>
        <dsp:cNvSpPr/>
      </dsp:nvSpPr>
      <dsp:spPr>
        <a:xfrm>
          <a:off x="1004512" y="590223"/>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C094B27-DFE5-43BB-ABB9-80C3BEE45521}">
      <dsp:nvSpPr>
        <dsp:cNvPr id="0" name=""/>
        <dsp:cNvSpPr/>
      </dsp:nvSpPr>
      <dsp:spPr>
        <a:xfrm>
          <a:off x="35606" y="2587661"/>
          <a:ext cx="2981250" cy="1232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There are broad ranges of services that older adults can access such as  NHS healthcare, social care, domiciliary and residential care, and voluntary‑sector support which shows us that the system is designed to promote wellbeing and independence (The King’s Fund, 2024).</a:t>
          </a:r>
          <a:endParaRPr lang="en-US" sz="1100" kern="1200"/>
        </a:p>
      </dsp:txBody>
      <dsp:txXfrm>
        <a:off x="35606" y="2587661"/>
        <a:ext cx="2981250" cy="1232402"/>
      </dsp:txXfrm>
    </dsp:sp>
    <dsp:sp modelId="{F4D6EA93-DBC8-4BA9-871B-6E4EF7104AA4}">
      <dsp:nvSpPr>
        <dsp:cNvPr id="0" name=""/>
        <dsp:cNvSpPr/>
      </dsp:nvSpPr>
      <dsp:spPr>
        <a:xfrm>
          <a:off x="4119918" y="202661"/>
          <a:ext cx="1818562" cy="1818562"/>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F383D0-8966-486D-B575-0D74CF52183A}">
      <dsp:nvSpPr>
        <dsp:cNvPr id="0" name=""/>
        <dsp:cNvSpPr/>
      </dsp:nvSpPr>
      <dsp:spPr>
        <a:xfrm>
          <a:off x="4507481" y="590223"/>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306A0AB-0DC9-4395-B0C2-9C3753DD6CC9}">
      <dsp:nvSpPr>
        <dsp:cNvPr id="0" name=""/>
        <dsp:cNvSpPr/>
      </dsp:nvSpPr>
      <dsp:spPr>
        <a:xfrm>
          <a:off x="3538574" y="2587661"/>
          <a:ext cx="2981250" cy="1232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The Care Act 2014 and Integrated Care Systems emphasise prevention, personalisation and coordinated support, closely linked with Continuity Theory by aiming to help people maintain familiar routines and environments, with clear policy aims in place with a clearer objective (Care Act, 2014).</a:t>
          </a:r>
          <a:endParaRPr lang="en-US" sz="1100" kern="1200"/>
        </a:p>
      </dsp:txBody>
      <dsp:txXfrm>
        <a:off x="3538574" y="2587661"/>
        <a:ext cx="2981250" cy="1232402"/>
      </dsp:txXfrm>
    </dsp:sp>
    <dsp:sp modelId="{4DB48C89-2F07-4910-ABC3-5BBC7B01C967}">
      <dsp:nvSpPr>
        <dsp:cNvPr id="0" name=""/>
        <dsp:cNvSpPr/>
      </dsp:nvSpPr>
      <dsp:spPr>
        <a:xfrm>
          <a:off x="7622887" y="202661"/>
          <a:ext cx="1818562" cy="1818562"/>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8151D0-1A61-4D18-9680-D9EECE4DAE65}">
      <dsp:nvSpPr>
        <dsp:cNvPr id="0" name=""/>
        <dsp:cNvSpPr/>
      </dsp:nvSpPr>
      <dsp:spPr>
        <a:xfrm>
          <a:off x="8010450" y="590223"/>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8B491EC-E31A-4877-8D9C-D26EFD56CBD4}">
      <dsp:nvSpPr>
        <dsp:cNvPr id="0" name=""/>
        <dsp:cNvSpPr/>
      </dsp:nvSpPr>
      <dsp:spPr>
        <a:xfrm>
          <a:off x="7041543" y="2587661"/>
          <a:ext cx="2981250" cy="1232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Community services, social prescribing and “ageing well” programmes reflect Activity Theory, which links social participation and meaningful roles with better wellbeing, which shows support for activity and engagement, (Centre for Ageing Better, 2025).</a:t>
          </a:r>
          <a:endParaRPr lang="en-US" sz="1100" kern="1200"/>
        </a:p>
      </dsp:txBody>
      <dsp:txXfrm>
        <a:off x="7041543" y="2587661"/>
        <a:ext cx="2981250" cy="12324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08C055-E7C9-4A69-BCBA-165699E71566}">
      <dsp:nvSpPr>
        <dsp:cNvPr id="0" name=""/>
        <dsp:cNvSpPr/>
      </dsp:nvSpPr>
      <dsp:spPr>
        <a:xfrm>
          <a:off x="0" y="0"/>
          <a:ext cx="3005666" cy="4093482"/>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34333" tIns="330200" rIns="234333" bIns="330200" numCol="1" spcCol="1270" anchor="t" anchorCtr="0">
          <a:noAutofit/>
        </a:bodyPr>
        <a:lstStyle/>
        <a:p>
          <a:pPr marL="0" lvl="0" indent="0" algn="l" defTabSz="666750">
            <a:lnSpc>
              <a:spcPct val="90000"/>
            </a:lnSpc>
            <a:spcBef>
              <a:spcPct val="0"/>
            </a:spcBef>
            <a:spcAft>
              <a:spcPct val="35000"/>
            </a:spcAft>
            <a:buNone/>
          </a:pPr>
          <a:r>
            <a:rPr lang="en-GB" sz="1500" kern="1200"/>
            <a:t>Continuity Theory proposes that older adults cope best when they maintain familiar routines, behaviours, relationships, and roles from earlier life stages (Kingston Healthcare,2025).</a:t>
          </a:r>
          <a:endParaRPr lang="en-US" sz="1500" kern="1200"/>
        </a:p>
      </dsp:txBody>
      <dsp:txXfrm>
        <a:off x="0" y="1555523"/>
        <a:ext cx="3005666" cy="2456089"/>
      </dsp:txXfrm>
    </dsp:sp>
    <dsp:sp modelId="{53B09BE7-CDE6-4CC5-888F-B90A1701071C}">
      <dsp:nvSpPr>
        <dsp:cNvPr id="0" name=""/>
        <dsp:cNvSpPr/>
      </dsp:nvSpPr>
      <dsp:spPr>
        <a:xfrm>
          <a:off x="888810" y="409348"/>
          <a:ext cx="1228044" cy="1228044"/>
        </a:xfrm>
        <a:prstGeom prst="ellipse">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w="12700" cap="flat" cmpd="sng" algn="ctr">
          <a:solidFill>
            <a:schemeClr val="accent2">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95743" tIns="12700" rIns="95743"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068653" y="589191"/>
        <a:ext cx="868358" cy="868358"/>
      </dsp:txXfrm>
    </dsp:sp>
    <dsp:sp modelId="{A9BCFD12-EB46-4E4A-A131-0C07532B4616}">
      <dsp:nvSpPr>
        <dsp:cNvPr id="0" name=""/>
        <dsp:cNvSpPr/>
      </dsp:nvSpPr>
      <dsp:spPr>
        <a:xfrm>
          <a:off x="0" y="4093410"/>
          <a:ext cx="3005666" cy="72"/>
        </a:xfrm>
        <a:prstGeom prst="rect">
          <a:avLst/>
        </a:prstGeom>
        <a:gradFill rotWithShape="0">
          <a:gsLst>
            <a:gs pos="0">
              <a:schemeClr val="accent3">
                <a:hueOff val="0"/>
                <a:satOff val="0"/>
                <a:lumOff val="0"/>
                <a:alphaOff val="0"/>
                <a:shade val="85000"/>
                <a:satMod val="130000"/>
              </a:schemeClr>
            </a:gs>
            <a:gs pos="34000">
              <a:schemeClr val="accent3">
                <a:hueOff val="0"/>
                <a:satOff val="0"/>
                <a:lumOff val="0"/>
                <a:alphaOff val="0"/>
                <a:shade val="87000"/>
                <a:satMod val="125000"/>
              </a:schemeClr>
            </a:gs>
            <a:gs pos="70000">
              <a:schemeClr val="accent3">
                <a:hueOff val="0"/>
                <a:satOff val="0"/>
                <a:lumOff val="0"/>
                <a:alphaOff val="0"/>
                <a:tint val="100000"/>
                <a:shade val="90000"/>
                <a:satMod val="130000"/>
              </a:schemeClr>
            </a:gs>
            <a:gs pos="100000">
              <a:schemeClr val="accent3">
                <a:hueOff val="0"/>
                <a:satOff val="0"/>
                <a:lumOff val="0"/>
                <a:alphaOff val="0"/>
                <a:tint val="100000"/>
                <a:shade val="100000"/>
                <a:satMod val="110000"/>
              </a:schemeClr>
            </a:gs>
          </a:gsLst>
          <a:path path="circle">
            <a:fillToRect l="100000" t="100000" r="100000" b="100000"/>
          </a:path>
        </a:gradFill>
        <a:ln w="12700" cap="flat" cmpd="sng" algn="ctr">
          <a:solidFill>
            <a:schemeClr val="accent3">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55FA9E76-4AC0-4B97-B9CF-C1C8CFC69627}">
      <dsp:nvSpPr>
        <dsp:cNvPr id="0" name=""/>
        <dsp:cNvSpPr/>
      </dsp:nvSpPr>
      <dsp:spPr>
        <a:xfrm>
          <a:off x="3306233" y="0"/>
          <a:ext cx="3005666" cy="4093482"/>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34333" tIns="330200" rIns="234333" bIns="330200" numCol="1" spcCol="1270" anchor="t" anchorCtr="0">
          <a:noAutofit/>
        </a:bodyPr>
        <a:lstStyle/>
        <a:p>
          <a:pPr marL="0" lvl="0" indent="0" algn="l" defTabSz="666750">
            <a:lnSpc>
              <a:spcPct val="90000"/>
            </a:lnSpc>
            <a:spcBef>
              <a:spcPct val="0"/>
            </a:spcBef>
            <a:spcAft>
              <a:spcPct val="35000"/>
            </a:spcAft>
            <a:buNone/>
          </a:pPr>
          <a:r>
            <a:rPr lang="en-GB" sz="1500" kern="1200"/>
            <a:t>It emphasises stability, identity, and the importance of life history in shaping later‑life wellbeing and the theory recognises that people prefer consistency and that sudden changes can be distressing  (Kingston Healthcare,2025).</a:t>
          </a:r>
          <a:endParaRPr lang="en-US" sz="1500" kern="1200"/>
        </a:p>
      </dsp:txBody>
      <dsp:txXfrm>
        <a:off x="3306233" y="1555523"/>
        <a:ext cx="3005666" cy="2456089"/>
      </dsp:txXfrm>
    </dsp:sp>
    <dsp:sp modelId="{06A1A0B9-DDAA-4125-84BB-F37DF3325880}">
      <dsp:nvSpPr>
        <dsp:cNvPr id="0" name=""/>
        <dsp:cNvSpPr/>
      </dsp:nvSpPr>
      <dsp:spPr>
        <a:xfrm>
          <a:off x="4195044" y="409348"/>
          <a:ext cx="1228044" cy="1228044"/>
        </a:xfrm>
        <a:prstGeom prst="ellipse">
          <a:avLst/>
        </a:prstGeom>
        <a:gradFill rotWithShape="0">
          <a:gsLst>
            <a:gs pos="0">
              <a:schemeClr val="accent4">
                <a:hueOff val="0"/>
                <a:satOff val="0"/>
                <a:lumOff val="0"/>
                <a:alphaOff val="0"/>
                <a:shade val="85000"/>
                <a:satMod val="130000"/>
              </a:schemeClr>
            </a:gs>
            <a:gs pos="34000">
              <a:schemeClr val="accent4">
                <a:hueOff val="0"/>
                <a:satOff val="0"/>
                <a:lumOff val="0"/>
                <a:alphaOff val="0"/>
                <a:shade val="87000"/>
                <a:satMod val="125000"/>
              </a:schemeClr>
            </a:gs>
            <a:gs pos="70000">
              <a:schemeClr val="accent4">
                <a:hueOff val="0"/>
                <a:satOff val="0"/>
                <a:lumOff val="0"/>
                <a:alphaOff val="0"/>
                <a:tint val="100000"/>
                <a:shade val="90000"/>
                <a:satMod val="130000"/>
              </a:schemeClr>
            </a:gs>
            <a:gs pos="100000">
              <a:schemeClr val="accent4">
                <a:hueOff val="0"/>
                <a:satOff val="0"/>
                <a:lumOff val="0"/>
                <a:alphaOff val="0"/>
                <a:tint val="100000"/>
                <a:shade val="100000"/>
                <a:satMod val="110000"/>
              </a:schemeClr>
            </a:gs>
          </a:gsLst>
          <a:path path="circle">
            <a:fillToRect l="100000" t="100000" r="100000" b="100000"/>
          </a:path>
        </a:gradFill>
        <a:ln w="12700" cap="flat" cmpd="sng" algn="ctr">
          <a:solidFill>
            <a:schemeClr val="accent4">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95743" tIns="12700" rIns="95743"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374887" y="589191"/>
        <a:ext cx="868358" cy="868358"/>
      </dsp:txXfrm>
    </dsp:sp>
    <dsp:sp modelId="{4FE08CC4-761D-4779-B61A-7282C2A2052A}">
      <dsp:nvSpPr>
        <dsp:cNvPr id="0" name=""/>
        <dsp:cNvSpPr/>
      </dsp:nvSpPr>
      <dsp:spPr>
        <a:xfrm>
          <a:off x="3306233" y="4093410"/>
          <a:ext cx="3005666" cy="72"/>
        </a:xfrm>
        <a:prstGeom prst="rect">
          <a:avLst/>
        </a:prstGeom>
        <a:gradFill rotWithShape="0">
          <a:gsLst>
            <a:gs pos="0">
              <a:schemeClr val="accent5">
                <a:hueOff val="0"/>
                <a:satOff val="0"/>
                <a:lumOff val="0"/>
                <a:alphaOff val="0"/>
                <a:shade val="85000"/>
                <a:satMod val="130000"/>
              </a:schemeClr>
            </a:gs>
            <a:gs pos="34000">
              <a:schemeClr val="accent5">
                <a:hueOff val="0"/>
                <a:satOff val="0"/>
                <a:lumOff val="0"/>
                <a:alphaOff val="0"/>
                <a:shade val="87000"/>
                <a:satMod val="125000"/>
              </a:schemeClr>
            </a:gs>
            <a:gs pos="70000">
              <a:schemeClr val="accent5">
                <a:hueOff val="0"/>
                <a:satOff val="0"/>
                <a:lumOff val="0"/>
                <a:alphaOff val="0"/>
                <a:tint val="100000"/>
                <a:shade val="90000"/>
                <a:satMod val="130000"/>
              </a:schemeClr>
            </a:gs>
            <a:gs pos="100000">
              <a:schemeClr val="accent5">
                <a:hueOff val="0"/>
                <a:satOff val="0"/>
                <a:lumOff val="0"/>
                <a:alphaOff val="0"/>
                <a:tint val="100000"/>
                <a:shade val="100000"/>
                <a:satMod val="110000"/>
              </a:schemeClr>
            </a:gs>
          </a:gsLst>
          <a:path path="circle">
            <a:fillToRect l="100000" t="100000" r="100000" b="100000"/>
          </a:path>
        </a:gradFill>
        <a:ln w="12700" cap="flat" cmpd="sng" algn="ctr">
          <a:solidFill>
            <a:schemeClr val="accent5">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EA4483C9-85BB-4D9E-B046-B583CC836A5F}">
      <dsp:nvSpPr>
        <dsp:cNvPr id="0" name=""/>
        <dsp:cNvSpPr/>
      </dsp:nvSpPr>
      <dsp:spPr>
        <a:xfrm>
          <a:off x="6612466" y="0"/>
          <a:ext cx="3005666" cy="4093482"/>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34333" tIns="330200" rIns="234333" bIns="330200" numCol="1" spcCol="1270" anchor="t" anchorCtr="0">
          <a:noAutofit/>
        </a:bodyPr>
        <a:lstStyle/>
        <a:p>
          <a:pPr marL="0" lvl="0" indent="0" algn="l" defTabSz="666750">
            <a:lnSpc>
              <a:spcPct val="90000"/>
            </a:lnSpc>
            <a:spcBef>
              <a:spcPct val="0"/>
            </a:spcBef>
            <a:spcAft>
              <a:spcPct val="35000"/>
            </a:spcAft>
            <a:buNone/>
          </a:pPr>
          <a:r>
            <a:rPr lang="en-GB" sz="1500" kern="1200"/>
            <a:t>Continuity theory focuses on helping older adults stay in their own homes while it simultaneously encourages personalised care planning based on routines, preferences, and cultural background  (Kingston Healthcare,2025).</a:t>
          </a:r>
          <a:endParaRPr lang="en-US" sz="1500" kern="1200"/>
        </a:p>
      </dsp:txBody>
      <dsp:txXfrm>
        <a:off x="6612466" y="1555523"/>
        <a:ext cx="3005666" cy="2456089"/>
      </dsp:txXfrm>
    </dsp:sp>
    <dsp:sp modelId="{23CEB521-C580-473B-AE8B-466DD3F586FF}">
      <dsp:nvSpPr>
        <dsp:cNvPr id="0" name=""/>
        <dsp:cNvSpPr/>
      </dsp:nvSpPr>
      <dsp:spPr>
        <a:xfrm>
          <a:off x="7501277" y="409348"/>
          <a:ext cx="1228044" cy="1228044"/>
        </a:xfrm>
        <a:prstGeom prst="ellipse">
          <a:avLst/>
        </a:prstGeom>
        <a:gradFill rotWithShape="0">
          <a:gsLst>
            <a:gs pos="0">
              <a:schemeClr val="accent6">
                <a:hueOff val="0"/>
                <a:satOff val="0"/>
                <a:lumOff val="0"/>
                <a:alphaOff val="0"/>
                <a:shade val="85000"/>
                <a:satMod val="130000"/>
              </a:schemeClr>
            </a:gs>
            <a:gs pos="34000">
              <a:schemeClr val="accent6">
                <a:hueOff val="0"/>
                <a:satOff val="0"/>
                <a:lumOff val="0"/>
                <a:alphaOff val="0"/>
                <a:shade val="87000"/>
                <a:satMod val="125000"/>
              </a:schemeClr>
            </a:gs>
            <a:gs pos="70000">
              <a:schemeClr val="accent6">
                <a:hueOff val="0"/>
                <a:satOff val="0"/>
                <a:lumOff val="0"/>
                <a:alphaOff val="0"/>
                <a:tint val="100000"/>
                <a:shade val="90000"/>
                <a:satMod val="130000"/>
              </a:schemeClr>
            </a:gs>
            <a:gs pos="100000">
              <a:schemeClr val="accent6">
                <a:hueOff val="0"/>
                <a:satOff val="0"/>
                <a:lumOff val="0"/>
                <a:alphaOff val="0"/>
                <a:tint val="100000"/>
                <a:shade val="100000"/>
                <a:satMod val="110000"/>
              </a:schemeClr>
            </a:gs>
          </a:gsLst>
          <a:path path="circle">
            <a:fillToRect l="100000" t="100000" r="100000" b="100000"/>
          </a:path>
        </a:gradFill>
        <a:ln w="12700" cap="flat" cmpd="sng" algn="ctr">
          <a:solidFill>
            <a:schemeClr val="accent6">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95743" tIns="12700" rIns="95743"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7681120" y="589191"/>
        <a:ext cx="868358" cy="868358"/>
      </dsp:txXfrm>
    </dsp:sp>
    <dsp:sp modelId="{7EBFA12F-5444-4CA0-8551-98FC09303145}">
      <dsp:nvSpPr>
        <dsp:cNvPr id="0" name=""/>
        <dsp:cNvSpPr/>
      </dsp:nvSpPr>
      <dsp:spPr>
        <a:xfrm>
          <a:off x="6612466" y="4093410"/>
          <a:ext cx="3005666" cy="72"/>
        </a:xfrm>
        <a:prstGeom prst="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w="12700" cap="flat" cmpd="sng" algn="ctr">
          <a:solidFill>
            <a:schemeClr val="accent2">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AC033D-1989-4072-A2A6-AF1C0EC1A2E3}" type="datetimeFigureOut">
              <a:rPr lang="en-GB" smtClean="0"/>
              <a:t>28/02/2026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AB226E-F972-41E3-BBB9-0A2F4CD30019}" type="slidenum">
              <a:rPr lang="en-GB" smtClean="0"/>
              <a:t>‹#›</a:t>
            </a:fld>
            <a:endParaRPr lang="en-GB"/>
          </a:p>
        </p:txBody>
      </p:sp>
    </p:spTree>
    <p:extLst>
      <p:ext uri="{BB962C8B-B14F-4D97-AF65-F5344CB8AC3E}">
        <p14:creationId xmlns:p14="http://schemas.microsoft.com/office/powerpoint/2010/main" val="31084448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BAB226E-F972-41E3-BBB9-0A2F4CD30019}" type="slidenum">
              <a:rPr lang="en-GB" smtClean="0"/>
              <a:t>1</a:t>
            </a:fld>
            <a:endParaRPr lang="en-GB"/>
          </a:p>
        </p:txBody>
      </p:sp>
    </p:spTree>
    <p:extLst>
      <p:ext uri="{BB962C8B-B14F-4D97-AF65-F5344CB8AC3E}">
        <p14:creationId xmlns:p14="http://schemas.microsoft.com/office/powerpoint/2010/main" val="4281250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GB"/>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4A0655D-1718-8A4C-8C74-D2063D2AFFA4}" type="datetimeFigureOut">
              <a:rPr lang="en-US" smtClean="0"/>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581FAA-DBF8-9949-943F-0D59D1B24EE0}"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36946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4A0655D-1718-8A4C-8C74-D2063D2AFFA4}" type="datetimeFigureOut">
              <a:rPr lang="en-US" smtClean="0"/>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581FAA-DBF8-9949-943F-0D59D1B24EE0}" type="slidenum">
              <a:rPr lang="en-US" smtClean="0"/>
              <a:t>‹#›</a:t>
            </a:fld>
            <a:endParaRPr lang="en-US"/>
          </a:p>
        </p:txBody>
      </p:sp>
    </p:spTree>
    <p:extLst>
      <p:ext uri="{BB962C8B-B14F-4D97-AF65-F5344CB8AC3E}">
        <p14:creationId xmlns:p14="http://schemas.microsoft.com/office/powerpoint/2010/main" val="5351362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4A0655D-1718-8A4C-8C74-D2063D2AFFA4}" type="datetimeFigureOut">
              <a:rPr lang="en-US" smtClean="0"/>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581FAA-DBF8-9949-943F-0D59D1B24EE0}"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92363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4A0655D-1718-8A4C-8C74-D2063D2AFFA4}" type="datetimeFigureOut">
              <a:rPr lang="en-US" smtClean="0"/>
              <a:t>2/27/2026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B581FAA-DBF8-9949-943F-0D59D1B24EE0}" type="slidenum">
              <a:rPr lang="en-US" smtClean="0"/>
              <a:t>‹#›</a:t>
            </a:fld>
            <a:endParaRPr lang="en-US"/>
          </a:p>
        </p:txBody>
      </p:sp>
    </p:spTree>
    <p:extLst>
      <p:ext uri="{BB962C8B-B14F-4D97-AF65-F5344CB8AC3E}">
        <p14:creationId xmlns:p14="http://schemas.microsoft.com/office/powerpoint/2010/main" val="8722946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4A0655D-1718-8A4C-8C74-D2063D2AFFA4}" type="datetimeFigureOut">
              <a:rPr lang="en-US" smtClean="0"/>
              <a:t>2/27/2026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B581FAA-DBF8-9949-943F-0D59D1B24EE0}" type="slidenum">
              <a:rPr lang="en-US" smtClean="0"/>
              <a:t>‹#›</a:t>
            </a:fld>
            <a:endParaRPr lang="en-US"/>
          </a:p>
        </p:txBody>
      </p:sp>
    </p:spTree>
    <p:extLst>
      <p:ext uri="{BB962C8B-B14F-4D97-AF65-F5344CB8AC3E}">
        <p14:creationId xmlns:p14="http://schemas.microsoft.com/office/powerpoint/2010/main" val="24634939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4A0655D-1718-8A4C-8C74-D2063D2AFFA4}" type="datetimeFigureOut">
              <a:rPr lang="en-US" smtClean="0"/>
              <a:t>2/27/2026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B581FAA-DBF8-9949-943F-0D59D1B24EE0}" type="slidenum">
              <a:rPr lang="en-US" smtClean="0"/>
              <a:t>‹#›</a:t>
            </a:fld>
            <a:endParaRPr lang="en-US"/>
          </a:p>
        </p:txBody>
      </p:sp>
    </p:spTree>
    <p:extLst>
      <p:ext uri="{BB962C8B-B14F-4D97-AF65-F5344CB8AC3E}">
        <p14:creationId xmlns:p14="http://schemas.microsoft.com/office/powerpoint/2010/main" val="17499119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F4A0655D-1718-8A4C-8C74-D2063D2AFFA4}" type="datetimeFigureOut">
              <a:rPr lang="en-US" smtClean="0"/>
              <a:t>2/27/2026</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AB581FAA-DBF8-9949-943F-0D59D1B24EE0}" type="slidenum">
              <a:rPr lang="en-US" smtClean="0"/>
              <a:t>‹#›</a:t>
            </a:fld>
            <a:endParaRPr lang="en-US"/>
          </a:p>
        </p:txBody>
      </p:sp>
    </p:spTree>
    <p:extLst>
      <p:ext uri="{BB962C8B-B14F-4D97-AF65-F5344CB8AC3E}">
        <p14:creationId xmlns:p14="http://schemas.microsoft.com/office/powerpoint/2010/main" val="2851258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GB"/>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F4A0655D-1718-8A4C-8C74-D2063D2AFFA4}" type="datetimeFigureOut">
              <a:rPr lang="en-US" smtClean="0"/>
              <a:t>2/27/2026</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AB581FAA-DBF8-9949-943F-0D59D1B24EE0}" type="slidenum">
              <a:rPr lang="en-US" smtClean="0"/>
              <a:t>‹#›</a:t>
            </a:fld>
            <a:endParaRPr lang="en-US"/>
          </a:p>
        </p:txBody>
      </p:sp>
    </p:spTree>
    <p:extLst>
      <p:ext uri="{BB962C8B-B14F-4D97-AF65-F5344CB8AC3E}">
        <p14:creationId xmlns:p14="http://schemas.microsoft.com/office/powerpoint/2010/main" val="1951225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4A0655D-1718-8A4C-8C74-D2063D2AFFA4}" type="datetimeFigureOut">
              <a:rPr lang="en-US" smtClean="0"/>
              <a:t>2/27/2026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B581FAA-DBF8-9949-943F-0D59D1B24EE0}" type="slidenum">
              <a:rPr lang="en-US" smtClean="0"/>
              <a:t>‹#›</a:t>
            </a:fld>
            <a:endParaRPr lang="en-US"/>
          </a:p>
        </p:txBody>
      </p:sp>
    </p:spTree>
    <p:extLst>
      <p:ext uri="{BB962C8B-B14F-4D97-AF65-F5344CB8AC3E}">
        <p14:creationId xmlns:p14="http://schemas.microsoft.com/office/powerpoint/2010/main" val="10954041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4A0655D-1718-8A4C-8C74-D2063D2AFFA4}" type="datetimeFigureOut">
              <a:rPr lang="en-US" smtClean="0"/>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581FAA-DBF8-9949-943F-0D59D1B24EE0}" type="slidenum">
              <a:rPr lang="en-US" smtClean="0"/>
              <a:t>‹#›</a:t>
            </a:fld>
            <a:endParaRPr lang="en-US"/>
          </a:p>
        </p:txBody>
      </p:sp>
    </p:spTree>
    <p:extLst>
      <p:ext uri="{BB962C8B-B14F-4D97-AF65-F5344CB8AC3E}">
        <p14:creationId xmlns:p14="http://schemas.microsoft.com/office/powerpoint/2010/main" val="27568293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4A0655D-1718-8A4C-8C74-D2063D2AFFA4}" type="datetimeFigureOut">
              <a:rPr lang="en-US" smtClean="0"/>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581FAA-DBF8-9949-943F-0D59D1B24EE0}" type="slidenum">
              <a:rPr lang="en-US" smtClean="0"/>
              <a:t>‹#›</a:t>
            </a:fld>
            <a:endParaRPr lang="en-US"/>
          </a:p>
        </p:txBody>
      </p:sp>
    </p:spTree>
    <p:extLst>
      <p:ext uri="{BB962C8B-B14F-4D97-AF65-F5344CB8AC3E}">
        <p14:creationId xmlns:p14="http://schemas.microsoft.com/office/powerpoint/2010/main" val="26710044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F4A0655D-1718-8A4C-8C74-D2063D2AFFA4}" type="datetimeFigureOut">
              <a:rPr lang="en-US" smtClean="0"/>
              <a:t>2/27/2026</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AB581FAA-DBF8-9949-943F-0D59D1B24EE0}"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1660724"/>
      </p:ext>
    </p:extLst>
  </p:cSld>
  <p:clrMap bg1="lt1" tx1="dk1" bg2="lt2" tx2="dk2" accent1="accent1" accent2="accent2" accent3="accent3" accent4="accent4" accent5="accent5" accent6="accent6" hlink="hlink" folHlink="folHlink"/>
  <p:sldLayoutIdLst>
    <p:sldLayoutId id="2147483760" r:id="rId1"/>
    <p:sldLayoutId id="2147483761" r:id="rId2"/>
    <p:sldLayoutId id="2147483762" r:id="rId3"/>
    <p:sldLayoutId id="2147483763" r:id="rId4"/>
    <p:sldLayoutId id="2147483764" r:id="rId5"/>
    <p:sldLayoutId id="2147483765" r:id="rId6"/>
    <p:sldLayoutId id="2147483766" r:id="rId7"/>
    <p:sldLayoutId id="2147483767" r:id="rId8"/>
    <p:sldLayoutId id="2147483768" r:id="rId9"/>
    <p:sldLayoutId id="2147483769" r:id="rId10"/>
    <p:sldLayoutId id="2147483770"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3.png"/></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image" Target="../media/image14.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image" Target="../media/image15.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image" Target="../media/image16.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3.png"/><Relationship Id="rId4" Type="http://schemas.openxmlformats.org/officeDocument/2006/relationships/image" Target="../media/image17.jpeg"/></Relationships>
</file>

<file path=ppt/slides/_rels/slide17.xml.rels><?xml version="1.0" encoding="UTF-8" standalone="yes"?>
<Relationships xmlns="http://schemas.openxmlformats.org/package/2006/relationships"><Relationship Id="rId8" Type="http://schemas.openxmlformats.org/officeDocument/2006/relationships/hyperlink" Target="https://ageing-better.org.uk/state-ageing-2025" TargetMode="External"/><Relationship Id="rId3" Type="http://schemas.openxmlformats.org/officeDocument/2006/relationships/hyperlink" Target="https://www.alzheimers.org.uk/blog/how-many-people-have-dementia-uk" TargetMode="External"/><Relationship Id="rId7" Type="http://schemas.openxmlformats.org/officeDocument/2006/relationships/hyperlink" Target="https://www.cqc.org.uk/guidance-regulation/providers/regulations-service-providers-and-managers/service-types" TargetMode="External"/><Relationship Id="rId2" Type="http://schemas.openxmlformats.org/officeDocument/2006/relationships/hyperlink" Target="https://www.ageuk.org.uk/information-advice/care/housing-options/adapting-home/telecare/" TargetMode="External"/><Relationship Id="rId1" Type="http://schemas.openxmlformats.org/officeDocument/2006/relationships/slideLayout" Target="../slideLayouts/slideLayout2.xml"/><Relationship Id="rId6" Type="http://schemas.openxmlformats.org/officeDocument/2006/relationships/hyperlink" Target="https://www.legislation.gov.uk/ukpga/2014/23/contents" TargetMode="External"/><Relationship Id="rId11" Type="http://schemas.openxmlformats.org/officeDocument/2006/relationships/hyperlink" Target="https://www.iglobenews.org/living-with-dementia/" TargetMode="External"/><Relationship Id="rId5" Type="http://schemas.openxmlformats.org/officeDocument/2006/relationships/hyperlink" Target="https://doi.org/10.1093/geroni/igae042" TargetMode="External"/><Relationship Id="rId10" Type="http://schemas.openxmlformats.org/officeDocument/2006/relationships/hyperlink" Target="https://www.gov.uk/guidance/equality-act-2010-guidance" TargetMode="External"/><Relationship Id="rId4" Type="http://schemas.openxmlformats.org/officeDocument/2006/relationships/hyperlink" Target="https://www.ageuk.org.uk/siteassets/documents/reports-and-publications/later_life_uk_factsheet.pdf" TargetMode="External"/><Relationship Id="rId9" Type="http://schemas.openxmlformats.org/officeDocument/2006/relationships/hyperlink" Target="https://www.cqc.org.uk/publications/major-report/state-care/2024-2025"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skillsforcare.org.uk/Adult-Social-Care-Workforce-Data/workforceintelligence/Reports-and-visualisations/National-information/The-State-of-report.aspx" TargetMode="External"/><Relationship Id="rId3" Type="http://schemas.openxmlformats.org/officeDocument/2006/relationships/hyperlink" Target="https://kingstonhealthcare.com/what-is-the-continuity-theory-of-aging/" TargetMode="External"/><Relationship Id="rId7" Type="http://schemas.openxmlformats.org/officeDocument/2006/relationships/hyperlink" Target="https://doi.org/10.3390/healthcare11091286" TargetMode="External"/><Relationship Id="rId2" Type="http://schemas.openxmlformats.org/officeDocument/2006/relationships/hyperlink" Target="https://www.jrf.org.uk/" TargetMode="External"/><Relationship Id="rId1" Type="http://schemas.openxmlformats.org/officeDocument/2006/relationships/slideLayout" Target="../slideLayouts/slideLayout2.xml"/><Relationship Id="rId6" Type="http://schemas.openxmlformats.org/officeDocument/2006/relationships/hyperlink" Target="https://www.scie.org.uk/the-cost-of-living-access-to-assistive-technology-and-off-the-shelf-answers/" TargetMode="External"/><Relationship Id="rId5" Type="http://schemas.openxmlformats.org/officeDocument/2006/relationships/hyperlink" Target="https://webarchive.nationalarchives.gov.uk/ukgwa/20250707103655/https:/www.longtermplan.nhs.uk" TargetMode="External"/><Relationship Id="rId10" Type="http://schemas.openxmlformats.org/officeDocument/2006/relationships/hyperlink" Target="https://www.who.int/teams/social-determinants-of-health/demographic-change-and-healthy-ageing/combatting-ageism/global-report-on-ageism" TargetMode="External"/><Relationship Id="rId4" Type="http://schemas.openxmlformats.org/officeDocument/2006/relationships/hyperlink" Target="https://www.kingsfund.org.uk/insight-and-analysis/data-and-charts/key-facts-figures-adult-social-care" TargetMode="External"/><Relationship Id="rId9" Type="http://schemas.openxmlformats.org/officeDocument/2006/relationships/hyperlink" Target="https://napa-activities.co.uk/activity-theory-of-ageing-and-modern-practi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Two people holding each other's hands">
            <a:extLst>
              <a:ext uri="{FF2B5EF4-FFF2-40B4-BE49-F238E27FC236}">
                <a16:creationId xmlns:a16="http://schemas.microsoft.com/office/drawing/2014/main" id="{3CC348D9-A4ED-92BF-617F-1CE8C4BEF069}"/>
              </a:ext>
            </a:extLst>
          </p:cNvPr>
          <p:cNvPicPr>
            <a:picLocks noChangeAspect="1"/>
          </p:cNvPicPr>
          <p:nvPr/>
        </p:nvPicPr>
        <p:blipFill>
          <a:blip r:embed="rId5"/>
          <a:srcRect l="13037" r="9854"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856FF876-1AD4-E257-1BB3-EAADA71AD0FA}"/>
              </a:ext>
            </a:extLst>
          </p:cNvPr>
          <p:cNvSpPr>
            <a:spLocks noGrp="1"/>
          </p:cNvSpPr>
          <p:nvPr>
            <p:ph type="ctrTitle"/>
          </p:nvPr>
        </p:nvSpPr>
        <p:spPr>
          <a:xfrm>
            <a:off x="1" y="2158584"/>
            <a:ext cx="5171606" cy="2413416"/>
          </a:xfrm>
        </p:spPr>
        <p:txBody>
          <a:bodyPr>
            <a:normAutofit/>
          </a:bodyPr>
          <a:lstStyle/>
          <a:p>
            <a:r>
              <a:rPr lang="en-GB" sz="4800" b="1" dirty="0">
                <a:latin typeface="Arial" panose="020B0604020202020204" pitchFamily="34" charset="0"/>
                <a:cs typeface="Arial" panose="020B0604020202020204" pitchFamily="34" charset="0"/>
              </a:rPr>
              <a:t>Care and support for elder people</a:t>
            </a:r>
            <a:endParaRPr lang="en-US" sz="48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C8C8649D-13E9-876F-6B7B-90124059F0C2}"/>
              </a:ext>
            </a:extLst>
          </p:cNvPr>
          <p:cNvSpPr>
            <a:spLocks noGrp="1"/>
          </p:cNvSpPr>
          <p:nvPr>
            <p:ph type="subTitle" idx="1"/>
          </p:nvPr>
        </p:nvSpPr>
        <p:spPr>
          <a:xfrm>
            <a:off x="677336" y="4811843"/>
            <a:ext cx="3774744" cy="2038663"/>
          </a:xfrm>
        </p:spPr>
        <p:txBody>
          <a:bodyPr>
            <a:normAutofit/>
          </a:bodyPr>
          <a:lstStyle/>
          <a:p>
            <a:r>
              <a:rPr lang="en-US" sz="2400" b="1" dirty="0"/>
              <a:t>Nosheen Akbar</a:t>
            </a:r>
          </a:p>
          <a:p>
            <a:r>
              <a:rPr lang="en-US" sz="2400" b="1" dirty="0"/>
              <a:t>2313047</a:t>
            </a:r>
          </a:p>
        </p:txBody>
      </p:sp>
      <p:pic>
        <p:nvPicPr>
          <p:cNvPr id="33" name="Audio 32">
            <a:hlinkClick r:id="" action="ppaction://media"/>
            <a:extLst>
              <a:ext uri="{FF2B5EF4-FFF2-40B4-BE49-F238E27FC236}">
                <a16:creationId xmlns:a16="http://schemas.microsoft.com/office/drawing/2014/main" id="{A5BD4D07-2176-FB6C-07C1-3A945A825DD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30330383"/>
      </p:ext>
    </p:extLst>
  </p:cSld>
  <p:clrMapOvr>
    <a:masterClrMapping/>
  </p:clrMapOvr>
  <mc:AlternateContent xmlns:mc="http://schemas.openxmlformats.org/markup-compatibility/2006">
    <mc:Choice xmlns:p14="http://schemas.microsoft.com/office/powerpoint/2010/main" Requires="p14">
      <p:transition spd="slow" p14:dur="2000" advTm="15531"/>
    </mc:Choice>
    <mc:Fallback>
      <p:transition spd="slow" advTm="155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par>
                                <p:cTn id="10" presetID="10" presetClass="entr" presetSubtype="0" fill="hold" grpId="0" nodeType="withEffect">
                                  <p:stCondLst>
                                    <p:cond delay="1500"/>
                                  </p:stCondLst>
                                  <p:iterate>
                                    <p:tmPct val="10000"/>
                                  </p:iterate>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7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500"/>
                                  </p:stCondLst>
                                  <p:iterate>
                                    <p:tmPct val="10000"/>
                                  </p:iterate>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8" fill="hold" display="0">
                  <p:stCondLst>
                    <p:cond delay="indefinite"/>
                  </p:stCondLst>
                  <p:endCondLst>
                    <p:cond evt="onStopAudio" delay="0">
                      <p:tgtEl>
                        <p:sldTgt/>
                      </p:tgtEl>
                    </p:cond>
                  </p:endCondLst>
                </p:cTn>
                <p:tgtEl>
                  <p:spTgt spid="33"/>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68E5F-472C-D159-F928-9E3222151031}"/>
              </a:ext>
            </a:extLst>
          </p:cNvPr>
          <p:cNvSpPr>
            <a:spLocks noGrp="1"/>
          </p:cNvSpPr>
          <p:nvPr>
            <p:ph type="title"/>
          </p:nvPr>
        </p:nvSpPr>
        <p:spPr>
          <a:xfrm>
            <a:off x="1024128" y="345373"/>
            <a:ext cx="8018272" cy="1499616"/>
          </a:xfrm>
        </p:spPr>
        <p:txBody>
          <a:bodyPr>
            <a:normAutofit/>
          </a:bodyPr>
          <a:lstStyle/>
          <a:p>
            <a:r>
              <a:rPr lang="en-GB" dirty="0">
                <a:latin typeface="Arial" panose="020B0604020202020204" pitchFamily="34" charset="0"/>
                <a:cs typeface="Arial" panose="020B0604020202020204" pitchFamily="34" charset="0"/>
              </a:rPr>
              <a:t>Introduction </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01462B0-8AF2-D84C-D655-99229C519E4B}"/>
              </a:ext>
            </a:extLst>
          </p:cNvPr>
          <p:cNvSpPr>
            <a:spLocks noGrp="1"/>
          </p:cNvSpPr>
          <p:nvPr>
            <p:ph idx="1"/>
          </p:nvPr>
        </p:nvSpPr>
        <p:spPr>
          <a:xfrm>
            <a:off x="1024128" y="2286000"/>
            <a:ext cx="8018271" cy="4023360"/>
          </a:xfrm>
        </p:spPr>
        <p:txBody>
          <a:bodyPr>
            <a:normAutofit/>
          </a:bodyPr>
          <a:lstStyle/>
          <a:p>
            <a:r>
              <a:rPr lang="en-GB">
                <a:latin typeface="Arial" panose="020B0604020202020204" pitchFamily="34" charset="0"/>
                <a:cs typeface="Arial" panose="020B0604020202020204" pitchFamily="34" charset="0"/>
              </a:rPr>
              <a:t>This presentation will cover and explore theories of ageing, key policies in the UK and evaluate care support for older adults.</a:t>
            </a:r>
          </a:p>
          <a:p>
            <a:r>
              <a:rPr lang="en-GB">
                <a:latin typeface="Arial" panose="020B0604020202020204" pitchFamily="34" charset="0"/>
                <a:cs typeface="Arial" panose="020B0604020202020204" pitchFamily="34" charset="0"/>
              </a:rPr>
              <a:t>Ageing is the progressive and universal decline in psychological function, leading to reduced survival and increased vulnerability to their life course (WHO,2021).</a:t>
            </a:r>
          </a:p>
          <a:p>
            <a:r>
              <a:rPr lang="en-GB">
                <a:latin typeface="Arial" panose="020B0604020202020204" pitchFamily="34" charset="0"/>
                <a:cs typeface="Arial" panose="020B0604020202020204" pitchFamily="34" charset="0"/>
              </a:rPr>
              <a:t>The UK’s ageing population is increasing rapidly, creating major implications for the health and social care services, such as the NHS, as it causes a major strain (Age UK,2023)</a:t>
            </a:r>
          </a:p>
          <a:p>
            <a:endParaRPr lang="en-US" dirty="0">
              <a:latin typeface="Arial" panose="020B0604020202020204" pitchFamily="34" charset="0"/>
              <a:cs typeface="Arial" panose="020B0604020202020204" pitchFamily="34" charset="0"/>
            </a:endParaRPr>
          </a:p>
        </p:txBody>
      </p:sp>
      <p:pic>
        <p:nvPicPr>
          <p:cNvPr id="33" name="Audio 32">
            <a:hlinkClick r:id="" action="ppaction://media"/>
            <a:extLst>
              <a:ext uri="{FF2B5EF4-FFF2-40B4-BE49-F238E27FC236}">
                <a16:creationId xmlns:a16="http://schemas.microsoft.com/office/drawing/2014/main" id="{3B87A695-6293-11D1-8366-F9D96D4C298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74912038"/>
      </p:ext>
    </p:extLst>
  </p:cSld>
  <p:clrMapOvr>
    <a:masterClrMapping/>
  </p:clrMapOvr>
  <mc:AlternateContent xmlns:mc="http://schemas.openxmlformats.org/markup-compatibility/2006">
    <mc:Choice xmlns:p14="http://schemas.microsoft.com/office/powerpoint/2010/main" Requires="p14">
      <p:transition spd="slow" p14:dur="2000" advTm="49639"/>
    </mc:Choice>
    <mc:Fallback>
      <p:transition spd="slow" advTm="496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975A3-365A-3EF6-F2F1-44DC4B91270A}"/>
              </a:ext>
            </a:extLst>
          </p:cNvPr>
          <p:cNvSpPr>
            <a:spLocks noGrp="1"/>
          </p:cNvSpPr>
          <p:nvPr>
            <p:ph type="title"/>
          </p:nvPr>
        </p:nvSpPr>
        <p:spPr>
          <a:xfrm>
            <a:off x="2106190" y="342998"/>
            <a:ext cx="7006998" cy="1245732"/>
          </a:xfrm>
        </p:spPr>
        <p:txBody>
          <a:bodyPr anchor="t">
            <a:normAutofit/>
          </a:bodyPr>
          <a:lstStyle/>
          <a:p>
            <a:r>
              <a:rPr lang="en-GB" sz="3900" dirty="0">
                <a:solidFill>
                  <a:srgbClr val="FFFFFF"/>
                </a:solidFill>
                <a:latin typeface="Arial" panose="020B0604020202020204" pitchFamily="34" charset="0"/>
                <a:cs typeface="Arial" panose="020B0604020202020204" pitchFamily="34" charset="0"/>
              </a:rPr>
              <a:t>Overview of Current Care and Support</a:t>
            </a:r>
            <a:endParaRPr lang="en-US" sz="39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E351852-BE72-F4E3-385A-D6FAAA675A37}"/>
              </a:ext>
            </a:extLst>
          </p:cNvPr>
          <p:cNvSpPr>
            <a:spLocks noGrp="1"/>
          </p:cNvSpPr>
          <p:nvPr>
            <p:ph idx="1"/>
          </p:nvPr>
        </p:nvSpPr>
        <p:spPr>
          <a:xfrm>
            <a:off x="1986268" y="2019924"/>
            <a:ext cx="7006998" cy="2246408"/>
          </a:xfrm>
        </p:spPr>
        <p:txBody>
          <a:bodyPr anchor="b">
            <a:normAutofit/>
          </a:bodyPr>
          <a:lstStyle/>
          <a:p>
            <a:r>
              <a:rPr lang="en-GB" sz="2000" dirty="0">
                <a:solidFill>
                  <a:srgbClr val="FFFFFF"/>
                </a:solidFill>
                <a:latin typeface="Arial" panose="020B0604020202020204" pitchFamily="34" charset="0"/>
                <a:cs typeface="Arial" panose="020B0604020202020204" pitchFamily="34" charset="0"/>
              </a:rPr>
              <a:t>Older adults in the UK access a wide range of services including services like the NHS, social care, domiciliary care, residential care and day centres (Age UK,2023).</a:t>
            </a:r>
          </a:p>
          <a:p>
            <a:r>
              <a:rPr lang="en-GB" sz="2000" dirty="0">
                <a:solidFill>
                  <a:srgbClr val="FFFFFF"/>
                </a:solidFill>
                <a:latin typeface="Arial" panose="020B0604020202020204" pitchFamily="34" charset="0"/>
                <a:cs typeface="Arial" panose="020B0604020202020204" pitchFamily="34" charset="0"/>
              </a:rPr>
              <a:t>Services aim to promote independence within the older adults so that they can maintain their functional ability and support wellbeing later on in life ( NHS England,2019).</a:t>
            </a:r>
          </a:p>
        </p:txBody>
      </p:sp>
      <p:pic>
        <p:nvPicPr>
          <p:cNvPr id="26" name="Audio 25">
            <a:hlinkClick r:id="" action="ppaction://media"/>
            <a:extLst>
              <a:ext uri="{FF2B5EF4-FFF2-40B4-BE49-F238E27FC236}">
                <a16:creationId xmlns:a16="http://schemas.microsoft.com/office/drawing/2014/main" id="{3F8E073D-C183-4D5B-D8C3-4EBDA982C9F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5977286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5681"/>
    </mc:Choice>
    <mc:Fallback>
      <p:transition spd="slow" advTm="356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4" name="Picture 33" descr="A midsection of a person holding a miniature house">
            <a:extLst>
              <a:ext uri="{FF2B5EF4-FFF2-40B4-BE49-F238E27FC236}">
                <a16:creationId xmlns:a16="http://schemas.microsoft.com/office/drawing/2014/main" id="{314ABCC6-5254-0F61-08AE-A0DC2AD33C37}"/>
              </a:ext>
            </a:extLst>
          </p:cNvPr>
          <p:cNvPicPr>
            <a:picLocks noChangeAspect="1"/>
          </p:cNvPicPr>
          <p:nvPr/>
        </p:nvPicPr>
        <p:blipFill>
          <a:blip r:embed="rId4"/>
          <a:srcRect l="14447" r="12776" b="-1"/>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1780499D-1493-0CD7-6790-51D2524381EC}"/>
              </a:ext>
            </a:extLst>
          </p:cNvPr>
          <p:cNvSpPr>
            <a:spLocks noGrp="1"/>
          </p:cNvSpPr>
          <p:nvPr>
            <p:ph type="title"/>
          </p:nvPr>
        </p:nvSpPr>
        <p:spPr>
          <a:xfrm>
            <a:off x="677333" y="609600"/>
            <a:ext cx="3851123" cy="1320800"/>
          </a:xfrm>
        </p:spPr>
        <p:txBody>
          <a:bodyPr>
            <a:normAutofit fontScale="90000"/>
          </a:bodyPr>
          <a:lstStyle/>
          <a:p>
            <a:r>
              <a:rPr lang="en-GB">
                <a:latin typeface="Arial" panose="020B0604020202020204" pitchFamily="34" charset="0"/>
                <a:cs typeface="Arial" panose="020B0604020202020204" pitchFamily="34" charset="0"/>
              </a:rPr>
              <a:t>Domiciliary Care</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776CC27-7780-3DE9-BE7A-E3181A9954DC}"/>
              </a:ext>
            </a:extLst>
          </p:cNvPr>
          <p:cNvSpPr>
            <a:spLocks noGrp="1"/>
          </p:cNvSpPr>
          <p:nvPr>
            <p:ph idx="1"/>
          </p:nvPr>
        </p:nvSpPr>
        <p:spPr>
          <a:xfrm>
            <a:off x="677334" y="2160589"/>
            <a:ext cx="3851122" cy="3880773"/>
          </a:xfrm>
        </p:spPr>
        <p:txBody>
          <a:bodyPr>
            <a:normAutofit/>
          </a:bodyPr>
          <a:lstStyle/>
          <a:p>
            <a:pPr>
              <a:lnSpc>
                <a:spcPct val="90000"/>
              </a:lnSpc>
            </a:pPr>
            <a:r>
              <a:rPr lang="en-GB" sz="1500" i="0">
                <a:effectLst/>
                <a:latin typeface="Arial" panose="020B0604020202020204" pitchFamily="34" charset="0"/>
                <a:cs typeface="Arial" panose="020B0604020202020204" pitchFamily="34" charset="0"/>
              </a:rPr>
              <a:t>Domiciliary care supports older adults to stay in their own homes while receiving care through people visiting them to help with household tasks, which helps maintain independence, autonomy, and daily routines (CQC,2025).</a:t>
            </a:r>
          </a:p>
          <a:p>
            <a:pPr>
              <a:lnSpc>
                <a:spcPct val="90000"/>
              </a:lnSpc>
            </a:pPr>
            <a:r>
              <a:rPr lang="en-GB" sz="1500" i="0">
                <a:effectLst/>
                <a:latin typeface="Arial" panose="020B0604020202020204" pitchFamily="34" charset="0"/>
                <a:cs typeface="Arial" panose="020B0604020202020204" pitchFamily="34" charset="0"/>
              </a:rPr>
              <a:t>Things like workforce shortages impact the way this care is delivered to older adults, due to a high turnover and low pay, inconsistent staffing, and rushed visits are constantly a problem (CQC, 2025).</a:t>
            </a:r>
          </a:p>
          <a:p>
            <a:pPr>
              <a:lnSpc>
                <a:spcPct val="90000"/>
              </a:lnSpc>
            </a:pPr>
            <a:r>
              <a:rPr lang="en-GB" sz="1500" i="0">
                <a:effectLst/>
                <a:latin typeface="Arial" panose="020B0604020202020204" pitchFamily="34" charset="0"/>
                <a:cs typeface="Arial" panose="020B0604020202020204" pitchFamily="34" charset="0"/>
              </a:rPr>
              <a:t>This leads on to the fact that many visits last only 15-30 mins, limiting meaningful support and reducing quality of care (Skills for Care,2024).</a:t>
            </a:r>
          </a:p>
          <a:p>
            <a:pPr>
              <a:lnSpc>
                <a:spcPct val="90000"/>
              </a:lnSpc>
            </a:pPr>
            <a:endParaRPr lang="en-US" sz="1500">
              <a:latin typeface="Arial" panose="020B0604020202020204" pitchFamily="34" charset="0"/>
              <a:cs typeface="Arial" panose="020B0604020202020204" pitchFamily="34" charset="0"/>
            </a:endParaRPr>
          </a:p>
        </p:txBody>
      </p:sp>
      <p:pic>
        <p:nvPicPr>
          <p:cNvPr id="16" name="Audio 15">
            <a:hlinkClick r:id="" action="ppaction://media"/>
            <a:extLst>
              <a:ext uri="{FF2B5EF4-FFF2-40B4-BE49-F238E27FC236}">
                <a16:creationId xmlns:a16="http://schemas.microsoft.com/office/drawing/2014/main" id="{F1657029-C5C3-68C2-5B35-2FE0EA903FA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43329375"/>
      </p:ext>
    </p:extLst>
  </p:cSld>
  <p:clrMapOvr>
    <a:masterClrMapping/>
  </p:clrMapOvr>
  <mc:AlternateContent xmlns:mc="http://schemas.openxmlformats.org/markup-compatibility/2006">
    <mc:Choice xmlns:p14="http://schemas.microsoft.com/office/powerpoint/2010/main" Requires="p14">
      <p:transition spd="slow" p14:dur="2000" advTm="66400"/>
    </mc:Choice>
    <mc:Fallback>
      <p:transition spd="slow" advTm="664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5EC38-787F-3CC4-2604-064433A079E6}"/>
              </a:ext>
            </a:extLst>
          </p:cNvPr>
          <p:cNvSpPr>
            <a:spLocks noGrp="1"/>
          </p:cNvSpPr>
          <p:nvPr>
            <p:ph type="title"/>
          </p:nvPr>
        </p:nvSpPr>
        <p:spPr>
          <a:xfrm>
            <a:off x="652481" y="1382486"/>
            <a:ext cx="3547581" cy="4093028"/>
          </a:xfrm>
        </p:spPr>
        <p:txBody>
          <a:bodyPr anchor="ctr">
            <a:normAutofit/>
          </a:bodyPr>
          <a:lstStyle/>
          <a:p>
            <a:r>
              <a:rPr lang="en-GB" sz="4400">
                <a:latin typeface="Arial" panose="020B0604020202020204" pitchFamily="34" charset="0"/>
                <a:cs typeface="Arial" panose="020B0604020202020204" pitchFamily="34" charset="0"/>
              </a:rPr>
              <a:t>Residential Care</a:t>
            </a:r>
            <a:endParaRPr lang="en-US" sz="4400">
              <a:latin typeface="Arial" panose="020B0604020202020204" pitchFamily="34" charset="0"/>
              <a:cs typeface="Arial" panose="020B0604020202020204" pitchFamily="34" charset="0"/>
            </a:endParaRPr>
          </a:p>
        </p:txBody>
      </p:sp>
      <p:graphicFrame>
        <p:nvGraphicFramePr>
          <p:cNvPr id="69" name="Content Placeholder 2">
            <a:extLst>
              <a:ext uri="{FF2B5EF4-FFF2-40B4-BE49-F238E27FC236}">
                <a16:creationId xmlns:a16="http://schemas.microsoft.com/office/drawing/2014/main" id="{CE48781B-1BA8-E242-D00C-4EDCFB549F94}"/>
              </a:ext>
            </a:extLst>
          </p:cNvPr>
          <p:cNvGraphicFramePr>
            <a:graphicFrameLocks noGrp="1"/>
          </p:cNvGraphicFramePr>
          <p:nvPr>
            <p:ph idx="1"/>
            <p:extLst>
              <p:ext uri="{D42A27DB-BD31-4B8C-83A1-F6EECF244321}">
                <p14:modId xmlns:p14="http://schemas.microsoft.com/office/powerpoint/2010/main" val="1039896226"/>
              </p:ext>
            </p:extLst>
          </p:nvPr>
        </p:nvGraphicFramePr>
        <p:xfrm>
          <a:off x="4876847" y="944563"/>
          <a:ext cx="6656769" cy="492121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5" name="Audio 14">
            <a:hlinkClick r:id="" action="ppaction://media"/>
            <a:extLst>
              <a:ext uri="{FF2B5EF4-FFF2-40B4-BE49-F238E27FC236}">
                <a16:creationId xmlns:a16="http://schemas.microsoft.com/office/drawing/2014/main" id="{A8F1A59A-DCEB-2001-1FBE-CD848518A617}"/>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58930191"/>
      </p:ext>
    </p:extLst>
  </p:cSld>
  <p:clrMapOvr>
    <a:masterClrMapping/>
  </p:clrMapOvr>
  <mc:AlternateContent xmlns:mc="http://schemas.openxmlformats.org/markup-compatibility/2006">
    <mc:Choice xmlns:p14="http://schemas.microsoft.com/office/powerpoint/2010/main" Requires="p14">
      <p:transition spd="slow" p14:dur="2000" advTm="88812"/>
    </mc:Choice>
    <mc:Fallback>
      <p:transition spd="slow" advTm="888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920B1-D40C-D0B1-7525-5E192D048B9C}"/>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Effectiveness &amp; challenges of current provisions in UK</a:t>
            </a:r>
            <a:endParaRPr lang="en-US"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CA6B40F0-22AC-031B-E4CF-8468D2D90237}"/>
              </a:ext>
            </a:extLst>
          </p:cNvPr>
          <p:cNvGraphicFramePr>
            <a:graphicFrameLocks noGrp="1"/>
          </p:cNvGraphicFramePr>
          <p:nvPr>
            <p:ph idx="1"/>
            <p:extLst>
              <p:ext uri="{D42A27DB-BD31-4B8C-83A1-F6EECF244321}">
                <p14:modId xmlns:p14="http://schemas.microsoft.com/office/powerpoint/2010/main" val="1977231414"/>
              </p:ext>
            </p:extLst>
          </p:nvPr>
        </p:nvGraphicFramePr>
        <p:xfrm>
          <a:off x="1096963" y="1846263"/>
          <a:ext cx="10058400" cy="40227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3" name="Audio 12">
            <a:hlinkClick r:id="" action="ppaction://media"/>
            <a:extLst>
              <a:ext uri="{FF2B5EF4-FFF2-40B4-BE49-F238E27FC236}">
                <a16:creationId xmlns:a16="http://schemas.microsoft.com/office/drawing/2014/main" id="{52F54C51-9361-8966-CA02-516C2A46B698}"/>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41917255"/>
      </p:ext>
    </p:extLst>
  </p:cSld>
  <p:clrMapOvr>
    <a:masterClrMapping/>
  </p:clrMapOvr>
  <mc:AlternateContent xmlns:mc="http://schemas.openxmlformats.org/markup-compatibility/2006">
    <mc:Choice xmlns:p14="http://schemas.microsoft.com/office/powerpoint/2010/main" Requires="p14">
      <p:transition spd="slow" p14:dur="2000" advTm="81463"/>
    </mc:Choice>
    <mc:Fallback>
      <p:transition spd="slow" advTm="814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2BC17-06C7-93B2-F20F-F79FF36223B4}"/>
              </a:ext>
            </a:extLst>
          </p:cNvPr>
          <p:cNvSpPr>
            <a:spLocks noGrp="1"/>
          </p:cNvSpPr>
          <p:nvPr>
            <p:ph type="title"/>
          </p:nvPr>
        </p:nvSpPr>
        <p:spPr/>
        <p:txBody>
          <a:bodyPr>
            <a:normAutofit/>
          </a:bodyPr>
          <a:lstStyle/>
          <a:p>
            <a:r>
              <a:rPr lang="en-GB">
                <a:solidFill>
                  <a:srgbClr val="FFFFFF"/>
                </a:solidFill>
                <a:latin typeface="Arial" panose="020B0604020202020204" pitchFamily="34" charset="0"/>
                <a:cs typeface="Arial" panose="020B0604020202020204" pitchFamily="34" charset="0"/>
              </a:rPr>
              <a:t>Challenges to independence</a:t>
            </a:r>
            <a:endParaRPr lang="en-US">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8EAD66F-0271-979C-79C6-67248A3EDB89}"/>
              </a:ext>
            </a:extLst>
          </p:cNvPr>
          <p:cNvSpPr>
            <a:spLocks noGrp="1"/>
          </p:cNvSpPr>
          <p:nvPr>
            <p:ph idx="1"/>
          </p:nvPr>
        </p:nvSpPr>
        <p:spPr/>
        <p:txBody>
          <a:bodyPr>
            <a:normAutofit/>
          </a:bodyPr>
          <a:lstStyle/>
          <a:p>
            <a:r>
              <a:rPr lang="en-GB">
                <a:solidFill>
                  <a:srgbClr val="FFFFFF"/>
                </a:solidFill>
                <a:effectLst/>
                <a:latin typeface="Arial" panose="020B0604020202020204" pitchFamily="34" charset="0"/>
                <a:cs typeface="Arial" panose="020B0604020202020204" pitchFamily="34" charset="0"/>
              </a:rPr>
              <a:t>Increasing frailty and multiple long‑term conditions (e.g. heart disease, diabetes, COPD) reduce strength, mobility and ability to perform daily activities independently (Holland et al, 2016).</a:t>
            </a:r>
          </a:p>
          <a:p>
            <a:r>
              <a:rPr lang="en-GB">
                <a:solidFill>
                  <a:srgbClr val="FFFFFF"/>
                </a:solidFill>
                <a:effectLst/>
                <a:latin typeface="Arial" panose="020B0604020202020204" pitchFamily="34" charset="0"/>
                <a:cs typeface="Arial" panose="020B0604020202020204" pitchFamily="34" charset="0"/>
              </a:rPr>
              <a:t>Dementia and other cognitive impairments affect memory, judgement and safety, making it harder to manage medication, finances and self‑care without support (Alzheimer’s Society, 2024).</a:t>
            </a:r>
          </a:p>
          <a:p>
            <a:r>
              <a:rPr lang="en-GB">
                <a:solidFill>
                  <a:srgbClr val="FFFFFF"/>
                </a:solidFill>
                <a:effectLst/>
                <a:latin typeface="Arial" panose="020B0604020202020204" pitchFamily="34" charset="0"/>
                <a:cs typeface="Arial" panose="020B0604020202020204" pitchFamily="34" charset="0"/>
              </a:rPr>
              <a:t>Low income and poverty in later life restrict the ability to pay for home adaptations, mobility aids or additional care, increasing reliance on family or going without support (Joseph Rowntree Foundation, 2019).</a:t>
            </a:r>
          </a:p>
        </p:txBody>
      </p:sp>
      <p:pic>
        <p:nvPicPr>
          <p:cNvPr id="12" name="Audio 11">
            <a:hlinkClick r:id="" action="ppaction://media"/>
            <a:extLst>
              <a:ext uri="{FF2B5EF4-FFF2-40B4-BE49-F238E27FC236}">
                <a16:creationId xmlns:a16="http://schemas.microsoft.com/office/drawing/2014/main" id="{30E84BAF-AFE5-42D6-7223-6F99006A55B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658545"/>
      </p:ext>
    </p:extLst>
  </p:cSld>
  <p:clrMapOvr>
    <a:masterClrMapping/>
  </p:clrMapOvr>
  <mc:AlternateContent xmlns:mc="http://schemas.openxmlformats.org/markup-compatibility/2006">
    <mc:Choice xmlns:p14="http://schemas.microsoft.com/office/powerpoint/2010/main" Requires="p14">
      <p:transition spd="slow" p14:dur="2000" advTm="74029"/>
    </mc:Choice>
    <mc:Fallback>
      <p:transition spd="slow" advTm="740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3FB3F-F907-4C77-CE38-BAF3E6700E69}"/>
              </a:ext>
            </a:extLst>
          </p:cNvPr>
          <p:cNvSpPr>
            <a:spLocks noGrp="1"/>
          </p:cNvSpPr>
          <p:nvPr>
            <p:ph type="title"/>
          </p:nvPr>
        </p:nvSpPr>
        <p:spPr>
          <a:xfrm>
            <a:off x="5536734" y="419894"/>
            <a:ext cx="3737268" cy="1320800"/>
          </a:xfrm>
        </p:spPr>
        <p:txBody>
          <a:bodyPr>
            <a:normAutofit fontScale="90000"/>
          </a:bodyPr>
          <a:lstStyle/>
          <a:p>
            <a:r>
              <a:rPr lang="en-GB" dirty="0">
                <a:latin typeface="Arial" panose="020B0604020202020204" pitchFamily="34" charset="0"/>
                <a:cs typeface="Arial" panose="020B0604020202020204" pitchFamily="34" charset="0"/>
              </a:rPr>
              <a:t>Activity theory</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DA6592D-342E-5774-5576-CF80A55FCA1E}"/>
              </a:ext>
            </a:extLst>
          </p:cNvPr>
          <p:cNvSpPr>
            <a:spLocks noGrp="1"/>
          </p:cNvSpPr>
          <p:nvPr>
            <p:ph idx="1"/>
          </p:nvPr>
        </p:nvSpPr>
        <p:spPr>
          <a:xfrm>
            <a:off x="5209563" y="2160589"/>
            <a:ext cx="4064439" cy="3880773"/>
          </a:xfrm>
        </p:spPr>
        <p:txBody>
          <a:bodyPr>
            <a:normAutofit/>
          </a:bodyPr>
          <a:lstStyle/>
          <a:p>
            <a:pPr>
              <a:lnSpc>
                <a:spcPct val="90000"/>
              </a:lnSpc>
            </a:pPr>
            <a:r>
              <a:rPr lang="en-GB" sz="1400" dirty="0">
                <a:effectLst/>
                <a:latin typeface="Arial" panose="020B0604020202020204" pitchFamily="34" charset="0"/>
                <a:cs typeface="Arial" panose="020B0604020202020204" pitchFamily="34" charset="0"/>
              </a:rPr>
              <a:t>Activity Theory argues that older adults experience better wellbeing when they stay socially active, engaged, and involved in meaningful roles and suggests that maintaining hobbies, friendships and community participation supports physical and psychological health(</a:t>
            </a:r>
            <a:r>
              <a:rPr lang="en-GB" sz="1400" dirty="0" err="1">
                <a:effectLst/>
                <a:latin typeface="Arial" panose="020B0604020202020204" pitchFamily="34" charset="0"/>
                <a:cs typeface="Arial" panose="020B0604020202020204" pitchFamily="34" charset="0"/>
              </a:rPr>
              <a:t>Kaleema,A</a:t>
            </a:r>
            <a:r>
              <a:rPr lang="en-GB" sz="1400" dirty="0">
                <a:effectLst/>
                <a:latin typeface="Arial" panose="020B0604020202020204" pitchFamily="34" charset="0"/>
                <a:cs typeface="Arial" panose="020B0604020202020204" pitchFamily="34" charset="0"/>
              </a:rPr>
              <a:t>., 2024).</a:t>
            </a:r>
          </a:p>
          <a:p>
            <a:pPr>
              <a:lnSpc>
                <a:spcPct val="90000"/>
              </a:lnSpc>
            </a:pPr>
            <a:r>
              <a:rPr lang="en-GB" sz="1400" dirty="0">
                <a:effectLst/>
                <a:latin typeface="Arial" panose="020B0604020202020204" pitchFamily="34" charset="0"/>
                <a:cs typeface="Arial" panose="020B0604020202020204" pitchFamily="34" charset="0"/>
              </a:rPr>
              <a:t>The theory challenges the idea that ageing is passive decline, and instead it emphasises involvement and purpose that is essential for ageing peoples’ day to day life(</a:t>
            </a:r>
            <a:r>
              <a:rPr lang="en-GB" sz="1400" dirty="0" err="1">
                <a:effectLst/>
                <a:latin typeface="Arial" panose="020B0604020202020204" pitchFamily="34" charset="0"/>
                <a:cs typeface="Arial" panose="020B0604020202020204" pitchFamily="34" charset="0"/>
              </a:rPr>
              <a:t>Kaleema,A</a:t>
            </a:r>
            <a:r>
              <a:rPr lang="en-GB" sz="1400" dirty="0">
                <a:effectLst/>
                <a:latin typeface="Arial" panose="020B0604020202020204" pitchFamily="34" charset="0"/>
                <a:cs typeface="Arial" panose="020B0604020202020204" pitchFamily="34" charset="0"/>
              </a:rPr>
              <a:t>., 2024).</a:t>
            </a:r>
          </a:p>
          <a:p>
            <a:pPr>
              <a:lnSpc>
                <a:spcPct val="90000"/>
              </a:lnSpc>
            </a:pPr>
            <a:r>
              <a:rPr lang="en-GB" sz="1400" dirty="0">
                <a:effectLst/>
                <a:latin typeface="Arial" panose="020B0604020202020204" pitchFamily="34" charset="0"/>
                <a:cs typeface="Arial" panose="020B0604020202020204" pitchFamily="34" charset="0"/>
              </a:rPr>
              <a:t>The theory supports social prescribing, day centres, community groups, encourages care workers to promote engagement and clearly links ageing well to restoration of a person’s independence (</a:t>
            </a:r>
            <a:r>
              <a:rPr lang="en-GB" sz="1400" dirty="0" err="1">
                <a:effectLst/>
                <a:latin typeface="Arial" panose="020B0604020202020204" pitchFamily="34" charset="0"/>
                <a:cs typeface="Arial" panose="020B0604020202020204" pitchFamily="34" charset="0"/>
              </a:rPr>
              <a:t>Kaleema,A</a:t>
            </a:r>
            <a:r>
              <a:rPr lang="en-GB" sz="1400" dirty="0">
                <a:effectLst/>
                <a:latin typeface="Arial" panose="020B0604020202020204" pitchFamily="34" charset="0"/>
                <a:cs typeface="Arial" panose="020B0604020202020204" pitchFamily="34" charset="0"/>
              </a:rPr>
              <a:t>., 2024).</a:t>
            </a:r>
          </a:p>
          <a:p>
            <a:pPr>
              <a:lnSpc>
                <a:spcPct val="90000"/>
              </a:lnSpc>
            </a:pPr>
            <a:endParaRPr lang="en-US" sz="1400" dirty="0">
              <a:latin typeface="Arial" panose="020B0604020202020204" pitchFamily="34" charset="0"/>
              <a:cs typeface="Arial" panose="020B0604020202020204" pitchFamily="34" charset="0"/>
            </a:endParaRPr>
          </a:p>
        </p:txBody>
      </p:sp>
      <p:pic>
        <p:nvPicPr>
          <p:cNvPr id="27" name="Picture 26" descr="Colourful carved figures of humans">
            <a:extLst>
              <a:ext uri="{FF2B5EF4-FFF2-40B4-BE49-F238E27FC236}">
                <a16:creationId xmlns:a16="http://schemas.microsoft.com/office/drawing/2014/main" id="{540040A7-2A8B-BEC7-E3A9-442E192BAC8C}"/>
              </a:ext>
            </a:extLst>
          </p:cNvPr>
          <p:cNvPicPr>
            <a:picLocks noChangeAspect="1"/>
          </p:cNvPicPr>
          <p:nvPr/>
        </p:nvPicPr>
        <p:blipFill>
          <a:blip r:embed="rId4"/>
          <a:srcRect l="22091" r="21858" b="-1"/>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pic>
        <p:nvPicPr>
          <p:cNvPr id="11" name="Audio 10">
            <a:hlinkClick r:id="" action="ppaction://media"/>
            <a:extLst>
              <a:ext uri="{FF2B5EF4-FFF2-40B4-BE49-F238E27FC236}">
                <a16:creationId xmlns:a16="http://schemas.microsoft.com/office/drawing/2014/main" id="{66CD2BF9-5AB9-56B1-29B0-9FABD246B32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38268989"/>
      </p:ext>
    </p:extLst>
  </p:cSld>
  <p:clrMapOvr>
    <a:masterClrMapping/>
  </p:clrMapOvr>
  <mc:AlternateContent xmlns:mc="http://schemas.openxmlformats.org/markup-compatibility/2006">
    <mc:Choice xmlns:p14="http://schemas.microsoft.com/office/powerpoint/2010/main" Requires="p14">
      <p:transition spd="slow" p14:dur="2000" advTm="72641"/>
    </mc:Choice>
    <mc:Fallback>
      <p:transition spd="slow" advTm="726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3CA9B-B10A-5778-CE53-F50BF3613344}"/>
              </a:ext>
            </a:extLst>
          </p:cNvPr>
          <p:cNvSpPr>
            <a:spLocks noGrp="1"/>
          </p:cNvSpPr>
          <p:nvPr>
            <p:ph type="title"/>
          </p:nvPr>
        </p:nvSpPr>
        <p:spPr>
          <a:xfrm>
            <a:off x="1286933" y="609600"/>
            <a:ext cx="10197494" cy="1099457"/>
          </a:xfrm>
        </p:spPr>
        <p:txBody>
          <a:bodyPr>
            <a:normAutofit/>
          </a:bodyPr>
          <a:lstStyle/>
          <a:p>
            <a:r>
              <a:rPr lang="en-GB" dirty="0">
                <a:latin typeface="Arial" panose="020B0604020202020204" pitchFamily="34" charset="0"/>
                <a:cs typeface="Arial" panose="020B0604020202020204" pitchFamily="34" charset="0"/>
              </a:rPr>
              <a:t>Continuity theory</a:t>
            </a:r>
            <a:endParaRPr lang="en-US"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A8A69E8D-BEE0-0A53-7E30-136B83678696}"/>
              </a:ext>
            </a:extLst>
          </p:cNvPr>
          <p:cNvGraphicFramePr>
            <a:graphicFrameLocks noGrp="1"/>
          </p:cNvGraphicFramePr>
          <p:nvPr>
            <p:ph idx="1"/>
            <p:extLst>
              <p:ext uri="{D42A27DB-BD31-4B8C-83A1-F6EECF244321}">
                <p14:modId xmlns:p14="http://schemas.microsoft.com/office/powerpoint/2010/main" val="1193532995"/>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9" name="Audio 8">
            <a:hlinkClick r:id="" action="ppaction://media"/>
            <a:extLst>
              <a:ext uri="{FF2B5EF4-FFF2-40B4-BE49-F238E27FC236}">
                <a16:creationId xmlns:a16="http://schemas.microsoft.com/office/drawing/2014/main" id="{D482AFE7-0E0B-B389-6F44-92BD5AC732A8}"/>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98671612"/>
      </p:ext>
    </p:extLst>
  </p:cSld>
  <p:clrMapOvr>
    <a:masterClrMapping/>
  </p:clrMapOvr>
  <mc:AlternateContent xmlns:mc="http://schemas.openxmlformats.org/markup-compatibility/2006">
    <mc:Choice xmlns:p14="http://schemas.microsoft.com/office/powerpoint/2010/main" Requires="p14">
      <p:transition spd="slow" p14:dur="2000" advTm="49990"/>
    </mc:Choice>
    <mc:Fallback>
      <p:transition spd="slow" advTm="499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Magnifying glass showing decling performance">
            <a:extLst>
              <a:ext uri="{FF2B5EF4-FFF2-40B4-BE49-F238E27FC236}">
                <a16:creationId xmlns:a16="http://schemas.microsoft.com/office/drawing/2014/main" id="{90AB34E8-B06F-B25F-BA46-C9DE5B0FA248}"/>
              </a:ext>
            </a:extLst>
          </p:cNvPr>
          <p:cNvPicPr>
            <a:picLocks noChangeAspect="1"/>
          </p:cNvPicPr>
          <p:nvPr/>
        </p:nvPicPr>
        <p:blipFill>
          <a:blip r:embed="rId4"/>
          <a:srcRect r="22891"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BD6D5DF0-FED0-9E70-C028-33E9C6F793C5}"/>
              </a:ext>
            </a:extLst>
          </p:cNvPr>
          <p:cNvSpPr>
            <a:spLocks noGrp="1"/>
          </p:cNvSpPr>
          <p:nvPr>
            <p:ph type="title"/>
          </p:nvPr>
        </p:nvSpPr>
        <p:spPr>
          <a:xfrm>
            <a:off x="677333" y="609600"/>
            <a:ext cx="3851123" cy="1320800"/>
          </a:xfrm>
        </p:spPr>
        <p:txBody>
          <a:bodyPr>
            <a:normAutofit fontScale="90000"/>
          </a:bodyPr>
          <a:lstStyle/>
          <a:p>
            <a:r>
              <a:rPr lang="en-GB" dirty="0">
                <a:latin typeface="Arial" panose="020B0604020202020204" pitchFamily="34" charset="0"/>
                <a:cs typeface="Arial" panose="020B0604020202020204" pitchFamily="34" charset="0"/>
              </a:rPr>
              <a:t>Key Policies for Older Adults</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2B4A4C-8D3B-AABF-53D8-D2F480D24E0B}"/>
              </a:ext>
            </a:extLst>
          </p:cNvPr>
          <p:cNvSpPr>
            <a:spLocks noGrp="1"/>
          </p:cNvSpPr>
          <p:nvPr>
            <p:ph idx="1"/>
          </p:nvPr>
        </p:nvSpPr>
        <p:spPr>
          <a:xfrm>
            <a:off x="677334" y="2160589"/>
            <a:ext cx="3851122" cy="3880773"/>
          </a:xfrm>
        </p:spPr>
        <p:txBody>
          <a:bodyPr>
            <a:normAutofit/>
          </a:bodyPr>
          <a:lstStyle/>
          <a:p>
            <a:pPr>
              <a:lnSpc>
                <a:spcPct val="90000"/>
              </a:lnSpc>
            </a:pPr>
            <a:r>
              <a:rPr lang="en-GB" sz="1700">
                <a:latin typeface="Arial" panose="020B0604020202020204" pitchFamily="34" charset="0"/>
                <a:cs typeface="Arial" panose="020B0604020202020204" pitchFamily="34" charset="0"/>
              </a:rPr>
              <a:t>Care Act 2014 establishes wellbeing and local authority duties that promote independence within older adults (Care Act, 2014).</a:t>
            </a:r>
          </a:p>
          <a:p>
            <a:pPr>
              <a:lnSpc>
                <a:spcPct val="90000"/>
              </a:lnSpc>
            </a:pPr>
            <a:r>
              <a:rPr lang="en-GB" sz="1700">
                <a:latin typeface="Arial" panose="020B0604020202020204" pitchFamily="34" charset="0"/>
                <a:cs typeface="Arial" panose="020B0604020202020204" pitchFamily="34" charset="0"/>
              </a:rPr>
              <a:t>Equality Act 2010 protects older adults from discrimination in services, employment and healthcare due to factors they cannot control (GOV.UK,2013).</a:t>
            </a:r>
          </a:p>
          <a:p>
            <a:pPr>
              <a:lnSpc>
                <a:spcPct val="90000"/>
              </a:lnSpc>
            </a:pPr>
            <a:r>
              <a:rPr lang="en-GB" sz="1700">
                <a:latin typeface="Arial" panose="020B0604020202020204" pitchFamily="34" charset="0"/>
                <a:cs typeface="Arial" panose="020B0604020202020204" pitchFamily="34" charset="0"/>
              </a:rPr>
              <a:t>These policies show a legal and ethical framework for practice, and shape the way older adults are treated through different aspects of life.</a:t>
            </a:r>
            <a:endParaRPr lang="en-US" sz="1700">
              <a:latin typeface="Arial" panose="020B0604020202020204" pitchFamily="34" charset="0"/>
              <a:cs typeface="Arial" panose="020B0604020202020204" pitchFamily="34" charset="0"/>
            </a:endParaRPr>
          </a:p>
        </p:txBody>
      </p:sp>
      <p:pic>
        <p:nvPicPr>
          <p:cNvPr id="10" name="Audio 9">
            <a:hlinkClick r:id="" action="ppaction://media"/>
            <a:extLst>
              <a:ext uri="{FF2B5EF4-FFF2-40B4-BE49-F238E27FC236}">
                <a16:creationId xmlns:a16="http://schemas.microsoft.com/office/drawing/2014/main" id="{331F10CD-4F1B-272A-2EE8-228842C56A0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21866886"/>
      </p:ext>
    </p:extLst>
  </p:cSld>
  <p:clrMapOvr>
    <a:masterClrMapping/>
  </p:clrMapOvr>
  <mc:AlternateContent xmlns:mc="http://schemas.openxmlformats.org/markup-compatibility/2006">
    <mc:Choice xmlns:p14="http://schemas.microsoft.com/office/powerpoint/2010/main" Requires="p14">
      <p:transition spd="slow" p14:dur="2000" advTm="41563"/>
    </mc:Choice>
    <mc:Fallback>
      <p:transition spd="slow" advTm="415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B6E7F-D750-122E-9101-078058639D5D}"/>
              </a:ext>
            </a:extLst>
          </p:cNvPr>
          <p:cNvSpPr>
            <a:spLocks noGrp="1"/>
          </p:cNvSpPr>
          <p:nvPr>
            <p:ph type="title"/>
          </p:nvPr>
        </p:nvSpPr>
        <p:spPr>
          <a:xfrm>
            <a:off x="5536734" y="419894"/>
            <a:ext cx="3737268" cy="1320800"/>
          </a:xfrm>
        </p:spPr>
        <p:txBody>
          <a:bodyPr>
            <a:normAutofit/>
          </a:bodyPr>
          <a:lstStyle/>
          <a:p>
            <a:pPr>
              <a:lnSpc>
                <a:spcPct val="90000"/>
              </a:lnSpc>
            </a:pPr>
            <a:r>
              <a:rPr lang="en-GB" sz="2800" b="0" i="0" u="none" strike="noStrike" dirty="0">
                <a:effectLst/>
                <a:latin typeface="Arial" panose="020B0604020202020204" pitchFamily="34" charset="0"/>
                <a:cs typeface="Arial" panose="020B0604020202020204" pitchFamily="34" charset="0"/>
              </a:rPr>
              <a:t>Technological Innovations in Elderly Care</a:t>
            </a:r>
            <a:endParaRPr lang="en-US"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9941E62-BEAE-18AF-6844-54115F9A6170}"/>
              </a:ext>
            </a:extLst>
          </p:cNvPr>
          <p:cNvSpPr>
            <a:spLocks noGrp="1"/>
          </p:cNvSpPr>
          <p:nvPr>
            <p:ph idx="1"/>
          </p:nvPr>
        </p:nvSpPr>
        <p:spPr>
          <a:xfrm>
            <a:off x="5209563" y="2160589"/>
            <a:ext cx="4064439" cy="3880773"/>
          </a:xfrm>
        </p:spPr>
        <p:txBody>
          <a:bodyPr>
            <a:normAutofit/>
          </a:bodyPr>
          <a:lstStyle/>
          <a:p>
            <a:pPr>
              <a:lnSpc>
                <a:spcPct val="90000"/>
              </a:lnSpc>
            </a:pPr>
            <a:r>
              <a:rPr lang="en-GB" sz="1500">
                <a:latin typeface="Arial" panose="020B0604020202020204" pitchFamily="34" charset="0"/>
                <a:cs typeface="Arial" panose="020B0604020202020204" pitchFamily="34" charset="0"/>
              </a:rPr>
              <a:t> Many technological innovations are vital in elderly care. Things like telecare refers to the devices that use technology to help someone live more independently like fall detectors that can automatically sense if someone has fallen (AgeUK, 2019)</a:t>
            </a:r>
          </a:p>
          <a:p>
            <a:pPr>
              <a:lnSpc>
                <a:spcPct val="90000"/>
              </a:lnSpc>
            </a:pPr>
            <a:r>
              <a:rPr lang="en-GB" sz="1500">
                <a:latin typeface="Arial" panose="020B0604020202020204" pitchFamily="34" charset="0"/>
                <a:cs typeface="Arial" panose="020B0604020202020204" pitchFamily="34" charset="0"/>
              </a:rPr>
              <a:t>Robotics and other assistive devices can be used to enable others to live independently in their homes, enhance safety and reduce hospitalisations through devices like smart home activity trackers, fall detection and real-time monitoring (</a:t>
            </a:r>
            <a:r>
              <a:rPr lang="en-GB" sz="1500" err="1">
                <a:latin typeface="Arial" panose="020B0604020202020204" pitchFamily="34" charset="0"/>
                <a:cs typeface="Arial" panose="020B0604020202020204" pitchFamily="34" charset="0"/>
              </a:rPr>
              <a:t>Sawik</a:t>
            </a:r>
            <a:r>
              <a:rPr lang="en-GB" sz="1500">
                <a:latin typeface="Arial" panose="020B0604020202020204" pitchFamily="34" charset="0"/>
                <a:cs typeface="Arial" panose="020B0604020202020204" pitchFamily="34" charset="0"/>
              </a:rPr>
              <a:t> et al, 2023).</a:t>
            </a:r>
          </a:p>
        </p:txBody>
      </p:sp>
      <p:pic>
        <p:nvPicPr>
          <p:cNvPr id="5" name="Picture 4" descr="A robot using a laptop sitting on a blue chair">
            <a:extLst>
              <a:ext uri="{FF2B5EF4-FFF2-40B4-BE49-F238E27FC236}">
                <a16:creationId xmlns:a16="http://schemas.microsoft.com/office/drawing/2014/main" id="{47D4FF43-28BE-A3BF-C26F-310EA8D8BD69}"/>
              </a:ext>
            </a:extLst>
          </p:cNvPr>
          <p:cNvPicPr>
            <a:picLocks noChangeAspect="1"/>
          </p:cNvPicPr>
          <p:nvPr/>
        </p:nvPicPr>
        <p:blipFill>
          <a:blip r:embed="rId4"/>
          <a:srcRect l="55186" r="564"/>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pic>
        <p:nvPicPr>
          <p:cNvPr id="10" name="Audio 9">
            <a:hlinkClick r:id="" action="ppaction://media"/>
            <a:extLst>
              <a:ext uri="{FF2B5EF4-FFF2-40B4-BE49-F238E27FC236}">
                <a16:creationId xmlns:a16="http://schemas.microsoft.com/office/drawing/2014/main" id="{D8B53FD7-2864-2D52-1DFA-C2D0D7D6672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98948821"/>
      </p:ext>
    </p:extLst>
  </p:cSld>
  <p:clrMapOvr>
    <a:masterClrMapping/>
  </p:clrMapOvr>
  <mc:AlternateContent xmlns:mc="http://schemas.openxmlformats.org/markup-compatibility/2006">
    <mc:Choice xmlns:p14="http://schemas.microsoft.com/office/powerpoint/2010/main" Requires="p14">
      <p:transition spd="slow" p14:dur="2000" advTm="52079"/>
    </mc:Choice>
    <mc:Fallback>
      <p:transition spd="slow" advTm="520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A5F03-347A-F76B-40BA-C9D877CE3BB4}"/>
              </a:ext>
            </a:extLst>
          </p:cNvPr>
          <p:cNvSpPr>
            <a:spLocks noGrp="1"/>
          </p:cNvSpPr>
          <p:nvPr>
            <p:ph type="title"/>
          </p:nvPr>
        </p:nvSpPr>
        <p:spPr>
          <a:xfrm>
            <a:off x="5536734" y="419894"/>
            <a:ext cx="3737268" cy="1320800"/>
          </a:xfrm>
        </p:spPr>
        <p:txBody>
          <a:bodyPr>
            <a:normAutofit/>
          </a:bodyPr>
          <a:lstStyle/>
          <a:p>
            <a:pPr>
              <a:lnSpc>
                <a:spcPct val="90000"/>
              </a:lnSpc>
            </a:pPr>
            <a:r>
              <a:rPr lang="en-GB" sz="2500" dirty="0">
                <a:latin typeface="Arial" panose="020B0604020202020204" pitchFamily="34" charset="0"/>
                <a:cs typeface="Arial" panose="020B0604020202020204" pitchFamily="34" charset="0"/>
              </a:rPr>
              <a:t>Benefits and limitations to Technological innovations</a:t>
            </a:r>
            <a:endParaRPr lang="en-US" sz="25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210503E-117A-AEF9-CAB5-A5E3D9468E59}"/>
              </a:ext>
            </a:extLst>
          </p:cNvPr>
          <p:cNvSpPr>
            <a:spLocks noGrp="1"/>
          </p:cNvSpPr>
          <p:nvPr>
            <p:ph idx="1"/>
          </p:nvPr>
        </p:nvSpPr>
        <p:spPr>
          <a:xfrm>
            <a:off x="5394960" y="2040667"/>
            <a:ext cx="4064439" cy="3880773"/>
          </a:xfrm>
        </p:spPr>
        <p:txBody>
          <a:bodyPr>
            <a:normAutofit/>
          </a:bodyPr>
          <a:lstStyle/>
          <a:p>
            <a:pPr>
              <a:lnSpc>
                <a:spcPct val="90000"/>
              </a:lnSpc>
            </a:pPr>
            <a:r>
              <a:rPr lang="en-GB" sz="1500" dirty="0">
                <a:latin typeface="Arial" panose="020B0604020202020204" pitchFamily="34" charset="0"/>
                <a:cs typeface="Arial" panose="020B0604020202020204" pitchFamily="34" charset="0"/>
              </a:rPr>
              <a:t>For the overall innovations, benefits include promoting independent living, improving safety ad enhancing social connectivity. With the increase of the adoption of smartphone wearables and home devices, these technologies overall help reduce feelings of loneliness and improve quality life for seniors (Czaja et al, 2024).</a:t>
            </a:r>
          </a:p>
          <a:p>
            <a:pPr>
              <a:lnSpc>
                <a:spcPct val="90000"/>
              </a:lnSpc>
            </a:pPr>
            <a:r>
              <a:rPr lang="en-GB" sz="1500" dirty="0">
                <a:latin typeface="Arial" panose="020B0604020202020204" pitchFamily="34" charset="0"/>
                <a:cs typeface="Arial" panose="020B0604020202020204" pitchFamily="34" charset="0"/>
              </a:rPr>
              <a:t>However, it does come with some limitations such as physical impairments, as older adults would not be entirely sure how to use devices, as certain illnesses make learning new complex technologies very challenging (</a:t>
            </a:r>
            <a:r>
              <a:rPr lang="en-GB" sz="1500" dirty="0" err="1">
                <a:latin typeface="Arial" panose="020B0604020202020204" pitchFamily="34" charset="0"/>
                <a:cs typeface="Arial" panose="020B0604020202020204" pitchFamily="34" charset="0"/>
              </a:rPr>
              <a:t>Bertolazzi</a:t>
            </a:r>
            <a:r>
              <a:rPr lang="en-GB" sz="1500" dirty="0">
                <a:latin typeface="Arial" panose="020B0604020202020204" pitchFamily="34" charset="0"/>
                <a:cs typeface="Arial" panose="020B0604020202020204" pitchFamily="34" charset="0"/>
              </a:rPr>
              <a:t> et al,2024).</a:t>
            </a:r>
            <a:endParaRPr lang="en-US" sz="1500" dirty="0">
              <a:latin typeface="Arial" panose="020B0604020202020204" pitchFamily="34" charset="0"/>
              <a:cs typeface="Arial" panose="020B0604020202020204" pitchFamily="34" charset="0"/>
            </a:endParaRPr>
          </a:p>
        </p:txBody>
      </p:sp>
      <p:pic>
        <p:nvPicPr>
          <p:cNvPr id="5" name="Picture 4" descr="Mobile device with apps">
            <a:extLst>
              <a:ext uri="{FF2B5EF4-FFF2-40B4-BE49-F238E27FC236}">
                <a16:creationId xmlns:a16="http://schemas.microsoft.com/office/drawing/2014/main" id="{73B1A46C-38F3-4A93-E4C8-C24ABD5BFFD0}"/>
              </a:ext>
            </a:extLst>
          </p:cNvPr>
          <p:cNvPicPr>
            <a:picLocks noChangeAspect="1"/>
          </p:cNvPicPr>
          <p:nvPr/>
        </p:nvPicPr>
        <p:blipFill>
          <a:blip r:embed="rId4"/>
          <a:srcRect l="47661" r="8090"/>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pic>
        <p:nvPicPr>
          <p:cNvPr id="9" name="Audio 8">
            <a:hlinkClick r:id="" action="ppaction://media"/>
            <a:extLst>
              <a:ext uri="{FF2B5EF4-FFF2-40B4-BE49-F238E27FC236}">
                <a16:creationId xmlns:a16="http://schemas.microsoft.com/office/drawing/2014/main" id="{2A0F0EC6-8B48-C02A-E9F0-49A9C5AE0B3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5550451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73447"/>
    </mc:Choice>
    <mc:Fallback>
      <p:transition spd="slow" advTm="734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4" name="Picture 13" descr="Two-story houses">
            <a:extLst>
              <a:ext uri="{FF2B5EF4-FFF2-40B4-BE49-F238E27FC236}">
                <a16:creationId xmlns:a16="http://schemas.microsoft.com/office/drawing/2014/main" id="{D75989EA-A864-CA38-BFE9-42D3F4B5DC9F}"/>
              </a:ext>
            </a:extLst>
          </p:cNvPr>
          <p:cNvPicPr>
            <a:picLocks noChangeAspect="1"/>
          </p:cNvPicPr>
          <p:nvPr/>
        </p:nvPicPr>
        <p:blipFill>
          <a:blip r:embed="rId4"/>
          <a:srcRect l="9938" r="12953"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744EF82F-C0F3-2646-FDF1-E17C2FC00A2F}"/>
              </a:ext>
            </a:extLst>
          </p:cNvPr>
          <p:cNvSpPr>
            <a:spLocks noGrp="1"/>
          </p:cNvSpPr>
          <p:nvPr>
            <p:ph type="title"/>
          </p:nvPr>
        </p:nvSpPr>
        <p:spPr>
          <a:xfrm>
            <a:off x="677333" y="609600"/>
            <a:ext cx="3851123" cy="1320800"/>
          </a:xfrm>
        </p:spPr>
        <p:txBody>
          <a:bodyPr>
            <a:normAutofit fontScale="90000"/>
          </a:bodyPr>
          <a:lstStyle/>
          <a:p>
            <a:r>
              <a:rPr lang="en-GB">
                <a:latin typeface="Arial" panose="020B0604020202020204" pitchFamily="34" charset="0"/>
                <a:cs typeface="Arial" panose="020B0604020202020204" pitchFamily="34" charset="0"/>
              </a:rPr>
              <a:t>Dementia Village, Netherlands</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A1D25CE-EE60-9667-521D-68B64A85D4C7}"/>
              </a:ext>
            </a:extLst>
          </p:cNvPr>
          <p:cNvSpPr>
            <a:spLocks noGrp="1"/>
          </p:cNvSpPr>
          <p:nvPr>
            <p:ph idx="1"/>
          </p:nvPr>
        </p:nvSpPr>
        <p:spPr>
          <a:xfrm>
            <a:off x="677334" y="2160589"/>
            <a:ext cx="3851122" cy="3880773"/>
          </a:xfrm>
        </p:spPr>
        <p:txBody>
          <a:bodyPr>
            <a:normAutofit/>
          </a:bodyPr>
          <a:lstStyle/>
          <a:p>
            <a:pPr>
              <a:lnSpc>
                <a:spcPct val="90000"/>
              </a:lnSpc>
            </a:pPr>
            <a:r>
              <a:rPr lang="en-GB" sz="1300" dirty="0">
                <a:effectLst/>
                <a:latin typeface="Arial" panose="020B0604020202020204" pitchFamily="34" charset="0"/>
                <a:cs typeface="Arial" panose="020B0604020202020204" pitchFamily="34" charset="0"/>
              </a:rPr>
              <a:t>Dementia Village is designed to support people with dementia through normal daily living and social engagement (</a:t>
            </a:r>
            <a:r>
              <a:rPr lang="en-GB" sz="1300" dirty="0" err="1">
                <a:effectLst/>
                <a:latin typeface="Arial" panose="020B0604020202020204" pitchFamily="34" charset="0"/>
                <a:cs typeface="Arial" panose="020B0604020202020204" pitchFamily="34" charset="0"/>
              </a:rPr>
              <a:t>iGlobenews</a:t>
            </a:r>
            <a:r>
              <a:rPr lang="en-GB" sz="1300" dirty="0">
                <a:effectLst/>
                <a:latin typeface="Arial" panose="020B0604020202020204" pitchFamily="34" charset="0"/>
                <a:cs typeface="Arial" panose="020B0604020202020204" pitchFamily="34" charset="0"/>
              </a:rPr>
              <a:t>, 2024).</a:t>
            </a:r>
          </a:p>
          <a:p>
            <a:pPr>
              <a:lnSpc>
                <a:spcPct val="90000"/>
              </a:lnSpc>
            </a:pPr>
            <a:r>
              <a:rPr lang="en-GB" sz="1300" dirty="0">
                <a:effectLst/>
                <a:latin typeface="Arial" panose="020B0604020202020204" pitchFamily="34" charset="0"/>
                <a:cs typeface="Arial" panose="020B0604020202020204" pitchFamily="34" charset="0"/>
              </a:rPr>
              <a:t>Residents live in small households with 24/7 support, shops, cafés, and outdoor spaces that mimic a real community These scenarios lead to </a:t>
            </a:r>
            <a:r>
              <a:rPr lang="en-GB" sz="1300" dirty="0">
                <a:latin typeface="Arial" panose="020B0604020202020204" pitchFamily="34" charset="0"/>
                <a:cs typeface="Arial" panose="020B0604020202020204" pitchFamily="34" charset="0"/>
              </a:rPr>
              <a:t>i</a:t>
            </a:r>
            <a:r>
              <a:rPr lang="en-GB" sz="1300" i="0" dirty="0">
                <a:effectLst/>
                <a:latin typeface="Arial" panose="020B0604020202020204" pitchFamily="34" charset="0"/>
                <a:cs typeface="Arial" panose="020B0604020202020204" pitchFamily="34" charset="0"/>
              </a:rPr>
              <a:t>mproved wellbeing and reduced agitation from the elderly adults as the scenarios and environment would be one that is familiar (</a:t>
            </a:r>
            <a:r>
              <a:rPr lang="en-GB" sz="1300" i="0" dirty="0" err="1">
                <a:effectLst/>
                <a:latin typeface="Arial" panose="020B0604020202020204" pitchFamily="34" charset="0"/>
                <a:cs typeface="Arial" panose="020B0604020202020204" pitchFamily="34" charset="0"/>
              </a:rPr>
              <a:t>iGlobenews</a:t>
            </a:r>
            <a:r>
              <a:rPr lang="en-GB" sz="1300" i="0" dirty="0">
                <a:effectLst/>
                <a:latin typeface="Arial" panose="020B0604020202020204" pitchFamily="34" charset="0"/>
                <a:cs typeface="Arial" panose="020B0604020202020204" pitchFamily="34" charset="0"/>
              </a:rPr>
              <a:t>, 2024).</a:t>
            </a:r>
          </a:p>
          <a:p>
            <a:pPr>
              <a:lnSpc>
                <a:spcPct val="90000"/>
              </a:lnSpc>
            </a:pPr>
            <a:r>
              <a:rPr lang="en-GB" sz="1300" dirty="0">
                <a:latin typeface="Arial" panose="020B0604020202020204" pitchFamily="34" charset="0"/>
                <a:cs typeface="Arial" panose="020B0604020202020204" pitchFamily="34" charset="0"/>
              </a:rPr>
              <a:t>This also leads to g</a:t>
            </a:r>
            <a:r>
              <a:rPr lang="en-GB" sz="1300" i="0" dirty="0">
                <a:effectLst/>
                <a:latin typeface="Arial" panose="020B0604020202020204" pitchFamily="34" charset="0"/>
                <a:cs typeface="Arial" panose="020B0604020202020204" pitchFamily="34" charset="0"/>
              </a:rPr>
              <a:t>reater independence and enhanced quality of life compared with traditional institutes that the people would typically stay in (</a:t>
            </a:r>
            <a:r>
              <a:rPr lang="en-GB" sz="1300" i="0" dirty="0" err="1">
                <a:effectLst/>
                <a:latin typeface="Arial" panose="020B0604020202020204" pitchFamily="34" charset="0"/>
                <a:cs typeface="Arial" panose="020B0604020202020204" pitchFamily="34" charset="0"/>
              </a:rPr>
              <a:t>iGlobenews</a:t>
            </a:r>
            <a:r>
              <a:rPr lang="en-GB" sz="1300" i="0" dirty="0">
                <a:effectLst/>
                <a:latin typeface="Arial" panose="020B0604020202020204" pitchFamily="34" charset="0"/>
                <a:cs typeface="Arial" panose="020B0604020202020204" pitchFamily="34" charset="0"/>
              </a:rPr>
              <a:t>, 2024)</a:t>
            </a:r>
            <a:r>
              <a:rPr lang="en-GB" sz="1300" b="0" i="0" dirty="0">
                <a:effectLst/>
                <a:latin typeface="Arial" panose="020B0604020202020204" pitchFamily="34" charset="0"/>
                <a:cs typeface="Arial" panose="020B0604020202020204" pitchFamily="34" charset="0"/>
              </a:rPr>
              <a:t>.</a:t>
            </a:r>
          </a:p>
          <a:p>
            <a:pPr>
              <a:lnSpc>
                <a:spcPct val="90000"/>
              </a:lnSpc>
            </a:pPr>
            <a:r>
              <a:rPr lang="en-GB" sz="1300" dirty="0">
                <a:latin typeface="Arial" panose="020B0604020202020204" pitchFamily="34" charset="0"/>
                <a:cs typeface="Arial" panose="020B0604020202020204" pitchFamily="34" charset="0"/>
              </a:rPr>
              <a:t>Some issues can be the fact that it is very costly, and requires highly trained staff and strong community to help the village flow well for the older individuals.</a:t>
            </a:r>
            <a:endParaRPr lang="en-GB" sz="1300" b="0" i="0" dirty="0">
              <a:effectLst/>
              <a:latin typeface="Arial" panose="020B0604020202020204" pitchFamily="34" charset="0"/>
              <a:cs typeface="Arial" panose="020B0604020202020204" pitchFamily="34" charset="0"/>
            </a:endParaRPr>
          </a:p>
          <a:p>
            <a:pPr>
              <a:lnSpc>
                <a:spcPct val="90000"/>
              </a:lnSpc>
            </a:pPr>
            <a:endParaRPr lang="en-GB" sz="1300" i="0" dirty="0">
              <a:effectLst/>
              <a:latin typeface="Arial" panose="020B0604020202020204" pitchFamily="34" charset="0"/>
              <a:cs typeface="Arial" panose="020B0604020202020204" pitchFamily="34" charset="0"/>
            </a:endParaRPr>
          </a:p>
          <a:p>
            <a:pPr>
              <a:lnSpc>
                <a:spcPct val="90000"/>
              </a:lnSpc>
            </a:pPr>
            <a:endParaRPr lang="en-US" sz="1300" dirty="0">
              <a:latin typeface="Arial" panose="020B0604020202020204" pitchFamily="34" charset="0"/>
              <a:cs typeface="Arial" panose="020B0604020202020204" pitchFamily="34" charset="0"/>
            </a:endParaRPr>
          </a:p>
        </p:txBody>
      </p:sp>
      <p:pic>
        <p:nvPicPr>
          <p:cNvPr id="9" name="Audio 8">
            <a:hlinkClick r:id="" action="ppaction://media"/>
            <a:extLst>
              <a:ext uri="{FF2B5EF4-FFF2-40B4-BE49-F238E27FC236}">
                <a16:creationId xmlns:a16="http://schemas.microsoft.com/office/drawing/2014/main" id="{AED72535-27FD-247A-6D51-B0F6BEC63B4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24011508"/>
      </p:ext>
    </p:extLst>
  </p:cSld>
  <p:clrMapOvr>
    <a:masterClrMapping/>
  </p:clrMapOvr>
  <mc:AlternateContent xmlns:mc="http://schemas.openxmlformats.org/markup-compatibility/2006">
    <mc:Choice xmlns:p14="http://schemas.microsoft.com/office/powerpoint/2010/main" Requires="p14">
      <p:transition spd="slow" p14:dur="2000" advTm="63568"/>
    </mc:Choice>
    <mc:Fallback>
      <p:transition spd="slow" advTm="635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AC9C8-44C1-1C10-66B1-5908E1D9ADC3}"/>
              </a:ext>
            </a:extLst>
          </p:cNvPr>
          <p:cNvSpPr>
            <a:spLocks noGrp="1"/>
          </p:cNvSpPr>
          <p:nvPr>
            <p:ph type="title"/>
          </p:nvPr>
        </p:nvSpPr>
        <p:spPr>
          <a:xfrm>
            <a:off x="5521742" y="419894"/>
            <a:ext cx="4821469" cy="1320800"/>
          </a:xfrm>
        </p:spPr>
        <p:txBody>
          <a:bodyPr>
            <a:normAutofit fontScale="90000"/>
          </a:bodyPr>
          <a:lstStyle/>
          <a:p>
            <a:r>
              <a:rPr lang="en-GB" dirty="0">
                <a:latin typeface="Arial" panose="020B0604020202020204" pitchFamily="34" charset="0"/>
                <a:cs typeface="Arial" panose="020B0604020202020204" pitchFamily="34" charset="0"/>
              </a:rPr>
              <a:t>Telecare Use in UK Older Adults</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379D923-968F-92C6-8611-18A2936BD9AF}"/>
              </a:ext>
            </a:extLst>
          </p:cNvPr>
          <p:cNvSpPr>
            <a:spLocks noGrp="1"/>
          </p:cNvSpPr>
          <p:nvPr>
            <p:ph idx="1"/>
          </p:nvPr>
        </p:nvSpPr>
        <p:spPr>
          <a:xfrm>
            <a:off x="5209563" y="2160589"/>
            <a:ext cx="4064439" cy="3880773"/>
          </a:xfrm>
        </p:spPr>
        <p:txBody>
          <a:bodyPr>
            <a:normAutofit/>
          </a:bodyPr>
          <a:lstStyle/>
          <a:p>
            <a:pPr>
              <a:lnSpc>
                <a:spcPct val="90000"/>
              </a:lnSpc>
            </a:pPr>
            <a:r>
              <a:rPr lang="en-GB" sz="1300">
                <a:effectLst/>
                <a:latin typeface="Arial" panose="020B0604020202020204" pitchFamily="34" charset="0"/>
                <a:cs typeface="Arial" panose="020B0604020202020204" pitchFamily="34" charset="0"/>
              </a:rPr>
              <a:t>Telecare includes fall detectors, medication reminders, home sensors, and remote monitoring systems used to support older adults living independently (Osbourn, 2023).</a:t>
            </a:r>
          </a:p>
          <a:p>
            <a:pPr>
              <a:lnSpc>
                <a:spcPct val="90000"/>
              </a:lnSpc>
            </a:pPr>
            <a:r>
              <a:rPr lang="en-GB" sz="1300">
                <a:latin typeface="Arial" panose="020B0604020202020204" pitchFamily="34" charset="0"/>
                <a:cs typeface="Arial" panose="020B0604020202020204" pitchFamily="34" charset="0"/>
              </a:rPr>
              <a:t> Local authorities and community services widely adopt it</a:t>
            </a:r>
            <a:r>
              <a:rPr lang="en-GB" sz="1300">
                <a:effectLst/>
                <a:latin typeface="Arial" panose="020B0604020202020204" pitchFamily="34" charset="0"/>
                <a:cs typeface="Arial" panose="020B0604020202020204" pitchFamily="34" charset="0"/>
              </a:rPr>
              <a:t> as part of preventative care strategies (Age UK,2023).</a:t>
            </a:r>
          </a:p>
          <a:p>
            <a:pPr>
              <a:lnSpc>
                <a:spcPct val="90000"/>
              </a:lnSpc>
            </a:pPr>
            <a:r>
              <a:rPr lang="en-GB" sz="1300" i="0">
                <a:effectLst/>
                <a:latin typeface="Arial" panose="020B0604020202020204" pitchFamily="34" charset="0"/>
                <a:cs typeface="Arial" panose="020B0604020202020204" pitchFamily="34" charset="0"/>
              </a:rPr>
              <a:t>Some aspects of it lead to reduced hospital admissions through early detection of falls or health changes, and in turn this leads to increased confidence, safety, and ability to remain at home for longer (Osbourn, 2023).</a:t>
            </a:r>
          </a:p>
          <a:p>
            <a:pPr>
              <a:lnSpc>
                <a:spcPct val="90000"/>
              </a:lnSpc>
            </a:pPr>
            <a:r>
              <a:rPr lang="en-GB" sz="1300" i="0">
                <a:effectLst/>
                <a:latin typeface="Arial" panose="020B0604020202020204" pitchFamily="34" charset="0"/>
                <a:cs typeface="Arial" panose="020B0604020202020204" pitchFamily="34" charset="0"/>
              </a:rPr>
              <a:t>This case study supports the Care Act 2014 duty to promote independence, prevention, and wellbeing and aligns closely with the NHS Long Term Plan focus on digital health and community‑based support (NHS England,2019).</a:t>
            </a:r>
          </a:p>
          <a:p>
            <a:pPr>
              <a:lnSpc>
                <a:spcPct val="90000"/>
              </a:lnSpc>
            </a:pPr>
            <a:endParaRPr lang="en-US" sz="1300">
              <a:latin typeface="Arial" panose="020B0604020202020204" pitchFamily="34" charset="0"/>
              <a:cs typeface="Arial" panose="020B0604020202020204" pitchFamily="34" charset="0"/>
            </a:endParaRPr>
          </a:p>
        </p:txBody>
      </p:sp>
      <p:pic>
        <p:nvPicPr>
          <p:cNvPr id="11" name="Picture 10" descr="Molecular structure and periodic table on a desk">
            <a:extLst>
              <a:ext uri="{FF2B5EF4-FFF2-40B4-BE49-F238E27FC236}">
                <a16:creationId xmlns:a16="http://schemas.microsoft.com/office/drawing/2014/main" id="{F2573A7D-E7EE-FB82-9EF8-171EC708413D}"/>
              </a:ext>
            </a:extLst>
          </p:cNvPr>
          <p:cNvPicPr>
            <a:picLocks noChangeAspect="1"/>
          </p:cNvPicPr>
          <p:nvPr/>
        </p:nvPicPr>
        <p:blipFill>
          <a:blip r:embed="rId4"/>
          <a:srcRect l="6987" r="40502" b="-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pic>
        <p:nvPicPr>
          <p:cNvPr id="7" name="Audio 6">
            <a:hlinkClick r:id="" action="ppaction://media"/>
            <a:extLst>
              <a:ext uri="{FF2B5EF4-FFF2-40B4-BE49-F238E27FC236}">
                <a16:creationId xmlns:a16="http://schemas.microsoft.com/office/drawing/2014/main" id="{2282400F-60B2-258B-E648-C99FD59C0CF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47961104"/>
      </p:ext>
    </p:extLst>
  </p:cSld>
  <p:clrMapOvr>
    <a:masterClrMapping/>
  </p:clrMapOvr>
  <mc:AlternateContent xmlns:mc="http://schemas.openxmlformats.org/markup-compatibility/2006">
    <mc:Choice xmlns:p14="http://schemas.microsoft.com/office/powerpoint/2010/main" Requires="p14">
      <p:transition spd="slow" p14:dur="2000" advTm="63867"/>
    </mc:Choice>
    <mc:Fallback>
      <p:transition spd="slow" advTm="638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3CB16-92CA-D257-EE2C-1AC48A6B07C0}"/>
              </a:ext>
            </a:extLst>
          </p:cNvPr>
          <p:cNvSpPr>
            <a:spLocks noGrp="1"/>
          </p:cNvSpPr>
          <p:nvPr>
            <p:ph type="title"/>
          </p:nvPr>
        </p:nvSpPr>
        <p:spPr>
          <a:xfrm>
            <a:off x="964788" y="804333"/>
            <a:ext cx="3391900" cy="5249334"/>
          </a:xfrm>
        </p:spPr>
        <p:txBody>
          <a:bodyPr>
            <a:normAutofit/>
          </a:bodyPr>
          <a:lstStyle/>
          <a:p>
            <a:pPr algn="r"/>
            <a:r>
              <a:rPr lang="en-GB" sz="2000">
                <a:solidFill>
                  <a:srgbClr val="FFFFFF"/>
                </a:solidFill>
                <a:latin typeface="Arial" panose="020B0604020202020204" pitchFamily="34" charset="0"/>
                <a:cs typeface="Arial" panose="020B0604020202020204" pitchFamily="34" charset="0"/>
              </a:rPr>
              <a:t>Recommendations</a:t>
            </a:r>
            <a:endParaRPr lang="en-US" sz="200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D6C56D5-1162-0565-94F4-74B26684CFB4}"/>
              </a:ext>
            </a:extLst>
          </p:cNvPr>
          <p:cNvSpPr>
            <a:spLocks noGrp="1"/>
          </p:cNvSpPr>
          <p:nvPr>
            <p:ph idx="1"/>
          </p:nvPr>
        </p:nvSpPr>
        <p:spPr>
          <a:xfrm>
            <a:off x="1529311" y="1633510"/>
            <a:ext cx="8664000" cy="5249334"/>
          </a:xfrm>
        </p:spPr>
        <p:txBody>
          <a:bodyPr anchor="ctr">
            <a:normAutofit/>
          </a:bodyPr>
          <a:lstStyle/>
          <a:p>
            <a:r>
              <a:rPr lang="en-GB" i="0" dirty="0">
                <a:effectLst/>
                <a:latin typeface="Arial" panose="020B0604020202020204" pitchFamily="34" charset="0"/>
                <a:cs typeface="Arial" panose="020B0604020202020204" pitchFamily="34" charset="0"/>
              </a:rPr>
              <a:t>Improve digital inclusion support by offering training and accessible technology to help older adults confidently use telecare and online health tools (Age UK,2023).</a:t>
            </a:r>
          </a:p>
          <a:p>
            <a:r>
              <a:rPr lang="en-GB" i="0" dirty="0">
                <a:effectLst/>
                <a:latin typeface="Arial" panose="020B0604020202020204" pitchFamily="34" charset="0"/>
                <a:cs typeface="Arial" panose="020B0604020202020204" pitchFamily="34" charset="0"/>
              </a:rPr>
              <a:t>Strengthen staff training in person‑centred and technology‑enabled care to ensure safe, ethical, and effective use of digital systems (Osbourn</a:t>
            </a:r>
            <a:r>
              <a:rPr lang="en-GB" dirty="0">
                <a:latin typeface="Arial" panose="020B0604020202020204" pitchFamily="34" charset="0"/>
                <a:cs typeface="Arial" panose="020B0604020202020204" pitchFamily="34" charset="0"/>
              </a:rPr>
              <a:t>, 2023</a:t>
            </a:r>
            <a:r>
              <a:rPr lang="en-GB" i="0" dirty="0">
                <a:effectLst/>
                <a:latin typeface="Arial" panose="020B0604020202020204" pitchFamily="34" charset="0"/>
                <a:cs typeface="Arial" panose="020B0604020202020204" pitchFamily="34" charset="0"/>
              </a:rPr>
              <a:t>).</a:t>
            </a:r>
          </a:p>
          <a:p>
            <a:r>
              <a:rPr lang="en-GB" i="0" dirty="0">
                <a:effectLst/>
                <a:latin typeface="Arial" panose="020B0604020202020204" pitchFamily="34" charset="0"/>
                <a:cs typeface="Arial" panose="020B0604020202020204" pitchFamily="34" charset="0"/>
              </a:rPr>
              <a:t>Expand preventative community services, such as remote monitoring and early‑intervention programmes, in line with national priorities for ageing populations (NHS England, 2019).</a:t>
            </a:r>
          </a:p>
          <a:p>
            <a:endParaRPr lang="en-US"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A17D5F9-1973-5CD5-B3DB-DD0D2109AF82}"/>
              </a:ext>
            </a:extLst>
          </p:cNvPr>
          <p:cNvSpPr txBox="1"/>
          <p:nvPr/>
        </p:nvSpPr>
        <p:spPr>
          <a:xfrm>
            <a:off x="1529311" y="849590"/>
            <a:ext cx="6925141" cy="646331"/>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Recommendations</a:t>
            </a:r>
          </a:p>
        </p:txBody>
      </p:sp>
      <p:pic>
        <p:nvPicPr>
          <p:cNvPr id="7" name="Audio 6">
            <a:hlinkClick r:id="" action="ppaction://media"/>
            <a:extLst>
              <a:ext uri="{FF2B5EF4-FFF2-40B4-BE49-F238E27FC236}">
                <a16:creationId xmlns:a16="http://schemas.microsoft.com/office/drawing/2014/main" id="{DB1A6C46-79E0-FEF1-45E9-EE32866FF47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86445819"/>
      </p:ext>
    </p:extLst>
  </p:cSld>
  <p:clrMapOvr>
    <a:masterClrMapping/>
  </p:clrMapOvr>
  <mc:AlternateContent xmlns:mc="http://schemas.openxmlformats.org/markup-compatibility/2006">
    <mc:Choice xmlns:p14="http://schemas.microsoft.com/office/powerpoint/2010/main" Requires="p14">
      <p:transition spd="slow" p14:dur="2000" advTm="65767"/>
    </mc:Choice>
    <mc:Fallback>
      <p:transition spd="slow" advTm="657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4B0C8-FB6B-52ED-B1AD-DFABC1F71952}"/>
              </a:ext>
            </a:extLst>
          </p:cNvPr>
          <p:cNvSpPr>
            <a:spLocks noGrp="1"/>
          </p:cNvSpPr>
          <p:nvPr>
            <p:ph type="title"/>
          </p:nvPr>
        </p:nvSpPr>
        <p:spPr>
          <a:xfrm>
            <a:off x="5536734" y="609600"/>
            <a:ext cx="3737268" cy="1320800"/>
          </a:xfrm>
        </p:spPr>
        <p:txBody>
          <a:bodyPr>
            <a:normAutofit/>
          </a:bodyPr>
          <a:lstStyle/>
          <a:p>
            <a:r>
              <a:rPr lang="en-GB" dirty="0">
                <a:latin typeface="Arial" panose="020B0604020202020204" pitchFamily="34" charset="0"/>
                <a:cs typeface="Arial" panose="020B0604020202020204" pitchFamily="34" charset="0"/>
              </a:rPr>
              <a:t>Conclusions</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50C2173-D97E-7454-B390-5677B8FC101B}"/>
              </a:ext>
            </a:extLst>
          </p:cNvPr>
          <p:cNvSpPr>
            <a:spLocks noGrp="1"/>
          </p:cNvSpPr>
          <p:nvPr>
            <p:ph idx="1"/>
          </p:nvPr>
        </p:nvSpPr>
        <p:spPr>
          <a:xfrm>
            <a:off x="5209563" y="2160589"/>
            <a:ext cx="4064439" cy="3880773"/>
          </a:xfrm>
        </p:spPr>
        <p:txBody>
          <a:bodyPr>
            <a:normAutofit/>
          </a:bodyPr>
          <a:lstStyle/>
          <a:p>
            <a:pPr>
              <a:lnSpc>
                <a:spcPct val="90000"/>
              </a:lnSpc>
            </a:pPr>
            <a:r>
              <a:rPr lang="en-GB" sz="1500">
                <a:effectLst/>
                <a:latin typeface="Arial" panose="020B0604020202020204" pitchFamily="34" charset="0"/>
                <a:cs typeface="Arial" panose="020B0604020202020204" pitchFamily="34" charset="0"/>
              </a:rPr>
              <a:t>The Care Act 2014 and the NHS Long Term Plan together provide a strong foundation for elderly care by emphasising wellbeing, independence.</a:t>
            </a:r>
          </a:p>
          <a:p>
            <a:pPr>
              <a:lnSpc>
                <a:spcPct val="90000"/>
              </a:lnSpc>
            </a:pPr>
            <a:r>
              <a:rPr lang="en-GB" sz="1500">
                <a:effectLst/>
                <a:latin typeface="Arial" panose="020B0604020202020204" pitchFamily="34" charset="0"/>
                <a:cs typeface="Arial" panose="020B0604020202020204" pitchFamily="34" charset="0"/>
              </a:rPr>
              <a:t>Technological innovations have the potential to enhance safety, independence, and quality of life when they are implemented in a person‑centred way.</a:t>
            </a:r>
          </a:p>
          <a:p>
            <a:pPr>
              <a:lnSpc>
                <a:spcPct val="90000"/>
              </a:lnSpc>
            </a:pPr>
            <a:r>
              <a:rPr lang="en-GB" sz="1500">
                <a:effectLst/>
                <a:latin typeface="Arial" panose="020B0604020202020204" pitchFamily="34" charset="0"/>
                <a:cs typeface="Arial" panose="020B0604020202020204" pitchFamily="34" charset="0"/>
              </a:rPr>
              <a:t>Real‑world case studies demonstrate that both well‑designed environments and digital support systems can improve outcomes for older people, although their success depends on factors such as accessibility, staff training, and sustainable funding.</a:t>
            </a:r>
          </a:p>
          <a:p>
            <a:pPr>
              <a:lnSpc>
                <a:spcPct val="90000"/>
              </a:lnSpc>
            </a:pPr>
            <a:endParaRPr lang="en-US" sz="1500">
              <a:latin typeface="Arial" panose="020B0604020202020204" pitchFamily="34" charset="0"/>
              <a:cs typeface="Arial" panose="020B0604020202020204" pitchFamily="34" charset="0"/>
            </a:endParaRPr>
          </a:p>
        </p:txBody>
      </p:sp>
      <p:pic>
        <p:nvPicPr>
          <p:cNvPr id="5" name="Picture 4" descr="An illustration of the global population">
            <a:extLst>
              <a:ext uri="{FF2B5EF4-FFF2-40B4-BE49-F238E27FC236}">
                <a16:creationId xmlns:a16="http://schemas.microsoft.com/office/drawing/2014/main" id="{F4BE8AA2-8074-2D25-A4C4-DB94B3E2CD12}"/>
              </a:ext>
            </a:extLst>
          </p:cNvPr>
          <p:cNvPicPr>
            <a:picLocks noChangeAspect="1"/>
          </p:cNvPicPr>
          <p:nvPr/>
        </p:nvPicPr>
        <p:blipFill>
          <a:blip r:embed="rId4"/>
          <a:srcRect l="28677" r="27073"/>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pic>
        <p:nvPicPr>
          <p:cNvPr id="10" name="Audio 9">
            <a:hlinkClick r:id="" action="ppaction://media"/>
            <a:extLst>
              <a:ext uri="{FF2B5EF4-FFF2-40B4-BE49-F238E27FC236}">
                <a16:creationId xmlns:a16="http://schemas.microsoft.com/office/drawing/2014/main" id="{98BEF043-DCCC-642B-6F68-915292816D5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0816514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7466"/>
    </mc:Choice>
    <mc:Fallback>
      <p:transition spd="slow" advTm="474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1CE12-D42A-F271-3B64-94AE8215ABC5}"/>
              </a:ext>
            </a:extLst>
          </p:cNvPr>
          <p:cNvSpPr>
            <a:spLocks noGrp="1"/>
          </p:cNvSpPr>
          <p:nvPr>
            <p:ph type="title"/>
          </p:nvPr>
        </p:nvSpPr>
        <p:spPr>
          <a:xfrm>
            <a:off x="7829658" y="1253067"/>
            <a:ext cx="3371742" cy="4351866"/>
          </a:xfrm>
        </p:spPr>
        <p:txBody>
          <a:bodyPr anchor="ctr">
            <a:normAutofit/>
          </a:bodyPr>
          <a:lstStyle/>
          <a:p>
            <a:r>
              <a:rPr lang="en-GB">
                <a:solidFill>
                  <a:schemeClr val="bg1"/>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8F9DE305-990F-6587-6955-B827C0AA871D}"/>
              </a:ext>
            </a:extLst>
          </p:cNvPr>
          <p:cNvSpPr>
            <a:spLocks noGrp="1"/>
          </p:cNvSpPr>
          <p:nvPr>
            <p:ph idx="1"/>
          </p:nvPr>
        </p:nvSpPr>
        <p:spPr>
          <a:xfrm>
            <a:off x="990600" y="2347349"/>
            <a:ext cx="10210800" cy="4351866"/>
          </a:xfrm>
        </p:spPr>
        <p:txBody>
          <a:bodyPr anchor="ctr">
            <a:normAutofit fontScale="70000" lnSpcReduction="20000"/>
          </a:bodyPr>
          <a:lstStyle/>
          <a:p>
            <a:pPr>
              <a:lnSpc>
                <a:spcPct val="90000"/>
              </a:lnSpc>
            </a:pPr>
            <a:r>
              <a:rPr lang="en-GB" sz="1400" dirty="0">
                <a:latin typeface="Arial" panose="020B0604020202020204" pitchFamily="34" charset="0"/>
                <a:cs typeface="Arial" panose="020B0604020202020204" pitchFamily="34" charset="0"/>
              </a:rPr>
              <a:t>Age UK (2019) </a:t>
            </a:r>
            <a:r>
              <a:rPr lang="en-GB" sz="1400" i="1" dirty="0">
                <a:latin typeface="Arial" panose="020B0604020202020204" pitchFamily="34" charset="0"/>
                <a:cs typeface="Arial" panose="020B0604020202020204" pitchFamily="34" charset="0"/>
              </a:rPr>
              <a:t>Telecare services: Using Technology for Independence.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https://www.ageuk.org.uk/information-advice/care/housing-options/adapting-home/telecare/</a:t>
            </a:r>
            <a:r>
              <a:rPr lang="en-GB" sz="1400" dirty="0">
                <a:latin typeface="Arial" panose="020B0604020202020204" pitchFamily="34" charset="0"/>
                <a:cs typeface="Arial" panose="020B0604020202020204" pitchFamily="34" charset="0"/>
              </a:rPr>
              <a:t>  (Accessed: 18</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February 2026).</a:t>
            </a:r>
          </a:p>
          <a:p>
            <a:pPr>
              <a:lnSpc>
                <a:spcPct val="90000"/>
              </a:lnSpc>
            </a:pPr>
            <a:r>
              <a:rPr lang="en-GB" sz="1400" dirty="0">
                <a:latin typeface="Arial" panose="020B0604020202020204" pitchFamily="34" charset="0"/>
                <a:cs typeface="Arial" panose="020B0604020202020204" pitchFamily="34" charset="0"/>
              </a:rPr>
              <a:t>‌Alzheimer's Society (2024) </a:t>
            </a:r>
            <a:r>
              <a:rPr lang="en-GB" sz="1400" i="1" dirty="0">
                <a:latin typeface="Arial" panose="020B0604020202020204" pitchFamily="34" charset="0"/>
                <a:cs typeface="Arial" panose="020B0604020202020204" pitchFamily="34" charset="0"/>
              </a:rPr>
              <a:t>How many people have dementia in the </a:t>
            </a:r>
            <a:r>
              <a:rPr lang="en-GB" sz="1400" i="1" dirty="0" err="1">
                <a:latin typeface="Arial" panose="020B0604020202020204" pitchFamily="34" charset="0"/>
                <a:cs typeface="Arial" panose="020B0604020202020204" pitchFamily="34" charset="0"/>
              </a:rPr>
              <a:t>UK?</a:t>
            </a:r>
            <a:r>
              <a:rPr lang="en-GB" sz="1400" dirty="0" err="1">
                <a:latin typeface="Arial" panose="020B0604020202020204" pitchFamily="34" charset="0"/>
                <a:cs typeface="Arial" panose="020B0604020202020204" pitchFamily="34" charset="0"/>
              </a:rPr>
              <a:t>Available</a:t>
            </a:r>
            <a:r>
              <a:rPr lang="en-GB" sz="1400" dirty="0">
                <a:latin typeface="Arial" panose="020B0604020202020204" pitchFamily="34" charset="0"/>
                <a:cs typeface="Arial" panose="020B0604020202020204" pitchFamily="34" charset="0"/>
              </a:rPr>
              <a:t> at: </a:t>
            </a:r>
            <a:r>
              <a:rPr lang="en-GB" sz="14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https://www.alzheimers.org.uk/blog/how-many-people-have-dementia-uk</a:t>
            </a:r>
            <a:r>
              <a:rPr lang="en-GB" sz="1400" dirty="0">
                <a:latin typeface="Arial" panose="020B0604020202020204" pitchFamily="34" charset="0"/>
                <a:cs typeface="Arial" panose="020B0604020202020204" pitchFamily="34" charset="0"/>
              </a:rPr>
              <a:t>  (Accessed: 14</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February 2026).</a:t>
            </a:r>
          </a:p>
          <a:p>
            <a:pPr>
              <a:lnSpc>
                <a:spcPct val="90000"/>
              </a:lnSpc>
            </a:pPr>
            <a:r>
              <a:rPr lang="en-GB" sz="1400" dirty="0">
                <a:latin typeface="Arial" panose="020B0604020202020204" pitchFamily="34" charset="0"/>
                <a:cs typeface="Arial" panose="020B0604020202020204" pitchFamily="34" charset="0"/>
              </a:rPr>
              <a:t>Age UK (2023) </a:t>
            </a:r>
            <a:r>
              <a:rPr lang="en-GB" sz="1400" i="1" dirty="0">
                <a:latin typeface="Arial" panose="020B0604020202020204" pitchFamily="34" charset="0"/>
                <a:cs typeface="Arial" panose="020B0604020202020204" pitchFamily="34" charset="0"/>
              </a:rPr>
              <a:t>Later life in the United Kingdom</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https://www.ageuk.org.uk/siteassets/documents/reports-and-publications/later_life_uk_factsheet.pdf</a:t>
            </a:r>
            <a:r>
              <a:rPr lang="en-GB" sz="1400" dirty="0">
                <a:latin typeface="Arial" panose="020B0604020202020204" pitchFamily="34" charset="0"/>
                <a:cs typeface="Arial" panose="020B0604020202020204" pitchFamily="34" charset="0"/>
              </a:rPr>
              <a:t> (Accessed:12th February 2026).</a:t>
            </a:r>
          </a:p>
          <a:p>
            <a:pPr>
              <a:lnSpc>
                <a:spcPct val="90000"/>
              </a:lnSpc>
            </a:pPr>
            <a:r>
              <a:rPr lang="en-GB" sz="1400" dirty="0" err="1">
                <a:latin typeface="Arial" panose="020B0604020202020204" pitchFamily="34" charset="0"/>
                <a:cs typeface="Arial" panose="020B0604020202020204" pitchFamily="34" charset="0"/>
              </a:rPr>
              <a:t>Bertolazzi</a:t>
            </a:r>
            <a:r>
              <a:rPr lang="en-GB" sz="1400" dirty="0">
                <a:latin typeface="Arial" panose="020B0604020202020204" pitchFamily="34" charset="0"/>
                <a:cs typeface="Arial" panose="020B0604020202020204" pitchFamily="34" charset="0"/>
              </a:rPr>
              <a:t>, A., Quaglia, V. and </a:t>
            </a:r>
            <a:r>
              <a:rPr lang="en-GB" sz="1400" dirty="0" err="1">
                <a:latin typeface="Arial" panose="020B0604020202020204" pitchFamily="34" charset="0"/>
                <a:cs typeface="Arial" panose="020B0604020202020204" pitchFamily="34" charset="0"/>
              </a:rPr>
              <a:t>Bongelli</a:t>
            </a:r>
            <a:r>
              <a:rPr lang="en-GB" sz="1400" dirty="0">
                <a:latin typeface="Arial" panose="020B0604020202020204" pitchFamily="34" charset="0"/>
                <a:cs typeface="Arial" panose="020B0604020202020204" pitchFamily="34" charset="0"/>
              </a:rPr>
              <a:t>, R. (2024) ‘Barriers and facilitators to health technology adoption by older adults with chronic diseases: an integrative systematic review’, </a:t>
            </a:r>
            <a:r>
              <a:rPr lang="en-GB" sz="1400" i="1" dirty="0">
                <a:latin typeface="Arial" panose="020B0604020202020204" pitchFamily="34" charset="0"/>
                <a:cs typeface="Arial" panose="020B0604020202020204" pitchFamily="34" charset="0"/>
              </a:rPr>
              <a:t>BMC public health</a:t>
            </a:r>
            <a:r>
              <a:rPr lang="en-GB" sz="1400" dirty="0">
                <a:latin typeface="Arial" panose="020B0604020202020204" pitchFamily="34" charset="0"/>
                <a:cs typeface="Arial" panose="020B0604020202020204" pitchFamily="34" charset="0"/>
              </a:rPr>
              <a:t>,  24(1), p.506. Available </a:t>
            </a:r>
            <a:r>
              <a:rPr lang="en-GB" sz="1400" dirty="0" err="1">
                <a:latin typeface="Arial" panose="020B0604020202020204" pitchFamily="34" charset="0"/>
                <a:cs typeface="Arial" panose="020B0604020202020204" pitchFamily="34" charset="0"/>
              </a:rPr>
              <a:t>at:https</a:t>
            </a:r>
            <a:r>
              <a:rPr lang="en-GB" sz="1400" dirty="0">
                <a:latin typeface="Arial" panose="020B0604020202020204" pitchFamily="34" charset="0"/>
                <a:cs typeface="Arial" panose="020B0604020202020204" pitchFamily="34" charset="0"/>
              </a:rPr>
              <a:t>://doi.org/10.1186/s12889-024-18036-5.</a:t>
            </a:r>
          </a:p>
          <a:p>
            <a:pPr>
              <a:lnSpc>
                <a:spcPct val="90000"/>
              </a:lnSpc>
            </a:pPr>
            <a:r>
              <a:rPr lang="en-GB" sz="1400" dirty="0">
                <a:latin typeface="Arial" panose="020B0604020202020204" pitchFamily="34" charset="0"/>
                <a:cs typeface="Arial" panose="020B0604020202020204" pitchFamily="34" charset="0"/>
              </a:rPr>
              <a:t>Czaja, S.J., </a:t>
            </a:r>
            <a:r>
              <a:rPr lang="en-GB" sz="1400" dirty="0" err="1">
                <a:latin typeface="Arial" panose="020B0604020202020204" pitchFamily="34" charset="0"/>
                <a:cs typeface="Arial" panose="020B0604020202020204" pitchFamily="34" charset="0"/>
              </a:rPr>
              <a:t>Charness</a:t>
            </a:r>
            <a:r>
              <a:rPr lang="en-GB" sz="1400" dirty="0">
                <a:latin typeface="Arial" panose="020B0604020202020204" pitchFamily="34" charset="0"/>
                <a:cs typeface="Arial" panose="020B0604020202020204" pitchFamily="34" charset="0"/>
              </a:rPr>
              <a:t>, N., Rogers, W.A., Sharit, J., Moxley, J.H. and Boot, W.R. (2024) ‘The Benefits of Technology for Engaging Aging Adults: Findings from the PRISM 2.0 Trial’, </a:t>
            </a:r>
            <a:r>
              <a:rPr lang="en-GB" sz="1400" i="1" dirty="0">
                <a:latin typeface="Arial" panose="020B0604020202020204" pitchFamily="34" charset="0"/>
                <a:cs typeface="Arial" panose="020B0604020202020204" pitchFamily="34" charset="0"/>
              </a:rPr>
              <a:t>Innovation in Aging</a:t>
            </a:r>
            <a:r>
              <a:rPr lang="en-GB" sz="1400" dirty="0">
                <a:latin typeface="Arial" panose="020B0604020202020204" pitchFamily="34" charset="0"/>
                <a:cs typeface="Arial" panose="020B0604020202020204" pitchFamily="34" charset="0"/>
              </a:rPr>
              <a:t>, 8(6). Available at: </a:t>
            </a:r>
            <a:r>
              <a:rPr lang="en-GB" sz="1400" dirty="0">
                <a:latin typeface="Arial" panose="020B0604020202020204" pitchFamily="34" charset="0"/>
                <a:cs typeface="Arial" panose="020B0604020202020204" pitchFamily="34" charset="0"/>
                <a:hlinkClick r:id="rId5"/>
              </a:rPr>
              <a:t>https://doi.org/10.1093/geroni/igae042</a:t>
            </a:r>
            <a:r>
              <a:rPr lang="en-GB" sz="1400" dirty="0">
                <a:latin typeface="Arial" panose="020B0604020202020204" pitchFamily="34" charset="0"/>
                <a:cs typeface="Arial" panose="020B0604020202020204" pitchFamily="34" charset="0"/>
              </a:rPr>
              <a:t>.</a:t>
            </a:r>
          </a:p>
          <a:p>
            <a:pPr>
              <a:lnSpc>
                <a:spcPct val="90000"/>
              </a:lnSpc>
            </a:pPr>
            <a:r>
              <a:rPr lang="en-GB" sz="1400" dirty="0">
                <a:latin typeface="Arial" panose="020B0604020202020204" pitchFamily="34" charset="0"/>
                <a:cs typeface="Arial" panose="020B0604020202020204" pitchFamily="34" charset="0"/>
              </a:rPr>
              <a:t>Care Act (2014) </a:t>
            </a:r>
            <a:r>
              <a:rPr lang="en-GB" sz="1400" i="1" dirty="0">
                <a:latin typeface="Arial" panose="020B0604020202020204" pitchFamily="34" charset="0"/>
                <a:cs typeface="Arial" panose="020B0604020202020204" pitchFamily="34" charset="0"/>
              </a:rPr>
              <a:t>Care Act 2014</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https://www.legislation.gov.uk/ukpga/2014/23/contents</a:t>
            </a:r>
            <a:r>
              <a:rPr lang="en-GB" sz="1400" dirty="0">
                <a:latin typeface="Arial" panose="020B0604020202020204" pitchFamily="34" charset="0"/>
                <a:cs typeface="Arial" panose="020B0604020202020204" pitchFamily="34" charset="0"/>
              </a:rPr>
              <a:t> (Accessed: 13</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February 2026).</a:t>
            </a:r>
          </a:p>
          <a:p>
            <a:pPr>
              <a:lnSpc>
                <a:spcPct val="90000"/>
              </a:lnSpc>
            </a:pPr>
            <a:r>
              <a:rPr lang="en-GB" sz="1400" dirty="0">
                <a:latin typeface="Arial" panose="020B0604020202020204" pitchFamily="34" charset="0"/>
                <a:cs typeface="Arial" panose="020B0604020202020204" pitchFamily="34" charset="0"/>
              </a:rPr>
              <a:t>CQC (2025) </a:t>
            </a:r>
            <a:r>
              <a:rPr lang="en-GB" sz="1400" i="1" dirty="0">
                <a:latin typeface="Arial" panose="020B0604020202020204" pitchFamily="34" charset="0"/>
                <a:cs typeface="Arial" panose="020B0604020202020204" pitchFamily="34" charset="0"/>
              </a:rPr>
              <a:t>Service types - Care Quality Commission</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https://www.cqc.org.uk/guidance-regulation/providers/regulations-service-providers-and-managers/service-types</a:t>
            </a:r>
            <a:r>
              <a:rPr lang="en-GB" sz="1400" dirty="0">
                <a:latin typeface="Arial" panose="020B0604020202020204" pitchFamily="34" charset="0"/>
                <a:cs typeface="Arial" panose="020B0604020202020204" pitchFamily="34" charset="0"/>
              </a:rPr>
              <a:t> (Accessed:12th February 2026).</a:t>
            </a:r>
          </a:p>
          <a:p>
            <a:pPr>
              <a:lnSpc>
                <a:spcPct val="90000"/>
              </a:lnSpc>
            </a:pPr>
            <a:r>
              <a:rPr lang="en-GB" sz="1400" dirty="0">
                <a:latin typeface="Arial" panose="020B0604020202020204" pitchFamily="34" charset="0"/>
                <a:cs typeface="Arial" panose="020B0604020202020204" pitchFamily="34" charset="0"/>
              </a:rPr>
              <a:t>Centre for Ageing Better. (2025). </a:t>
            </a:r>
            <a:r>
              <a:rPr lang="en-GB" sz="1400" i="1" dirty="0">
                <a:latin typeface="Arial" panose="020B0604020202020204" pitchFamily="34" charset="0"/>
                <a:cs typeface="Arial" panose="020B0604020202020204" pitchFamily="34" charset="0"/>
              </a:rPr>
              <a:t>The State of Ageing 2025</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https://ageing-better.org.uk/state-ageing-2025</a:t>
            </a:r>
            <a:r>
              <a:rPr lang="en-GB" sz="1400" dirty="0">
                <a:latin typeface="Arial" panose="020B0604020202020204" pitchFamily="34" charset="0"/>
                <a:cs typeface="Arial" panose="020B0604020202020204" pitchFamily="34" charset="0"/>
              </a:rPr>
              <a:t> (Accessed: 14</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February 2026).</a:t>
            </a:r>
          </a:p>
          <a:p>
            <a:pPr>
              <a:lnSpc>
                <a:spcPct val="90000"/>
              </a:lnSpc>
            </a:pPr>
            <a:r>
              <a:rPr lang="en-GB" sz="1400" dirty="0">
                <a:latin typeface="Arial" panose="020B0604020202020204" pitchFamily="34" charset="0"/>
                <a:cs typeface="Arial" panose="020B0604020202020204" pitchFamily="34" charset="0"/>
              </a:rPr>
              <a:t>CQC (2024). </a:t>
            </a:r>
            <a:r>
              <a:rPr lang="en-GB" sz="1400" i="1" dirty="0">
                <a:latin typeface="Arial" panose="020B0604020202020204" pitchFamily="34" charset="0"/>
                <a:cs typeface="Arial" panose="020B0604020202020204" pitchFamily="34" charset="0"/>
              </a:rPr>
              <a:t>The state of health care and adult social care in England 2024/25 .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https://www.cqc.org.uk/publications/major-report/state-care/2024-2025</a:t>
            </a:r>
            <a:r>
              <a:rPr lang="en-GB" sz="1400" dirty="0">
                <a:latin typeface="Arial" panose="020B0604020202020204" pitchFamily="34" charset="0"/>
                <a:cs typeface="Arial" panose="020B0604020202020204" pitchFamily="34" charset="0"/>
              </a:rPr>
              <a:t>  (Accessed: 14</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February 2026).</a:t>
            </a:r>
          </a:p>
          <a:p>
            <a:pPr>
              <a:lnSpc>
                <a:spcPct val="90000"/>
              </a:lnSpc>
            </a:pPr>
            <a:r>
              <a:rPr lang="en-GB" sz="1400" dirty="0">
                <a:latin typeface="Arial" panose="020B0604020202020204" pitchFamily="34" charset="0"/>
                <a:cs typeface="Arial" panose="020B0604020202020204" pitchFamily="34" charset="0"/>
              </a:rPr>
              <a:t>GOV.UK (2013) </a:t>
            </a:r>
            <a:r>
              <a:rPr lang="en-GB" sz="1400" i="1" dirty="0">
                <a:latin typeface="Arial" panose="020B0604020202020204" pitchFamily="34" charset="0"/>
                <a:cs typeface="Arial" panose="020B0604020202020204" pitchFamily="34" charset="0"/>
              </a:rPr>
              <a:t>Equality Act 2010</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https://www.gov.uk/guidance/equality-act-2010-guidance</a:t>
            </a:r>
            <a:r>
              <a:rPr lang="en-GB" sz="1400" dirty="0">
                <a:latin typeface="Arial" panose="020B0604020202020204" pitchFamily="34" charset="0"/>
                <a:cs typeface="Arial" panose="020B0604020202020204" pitchFamily="34" charset="0"/>
              </a:rPr>
              <a:t> (Accessed: 18</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February 2026).</a:t>
            </a:r>
          </a:p>
          <a:p>
            <a:pPr>
              <a:lnSpc>
                <a:spcPct val="90000"/>
              </a:lnSpc>
            </a:pPr>
            <a:r>
              <a:rPr lang="en-GB" sz="1400" dirty="0">
                <a:latin typeface="Arial" panose="020B0604020202020204" pitchFamily="34" charset="0"/>
                <a:cs typeface="Arial" panose="020B0604020202020204" pitchFamily="34" charset="0"/>
              </a:rPr>
              <a:t>Holland, A.E., Harrison, S.L. and Brooks, D. (2016). ‘Multi morbidity, frailty and chronic obstructive pulmonary </a:t>
            </a:r>
            <a:r>
              <a:rPr lang="en-GB" sz="1400" dirty="0" err="1">
                <a:latin typeface="Arial" panose="020B0604020202020204" pitchFamily="34" charset="0"/>
                <a:cs typeface="Arial" panose="020B0604020202020204" pitchFamily="34" charset="0"/>
              </a:rPr>
              <a:t>disease’,</a:t>
            </a:r>
            <a:r>
              <a:rPr lang="en-GB" sz="1400" i="1" dirty="0" err="1">
                <a:latin typeface="Arial" panose="020B0604020202020204" pitchFamily="34" charset="0"/>
                <a:cs typeface="Arial" panose="020B0604020202020204" pitchFamily="34" charset="0"/>
              </a:rPr>
              <a:t>Chronic</a:t>
            </a:r>
            <a:r>
              <a:rPr lang="en-GB" sz="1400" i="1" dirty="0">
                <a:latin typeface="Arial" panose="020B0604020202020204" pitchFamily="34" charset="0"/>
                <a:cs typeface="Arial" panose="020B0604020202020204" pitchFamily="34" charset="0"/>
              </a:rPr>
              <a:t> Respiratory Disease</a:t>
            </a:r>
            <a:r>
              <a:rPr lang="en-GB" sz="1400" dirty="0">
                <a:latin typeface="Arial" panose="020B0604020202020204" pitchFamily="34" charset="0"/>
                <a:cs typeface="Arial" panose="020B0604020202020204" pitchFamily="34" charset="0"/>
              </a:rPr>
              <a:t>, 13(4), pp.372–382. Available at :https://doi.org/10.1177/1479972316670104 .</a:t>
            </a:r>
          </a:p>
          <a:p>
            <a:pPr>
              <a:lnSpc>
                <a:spcPct val="90000"/>
              </a:lnSpc>
            </a:pP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iGlobenews</a:t>
            </a:r>
            <a:r>
              <a:rPr lang="en-GB" sz="1400" dirty="0">
                <a:latin typeface="Arial" panose="020B0604020202020204" pitchFamily="34" charset="0"/>
                <a:cs typeface="Arial" panose="020B0604020202020204" pitchFamily="34" charset="0"/>
              </a:rPr>
              <a:t> (2024) </a:t>
            </a:r>
            <a:r>
              <a:rPr lang="en-GB" sz="1400" i="1" dirty="0">
                <a:latin typeface="Arial" panose="020B0604020202020204" pitchFamily="34" charset="0"/>
                <a:cs typeface="Arial" panose="020B0604020202020204" pitchFamily="34" charset="0"/>
              </a:rPr>
              <a:t>Living with Dementia in Dignity: The Dutch </a:t>
            </a:r>
            <a:r>
              <a:rPr lang="en-GB" sz="1400" i="1" dirty="0" err="1">
                <a:latin typeface="Arial" panose="020B0604020202020204" pitchFamily="34" charset="0"/>
                <a:cs typeface="Arial" panose="020B0604020202020204" pitchFamily="34" charset="0"/>
              </a:rPr>
              <a:t>Hogeweyk</a:t>
            </a:r>
            <a:r>
              <a:rPr lang="en-GB" sz="1400" i="1" dirty="0">
                <a:latin typeface="Arial" panose="020B0604020202020204" pitchFamily="34" charset="0"/>
                <a:cs typeface="Arial" panose="020B0604020202020204" pitchFamily="34" charset="0"/>
              </a:rPr>
              <a:t> Concept</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https://www.iglobenews.org/living-with-dementia/</a:t>
            </a:r>
            <a:r>
              <a:rPr lang="en-GB" sz="1400" dirty="0">
                <a:latin typeface="Arial" panose="020B0604020202020204" pitchFamily="34" charset="0"/>
                <a:cs typeface="Arial" panose="020B0604020202020204" pitchFamily="34" charset="0"/>
              </a:rPr>
              <a:t>  (Accessed: 18</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February 2026).</a:t>
            </a:r>
          </a:p>
          <a:p>
            <a:pPr>
              <a:lnSpc>
                <a:spcPct val="90000"/>
              </a:lnSpc>
            </a:pPr>
            <a:endParaRPr lang="en-GB" sz="700" dirty="0">
              <a:latin typeface="Arial" panose="020B0604020202020204" pitchFamily="34" charset="0"/>
              <a:cs typeface="Arial" panose="020B0604020202020204" pitchFamily="34" charset="0"/>
            </a:endParaRPr>
          </a:p>
          <a:p>
            <a:pPr>
              <a:lnSpc>
                <a:spcPct val="90000"/>
              </a:lnSpc>
            </a:pPr>
            <a:endParaRPr lang="en-GB" sz="700" dirty="0">
              <a:latin typeface="Calibri" panose="020F0502020204030204" pitchFamily="34" charset="0"/>
            </a:endParaRPr>
          </a:p>
          <a:p>
            <a:pPr>
              <a:lnSpc>
                <a:spcPct val="90000"/>
              </a:lnSpc>
            </a:pPr>
            <a:endParaRPr lang="en-GB" sz="700" dirty="0">
              <a:latin typeface="Calibri" panose="020F0502020204030204" pitchFamily="34" charset="0"/>
            </a:endParaRPr>
          </a:p>
          <a:p>
            <a:pPr>
              <a:lnSpc>
                <a:spcPct val="90000"/>
              </a:lnSpc>
            </a:pPr>
            <a:endParaRPr lang="en-GB" sz="700" dirty="0">
              <a:latin typeface="Calibri" panose="020F0502020204030204" pitchFamily="34" charset="0"/>
            </a:endParaRPr>
          </a:p>
          <a:p>
            <a:pPr>
              <a:lnSpc>
                <a:spcPct val="90000"/>
              </a:lnSpc>
            </a:pPr>
            <a:endParaRPr lang="en-GB" sz="700" dirty="0"/>
          </a:p>
        </p:txBody>
      </p:sp>
      <p:sp>
        <p:nvSpPr>
          <p:cNvPr id="4" name="TextBox 3">
            <a:extLst>
              <a:ext uri="{FF2B5EF4-FFF2-40B4-BE49-F238E27FC236}">
                <a16:creationId xmlns:a16="http://schemas.microsoft.com/office/drawing/2014/main" id="{979E50C4-7AB7-056E-812F-CD7FF7633A83}"/>
              </a:ext>
            </a:extLst>
          </p:cNvPr>
          <p:cNvSpPr txBox="1"/>
          <p:nvPr/>
        </p:nvSpPr>
        <p:spPr>
          <a:xfrm>
            <a:off x="1214203" y="854439"/>
            <a:ext cx="5006715" cy="646331"/>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3584616123"/>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6AE06-1817-54AD-E029-83B5D8CA40AE}"/>
              </a:ext>
            </a:extLst>
          </p:cNvPr>
          <p:cNvSpPr>
            <a:spLocks noGrp="1"/>
          </p:cNvSpPr>
          <p:nvPr>
            <p:ph type="title"/>
          </p:nvPr>
        </p:nvSpPr>
        <p:spPr>
          <a:xfrm>
            <a:off x="677334" y="4765972"/>
            <a:ext cx="8596668" cy="1320800"/>
          </a:xfrm>
        </p:spPr>
        <p:txBody>
          <a:bodyPr anchor="ctr">
            <a:normAutofit/>
          </a:bodyPr>
          <a:lstStyle/>
          <a:p>
            <a:r>
              <a:rPr lang="en-GB" sz="4400">
                <a:solidFill>
                  <a:schemeClr val="bg1"/>
                </a:solidFill>
              </a:rPr>
              <a:t>References</a:t>
            </a:r>
            <a:endParaRPr lang="en-US" sz="4400">
              <a:solidFill>
                <a:schemeClr val="bg1"/>
              </a:solidFill>
            </a:endParaRPr>
          </a:p>
        </p:txBody>
      </p:sp>
      <p:sp>
        <p:nvSpPr>
          <p:cNvPr id="3" name="Content Placeholder 2">
            <a:extLst>
              <a:ext uri="{FF2B5EF4-FFF2-40B4-BE49-F238E27FC236}">
                <a16:creationId xmlns:a16="http://schemas.microsoft.com/office/drawing/2014/main" id="{13456A12-0108-3BF8-B7E9-FF231BF1838B}"/>
              </a:ext>
            </a:extLst>
          </p:cNvPr>
          <p:cNvSpPr>
            <a:spLocks noGrp="1"/>
          </p:cNvSpPr>
          <p:nvPr>
            <p:ph idx="1"/>
          </p:nvPr>
        </p:nvSpPr>
        <p:spPr>
          <a:xfrm>
            <a:off x="947156" y="2449143"/>
            <a:ext cx="10567509" cy="3880773"/>
          </a:xfrm>
        </p:spPr>
        <p:txBody>
          <a:bodyPr anchor="ctr">
            <a:noAutofit/>
          </a:bodyPr>
          <a:lstStyle/>
          <a:p>
            <a:pPr>
              <a:lnSpc>
                <a:spcPct val="90000"/>
              </a:lnSpc>
            </a:pPr>
            <a:endParaRPr lang="en-GB" sz="1000" dirty="0">
              <a:latin typeface="Arial" panose="020B0604020202020204" pitchFamily="34" charset="0"/>
              <a:cs typeface="Arial" panose="020B0604020202020204" pitchFamily="34" charset="0"/>
            </a:endParaRPr>
          </a:p>
          <a:p>
            <a:pPr>
              <a:lnSpc>
                <a:spcPct val="90000"/>
              </a:lnSpc>
            </a:pPr>
            <a:r>
              <a:rPr lang="en-GB" sz="1000" dirty="0">
                <a:latin typeface="Arial" panose="020B0604020202020204" pitchFamily="34" charset="0"/>
                <a:cs typeface="Arial" panose="020B0604020202020204" pitchFamily="34" charset="0"/>
              </a:rPr>
              <a:t>Joseph Rowntree Foundation (2019). Available at: </a:t>
            </a:r>
            <a:r>
              <a:rPr lang="en-GB" sz="10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https://www.jrf.org.uk/</a:t>
            </a:r>
            <a:r>
              <a:rPr lang="en-GB" sz="1000" dirty="0">
                <a:latin typeface="Arial" panose="020B0604020202020204" pitchFamily="34" charset="0"/>
                <a:cs typeface="Arial" panose="020B0604020202020204" pitchFamily="34" charset="0"/>
              </a:rPr>
              <a:t>  (Accessed: 14</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February 2026).</a:t>
            </a:r>
          </a:p>
          <a:p>
            <a:pPr>
              <a:lnSpc>
                <a:spcPct val="90000"/>
              </a:lnSpc>
            </a:pPr>
            <a:r>
              <a:rPr lang="en-GB" sz="1000" dirty="0">
                <a:latin typeface="Arial" panose="020B0604020202020204" pitchFamily="34" charset="0"/>
                <a:cs typeface="Arial" panose="020B0604020202020204" pitchFamily="34" charset="0"/>
              </a:rPr>
              <a:t>Kingston Healthcare (2025) </a:t>
            </a:r>
            <a:r>
              <a:rPr lang="en-GB" sz="1000" i="1" dirty="0">
                <a:latin typeface="Arial" panose="020B0604020202020204" pitchFamily="34" charset="0"/>
                <a:cs typeface="Arial" panose="020B0604020202020204" pitchFamily="34" charset="0"/>
              </a:rPr>
              <a:t>What Is Continuity Theory of Aging? </a:t>
            </a:r>
            <a:r>
              <a:rPr lang="en-GB" sz="1000" dirty="0">
                <a:latin typeface="Arial" panose="020B0604020202020204" pitchFamily="34" charset="0"/>
                <a:cs typeface="Arial" panose="020B0604020202020204" pitchFamily="34" charset="0"/>
              </a:rPr>
              <a:t>Available at: </a:t>
            </a:r>
            <a:r>
              <a:rPr lang="en-GB" sz="10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https://kingstonhealthcare.com/what-is-the-continuity-theory-of-aging/</a:t>
            </a:r>
            <a:r>
              <a:rPr lang="en-GB" sz="1000" dirty="0">
                <a:latin typeface="Arial" panose="020B0604020202020204" pitchFamily="34" charset="0"/>
                <a:cs typeface="Arial" panose="020B0604020202020204" pitchFamily="34" charset="0"/>
              </a:rPr>
              <a:t>(Accessed: 13</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February 2026).</a:t>
            </a:r>
          </a:p>
          <a:p>
            <a:pPr>
              <a:lnSpc>
                <a:spcPct val="90000"/>
              </a:lnSpc>
            </a:pPr>
            <a:r>
              <a:rPr lang="en-GB" sz="1000" dirty="0">
                <a:latin typeface="Arial" panose="020B0604020202020204" pitchFamily="34" charset="0"/>
                <a:cs typeface="Arial" panose="020B0604020202020204" pitchFamily="34" charset="0"/>
              </a:rPr>
              <a:t>‌The King's Fund (2024). </a:t>
            </a:r>
            <a:r>
              <a:rPr lang="en-GB" sz="1000" i="1" dirty="0">
                <a:latin typeface="Arial" panose="020B0604020202020204" pitchFamily="34" charset="0"/>
                <a:cs typeface="Arial" panose="020B0604020202020204" pitchFamily="34" charset="0"/>
              </a:rPr>
              <a:t>Adult Social Care: Key Facts and Figures</a:t>
            </a:r>
            <a:r>
              <a:rPr lang="en-GB" sz="1000" dirty="0">
                <a:latin typeface="Arial" panose="020B0604020202020204" pitchFamily="34" charset="0"/>
                <a:cs typeface="Arial" panose="020B0604020202020204" pitchFamily="34" charset="0"/>
              </a:rPr>
              <a:t>. Available at: </a:t>
            </a:r>
            <a:r>
              <a:rPr lang="en-GB" sz="10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https://www.kingsfund.org.uk/insight-and-analysis/data-and-charts/key-facts-figures-adult-social-care</a:t>
            </a:r>
            <a:r>
              <a:rPr lang="en-GB" sz="1000" dirty="0">
                <a:latin typeface="Arial" panose="020B0604020202020204" pitchFamily="34" charset="0"/>
                <a:cs typeface="Arial" panose="020B0604020202020204" pitchFamily="34" charset="0"/>
              </a:rPr>
              <a:t> (Accessed: 13</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February 2026).</a:t>
            </a:r>
          </a:p>
          <a:p>
            <a:pPr>
              <a:lnSpc>
                <a:spcPct val="90000"/>
              </a:lnSpc>
            </a:pPr>
            <a:r>
              <a:rPr lang="en-GB" sz="1000" dirty="0">
                <a:latin typeface="Arial" panose="020B0604020202020204" pitchFamily="34" charset="0"/>
                <a:cs typeface="Arial" panose="020B0604020202020204" pitchFamily="34" charset="0"/>
              </a:rPr>
              <a:t>NHS England (2019) </a:t>
            </a:r>
            <a:r>
              <a:rPr lang="en-GB" sz="1000" i="1" dirty="0">
                <a:latin typeface="Arial" panose="020B0604020202020204" pitchFamily="34" charset="0"/>
                <a:cs typeface="Arial" panose="020B0604020202020204" pitchFamily="34" charset="0"/>
              </a:rPr>
              <a:t>The NHS Long Term Plan. </a:t>
            </a:r>
            <a:r>
              <a:rPr lang="en-GB" sz="1000" dirty="0">
                <a:latin typeface="Arial" panose="020B0604020202020204" pitchFamily="34" charset="0"/>
                <a:cs typeface="Arial" panose="020B0604020202020204" pitchFamily="34" charset="0"/>
              </a:rPr>
              <a:t>Available at: </a:t>
            </a:r>
            <a:r>
              <a:rPr lang="en-GB" sz="10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https://webarchive.nationalarchives.gov.uk/ukgwa/20250707103655/https://www.longtermplan.nhs.uk</a:t>
            </a:r>
            <a:r>
              <a:rPr lang="en-GB" sz="1000" dirty="0">
                <a:latin typeface="Arial" panose="020B0604020202020204" pitchFamily="34" charset="0"/>
                <a:cs typeface="Arial" panose="020B0604020202020204" pitchFamily="34" charset="0"/>
              </a:rPr>
              <a:t> (Accessed:12</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February 2026).</a:t>
            </a:r>
          </a:p>
          <a:p>
            <a:pPr>
              <a:lnSpc>
                <a:spcPct val="90000"/>
              </a:lnSpc>
            </a:pPr>
            <a:r>
              <a:rPr lang="en-GB" sz="1000" dirty="0">
                <a:latin typeface="Arial" panose="020B0604020202020204" pitchFamily="34" charset="0"/>
                <a:cs typeface="Arial" panose="020B0604020202020204" pitchFamily="34" charset="0"/>
              </a:rPr>
              <a:t>NICE (2015). </a:t>
            </a:r>
            <a:r>
              <a:rPr lang="en-GB" sz="1000" i="1" dirty="0">
                <a:latin typeface="Arial" panose="020B0604020202020204" pitchFamily="34" charset="0"/>
                <a:cs typeface="Arial" panose="020B0604020202020204" pitchFamily="34" charset="0"/>
              </a:rPr>
              <a:t>Older people with social care needs and multiple long-term conditions. A</a:t>
            </a:r>
            <a:r>
              <a:rPr lang="en-GB" sz="1000" dirty="0">
                <a:latin typeface="Arial" panose="020B0604020202020204" pitchFamily="34" charset="0"/>
                <a:cs typeface="Arial" panose="020B0604020202020204" pitchFamily="34" charset="0"/>
              </a:rPr>
              <a:t>vailable at: https://www.nice.org.uk/guidance/ng22/evidence/full-guideline-pdf-552742669  (Accessed: 14</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February 2026).</a:t>
            </a:r>
          </a:p>
          <a:p>
            <a:pPr>
              <a:lnSpc>
                <a:spcPct val="90000"/>
              </a:lnSpc>
            </a:pPr>
            <a:r>
              <a:rPr lang="en-GB" sz="1000" dirty="0">
                <a:latin typeface="Arial" panose="020B0604020202020204" pitchFamily="34" charset="0"/>
                <a:cs typeface="Arial" panose="020B0604020202020204" pitchFamily="34" charset="0"/>
              </a:rPr>
              <a:t>‌Osbourn, M. (2023) </a:t>
            </a:r>
            <a:r>
              <a:rPr lang="en-GB" sz="1000" i="1" dirty="0">
                <a:latin typeface="Arial" panose="020B0604020202020204" pitchFamily="34" charset="0"/>
                <a:cs typeface="Arial" panose="020B0604020202020204" pitchFamily="34" charset="0"/>
              </a:rPr>
              <a:t>The cost of living, access to assistive technology and off-the-shelf answers. A</a:t>
            </a:r>
            <a:r>
              <a:rPr lang="en-GB" sz="1000" dirty="0">
                <a:latin typeface="Arial" panose="020B0604020202020204" pitchFamily="34" charset="0"/>
                <a:cs typeface="Arial" panose="020B0604020202020204" pitchFamily="34" charset="0"/>
              </a:rPr>
              <a:t>vailable at: </a:t>
            </a:r>
            <a:r>
              <a:rPr lang="en-GB" sz="10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https://www.scie.org.uk/the-cost-of-living-access-to-assistive-technology-and-off-the-shelf-answers/</a:t>
            </a:r>
            <a:r>
              <a:rPr lang="en-GB" sz="1000" dirty="0">
                <a:latin typeface="Arial" panose="020B0604020202020204" pitchFamily="34" charset="0"/>
                <a:cs typeface="Arial" panose="020B0604020202020204" pitchFamily="34" charset="0"/>
              </a:rPr>
              <a:t>  (Accessed: 18</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February 2026).</a:t>
            </a:r>
          </a:p>
          <a:p>
            <a:pPr>
              <a:lnSpc>
                <a:spcPct val="90000"/>
              </a:lnSpc>
            </a:pPr>
            <a:r>
              <a:rPr lang="en-GB" sz="1000" dirty="0" err="1">
                <a:latin typeface="Arial" panose="020B0604020202020204" pitchFamily="34" charset="0"/>
                <a:cs typeface="Arial" panose="020B0604020202020204" pitchFamily="34" charset="0"/>
              </a:rPr>
              <a:t>Sawik</a:t>
            </a:r>
            <a:r>
              <a:rPr lang="en-GB" sz="1000" dirty="0">
                <a:latin typeface="Arial" panose="020B0604020202020204" pitchFamily="34" charset="0"/>
                <a:cs typeface="Arial" panose="020B0604020202020204" pitchFamily="34" charset="0"/>
              </a:rPr>
              <a:t>, B., Tobis, S., Baum, E., </a:t>
            </a:r>
            <a:r>
              <a:rPr lang="en-GB" sz="1000" dirty="0" err="1">
                <a:latin typeface="Arial" panose="020B0604020202020204" pitchFamily="34" charset="0"/>
                <a:cs typeface="Arial" panose="020B0604020202020204" pitchFamily="34" charset="0"/>
              </a:rPr>
              <a:t>Suwalska</a:t>
            </a:r>
            <a:r>
              <a:rPr lang="en-GB" sz="1000" dirty="0">
                <a:latin typeface="Arial" panose="020B0604020202020204" pitchFamily="34" charset="0"/>
                <a:cs typeface="Arial" panose="020B0604020202020204" pitchFamily="34" charset="0"/>
              </a:rPr>
              <a:t>, A., </a:t>
            </a:r>
            <a:r>
              <a:rPr lang="en-GB" sz="1000" dirty="0" err="1">
                <a:latin typeface="Arial" panose="020B0604020202020204" pitchFamily="34" charset="0"/>
                <a:cs typeface="Arial" panose="020B0604020202020204" pitchFamily="34" charset="0"/>
              </a:rPr>
              <a:t>Kropińska</a:t>
            </a:r>
            <a:r>
              <a:rPr lang="en-GB" sz="1000" dirty="0">
                <a:latin typeface="Arial" panose="020B0604020202020204" pitchFamily="34" charset="0"/>
                <a:cs typeface="Arial" panose="020B0604020202020204" pitchFamily="34" charset="0"/>
              </a:rPr>
              <a:t>, S., Stachnik, K., Pérez-Bernabeu, E., </a:t>
            </a:r>
            <a:r>
              <a:rPr lang="en-GB" sz="1000" dirty="0" err="1">
                <a:latin typeface="Arial" panose="020B0604020202020204" pitchFamily="34" charset="0"/>
                <a:cs typeface="Arial" panose="020B0604020202020204" pitchFamily="34" charset="0"/>
              </a:rPr>
              <a:t>Cildoz</a:t>
            </a:r>
            <a:r>
              <a:rPr lang="en-GB" sz="1000" dirty="0">
                <a:latin typeface="Arial" panose="020B0604020202020204" pitchFamily="34" charset="0"/>
                <a:cs typeface="Arial" panose="020B0604020202020204" pitchFamily="34" charset="0"/>
              </a:rPr>
              <a:t>, M., Agustin, A. and </a:t>
            </a:r>
            <a:r>
              <a:rPr lang="en-GB" sz="1000" dirty="0" err="1">
                <a:latin typeface="Arial" panose="020B0604020202020204" pitchFamily="34" charset="0"/>
                <a:cs typeface="Arial" panose="020B0604020202020204" pitchFamily="34" charset="0"/>
              </a:rPr>
              <a:t>Wieczorowska</a:t>
            </a:r>
            <a:r>
              <a:rPr lang="en-GB" sz="1000" dirty="0">
                <a:latin typeface="Arial" panose="020B0604020202020204" pitchFamily="34" charset="0"/>
                <a:cs typeface="Arial" panose="020B0604020202020204" pitchFamily="34" charset="0"/>
              </a:rPr>
              <a:t>-Tobis, K. (2023) ‘Robots for elderly care: Review, multi-criteria optimization model and qualitative case study’, </a:t>
            </a:r>
            <a:r>
              <a:rPr lang="en-GB" sz="1000" i="1" dirty="0">
                <a:latin typeface="Arial" panose="020B0604020202020204" pitchFamily="34" charset="0"/>
                <a:cs typeface="Arial" panose="020B0604020202020204" pitchFamily="34" charset="0"/>
              </a:rPr>
              <a:t>Healthcare</a:t>
            </a:r>
            <a:r>
              <a:rPr lang="en-GB" sz="1000" dirty="0">
                <a:latin typeface="Arial" panose="020B0604020202020204" pitchFamily="34" charset="0"/>
                <a:cs typeface="Arial" panose="020B0604020202020204" pitchFamily="34" charset="0"/>
              </a:rPr>
              <a:t>, 11(9), p.1286. Available at: </a:t>
            </a:r>
            <a:r>
              <a:rPr lang="en-GB" sz="1000" dirty="0">
                <a:latin typeface="Arial" panose="020B0604020202020204" pitchFamily="34" charset="0"/>
                <a:cs typeface="Arial" panose="020B0604020202020204" pitchFamily="34" charset="0"/>
                <a:hlinkClick r:id="rId7"/>
              </a:rPr>
              <a:t>https://doi.org/10.3390/healthcare11091286</a:t>
            </a:r>
            <a:r>
              <a:rPr lang="en-GB" sz="1000" dirty="0">
                <a:latin typeface="Arial" panose="020B0604020202020204" pitchFamily="34" charset="0"/>
                <a:cs typeface="Arial" panose="020B0604020202020204" pitchFamily="34" charset="0"/>
              </a:rPr>
              <a:t>.</a:t>
            </a:r>
          </a:p>
          <a:p>
            <a:pPr>
              <a:lnSpc>
                <a:spcPct val="90000"/>
              </a:lnSpc>
            </a:pPr>
            <a:r>
              <a:rPr lang="en-GB" sz="1000" dirty="0" err="1">
                <a:latin typeface="Arial" panose="020B0604020202020204" pitchFamily="34" charset="0"/>
                <a:cs typeface="Arial" panose="020B0604020202020204" pitchFamily="34" charset="0"/>
              </a:rPr>
              <a:t>Skillsforcare</a:t>
            </a:r>
            <a:r>
              <a:rPr lang="en-GB" sz="1000" dirty="0">
                <a:latin typeface="Arial" panose="020B0604020202020204" pitchFamily="34" charset="0"/>
                <a:cs typeface="Arial" panose="020B0604020202020204" pitchFamily="34" charset="0"/>
              </a:rPr>
              <a:t> (2024) </a:t>
            </a:r>
            <a:r>
              <a:rPr lang="en-GB" sz="1000" i="1" dirty="0">
                <a:latin typeface="Arial" panose="020B0604020202020204" pitchFamily="34" charset="0"/>
                <a:cs typeface="Arial" panose="020B0604020202020204" pitchFamily="34" charset="0"/>
              </a:rPr>
              <a:t>The ‘State of’ report</a:t>
            </a:r>
            <a:r>
              <a:rPr lang="en-GB" sz="1000" dirty="0">
                <a:latin typeface="Arial" panose="020B0604020202020204" pitchFamily="34" charset="0"/>
                <a:cs typeface="Arial" panose="020B0604020202020204" pitchFamily="34" charset="0"/>
              </a:rPr>
              <a:t>. Available at: </a:t>
            </a:r>
            <a:r>
              <a:rPr lang="en-GB" sz="1000" dirty="0">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https://www.skillsforcare.org.uk/Adult-Social-Care-Workforce-Data/workforceintelligence/Reports-and-visualisations/National-information/The-State-of-report.aspx</a:t>
            </a:r>
            <a:r>
              <a:rPr lang="en-GB" sz="1000" dirty="0">
                <a:latin typeface="Arial" panose="020B0604020202020204" pitchFamily="34" charset="0"/>
                <a:cs typeface="Arial" panose="020B0604020202020204" pitchFamily="34" charset="0"/>
              </a:rPr>
              <a:t>  (Accessed: 14</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February 2026).</a:t>
            </a:r>
          </a:p>
          <a:p>
            <a:pPr>
              <a:lnSpc>
                <a:spcPct val="90000"/>
              </a:lnSpc>
            </a:pPr>
            <a:r>
              <a:rPr lang="en-GB" sz="1000" b="0" i="0" dirty="0" err="1">
                <a:effectLst/>
                <a:latin typeface="Arial" panose="020B0604020202020204" pitchFamily="34" charset="0"/>
                <a:cs typeface="Arial" panose="020B0604020202020204" pitchFamily="34" charset="0"/>
              </a:rPr>
              <a:t>Tirmazee</a:t>
            </a:r>
            <a:r>
              <a:rPr lang="en-GB" sz="1000" b="0" i="0" dirty="0">
                <a:effectLst/>
                <a:latin typeface="Arial" panose="020B0604020202020204" pitchFamily="34" charset="0"/>
                <a:cs typeface="Arial" panose="020B0604020202020204" pitchFamily="34" charset="0"/>
              </a:rPr>
              <a:t>-Kaleem, A. (2024). </a:t>
            </a:r>
            <a:r>
              <a:rPr lang="en-GB" sz="1000" b="0" i="1" dirty="0">
                <a:effectLst/>
                <a:latin typeface="Arial" panose="020B0604020202020204" pitchFamily="34" charset="0"/>
                <a:cs typeface="Arial" panose="020B0604020202020204" pitchFamily="34" charset="0"/>
              </a:rPr>
              <a:t>The Activity Theory of Ageing and Modern Practice: An Opportunity for Transformation in Care Sector</a:t>
            </a:r>
            <a:r>
              <a:rPr lang="en-GB" sz="1000" b="0" i="0" dirty="0">
                <a:effectLst/>
                <a:latin typeface="Arial" panose="020B0604020202020204" pitchFamily="34" charset="0"/>
                <a:cs typeface="Arial" panose="020B0604020202020204" pitchFamily="34" charset="0"/>
              </a:rPr>
              <a:t>. Available at: </a:t>
            </a:r>
            <a:r>
              <a:rPr lang="en-GB" sz="1000" b="0" i="0" dirty="0">
                <a:effectLst/>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https://napa-activities.co.uk/activity-theory-of-ageing-and-modern-practice</a:t>
            </a:r>
            <a:r>
              <a:rPr lang="en-GB" sz="1000" dirty="0">
                <a:latin typeface="Arial" panose="020B0604020202020204" pitchFamily="34" charset="0"/>
                <a:cs typeface="Arial" panose="020B0604020202020204" pitchFamily="34" charset="0"/>
              </a:rPr>
              <a:t> (Accessed: 13</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February 2026).</a:t>
            </a:r>
          </a:p>
          <a:p>
            <a:pPr>
              <a:lnSpc>
                <a:spcPct val="90000"/>
              </a:lnSpc>
            </a:pPr>
            <a:r>
              <a:rPr lang="en-GB" sz="1000" dirty="0">
                <a:latin typeface="Arial" panose="020B0604020202020204" pitchFamily="34" charset="0"/>
                <a:cs typeface="Arial" panose="020B0604020202020204" pitchFamily="34" charset="0"/>
              </a:rPr>
              <a:t>World Health Organisation (2021) </a:t>
            </a:r>
            <a:r>
              <a:rPr lang="en-GB" sz="1000" i="1" dirty="0">
                <a:latin typeface="Arial" panose="020B0604020202020204" pitchFamily="34" charset="0"/>
                <a:cs typeface="Arial" panose="020B0604020202020204" pitchFamily="34" charset="0"/>
              </a:rPr>
              <a:t>Global Report on Ageism. </a:t>
            </a:r>
            <a:r>
              <a:rPr lang="en-GB" sz="1000" dirty="0">
                <a:latin typeface="Arial" panose="020B0604020202020204" pitchFamily="34" charset="0"/>
                <a:cs typeface="Arial" panose="020B0604020202020204" pitchFamily="34" charset="0"/>
              </a:rPr>
              <a:t>Available at: </a:t>
            </a:r>
            <a:r>
              <a:rPr lang="en-GB" sz="1000" dirty="0">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https://www.who.int/teams/social-determinants-of-health/demographic-change-and-healthy-ageing/combatting-ageism/global-report-on-ageism</a:t>
            </a:r>
            <a:r>
              <a:rPr lang="en-GB" sz="1000" dirty="0">
                <a:latin typeface="Arial" panose="020B0604020202020204" pitchFamily="34" charset="0"/>
                <a:cs typeface="Arial" panose="020B0604020202020204" pitchFamily="34" charset="0"/>
              </a:rPr>
              <a:t> (Accessed:12th February 2026).</a:t>
            </a:r>
          </a:p>
          <a:p>
            <a:pPr>
              <a:lnSpc>
                <a:spcPct val="90000"/>
              </a:lnSpc>
            </a:pPr>
            <a:endParaRPr lang="en-GB" sz="1000" dirty="0">
              <a:latin typeface="Calibri" panose="020F0502020204030204" pitchFamily="34" charset="0"/>
            </a:endParaRPr>
          </a:p>
          <a:p>
            <a:pPr>
              <a:lnSpc>
                <a:spcPct val="90000"/>
              </a:lnSpc>
            </a:pPr>
            <a:endParaRPr lang="en-GB" sz="1000" dirty="0"/>
          </a:p>
          <a:p>
            <a:pPr>
              <a:lnSpc>
                <a:spcPct val="90000"/>
              </a:lnSpc>
            </a:pPr>
            <a:endParaRPr lang="en-GB" sz="1000" dirty="0"/>
          </a:p>
          <a:p>
            <a:pPr>
              <a:lnSpc>
                <a:spcPct val="90000"/>
              </a:lnSpc>
            </a:pPr>
            <a:endParaRPr lang="en-GB" sz="1000" dirty="0"/>
          </a:p>
        </p:txBody>
      </p:sp>
      <p:sp>
        <p:nvSpPr>
          <p:cNvPr id="4" name="TextBox 3">
            <a:extLst>
              <a:ext uri="{FF2B5EF4-FFF2-40B4-BE49-F238E27FC236}">
                <a16:creationId xmlns:a16="http://schemas.microsoft.com/office/drawing/2014/main" id="{DA24C2E2-C0B1-A435-496D-EEB7BAC24AB3}"/>
              </a:ext>
            </a:extLst>
          </p:cNvPr>
          <p:cNvSpPr txBox="1"/>
          <p:nvPr/>
        </p:nvSpPr>
        <p:spPr>
          <a:xfrm>
            <a:off x="1558977" y="921397"/>
            <a:ext cx="5681272" cy="646331"/>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1837119100"/>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Retrospect</Template>
  <TotalTime>1550</TotalTime>
  <Words>2587</Words>
  <Application>Microsoft Office PowerPoint</Application>
  <PresentationFormat>Widescreen</PresentationFormat>
  <Paragraphs>97</Paragraphs>
  <Slides>18</Slides>
  <Notes>1</Notes>
  <HiddenSlides>0</HiddenSlides>
  <MMClips>16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Aptos</vt:lpstr>
      <vt:lpstr>Arial</vt:lpstr>
      <vt:lpstr>Calibri</vt:lpstr>
      <vt:lpstr>Calibri Light</vt:lpstr>
      <vt:lpstr>Retrospect</vt:lpstr>
      <vt:lpstr>Care and support for elder people</vt:lpstr>
      <vt:lpstr>Introduction </vt:lpstr>
      <vt:lpstr>Overview of Current Care and Support</vt:lpstr>
      <vt:lpstr>Domiciliary Care</vt:lpstr>
      <vt:lpstr>Residential Care</vt:lpstr>
      <vt:lpstr>Effectiveness &amp; challenges of current provisions in UK</vt:lpstr>
      <vt:lpstr>Challenges to independence</vt:lpstr>
      <vt:lpstr>Activity theory</vt:lpstr>
      <vt:lpstr>Continuity theory</vt:lpstr>
      <vt:lpstr>Key Policies for Older Adults</vt:lpstr>
      <vt:lpstr>Technological Innovations in Elderly Care</vt:lpstr>
      <vt:lpstr>Benefits and limitations to Technological innovations</vt:lpstr>
      <vt:lpstr>Dementia Village, Netherlands</vt:lpstr>
      <vt:lpstr>Telecare Use in UK Older Adults</vt:lpstr>
      <vt:lpstr>Recommendations</vt:lpstr>
      <vt:lpstr>Conclusions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and support for elder people</dc:title>
  <dc:creator>Hibah Younis (HAN)</dc:creator>
  <cp:lastModifiedBy>Nosheen Akbar</cp:lastModifiedBy>
  <cp:revision>4</cp:revision>
  <dcterms:created xsi:type="dcterms:W3CDTF">2026-02-12T14:35:59Z</dcterms:created>
  <dcterms:modified xsi:type="dcterms:W3CDTF">2026-02-28T23:22:09Z</dcterms:modified>
</cp:coreProperties>
</file>