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317" r:id="rId5"/>
    <p:sldId id="311" r:id="rId6"/>
    <p:sldId id="318" r:id="rId7"/>
    <p:sldId id="319" r:id="rId8"/>
    <p:sldId id="320" r:id="rId9"/>
    <p:sldId id="322" r:id="rId10"/>
    <p:sldId id="321" r:id="rId11"/>
    <p:sldId id="323" r:id="rId12"/>
    <p:sldId id="32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05A47"/>
    <a:srgbClr val="636A58"/>
    <a:srgbClr val="D1D8B7"/>
    <a:srgbClr val="AD5C4D"/>
    <a:srgbClr val="A09D79"/>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528"/>
        <p:guide pos="3864"/>
        <p:guide orient="horz" pos="1272"/>
        <p:guide orient="horz" pos="2312"/>
        <p:guide orient="horz" pos="1944"/>
        <p:guide orient="horz" pos="2328"/>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7/18/26</a:t>
            </a:fld>
            <a:endParaRPr lang="en-US"/>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7/18/26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Flight foods Ltd is a medium sized company that manufactures food for airlines . However recently they’ve been losing customers getting a lot of complaints because of poor, bad quality food.  For instance, under cooked meat, poor packaging and even mean being found it vegetarians meals. After an investigation on the business, it was clear that most of these problems were cause by the lack of communication these workers had. And that was because there was a communication barrier between the management and workers.</a:t>
            </a:r>
            <a:endParaRPr lang="en-US"/>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a:p>
        </p:txBody>
      </p:sp>
    </p:spTree>
    <p:extLst>
      <p:ext uri="{BB962C8B-B14F-4D97-AF65-F5344CB8AC3E}">
        <p14:creationId xmlns:p14="http://schemas.microsoft.com/office/powerpoint/2010/main" val="3210893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a:p>
        </p:txBody>
      </p:sp>
    </p:spTree>
    <p:extLst>
      <p:ext uri="{BB962C8B-B14F-4D97-AF65-F5344CB8AC3E}">
        <p14:creationId xmlns:p14="http://schemas.microsoft.com/office/powerpoint/2010/main" val="850794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a:p>
        </p:txBody>
      </p:sp>
    </p:spTree>
    <p:extLst>
      <p:ext uri="{BB962C8B-B14F-4D97-AF65-F5344CB8AC3E}">
        <p14:creationId xmlns:p14="http://schemas.microsoft.com/office/powerpoint/2010/main" val="789380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a:p>
        </p:txBody>
      </p:sp>
    </p:spTree>
    <p:extLst>
      <p:ext uri="{BB962C8B-B14F-4D97-AF65-F5344CB8AC3E}">
        <p14:creationId xmlns:p14="http://schemas.microsoft.com/office/powerpoint/2010/main" val="1863214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GB"/>
              <a:t>Click icon to add picture</a:t>
            </a:r>
            <a:endParaRPr lang="en-US"/>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GB"/>
              <a:t>Click to edit Master title style</a:t>
            </a:r>
            <a:endParaRPr lang="en-US"/>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GB"/>
              <a:t>Click icon to add picture</a:t>
            </a:r>
            <a:endParaRPr lang="en-US"/>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GB"/>
              <a:t>Click to edit Master title style</a:t>
            </a:r>
            <a:endParaRPr lang="en-US"/>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GB"/>
              <a:t>Click icon to add table</a:t>
            </a:r>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398516" y="436817"/>
            <a:ext cx="6657040" cy="5984366"/>
          </a:xfrm>
          <a:noFill/>
          <a:ln w="381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anchor="ctr"/>
          <a:lstStyle/>
          <a:p>
            <a:r>
              <a:rPr lang="en-GB" b="1">
                <a:solidFill>
                  <a:schemeClr val="tx1"/>
                </a:solidFill>
              </a:rPr>
              <a:t>Communication problems at flight foods Ltd</a:t>
            </a:r>
            <a:br>
              <a:rPr lang="en-GB" b="1">
                <a:solidFill>
                  <a:schemeClr val="tx1"/>
                </a:solidFill>
              </a:rPr>
            </a:br>
            <a:r>
              <a:rPr lang="en-GB" sz="2600">
                <a:solidFill>
                  <a:schemeClr val="tx1"/>
                </a:solidFill>
              </a:rPr>
              <a:t>Module: Effective Team working and communication</a:t>
            </a:r>
            <a:endParaRPr lang="en-US" sz="2600">
              <a:solidFill>
                <a:schemeClr val="tx1"/>
              </a:solidFill>
            </a:endParaRPr>
          </a:p>
        </p:txBody>
      </p:sp>
      <p:sp>
        <p:nvSpPr>
          <p:cNvPr id="2" name="TextBox 1">
            <a:extLst>
              <a:ext uri="{FF2B5EF4-FFF2-40B4-BE49-F238E27FC236}">
                <a16:creationId xmlns:a16="http://schemas.microsoft.com/office/drawing/2014/main" id="{6851B4B7-2120-D34C-64F5-737D256F4F61}"/>
              </a:ext>
            </a:extLst>
          </p:cNvPr>
          <p:cNvSpPr txBox="1"/>
          <p:nvPr/>
        </p:nvSpPr>
        <p:spPr>
          <a:xfrm>
            <a:off x="7447532" y="1513091"/>
            <a:ext cx="3543456" cy="3831818"/>
          </a:xfrm>
          <a:prstGeom prst="rect">
            <a:avLst/>
          </a:prstGeom>
          <a:noFill/>
          <a:ln w="57150">
            <a:solidFill>
              <a:srgbClr val="D1D8B7"/>
            </a:solidFill>
          </a:ln>
        </p:spPr>
        <p:txBody>
          <a:bodyPr wrap="square" rtlCol="0">
            <a:spAutoFit/>
          </a:bodyPr>
          <a:lstStyle/>
          <a:p>
            <a:pPr marL="285750" indent="-285750" algn="l">
              <a:buFont typeface="Wingdings" pitchFamily="2" charset="2"/>
              <a:buChar char="v"/>
            </a:pPr>
            <a:r>
              <a:rPr lang="en-GB" sz="4500"/>
              <a:t>Leena </a:t>
            </a:r>
          </a:p>
          <a:p>
            <a:pPr marL="285750" indent="-285750" algn="l">
              <a:buFont typeface="Wingdings" pitchFamily="2" charset="2"/>
              <a:buChar char="v"/>
            </a:pPr>
            <a:r>
              <a:rPr lang="en-GB" sz="4500"/>
              <a:t>Khadijah</a:t>
            </a:r>
          </a:p>
          <a:p>
            <a:pPr marL="285750" indent="-285750" algn="l">
              <a:buFont typeface="Wingdings" pitchFamily="2" charset="2"/>
              <a:buChar char="v"/>
            </a:pPr>
            <a:r>
              <a:rPr lang="en-GB" sz="4500"/>
              <a:t>Denzel</a:t>
            </a:r>
          </a:p>
          <a:p>
            <a:pPr marL="285750" indent="-285750" algn="l">
              <a:buFont typeface="Wingdings" pitchFamily="2" charset="2"/>
              <a:buChar char="v"/>
            </a:pPr>
            <a:r>
              <a:rPr lang="en-GB" sz="4500"/>
              <a:t>Haider</a:t>
            </a:r>
          </a:p>
          <a:p>
            <a:pPr marL="285750" indent="-285750" algn="l">
              <a:buFont typeface="Wingdings" pitchFamily="2" charset="2"/>
              <a:buChar char="v"/>
            </a:pPr>
            <a:r>
              <a:rPr lang="en-GB" sz="4500"/>
              <a:t>Aime</a:t>
            </a:r>
          </a:p>
          <a:p>
            <a:pPr marL="285750" indent="-285750" algn="l">
              <a:buFont typeface="Wingdings" pitchFamily="2" charset="2"/>
              <a:buChar char="v"/>
            </a:pPr>
            <a:endParaRPr lang="en-US"/>
          </a:p>
        </p:txBody>
      </p:sp>
    </p:spTree>
    <p:extLst>
      <p:ext uri="{BB962C8B-B14F-4D97-AF65-F5344CB8AC3E}">
        <p14:creationId xmlns:p14="http://schemas.microsoft.com/office/powerpoint/2010/main" val="13381671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A49C0DA-C8AE-5ECC-149A-D60ECFF8C1EB}"/>
              </a:ext>
            </a:extLst>
          </p:cNvPr>
          <p:cNvSpPr>
            <a:spLocks noGrp="1"/>
          </p:cNvSpPr>
          <p:nvPr>
            <p:ph type="title"/>
          </p:nvPr>
        </p:nvSpPr>
        <p:spPr>
          <a:xfrm>
            <a:off x="851530" y="849509"/>
            <a:ext cx="4014709" cy="732828"/>
          </a:xfrm>
        </p:spPr>
        <p:txBody>
          <a:bodyPr/>
          <a:lstStyle/>
          <a:p>
            <a:r>
              <a:rPr lang="en-GB" b="1" u="sng"/>
              <a:t>INTRODUCTION</a:t>
            </a:r>
            <a:endParaRPr lang="en-US" b="1" u="sng"/>
          </a:p>
        </p:txBody>
      </p:sp>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a:t>
            </a:fld>
            <a:endParaRPr lang="en-US"/>
          </a:p>
        </p:txBody>
      </p:sp>
      <p:sp>
        <p:nvSpPr>
          <p:cNvPr id="7" name="TextBox 6">
            <a:extLst>
              <a:ext uri="{FF2B5EF4-FFF2-40B4-BE49-F238E27FC236}">
                <a16:creationId xmlns:a16="http://schemas.microsoft.com/office/drawing/2014/main" id="{D94D12AD-B490-A6AF-DCAE-AEAD24EF370B}"/>
              </a:ext>
            </a:extLst>
          </p:cNvPr>
          <p:cNvSpPr txBox="1"/>
          <p:nvPr/>
        </p:nvSpPr>
        <p:spPr>
          <a:xfrm>
            <a:off x="851530" y="1798194"/>
            <a:ext cx="3209956" cy="477054"/>
          </a:xfrm>
          <a:prstGeom prst="rect">
            <a:avLst/>
          </a:prstGeom>
          <a:noFill/>
        </p:spPr>
        <p:txBody>
          <a:bodyPr wrap="square" rtlCol="0">
            <a:spAutoFit/>
          </a:bodyPr>
          <a:lstStyle/>
          <a:p>
            <a:pPr algn="l"/>
            <a:r>
              <a:rPr lang="en-GB" sz="2500" b="1"/>
              <a:t>About Flight Foods Ltd:</a:t>
            </a:r>
            <a:endParaRPr lang="en-US" sz="2500" b="1"/>
          </a:p>
        </p:txBody>
      </p:sp>
      <p:sp>
        <p:nvSpPr>
          <p:cNvPr id="8" name="TextBox 7">
            <a:extLst>
              <a:ext uri="{FF2B5EF4-FFF2-40B4-BE49-F238E27FC236}">
                <a16:creationId xmlns:a16="http://schemas.microsoft.com/office/drawing/2014/main" id="{AD53A480-BC6D-C8CE-E3FA-40046FCECB03}"/>
              </a:ext>
            </a:extLst>
          </p:cNvPr>
          <p:cNvSpPr txBox="1"/>
          <p:nvPr/>
        </p:nvSpPr>
        <p:spPr>
          <a:xfrm>
            <a:off x="403306" y="2516254"/>
            <a:ext cx="5453707" cy="2677656"/>
          </a:xfrm>
          <a:prstGeom prst="rect">
            <a:avLst/>
          </a:prstGeom>
          <a:noFill/>
          <a:ln w="38100">
            <a:solidFill>
              <a:srgbClr val="505A47"/>
            </a:solidFill>
          </a:ln>
        </p:spPr>
        <p:txBody>
          <a:bodyPr wrap="square" rtlCol="0">
            <a:spAutoFit/>
          </a:bodyPr>
          <a:lstStyle/>
          <a:p>
            <a:pPr marL="285750" indent="-285750" algn="l">
              <a:buFont typeface="Wingdings" pitchFamily="2" charset="2"/>
              <a:buChar char="v"/>
            </a:pPr>
            <a:r>
              <a:rPr lang="en-GB" sz="2400"/>
              <a:t>Medium sized company </a:t>
            </a:r>
          </a:p>
          <a:p>
            <a:pPr marL="285750" indent="-285750" algn="l">
              <a:buFont typeface="Wingdings" pitchFamily="2" charset="2"/>
              <a:buChar char="v"/>
            </a:pPr>
            <a:r>
              <a:rPr lang="en-GB" sz="2400"/>
              <a:t>They manufacture ready made meals for airlines</a:t>
            </a:r>
          </a:p>
          <a:p>
            <a:pPr marL="285750" indent="-285750" algn="l">
              <a:buFont typeface="Wingdings" pitchFamily="2" charset="2"/>
              <a:buChar char="v"/>
            </a:pPr>
            <a:r>
              <a:rPr lang="en-GB" sz="2400"/>
              <a:t>They are losing customers due to poor quality food </a:t>
            </a:r>
          </a:p>
          <a:p>
            <a:pPr marL="285750" indent="-285750" algn="l">
              <a:buFont typeface="Wingdings" pitchFamily="2" charset="2"/>
              <a:buChar char="v"/>
            </a:pPr>
            <a:r>
              <a:rPr lang="en-GB" sz="2400"/>
              <a:t>Consultant investigates communication problems</a:t>
            </a:r>
            <a:r>
              <a:rPr lang="en-GB"/>
              <a:t> </a:t>
            </a:r>
            <a:endParaRPr lang="en-US"/>
          </a:p>
        </p:txBody>
      </p:sp>
      <p:pic>
        <p:nvPicPr>
          <p:cNvPr id="9" name="Picture 8">
            <a:extLst>
              <a:ext uri="{FF2B5EF4-FFF2-40B4-BE49-F238E27FC236}">
                <a16:creationId xmlns:a16="http://schemas.microsoft.com/office/drawing/2014/main" id="{57665B6F-4CA0-EFC7-F213-94B6A7160EA7}"/>
              </a:ext>
            </a:extLst>
          </p:cNvPr>
          <p:cNvPicPr>
            <a:picLocks noChangeAspect="1"/>
          </p:cNvPicPr>
          <p:nvPr/>
        </p:nvPicPr>
        <p:blipFill>
          <a:blip r:embed="rId3"/>
          <a:stretch>
            <a:fillRect/>
          </a:stretch>
        </p:blipFill>
        <p:spPr>
          <a:xfrm>
            <a:off x="6334989" y="354378"/>
            <a:ext cx="4758042" cy="2677657"/>
          </a:xfrm>
          <a:prstGeom prst="rect">
            <a:avLst/>
          </a:prstGeom>
          <a:effectLst>
            <a:outerShdw blurRad="50800" dist="76200" dir="2700000" algn="tl" rotWithShape="0">
              <a:prstClr val="black">
                <a:alpha val="40000"/>
              </a:prstClr>
            </a:outerShdw>
          </a:effectLst>
        </p:spPr>
      </p:pic>
      <p:sp>
        <p:nvSpPr>
          <p:cNvPr id="2" name="TextBox 1">
            <a:extLst>
              <a:ext uri="{FF2B5EF4-FFF2-40B4-BE49-F238E27FC236}">
                <a16:creationId xmlns:a16="http://schemas.microsoft.com/office/drawing/2014/main" id="{4CD026D9-462D-2689-BC95-9613AC9745AE}"/>
              </a:ext>
            </a:extLst>
          </p:cNvPr>
          <p:cNvSpPr txBox="1"/>
          <p:nvPr/>
        </p:nvSpPr>
        <p:spPr>
          <a:xfrm>
            <a:off x="5184115" y="2292036"/>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0DE6B89D-1F90-3B55-1905-F9103BBB2530}"/>
              </a:ext>
            </a:extLst>
          </p:cNvPr>
          <p:cNvSpPr txBox="1"/>
          <p:nvPr/>
        </p:nvSpPr>
        <p:spPr>
          <a:xfrm>
            <a:off x="6046906" y="3215238"/>
            <a:ext cx="5453706" cy="2862322"/>
          </a:xfrm>
          <a:prstGeom prst="rect">
            <a:avLst/>
          </a:prstGeom>
          <a:noFill/>
          <a:ln w="28575">
            <a:solidFill>
              <a:srgbClr val="505A47"/>
            </a:solidFill>
          </a:ln>
        </p:spPr>
        <p:txBody>
          <a:bodyPr wrap="square" rtlCol="0">
            <a:spAutoFit/>
          </a:bodyPr>
          <a:lstStyle/>
          <a:p>
            <a:pPr algn="l"/>
            <a:r>
              <a:rPr lang="en-GB"/>
              <a:t>Flight foods Ltd is a medium sized company that manufactures food for airlines . However recently they’ve been losing customers getting a lot of complaints because of poor, bad quality food.  For instance, under cooked meat, poor packaging and even mean being found it vegetarians meals. After an investigation on the business, it was clear that most of these problems were cause by the lack of communication these workers had. And that was because there was a communication barrier between the management and workers.</a:t>
            </a:r>
            <a:endParaRPr lang="en-US"/>
          </a:p>
        </p:txBody>
      </p:sp>
    </p:spTree>
    <p:extLst>
      <p:ext uri="{BB962C8B-B14F-4D97-AF65-F5344CB8AC3E}">
        <p14:creationId xmlns:p14="http://schemas.microsoft.com/office/powerpoint/2010/main" val="3748348926"/>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B03B6-9E2F-5320-9767-8B72370B1B85}"/>
              </a:ext>
            </a:extLst>
          </p:cNvPr>
          <p:cNvSpPr>
            <a:spLocks noGrp="1"/>
          </p:cNvSpPr>
          <p:nvPr>
            <p:ph type="title"/>
          </p:nvPr>
        </p:nvSpPr>
        <p:spPr>
          <a:xfrm>
            <a:off x="359625" y="604367"/>
            <a:ext cx="10360152" cy="914400"/>
          </a:xfrm>
        </p:spPr>
        <p:txBody>
          <a:bodyPr/>
          <a:lstStyle/>
          <a:p>
            <a:br>
              <a:rPr lang="en-GB" b="1" u="sng"/>
            </a:br>
            <a:r>
              <a:rPr lang="en-GB" b="1" u="sng"/>
              <a:t>ENVIRONMENTAL NOISE</a:t>
            </a:r>
            <a:endParaRPr lang="en-US" b="1" u="sng"/>
          </a:p>
        </p:txBody>
      </p:sp>
      <p:sp>
        <p:nvSpPr>
          <p:cNvPr id="5" name="Slide Number Placeholder 4">
            <a:extLst>
              <a:ext uri="{FF2B5EF4-FFF2-40B4-BE49-F238E27FC236}">
                <a16:creationId xmlns:a16="http://schemas.microsoft.com/office/drawing/2014/main" id="{06E8EC85-4132-9A57-1E0A-CF32AEDCD3A0}"/>
              </a:ext>
            </a:extLst>
          </p:cNvPr>
          <p:cNvSpPr>
            <a:spLocks noGrp="1"/>
          </p:cNvSpPr>
          <p:nvPr>
            <p:ph type="sldNum" sz="quarter" idx="4"/>
          </p:nvPr>
        </p:nvSpPr>
        <p:spPr/>
        <p:txBody>
          <a:bodyPr/>
          <a:lstStyle/>
          <a:p>
            <a:fld id="{58FB4751-880F-D840-AAA9-3A15815CC996}" type="slidenum">
              <a:rPr lang="en-US" smtClean="0"/>
              <a:pPr/>
              <a:t>3</a:t>
            </a:fld>
            <a:endParaRPr lang="en-US"/>
          </a:p>
        </p:txBody>
      </p:sp>
      <p:sp>
        <p:nvSpPr>
          <p:cNvPr id="6" name="TextBox 5">
            <a:extLst>
              <a:ext uri="{FF2B5EF4-FFF2-40B4-BE49-F238E27FC236}">
                <a16:creationId xmlns:a16="http://schemas.microsoft.com/office/drawing/2014/main" id="{494CFD4E-1FC0-F277-9386-9C07D0AC0024}"/>
              </a:ext>
            </a:extLst>
          </p:cNvPr>
          <p:cNvSpPr txBox="1"/>
          <p:nvPr/>
        </p:nvSpPr>
        <p:spPr>
          <a:xfrm>
            <a:off x="458820" y="1738011"/>
            <a:ext cx="6552588" cy="3970318"/>
          </a:xfrm>
          <a:prstGeom prst="rect">
            <a:avLst/>
          </a:prstGeom>
          <a:noFill/>
          <a:ln w="38100">
            <a:solidFill>
              <a:srgbClr val="505A47"/>
            </a:solidFill>
          </a:ln>
        </p:spPr>
        <p:txBody>
          <a:bodyPr wrap="square" rtlCol="0">
            <a:spAutoFit/>
          </a:bodyPr>
          <a:lstStyle/>
          <a:p>
            <a:pPr algn="l"/>
            <a:r>
              <a:rPr lang="en-GB" sz="2800" b="1"/>
              <a:t>Barrier</a:t>
            </a:r>
          </a:p>
          <a:p>
            <a:pPr algn="l"/>
            <a:endParaRPr lang="en-GB" sz="2800"/>
          </a:p>
          <a:p>
            <a:pPr marL="285750" indent="-285750" algn="l">
              <a:buFont typeface="Wingdings" pitchFamily="2" charset="2"/>
              <a:buChar char="v"/>
            </a:pPr>
            <a:r>
              <a:rPr lang="en-GB" sz="2800"/>
              <a:t>Loud machinery </a:t>
            </a:r>
          </a:p>
          <a:p>
            <a:pPr marL="285750" indent="-285750" algn="l">
              <a:buFont typeface="Wingdings" pitchFamily="2" charset="2"/>
              <a:buChar char="v"/>
            </a:pPr>
            <a:r>
              <a:rPr lang="en-GB" sz="2800"/>
              <a:t>Difficult to hear instructions </a:t>
            </a:r>
          </a:p>
          <a:p>
            <a:pPr marL="285750" indent="-285750" algn="l">
              <a:buFont typeface="Wingdings" pitchFamily="2" charset="2"/>
              <a:buChar char="v"/>
            </a:pPr>
            <a:r>
              <a:rPr lang="en-GB" sz="2800"/>
              <a:t>Employees misunderstand messaged</a:t>
            </a:r>
          </a:p>
          <a:p>
            <a:pPr marL="285750" indent="-285750" algn="l">
              <a:buFont typeface="Wingdings" pitchFamily="2" charset="2"/>
              <a:buChar char="v"/>
            </a:pPr>
            <a:endParaRPr lang="en-GB" sz="2800"/>
          </a:p>
          <a:p>
            <a:pPr marL="285750" indent="-285750" algn="l">
              <a:buFont typeface="Wingdings" pitchFamily="2" charset="2"/>
              <a:buChar char="v"/>
            </a:pPr>
            <a:endParaRPr lang="en-GB" sz="2800"/>
          </a:p>
          <a:p>
            <a:pPr algn="l"/>
            <a:r>
              <a:rPr lang="en-GB" sz="2800"/>
              <a:t>The theory to this is the</a:t>
            </a:r>
            <a:r>
              <a:rPr lang="en-GB" sz="2800" b="1"/>
              <a:t> Shanon and Weaver Communication Model</a:t>
            </a:r>
          </a:p>
        </p:txBody>
      </p:sp>
      <p:pic>
        <p:nvPicPr>
          <p:cNvPr id="7" name="Picture 6">
            <a:extLst>
              <a:ext uri="{FF2B5EF4-FFF2-40B4-BE49-F238E27FC236}">
                <a16:creationId xmlns:a16="http://schemas.microsoft.com/office/drawing/2014/main" id="{0A6ACA3B-E44F-EFB8-8556-3F000624AFD9}"/>
              </a:ext>
            </a:extLst>
          </p:cNvPr>
          <p:cNvPicPr>
            <a:picLocks noChangeAspect="1"/>
          </p:cNvPicPr>
          <p:nvPr/>
        </p:nvPicPr>
        <p:blipFill>
          <a:blip r:embed="rId3"/>
          <a:stretch>
            <a:fillRect/>
          </a:stretch>
        </p:blipFill>
        <p:spPr>
          <a:xfrm>
            <a:off x="7356261" y="333778"/>
            <a:ext cx="3997539" cy="2369977"/>
          </a:xfrm>
          <a:prstGeom prst="rect">
            <a:avLst/>
          </a:prstGeom>
          <a:effectLst>
            <a:outerShdw blurRad="50800" dist="76200" dir="2700000" algn="tl" rotWithShape="0">
              <a:prstClr val="black">
                <a:alpha val="40000"/>
              </a:prstClr>
            </a:outerShdw>
          </a:effectLst>
        </p:spPr>
      </p:pic>
      <p:sp>
        <p:nvSpPr>
          <p:cNvPr id="3" name="TextBox 2">
            <a:extLst>
              <a:ext uri="{FF2B5EF4-FFF2-40B4-BE49-F238E27FC236}">
                <a16:creationId xmlns:a16="http://schemas.microsoft.com/office/drawing/2014/main" id="{C869100F-B9A9-5A33-65CE-C3A75AD8FEA0}"/>
              </a:ext>
            </a:extLst>
          </p:cNvPr>
          <p:cNvSpPr txBox="1"/>
          <p:nvPr/>
        </p:nvSpPr>
        <p:spPr>
          <a:xfrm>
            <a:off x="7217623" y="2837313"/>
            <a:ext cx="4350691" cy="3416320"/>
          </a:xfrm>
          <a:prstGeom prst="rect">
            <a:avLst/>
          </a:prstGeom>
          <a:noFill/>
          <a:ln w="28575">
            <a:solidFill>
              <a:srgbClr val="505A47"/>
            </a:solidFill>
          </a:ln>
        </p:spPr>
        <p:txBody>
          <a:bodyPr wrap="square" rtlCol="0">
            <a:spAutoFit/>
          </a:bodyPr>
          <a:lstStyle/>
          <a:p>
            <a:r>
              <a:rPr lang="en-GB"/>
              <a:t>The first communication barrier is Environmental noise.</a:t>
            </a:r>
          </a:p>
          <a:p>
            <a:endParaRPr lang="en-GB"/>
          </a:p>
          <a:p>
            <a:r>
              <a:rPr lang="en-GB"/>
              <a:t>The factory is full of noisy machines. It is explains that it is difficult to communicate because there is too much noise because of the machines. According to Shannon and weavers model, the noise interferes with the message between the sender and the receiver. Because employees cannot hear properly hear Garys instructions, mistakes happen, which lead to the poor food quality.</a:t>
            </a:r>
            <a:endParaRPr lang="en-US"/>
          </a:p>
        </p:txBody>
      </p:sp>
    </p:spTree>
    <p:extLst>
      <p:ext uri="{BB962C8B-B14F-4D97-AF65-F5344CB8AC3E}">
        <p14:creationId xmlns:p14="http://schemas.microsoft.com/office/powerpoint/2010/main" val="724067059"/>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038DD-9CCD-7A8D-84DC-BB8C93AF3677}"/>
              </a:ext>
            </a:extLst>
          </p:cNvPr>
          <p:cNvSpPr>
            <a:spLocks noGrp="1"/>
          </p:cNvSpPr>
          <p:nvPr>
            <p:ph type="title"/>
          </p:nvPr>
        </p:nvSpPr>
        <p:spPr>
          <a:xfrm>
            <a:off x="914400" y="605237"/>
            <a:ext cx="10360152" cy="914400"/>
          </a:xfrm>
        </p:spPr>
        <p:txBody>
          <a:bodyPr/>
          <a:lstStyle/>
          <a:p>
            <a:r>
              <a:rPr lang="en-GB" b="1" u="sng"/>
              <a:t>LANGUAGE BARRIER</a:t>
            </a:r>
          </a:p>
        </p:txBody>
      </p:sp>
      <p:sp>
        <p:nvSpPr>
          <p:cNvPr id="3" name="Content Placeholder 2">
            <a:extLst>
              <a:ext uri="{FF2B5EF4-FFF2-40B4-BE49-F238E27FC236}">
                <a16:creationId xmlns:a16="http://schemas.microsoft.com/office/drawing/2014/main" id="{EDFA20E0-B23D-9BD7-0C97-A622F3C6485D}"/>
              </a:ext>
            </a:extLst>
          </p:cNvPr>
          <p:cNvSpPr>
            <a:spLocks noGrp="1"/>
          </p:cNvSpPr>
          <p:nvPr>
            <p:ph sz="quarter" idx="13"/>
          </p:nvPr>
        </p:nvSpPr>
        <p:spPr>
          <a:xfrm>
            <a:off x="650340" y="1825348"/>
            <a:ext cx="5963720" cy="4248017"/>
          </a:xfrm>
          <a:ln w="38100">
            <a:solidFill>
              <a:srgbClr val="505A47"/>
            </a:solidFill>
          </a:ln>
        </p:spPr>
        <p:txBody>
          <a:bodyPr vert="horz" lIns="91440" tIns="45720" rIns="91440" bIns="45720" rtlCol="0" anchor="t">
            <a:normAutofit fontScale="92500" lnSpcReduction="20000"/>
          </a:bodyPr>
          <a:lstStyle/>
          <a:p>
            <a:pPr marL="0" indent="0">
              <a:buNone/>
            </a:pPr>
            <a:r>
              <a:rPr lang="en-US" sz="2800"/>
              <a:t>Barrier</a:t>
            </a:r>
          </a:p>
          <a:p>
            <a:pPr marL="457200" indent="-457200">
              <a:buFont typeface="Wingdings"/>
              <a:buChar char="v"/>
            </a:pPr>
            <a:r>
              <a:rPr lang="en-US" sz="2800"/>
              <a:t>Different languages </a:t>
            </a:r>
          </a:p>
          <a:p>
            <a:pPr marL="457200" indent="-457200">
              <a:buFont typeface="Wingdings"/>
              <a:buChar char="v"/>
            </a:pPr>
            <a:r>
              <a:rPr lang="en-US" sz="2800"/>
              <a:t>Workers have limited English skills </a:t>
            </a:r>
          </a:p>
          <a:p>
            <a:pPr marL="457200" indent="-457200">
              <a:buFont typeface="Wingdings"/>
              <a:buChar char="v"/>
            </a:pPr>
            <a:r>
              <a:rPr lang="en-US" sz="2800"/>
              <a:t>Instructions are misunderstood </a:t>
            </a:r>
          </a:p>
          <a:p>
            <a:pPr marL="457200" indent="-457200">
              <a:buFont typeface="Wingdings"/>
              <a:buChar char="v"/>
            </a:pPr>
            <a:r>
              <a:rPr lang="en-US" sz="2800"/>
              <a:t>Language differences slow down team work and productivity </a:t>
            </a:r>
          </a:p>
          <a:p>
            <a:pPr marL="457200" indent="-457200">
              <a:buFont typeface="Wingdings"/>
              <a:buChar char="v"/>
            </a:pPr>
            <a:r>
              <a:rPr lang="en-US" sz="2800"/>
              <a:t>Communications becomes more difficult during busy or stressful period </a:t>
            </a:r>
          </a:p>
          <a:p>
            <a:pPr marL="0" indent="0">
              <a:buNone/>
            </a:pPr>
            <a:endParaRPr lang="en-US" sz="2800"/>
          </a:p>
          <a:p>
            <a:pPr marL="0" indent="0">
              <a:buNone/>
            </a:pPr>
            <a:r>
              <a:rPr lang="en-US" sz="2800"/>
              <a:t>Theory </a:t>
            </a:r>
          </a:p>
          <a:p>
            <a:pPr marL="0" indent="0">
              <a:buNone/>
            </a:pPr>
            <a:r>
              <a:rPr lang="en-US" sz="2800"/>
              <a:t>Berlo's SMCR model </a:t>
            </a:r>
          </a:p>
        </p:txBody>
      </p:sp>
      <p:pic>
        <p:nvPicPr>
          <p:cNvPr id="6" name="Content Placeholder 5" descr="Premium Vector | Banner about language barrier flat style vector ...">
            <a:extLst>
              <a:ext uri="{FF2B5EF4-FFF2-40B4-BE49-F238E27FC236}">
                <a16:creationId xmlns:a16="http://schemas.microsoft.com/office/drawing/2014/main" id="{C50D6105-FA70-4982-43FB-84345A0B662E}"/>
              </a:ext>
            </a:extLst>
          </p:cNvPr>
          <p:cNvPicPr>
            <a:picLocks noGrp="1" noChangeAspect="1"/>
          </p:cNvPicPr>
          <p:nvPr>
            <p:ph sz="quarter" idx="12"/>
          </p:nvPr>
        </p:nvPicPr>
        <p:blipFill>
          <a:blip r:embed="rId3"/>
          <a:stretch>
            <a:fillRect/>
          </a:stretch>
        </p:blipFill>
        <p:spPr>
          <a:xfrm>
            <a:off x="7607426" y="192230"/>
            <a:ext cx="3382475" cy="2358739"/>
          </a:xfrm>
          <a:prstGeom prst="rect">
            <a:avLst/>
          </a:prstGeom>
          <a:effectLst>
            <a:outerShdw blurRad="50800" dist="76200" dir="2700000" algn="tl" rotWithShape="0">
              <a:prstClr val="black">
                <a:alpha val="40000"/>
              </a:prstClr>
            </a:outerShdw>
          </a:effectLst>
        </p:spPr>
      </p:pic>
      <p:sp>
        <p:nvSpPr>
          <p:cNvPr id="5" name="Slide Number Placeholder 4">
            <a:extLst>
              <a:ext uri="{FF2B5EF4-FFF2-40B4-BE49-F238E27FC236}">
                <a16:creationId xmlns:a16="http://schemas.microsoft.com/office/drawing/2014/main" id="{01CBDF40-8261-9611-487A-2B0302CF7EC0}"/>
              </a:ext>
            </a:extLst>
          </p:cNvPr>
          <p:cNvSpPr>
            <a:spLocks noGrp="1"/>
          </p:cNvSpPr>
          <p:nvPr>
            <p:ph type="sldNum" sz="quarter" idx="4"/>
          </p:nvPr>
        </p:nvSpPr>
        <p:spPr/>
        <p:txBody>
          <a:bodyPr/>
          <a:lstStyle/>
          <a:p>
            <a:fld id="{58FB4751-880F-D840-AAA9-3A15815CC996}" type="slidenum">
              <a:rPr lang="en-US" smtClean="0"/>
              <a:pPr/>
              <a:t>4</a:t>
            </a:fld>
            <a:endParaRPr lang="en-US"/>
          </a:p>
        </p:txBody>
      </p:sp>
      <p:sp>
        <p:nvSpPr>
          <p:cNvPr id="4" name="TextBox 3">
            <a:extLst>
              <a:ext uri="{FF2B5EF4-FFF2-40B4-BE49-F238E27FC236}">
                <a16:creationId xmlns:a16="http://schemas.microsoft.com/office/drawing/2014/main" id="{7A16FF11-61EC-3A36-03FC-34BB72305F6F}"/>
              </a:ext>
            </a:extLst>
          </p:cNvPr>
          <p:cNvSpPr txBox="1"/>
          <p:nvPr/>
        </p:nvSpPr>
        <p:spPr>
          <a:xfrm>
            <a:off x="7086852" y="2804279"/>
            <a:ext cx="4670078" cy="3139321"/>
          </a:xfrm>
          <a:prstGeom prst="rect">
            <a:avLst/>
          </a:prstGeom>
          <a:noFill/>
          <a:ln w="28575">
            <a:solidFill>
              <a:srgbClr val="505A47"/>
            </a:solidFill>
          </a:ln>
        </p:spPr>
        <p:txBody>
          <a:bodyPr wrap="square" rtlCol="0">
            <a:spAutoFit/>
          </a:bodyPr>
          <a:lstStyle/>
          <a:p>
            <a:pPr algn="l"/>
            <a:r>
              <a:rPr lang="en-US">
                <a:ea typeface="Calibri"/>
                <a:cs typeface="Calibri"/>
              </a:rPr>
              <a:t>The next communication barrier is language when people speak a different language and have limited english skills so they may misunderstand </a:t>
            </a:r>
            <a:r>
              <a:rPr lang="en-GB">
                <a:ea typeface="Calibri"/>
                <a:cs typeface="Calibri"/>
              </a:rPr>
              <a:t>Gary </a:t>
            </a:r>
            <a:r>
              <a:rPr lang="en-US">
                <a:ea typeface="Calibri"/>
                <a:cs typeface="Calibri"/>
              </a:rPr>
              <a:t>instructions but this can lead to mistakes in the food preparation. This communication barrier links to the </a:t>
            </a:r>
            <a:r>
              <a:rPr lang="en-US" err="1">
                <a:ea typeface="Calibri"/>
                <a:cs typeface="Calibri"/>
              </a:rPr>
              <a:t>berlos</a:t>
            </a:r>
            <a:r>
              <a:rPr lang="en-US">
                <a:ea typeface="Calibri"/>
                <a:cs typeface="Calibri"/>
              </a:rPr>
              <a:t> SMCR model which explains that communication only works if the sender and the receiver understands the message. To improve this flight food could use simple english translated instructions or even pictures so everyone understands what they need to do.</a:t>
            </a:r>
            <a:endParaRPr lang="en-US"/>
          </a:p>
        </p:txBody>
      </p:sp>
    </p:spTree>
    <p:extLst>
      <p:ext uri="{BB962C8B-B14F-4D97-AF65-F5344CB8AC3E}">
        <p14:creationId xmlns:p14="http://schemas.microsoft.com/office/powerpoint/2010/main" val="16397503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D7D2E-8278-4E8A-DC29-5A08D39BBC8A}"/>
              </a:ext>
            </a:extLst>
          </p:cNvPr>
          <p:cNvSpPr>
            <a:spLocks noGrp="1"/>
          </p:cNvSpPr>
          <p:nvPr>
            <p:ph type="title"/>
          </p:nvPr>
        </p:nvSpPr>
        <p:spPr>
          <a:xfrm>
            <a:off x="915924" y="408260"/>
            <a:ext cx="10360152" cy="914400"/>
          </a:xfrm>
        </p:spPr>
        <p:txBody>
          <a:bodyPr/>
          <a:lstStyle/>
          <a:p>
            <a:br>
              <a:rPr lang="en-GB" sz="2700"/>
            </a:br>
            <a:r>
              <a:rPr lang="en-GB" b="1" u="sng"/>
              <a:t>AGE BARRIER</a:t>
            </a:r>
            <a:endParaRPr lang="en-US" b="1" u="sng"/>
          </a:p>
        </p:txBody>
      </p:sp>
      <p:sp>
        <p:nvSpPr>
          <p:cNvPr id="5" name="Slide Number Placeholder 4">
            <a:extLst>
              <a:ext uri="{FF2B5EF4-FFF2-40B4-BE49-F238E27FC236}">
                <a16:creationId xmlns:a16="http://schemas.microsoft.com/office/drawing/2014/main" id="{BD1D4C78-50BC-D0E5-4BF1-A9D5513703E4}"/>
              </a:ext>
            </a:extLst>
          </p:cNvPr>
          <p:cNvSpPr>
            <a:spLocks noGrp="1"/>
          </p:cNvSpPr>
          <p:nvPr>
            <p:ph type="sldNum" sz="quarter" idx="4"/>
          </p:nvPr>
        </p:nvSpPr>
        <p:spPr/>
        <p:txBody>
          <a:bodyPr/>
          <a:lstStyle/>
          <a:p>
            <a:fld id="{58FB4751-880F-D840-AAA9-3A15815CC996}" type="slidenum">
              <a:rPr lang="en-US" smtClean="0"/>
              <a:pPr/>
              <a:t>5</a:t>
            </a:fld>
            <a:endParaRPr lang="en-US"/>
          </a:p>
        </p:txBody>
      </p:sp>
      <p:pic>
        <p:nvPicPr>
          <p:cNvPr id="6" name="Picture 5">
            <a:extLst>
              <a:ext uri="{FF2B5EF4-FFF2-40B4-BE49-F238E27FC236}">
                <a16:creationId xmlns:a16="http://schemas.microsoft.com/office/drawing/2014/main" id="{DBA3DA9A-AA73-6C07-C74B-83CF989751FE}"/>
              </a:ext>
            </a:extLst>
          </p:cNvPr>
          <p:cNvPicPr>
            <a:picLocks noChangeAspect="1"/>
          </p:cNvPicPr>
          <p:nvPr/>
        </p:nvPicPr>
        <p:blipFill>
          <a:blip r:embed="rId3"/>
          <a:stretch>
            <a:fillRect/>
          </a:stretch>
        </p:blipFill>
        <p:spPr>
          <a:xfrm>
            <a:off x="6000511" y="408260"/>
            <a:ext cx="4495688" cy="3172604"/>
          </a:xfrm>
          <a:prstGeom prst="rect">
            <a:avLst/>
          </a:prstGeom>
          <a:effectLst>
            <a:outerShdw blurRad="50800" dist="76200" dir="8100000" algn="tr" rotWithShape="0">
              <a:prstClr val="black">
                <a:alpha val="40000"/>
              </a:prstClr>
            </a:outerShdw>
          </a:effectLst>
        </p:spPr>
      </p:pic>
      <p:sp>
        <p:nvSpPr>
          <p:cNvPr id="7" name="TextBox 6">
            <a:extLst>
              <a:ext uri="{FF2B5EF4-FFF2-40B4-BE49-F238E27FC236}">
                <a16:creationId xmlns:a16="http://schemas.microsoft.com/office/drawing/2014/main" id="{E7E488C5-54D6-408A-F2D3-7849DDDA00BC}"/>
              </a:ext>
            </a:extLst>
          </p:cNvPr>
          <p:cNvSpPr txBox="1"/>
          <p:nvPr/>
        </p:nvSpPr>
        <p:spPr>
          <a:xfrm>
            <a:off x="308252" y="1627572"/>
            <a:ext cx="4785337" cy="4678204"/>
          </a:xfrm>
          <a:prstGeom prst="rect">
            <a:avLst/>
          </a:prstGeom>
          <a:noFill/>
          <a:ln w="38100">
            <a:solidFill>
              <a:schemeClr val="accent5"/>
            </a:solidFill>
          </a:ln>
        </p:spPr>
        <p:txBody>
          <a:bodyPr wrap="square" rtlCol="0">
            <a:spAutoFit/>
          </a:bodyPr>
          <a:lstStyle/>
          <a:p>
            <a:pPr algn="l"/>
            <a:r>
              <a:rPr lang="en-GB" sz="2800" b="1"/>
              <a:t>BARRIER</a:t>
            </a:r>
          </a:p>
          <a:p>
            <a:pPr algn="l"/>
            <a:endParaRPr lang="en-GB" sz="2800"/>
          </a:p>
          <a:p>
            <a:pPr marL="285750" indent="-285750" algn="l">
              <a:buFont typeface="Wingdings" pitchFamily="2" charset="2"/>
              <a:buChar char="v"/>
            </a:pPr>
            <a:r>
              <a:rPr lang="en-GB" sz="2800"/>
              <a:t>Employees aged 16-60</a:t>
            </a:r>
          </a:p>
          <a:p>
            <a:pPr marL="285750" indent="-285750" algn="l">
              <a:buFont typeface="Wingdings" pitchFamily="2" charset="2"/>
              <a:buChar char="v"/>
            </a:pPr>
            <a:r>
              <a:rPr lang="en-GB" sz="2800"/>
              <a:t>Younger workers tend to ignore instruction </a:t>
            </a:r>
          </a:p>
          <a:p>
            <a:pPr marL="285750" indent="-285750" algn="l">
              <a:buFont typeface="Wingdings" pitchFamily="2" charset="2"/>
              <a:buChar char="v"/>
            </a:pPr>
            <a:r>
              <a:rPr lang="en-GB" sz="2800"/>
              <a:t>Different communication styles between age groups</a:t>
            </a:r>
          </a:p>
          <a:p>
            <a:pPr marL="285750" indent="-285750" algn="l">
              <a:buFont typeface="Wingdings" pitchFamily="2" charset="2"/>
              <a:buChar char="v"/>
            </a:pPr>
            <a:r>
              <a:rPr lang="en-GB" sz="2800"/>
              <a:t>Communication is more effective when people share similar experiences.</a:t>
            </a:r>
            <a:endParaRPr lang="en-GB" sz="3200"/>
          </a:p>
          <a:p>
            <a:pPr algn="l"/>
            <a:endParaRPr lang="en-US"/>
          </a:p>
        </p:txBody>
      </p:sp>
      <p:sp>
        <p:nvSpPr>
          <p:cNvPr id="3" name="TextBox 2">
            <a:extLst>
              <a:ext uri="{FF2B5EF4-FFF2-40B4-BE49-F238E27FC236}">
                <a16:creationId xmlns:a16="http://schemas.microsoft.com/office/drawing/2014/main" id="{D76F2183-1E55-761D-1F22-871CBEF761D0}"/>
              </a:ext>
            </a:extLst>
          </p:cNvPr>
          <p:cNvSpPr txBox="1"/>
          <p:nvPr/>
        </p:nvSpPr>
        <p:spPr>
          <a:xfrm>
            <a:off x="5348024" y="3853171"/>
            <a:ext cx="6005776" cy="1754326"/>
          </a:xfrm>
          <a:prstGeom prst="rect">
            <a:avLst/>
          </a:prstGeom>
          <a:noFill/>
          <a:ln w="28575">
            <a:solidFill>
              <a:srgbClr val="505A47"/>
            </a:solidFill>
          </a:ln>
        </p:spPr>
        <p:txBody>
          <a:bodyPr wrap="square" rtlCol="0">
            <a:spAutoFit/>
          </a:bodyPr>
          <a:lstStyle/>
          <a:p>
            <a:r>
              <a:rPr lang="en-GB"/>
              <a:t>The third barrier is age differences.</a:t>
            </a:r>
          </a:p>
          <a:p>
            <a:r>
              <a:rPr lang="en-GB"/>
              <a:t>Gary says older workers usually understand him, but younger workers often ignore his instructions. It is believed that communication works best when people share the similar experiences in general. Different generations have different communication styles which makes understanding more different.</a:t>
            </a:r>
            <a:endParaRPr lang="en-US"/>
          </a:p>
        </p:txBody>
      </p:sp>
    </p:spTree>
    <p:extLst>
      <p:ext uri="{BB962C8B-B14F-4D97-AF65-F5344CB8AC3E}">
        <p14:creationId xmlns:p14="http://schemas.microsoft.com/office/powerpoint/2010/main" val="298090469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6D1AA-134C-8503-6591-47E916D4C49D}"/>
              </a:ext>
            </a:extLst>
          </p:cNvPr>
          <p:cNvSpPr>
            <a:spLocks noGrp="1"/>
          </p:cNvSpPr>
          <p:nvPr>
            <p:ph type="title"/>
          </p:nvPr>
        </p:nvSpPr>
        <p:spPr>
          <a:xfrm>
            <a:off x="838920" y="694894"/>
            <a:ext cx="3719868" cy="914400"/>
          </a:xfrm>
        </p:spPr>
        <p:txBody>
          <a:bodyPr/>
          <a:lstStyle/>
          <a:p>
            <a:r>
              <a:rPr lang="en-GB" sz="2800"/>
              <a:t>Cultural and emotional Barriers</a:t>
            </a:r>
          </a:p>
        </p:txBody>
      </p:sp>
      <p:sp>
        <p:nvSpPr>
          <p:cNvPr id="3" name="Content Placeholder 2">
            <a:extLst>
              <a:ext uri="{FF2B5EF4-FFF2-40B4-BE49-F238E27FC236}">
                <a16:creationId xmlns:a16="http://schemas.microsoft.com/office/drawing/2014/main" id="{C6225630-ABE0-83D2-B2FF-62370C97DCD5}"/>
              </a:ext>
            </a:extLst>
          </p:cNvPr>
          <p:cNvSpPr>
            <a:spLocks noGrp="1"/>
          </p:cNvSpPr>
          <p:nvPr>
            <p:ph sz="quarter" idx="13"/>
          </p:nvPr>
        </p:nvSpPr>
        <p:spPr>
          <a:xfrm>
            <a:off x="752593" y="2026059"/>
            <a:ext cx="3495440" cy="4301694"/>
          </a:xfrm>
          <a:ln w="38100">
            <a:solidFill>
              <a:srgbClr val="505A47"/>
            </a:solidFill>
          </a:ln>
        </p:spPr>
        <p:txBody>
          <a:bodyPr vert="horz" lIns="91440" tIns="45720" rIns="91440" bIns="45720" rtlCol="0" anchor="t">
            <a:normAutofit/>
          </a:bodyPr>
          <a:lstStyle/>
          <a:p>
            <a:pPr marL="285750" indent="-285750">
              <a:buFont typeface="Wingdings" pitchFamily="2" charset="2"/>
              <a:buChar char="v"/>
            </a:pPr>
            <a:r>
              <a:rPr lang="en-US" sz="1600">
                <a:ea typeface="+mn-lt"/>
                <a:cs typeface="+mn-lt"/>
              </a:rPr>
              <a:t>Differences in language and communication styles. </a:t>
            </a:r>
            <a:endParaRPr lang="en-US" sz="1600" b="1"/>
          </a:p>
          <a:p>
            <a:pPr marL="285750" indent="-285750">
              <a:buFont typeface="Wingdings" pitchFamily="2" charset="2"/>
              <a:buChar char="v"/>
            </a:pPr>
            <a:r>
              <a:rPr lang="en-US" sz="1600">
                <a:ea typeface="+mn-lt"/>
                <a:cs typeface="+mn-lt"/>
              </a:rPr>
              <a:t>Different cultural values, beliefs, and traditions. </a:t>
            </a:r>
            <a:endParaRPr lang="en-US" sz="1600"/>
          </a:p>
          <a:p>
            <a:pPr marL="285750" indent="-285750">
              <a:buFont typeface="Wingdings" pitchFamily="2" charset="2"/>
              <a:buChar char="v"/>
            </a:pPr>
            <a:r>
              <a:rPr lang="en-US" sz="1600">
                <a:ea typeface="+mn-lt"/>
                <a:cs typeface="+mn-lt"/>
              </a:rPr>
              <a:t>Misunderstandings caused by non-verbal communication (gestures, eye contact, personal space)</a:t>
            </a:r>
            <a:endParaRPr lang="en-US" sz="1800">
              <a:ea typeface="+mn-lt"/>
              <a:cs typeface="+mn-lt"/>
            </a:endParaRPr>
          </a:p>
          <a:p>
            <a:pPr marL="285750" indent="-285750">
              <a:buFont typeface="Wingdings" pitchFamily="2" charset="2"/>
              <a:buChar char="v"/>
            </a:pPr>
            <a:endParaRPr lang="en-US" sz="1600" b="1"/>
          </a:p>
          <a:p>
            <a:pPr marL="285750" indent="-285750">
              <a:buFont typeface="Wingdings" pitchFamily="2" charset="2"/>
              <a:buChar char="v"/>
            </a:pPr>
            <a:r>
              <a:rPr lang="en-US" sz="1800">
                <a:ea typeface="+mn-lt"/>
                <a:cs typeface="+mn-lt"/>
              </a:rPr>
              <a:t>Stress and anxiety affecting communication. </a:t>
            </a:r>
            <a:endParaRPr lang="en-US" sz="1800"/>
          </a:p>
          <a:p>
            <a:pPr marL="285750" indent="-285750">
              <a:buFont typeface="Wingdings" pitchFamily="2" charset="2"/>
              <a:buChar char="v"/>
            </a:pPr>
            <a:r>
              <a:rPr lang="en-US" sz="1800">
                <a:ea typeface="+mn-lt"/>
                <a:cs typeface="+mn-lt"/>
              </a:rPr>
              <a:t>Anger or frustration leading to conflict. </a:t>
            </a:r>
            <a:endParaRPr lang="en-US"/>
          </a:p>
          <a:p>
            <a:pPr marL="285750" indent="-285750">
              <a:buFont typeface="Wingdings" pitchFamily="2" charset="2"/>
              <a:buChar char="v"/>
            </a:pPr>
            <a:r>
              <a:rPr lang="en-US" sz="1800">
                <a:ea typeface="+mn-lt"/>
                <a:cs typeface="+mn-lt"/>
              </a:rPr>
              <a:t>Lack of confidence or low self-esteem reducing participation.</a:t>
            </a:r>
            <a:endParaRPr lang="en-US"/>
          </a:p>
          <a:p>
            <a:pPr>
              <a:buAutoNum type="arabicPeriod"/>
            </a:pPr>
            <a:endParaRPr lang="en-US" sz="1800"/>
          </a:p>
        </p:txBody>
      </p:sp>
      <p:sp>
        <p:nvSpPr>
          <p:cNvPr id="5" name="Slide Number Placeholder 4">
            <a:extLst>
              <a:ext uri="{FF2B5EF4-FFF2-40B4-BE49-F238E27FC236}">
                <a16:creationId xmlns:a16="http://schemas.microsoft.com/office/drawing/2014/main" id="{6A4FAF42-92A4-F2AC-13ED-26D58225B9E0}"/>
              </a:ext>
            </a:extLst>
          </p:cNvPr>
          <p:cNvSpPr>
            <a:spLocks noGrp="1"/>
          </p:cNvSpPr>
          <p:nvPr>
            <p:ph type="sldNum" sz="quarter" idx="4"/>
          </p:nvPr>
        </p:nvSpPr>
        <p:spPr/>
        <p:txBody>
          <a:bodyPr/>
          <a:lstStyle/>
          <a:p>
            <a:fld id="{58FB4751-880F-D840-AAA9-3A15815CC996}" type="slidenum">
              <a:rPr lang="en-US" smtClean="0"/>
              <a:pPr/>
              <a:t>6</a:t>
            </a:fld>
            <a:endParaRPr lang="en-US"/>
          </a:p>
        </p:txBody>
      </p:sp>
      <p:pic>
        <p:nvPicPr>
          <p:cNvPr id="6" name="Picture 5" descr="Cultural Communication Barriers In The Workplace PDF] Exploring">
            <a:extLst>
              <a:ext uri="{FF2B5EF4-FFF2-40B4-BE49-F238E27FC236}">
                <a16:creationId xmlns:a16="http://schemas.microsoft.com/office/drawing/2014/main" id="{8CFE176A-1D57-1D24-32FA-43BAC5C6BAF6}"/>
              </a:ext>
            </a:extLst>
          </p:cNvPr>
          <p:cNvPicPr>
            <a:picLocks noChangeAspect="1"/>
          </p:cNvPicPr>
          <p:nvPr/>
        </p:nvPicPr>
        <p:blipFill>
          <a:blip r:embed="rId2"/>
          <a:stretch>
            <a:fillRect/>
          </a:stretch>
        </p:blipFill>
        <p:spPr>
          <a:xfrm>
            <a:off x="4869543" y="521563"/>
            <a:ext cx="6379026" cy="3008992"/>
          </a:xfrm>
          <a:prstGeom prst="rect">
            <a:avLst/>
          </a:prstGeom>
          <a:effectLst>
            <a:outerShdw blurRad="50800" dist="76200" dir="2700000" algn="tl" rotWithShape="0">
              <a:prstClr val="black">
                <a:alpha val="40000"/>
              </a:prstClr>
            </a:outerShdw>
          </a:effectLst>
        </p:spPr>
      </p:pic>
      <p:sp>
        <p:nvSpPr>
          <p:cNvPr id="7" name="TextBox 6">
            <a:extLst>
              <a:ext uri="{FF2B5EF4-FFF2-40B4-BE49-F238E27FC236}">
                <a16:creationId xmlns:a16="http://schemas.microsoft.com/office/drawing/2014/main" id="{0855F879-30D0-865C-E943-8C4AD0983282}"/>
              </a:ext>
            </a:extLst>
          </p:cNvPr>
          <p:cNvSpPr txBox="1"/>
          <p:nvPr/>
        </p:nvSpPr>
        <p:spPr>
          <a:xfrm>
            <a:off x="4869543" y="3675741"/>
            <a:ext cx="6379028" cy="2246769"/>
          </a:xfrm>
          <a:prstGeom prst="rect">
            <a:avLst/>
          </a:prstGeom>
          <a:noFill/>
          <a:ln w="28575">
            <a:solidFill>
              <a:srgbClr val="505A4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Cultural and Emotional Barriers</a:t>
            </a:r>
            <a:endParaRPr lang="en-US" sz="1400"/>
          </a:p>
          <a:p>
            <a:r>
              <a:rPr lang="en-US" sz="1400"/>
              <a:t>Cultural and emotional barriers can affect communication and teamwork. People may speak different languages or have different ways of communicating, which can cause misunderstandings. Different values, beliefs and traditions may also affect how people work together. Non-verbal communication, such as gestures or eye contact, can have different meanings in different cultures. Emotional barriers include stress, anxiety, anger and frustration, which can make communication difficult and lead to conflict. Low confidence or poor self-esteem may stop people from sharing their ideas. Respecting others, listening carefully and communicating clearly can help overcome these barriers and improve teamwork.</a:t>
            </a:r>
          </a:p>
        </p:txBody>
      </p:sp>
    </p:spTree>
    <p:extLst>
      <p:ext uri="{BB962C8B-B14F-4D97-AF65-F5344CB8AC3E}">
        <p14:creationId xmlns:p14="http://schemas.microsoft.com/office/powerpoint/2010/main" val="115267614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954914B-0F49-55D9-3C91-F5FBC8C604B0}"/>
              </a:ext>
            </a:extLst>
          </p:cNvPr>
          <p:cNvSpPr>
            <a:spLocks noGrp="1"/>
          </p:cNvSpPr>
          <p:nvPr>
            <p:ph type="sldNum" sz="quarter" idx="4"/>
          </p:nvPr>
        </p:nvSpPr>
        <p:spPr/>
        <p:txBody>
          <a:bodyPr/>
          <a:lstStyle/>
          <a:p>
            <a:fld id="{58FB4751-880F-D840-AAA9-3A15815CC996}" type="slidenum">
              <a:rPr lang="en-US" smtClean="0"/>
              <a:pPr/>
              <a:t>7</a:t>
            </a:fld>
            <a:endParaRPr lang="en-US"/>
          </a:p>
        </p:txBody>
      </p:sp>
      <p:sp>
        <p:nvSpPr>
          <p:cNvPr id="8" name="TextBox 7">
            <a:extLst>
              <a:ext uri="{FF2B5EF4-FFF2-40B4-BE49-F238E27FC236}">
                <a16:creationId xmlns:a16="http://schemas.microsoft.com/office/drawing/2014/main" id="{6C3E1943-00C8-9024-AE6F-BAEAAF055270}"/>
              </a:ext>
            </a:extLst>
          </p:cNvPr>
          <p:cNvSpPr txBox="1"/>
          <p:nvPr/>
        </p:nvSpPr>
        <p:spPr>
          <a:xfrm>
            <a:off x="402771" y="1532244"/>
            <a:ext cx="10951029" cy="5109091"/>
          </a:xfrm>
          <a:prstGeom prst="rect">
            <a:avLst/>
          </a:prstGeom>
          <a:noFill/>
          <a:ln w="38100">
            <a:solidFill>
              <a:srgbClr val="505A4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1: </a:t>
            </a:r>
            <a:r>
              <a:rPr lang="en-US" b="1">
                <a:ea typeface="+mn-lt"/>
                <a:cs typeface="+mn-lt"/>
              </a:rPr>
              <a:t>Improve Communicatio</a:t>
            </a:r>
            <a:r>
              <a:rPr lang="en-US">
                <a:ea typeface="+mn-lt"/>
                <a:cs typeface="+mn-lt"/>
              </a:rPr>
              <a:t>n</a:t>
            </a:r>
            <a:br>
              <a:rPr lang="en-US">
                <a:ea typeface="+mn-lt"/>
                <a:cs typeface="+mn-lt"/>
              </a:rPr>
            </a:br>
            <a:r>
              <a:rPr lang="en-US">
                <a:ea typeface="+mn-lt"/>
                <a:cs typeface="+mn-lt"/>
              </a:rPr>
              <a:t>Use clear and simple language when speaking with team members. Listen carefully and ask questions if anything is unclear.</a:t>
            </a:r>
            <a:endParaRPr lang="en-US"/>
          </a:p>
          <a:p>
            <a:r>
              <a:rPr lang="en-US">
                <a:ea typeface="+mn-lt"/>
                <a:cs typeface="+mn-lt"/>
              </a:rPr>
              <a:t>2: </a:t>
            </a:r>
            <a:r>
              <a:rPr lang="en-US" b="1">
                <a:ea typeface="+mn-lt"/>
                <a:cs typeface="+mn-lt"/>
              </a:rPr>
              <a:t>Respect Cultural Differences</a:t>
            </a:r>
            <a:br>
              <a:rPr lang="en-US" b="1">
                <a:ea typeface="+mn-lt"/>
                <a:cs typeface="+mn-lt"/>
              </a:rPr>
            </a:br>
            <a:r>
              <a:rPr lang="en-US">
                <a:ea typeface="+mn-lt"/>
                <a:cs typeface="+mn-lt"/>
              </a:rPr>
              <a:t>Treat everyone with respect, regardless of their culture, beliefs or background. Be open to learning about different customs and ways of working.</a:t>
            </a:r>
            <a:endParaRPr lang="en-US"/>
          </a:p>
          <a:p>
            <a:r>
              <a:rPr lang="en-US">
                <a:ea typeface="+mn-lt"/>
                <a:cs typeface="+mn-lt"/>
              </a:rPr>
              <a:t>3: </a:t>
            </a:r>
            <a:r>
              <a:rPr lang="en-US" b="1">
                <a:ea typeface="+mn-lt"/>
                <a:cs typeface="+mn-lt"/>
              </a:rPr>
              <a:t>Manage Emotions Professionally</a:t>
            </a:r>
            <a:br>
              <a:rPr lang="en-US" b="1">
                <a:ea typeface="+mn-lt"/>
                <a:cs typeface="+mn-lt"/>
              </a:rPr>
            </a:br>
            <a:r>
              <a:rPr lang="en-US">
                <a:ea typeface="+mn-lt"/>
                <a:cs typeface="+mn-lt"/>
              </a:rPr>
              <a:t>Stay calm during difficult situations. Deal with stress and disagreements in a positive and respectful way.</a:t>
            </a:r>
            <a:endParaRPr lang="en-US"/>
          </a:p>
          <a:p>
            <a:r>
              <a:rPr lang="en-US">
                <a:ea typeface="+mn-lt"/>
                <a:cs typeface="+mn-lt"/>
              </a:rPr>
              <a:t> 4: </a:t>
            </a:r>
            <a:r>
              <a:rPr lang="en-US" b="1">
                <a:ea typeface="+mn-lt"/>
                <a:cs typeface="+mn-lt"/>
              </a:rPr>
              <a:t>Encourage Teamwork</a:t>
            </a:r>
            <a:br>
              <a:rPr lang="en-US" b="1">
                <a:ea typeface="+mn-lt"/>
                <a:cs typeface="+mn-lt"/>
              </a:rPr>
            </a:br>
            <a:r>
              <a:rPr lang="en-US">
                <a:ea typeface="+mn-lt"/>
                <a:cs typeface="+mn-lt"/>
              </a:rPr>
              <a:t>Support each other and share ideas openly. Working together helps the team achieve better results.</a:t>
            </a:r>
            <a:endParaRPr lang="en-US"/>
          </a:p>
          <a:p>
            <a:r>
              <a:rPr lang="en-US">
                <a:ea typeface="+mn-lt"/>
                <a:cs typeface="+mn-lt"/>
              </a:rPr>
              <a:t> 5: </a:t>
            </a:r>
            <a:r>
              <a:rPr lang="en-US" b="1">
                <a:ea typeface="+mn-lt"/>
                <a:cs typeface="+mn-lt"/>
              </a:rPr>
              <a:t>Build Trust</a:t>
            </a:r>
            <a:br>
              <a:rPr lang="en-US" b="1">
                <a:ea typeface="+mn-lt"/>
                <a:cs typeface="+mn-lt"/>
              </a:rPr>
            </a:br>
            <a:r>
              <a:rPr lang="en-US">
                <a:ea typeface="+mn-lt"/>
                <a:cs typeface="+mn-lt"/>
              </a:rPr>
              <a:t>Be honest, reliable and respectful. Trust helps team members feel confident and comfortable when communicating.</a:t>
            </a:r>
            <a:endParaRPr lang="en-US"/>
          </a:p>
          <a:p>
            <a:r>
              <a:rPr lang="en-US">
                <a:ea typeface="+mn-lt"/>
                <a:cs typeface="+mn-lt"/>
              </a:rPr>
              <a:t> 6: </a:t>
            </a:r>
            <a:r>
              <a:rPr lang="en-US" b="1">
                <a:ea typeface="+mn-lt"/>
                <a:cs typeface="+mn-lt"/>
              </a:rPr>
              <a:t>Provide Training</a:t>
            </a:r>
            <a:br>
              <a:rPr lang="en-US" b="1">
                <a:ea typeface="+mn-lt"/>
                <a:cs typeface="+mn-lt"/>
              </a:rPr>
            </a:br>
            <a:r>
              <a:rPr lang="en-US">
                <a:ea typeface="+mn-lt"/>
                <a:cs typeface="+mn-lt"/>
              </a:rPr>
              <a:t>Offer regular training to improve communication skills, cultural awareness and teamwork. This helps staff work more effectively.</a:t>
            </a:r>
            <a:endParaRPr lang="en-US"/>
          </a:p>
          <a:p>
            <a:r>
              <a:rPr lang="en-US">
                <a:ea typeface="+mn-lt"/>
                <a:cs typeface="+mn-lt"/>
              </a:rPr>
              <a:t>7: </a:t>
            </a:r>
            <a:r>
              <a:rPr lang="en-US" b="1">
                <a:ea typeface="+mn-lt"/>
                <a:cs typeface="+mn-lt"/>
              </a:rPr>
              <a:t>Create an Inclusive Workplace</a:t>
            </a:r>
            <a:endParaRPr lang="en-US" b="1"/>
          </a:p>
          <a:p>
            <a:r>
              <a:rPr lang="en-US">
                <a:ea typeface="+mn-lt"/>
                <a:cs typeface="+mn-lt"/>
              </a:rPr>
              <a:t>Make sure everyone feels welcome, valued and included. Encourage equal opportunities and allow everyone to take part in discussions and decision</a:t>
            </a:r>
            <a:endParaRPr lang="en-US"/>
          </a:p>
          <a:p>
            <a:endParaRPr lang="en-US" sz="2000"/>
          </a:p>
        </p:txBody>
      </p:sp>
      <p:sp>
        <p:nvSpPr>
          <p:cNvPr id="2" name="TextBox 1">
            <a:extLst>
              <a:ext uri="{FF2B5EF4-FFF2-40B4-BE49-F238E27FC236}">
                <a16:creationId xmlns:a16="http://schemas.microsoft.com/office/drawing/2014/main" id="{11A84254-83FF-46ED-49F4-24A4F42BA71A}"/>
              </a:ext>
            </a:extLst>
          </p:cNvPr>
          <p:cNvSpPr txBox="1"/>
          <p:nvPr/>
        </p:nvSpPr>
        <p:spPr>
          <a:xfrm>
            <a:off x="470698" y="-610138"/>
            <a:ext cx="1828800" cy="1828800"/>
          </a:xfrm>
          <a:prstGeom prst="rect">
            <a:avLst/>
          </a:prstGeom>
          <a:noFill/>
        </p:spPr>
        <p:txBody>
          <a:bodyPr wrap="square" rtlCol="0">
            <a:spAutoFit/>
          </a:bodyPr>
          <a:lstStyle/>
          <a:p>
            <a:pPr algn="l"/>
            <a:endParaRPr lang="en-US"/>
          </a:p>
        </p:txBody>
      </p:sp>
      <p:sp>
        <p:nvSpPr>
          <p:cNvPr id="4" name="Title 3">
            <a:extLst>
              <a:ext uri="{FF2B5EF4-FFF2-40B4-BE49-F238E27FC236}">
                <a16:creationId xmlns:a16="http://schemas.microsoft.com/office/drawing/2014/main" id="{CC58E179-BD25-82DD-1217-8800871B1B9E}"/>
              </a:ext>
            </a:extLst>
          </p:cNvPr>
          <p:cNvSpPr>
            <a:spLocks noGrp="1"/>
          </p:cNvSpPr>
          <p:nvPr>
            <p:ph type="title"/>
          </p:nvPr>
        </p:nvSpPr>
        <p:spPr>
          <a:xfrm>
            <a:off x="470698" y="371446"/>
            <a:ext cx="10360152" cy="914400"/>
          </a:xfrm>
        </p:spPr>
        <p:txBody>
          <a:bodyPr/>
          <a:lstStyle/>
          <a:p>
            <a:r>
              <a:rPr lang="en-GB"/>
              <a:t>OVERALL RECOMMENDATIONS </a:t>
            </a:r>
            <a:endParaRPr lang="en-US"/>
          </a:p>
        </p:txBody>
      </p:sp>
    </p:spTree>
    <p:extLst>
      <p:ext uri="{BB962C8B-B14F-4D97-AF65-F5344CB8AC3E}">
        <p14:creationId xmlns:p14="http://schemas.microsoft.com/office/powerpoint/2010/main" val="3405722042"/>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2A04-7889-6D08-F2E4-DD133FE3F536}"/>
              </a:ext>
            </a:extLst>
          </p:cNvPr>
          <p:cNvSpPr>
            <a:spLocks noGrp="1"/>
          </p:cNvSpPr>
          <p:nvPr>
            <p:ph type="title"/>
          </p:nvPr>
        </p:nvSpPr>
        <p:spPr>
          <a:xfrm>
            <a:off x="914399" y="684881"/>
            <a:ext cx="10360152" cy="914400"/>
          </a:xfrm>
        </p:spPr>
        <p:txBody>
          <a:bodyPr/>
          <a:lstStyle/>
          <a:p>
            <a:r>
              <a:rPr lang="en-GB"/>
              <a:t>CONCLUSION</a:t>
            </a:r>
            <a:endParaRPr lang="en-US"/>
          </a:p>
        </p:txBody>
      </p:sp>
      <p:sp>
        <p:nvSpPr>
          <p:cNvPr id="5" name="Slide Number Placeholder 4">
            <a:extLst>
              <a:ext uri="{FF2B5EF4-FFF2-40B4-BE49-F238E27FC236}">
                <a16:creationId xmlns:a16="http://schemas.microsoft.com/office/drawing/2014/main" id="{C0075790-C5FE-DB43-3E2A-140FF9831ABD}"/>
              </a:ext>
            </a:extLst>
          </p:cNvPr>
          <p:cNvSpPr>
            <a:spLocks noGrp="1"/>
          </p:cNvSpPr>
          <p:nvPr>
            <p:ph type="sldNum" sz="quarter" idx="4"/>
          </p:nvPr>
        </p:nvSpPr>
        <p:spPr/>
        <p:txBody>
          <a:bodyPr/>
          <a:lstStyle/>
          <a:p>
            <a:fld id="{58FB4751-880F-D840-AAA9-3A15815CC996}" type="slidenum">
              <a:rPr lang="en-US" smtClean="0"/>
              <a:pPr/>
              <a:t>8</a:t>
            </a:fld>
            <a:endParaRPr lang="en-US"/>
          </a:p>
        </p:txBody>
      </p:sp>
      <p:sp>
        <p:nvSpPr>
          <p:cNvPr id="6" name="TextBox 5">
            <a:extLst>
              <a:ext uri="{FF2B5EF4-FFF2-40B4-BE49-F238E27FC236}">
                <a16:creationId xmlns:a16="http://schemas.microsoft.com/office/drawing/2014/main" id="{DDA03099-19CB-6112-A200-474ECFD700DE}"/>
              </a:ext>
            </a:extLst>
          </p:cNvPr>
          <p:cNvSpPr txBox="1"/>
          <p:nvPr/>
        </p:nvSpPr>
        <p:spPr>
          <a:xfrm>
            <a:off x="5183130" y="251307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120A4EC4-EB68-700E-CA2A-A97D1F8F93E3}"/>
              </a:ext>
            </a:extLst>
          </p:cNvPr>
          <p:cNvSpPr txBox="1"/>
          <p:nvPr/>
        </p:nvSpPr>
        <p:spPr>
          <a:xfrm>
            <a:off x="1055374" y="2094152"/>
            <a:ext cx="7822893" cy="3785652"/>
          </a:xfrm>
          <a:prstGeom prst="rect">
            <a:avLst/>
          </a:prstGeom>
          <a:noFill/>
          <a:ln w="76200">
            <a:solidFill>
              <a:srgbClr val="505A47"/>
            </a:solidFill>
          </a:ln>
        </p:spPr>
        <p:txBody>
          <a:bodyPr wrap="square" rtlCol="0">
            <a:spAutoFit/>
          </a:bodyPr>
          <a:lstStyle/>
          <a:p>
            <a:pPr algn="l"/>
            <a:r>
              <a:rPr lang="en-GB" sz="2400"/>
              <a:t>In conclusion, the flight foods problems were caused by communication failures rather than a lack of effort from employees.</a:t>
            </a:r>
          </a:p>
          <a:p>
            <a:pPr algn="l"/>
            <a:endParaRPr lang="en-GB" sz="2400"/>
          </a:p>
          <a:p>
            <a:pPr algn="l"/>
            <a:r>
              <a:rPr lang="en-GB" sz="2400"/>
              <a:t>Environmental noise, language differences, cultural diversity and emotions all contribute to all these misunderstandings.</a:t>
            </a:r>
          </a:p>
          <a:p>
            <a:pPr algn="l"/>
            <a:endParaRPr lang="en-GB" sz="2400"/>
          </a:p>
          <a:p>
            <a:pPr algn="l"/>
            <a:r>
              <a:rPr lang="en-GB" sz="2400"/>
              <a:t>By improving communication, training and teamwork, the company can improve food safety, employee performance and customer satisfaction </a:t>
            </a:r>
            <a:endParaRPr lang="en-US" sz="2400"/>
          </a:p>
        </p:txBody>
      </p:sp>
    </p:spTree>
    <p:extLst>
      <p:ext uri="{BB962C8B-B14F-4D97-AF65-F5344CB8AC3E}">
        <p14:creationId xmlns:p14="http://schemas.microsoft.com/office/powerpoint/2010/main" val="2496148507"/>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7DE9E-FED7-0B3A-BC02-BBF406DA0E9C}"/>
              </a:ext>
            </a:extLst>
          </p:cNvPr>
          <p:cNvSpPr>
            <a:spLocks noGrp="1"/>
          </p:cNvSpPr>
          <p:nvPr>
            <p:ph type="title"/>
          </p:nvPr>
        </p:nvSpPr>
        <p:spPr/>
        <p:txBody>
          <a:bodyPr/>
          <a:lstStyle/>
          <a:p>
            <a:r>
              <a:rPr lang="en-GB"/>
              <a:t>REFERENCING</a:t>
            </a:r>
            <a:endParaRPr lang="en-US"/>
          </a:p>
        </p:txBody>
      </p:sp>
      <p:sp>
        <p:nvSpPr>
          <p:cNvPr id="5" name="Slide Number Placeholder 4">
            <a:extLst>
              <a:ext uri="{FF2B5EF4-FFF2-40B4-BE49-F238E27FC236}">
                <a16:creationId xmlns:a16="http://schemas.microsoft.com/office/drawing/2014/main" id="{FC9FAC0B-0650-F195-9D51-805F60CB45EB}"/>
              </a:ext>
            </a:extLst>
          </p:cNvPr>
          <p:cNvSpPr>
            <a:spLocks noGrp="1"/>
          </p:cNvSpPr>
          <p:nvPr>
            <p:ph type="sldNum" sz="quarter" idx="4"/>
          </p:nvPr>
        </p:nvSpPr>
        <p:spPr/>
        <p:txBody>
          <a:bodyPr/>
          <a:lstStyle/>
          <a:p>
            <a:fld id="{58FB4751-880F-D840-AAA9-3A15815CC996}" type="slidenum">
              <a:rPr lang="en-US" smtClean="0"/>
              <a:pPr/>
              <a:t>9</a:t>
            </a:fld>
            <a:endParaRPr lang="en-US"/>
          </a:p>
        </p:txBody>
      </p:sp>
      <p:sp>
        <p:nvSpPr>
          <p:cNvPr id="7" name="TextBox 6">
            <a:extLst>
              <a:ext uri="{FF2B5EF4-FFF2-40B4-BE49-F238E27FC236}">
                <a16:creationId xmlns:a16="http://schemas.microsoft.com/office/drawing/2014/main" id="{95857D91-6D50-024C-61AE-C920FC11809F}"/>
              </a:ext>
            </a:extLst>
          </p:cNvPr>
          <p:cNvSpPr txBox="1"/>
          <p:nvPr/>
        </p:nvSpPr>
        <p:spPr>
          <a:xfrm>
            <a:off x="914400" y="2069092"/>
            <a:ext cx="9124648" cy="2585323"/>
          </a:xfrm>
          <a:prstGeom prst="rect">
            <a:avLst/>
          </a:prstGeom>
          <a:noFill/>
          <a:ln w="57150">
            <a:solidFill>
              <a:srgbClr val="636A58"/>
            </a:solidFill>
          </a:ln>
        </p:spPr>
        <p:txBody>
          <a:bodyPr wrap="square" rtlCol="0">
            <a:spAutoFit/>
          </a:bodyPr>
          <a:lstStyle/>
          <a:p>
            <a:pPr marL="285750" indent="-285750" algn="l">
              <a:buFont typeface="Wingdings" pitchFamily="2" charset="2"/>
              <a:buChar char="§"/>
            </a:pPr>
            <a:r>
              <a:rPr lang="en-GB"/>
              <a:t>Flight foods Ltd. (2026). Communication problems at flight food Ltd. Case study.</a:t>
            </a:r>
          </a:p>
          <a:p>
            <a:pPr marL="285750" indent="-285750" algn="l">
              <a:buFont typeface="Wingdings" pitchFamily="2" charset="2"/>
              <a:buChar char="§"/>
            </a:pPr>
            <a:r>
              <a:rPr lang="en-GB"/>
              <a:t>Mullins, L.J. (2022). Management and Organisation behaviour. 12</a:t>
            </a:r>
            <a:r>
              <a:rPr lang="en-GB" baseline="30000"/>
              <a:t>th</a:t>
            </a:r>
            <a:r>
              <a:rPr lang="en-GB"/>
              <a:t> ed. Harlow: Pearson </a:t>
            </a:r>
          </a:p>
          <a:p>
            <a:pPr marL="285750" indent="-285750" algn="l">
              <a:buFont typeface="Wingdings" pitchFamily="2" charset="2"/>
              <a:buChar char="§"/>
            </a:pPr>
            <a:r>
              <a:rPr lang="en-GB"/>
              <a:t>Shannon, C.E. (1954). The Process and Effects of Mass Communications. Urbana: University of Illinois press.</a:t>
            </a:r>
          </a:p>
          <a:p>
            <a:pPr marL="285750" indent="-285750" algn="l">
              <a:buFont typeface="Wingdings" pitchFamily="2" charset="2"/>
              <a:buChar char="§"/>
            </a:pPr>
            <a:r>
              <a:rPr lang="en-GB" err="1"/>
              <a:t>Shcramm</a:t>
            </a:r>
            <a:r>
              <a:rPr lang="en-GB"/>
              <a:t>, W. (1954). The process and effects of mass communication. Urbana: University of Illinois press.</a:t>
            </a:r>
          </a:p>
          <a:p>
            <a:pPr marL="285750" indent="-285750" algn="l">
              <a:buFont typeface="Wingdings" pitchFamily="2" charset="2"/>
              <a:buChar char="§"/>
            </a:pPr>
            <a:endParaRPr lang="en-GB"/>
          </a:p>
          <a:p>
            <a:pPr marL="285750" indent="-285750" algn="l">
              <a:buFont typeface="Wingdings" pitchFamily="2" charset="2"/>
              <a:buChar char="§"/>
            </a:pPr>
            <a:endParaRPr lang="en-GB"/>
          </a:p>
          <a:p>
            <a:pPr marL="285750" indent="-285750" algn="l">
              <a:buFont typeface="Wingdings" pitchFamily="2" charset="2"/>
              <a:buChar char="§"/>
            </a:pPr>
            <a:endParaRPr lang="en-GB"/>
          </a:p>
        </p:txBody>
      </p:sp>
    </p:spTree>
    <p:extLst>
      <p:ext uri="{BB962C8B-B14F-4D97-AF65-F5344CB8AC3E}">
        <p14:creationId xmlns:p14="http://schemas.microsoft.com/office/powerpoint/2010/main" val="3168609154"/>
      </p:ext>
    </p:extLst>
  </p:cSld>
  <p:clrMapOvr>
    <a:masterClrMapping/>
  </p:clrMapOvr>
  <p:transition spd="slow">
    <p:wipe/>
  </p:transition>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1249AD37-9510-4A2D-B790-12C439A83F9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5</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Custom</vt:lpstr>
      <vt:lpstr>Communication problems at flight foods Ltd Module: Effective Team working and communication</vt:lpstr>
      <vt:lpstr>INTRODUCTION</vt:lpstr>
      <vt:lpstr> ENVIRONMENTAL NOISE</vt:lpstr>
      <vt:lpstr>LANGUAGE BARRIER</vt:lpstr>
      <vt:lpstr> AGE BARRIER</vt:lpstr>
      <vt:lpstr>Cultural and emotional Barriers</vt:lpstr>
      <vt:lpstr>OVERALL RECOMMENDATIONS </vt:lpstr>
      <vt:lpstr>CONCLUSION</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problems at flight foods Ltd Module: Effective Team working and communication</dc:title>
  <dc:creator>Leena Khan (2528599)</dc:creator>
  <cp:lastModifiedBy>Leena Khan (2528599)</cp:lastModifiedBy>
  <cp:revision>1</cp:revision>
  <dcterms:created xsi:type="dcterms:W3CDTF">2026-07-08T10:54:50Z</dcterms:created>
  <dcterms:modified xsi:type="dcterms:W3CDTF">2026-07-18T18:45:27Z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