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Default Extension="emf" ContentType="image/x-emf"/>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diagrams/layout2.xml" ContentType="application/vnd.openxmlformats-officedocument.drawingml.diagram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notesSlides/notesSlide18.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53"/>
  </p:notesMasterIdLst>
  <p:handoutMasterIdLst>
    <p:handoutMasterId r:id="rId54"/>
  </p:handoutMasterIdLst>
  <p:sldIdLst>
    <p:sldId id="257" r:id="rId2"/>
    <p:sldId id="300" r:id="rId3"/>
    <p:sldId id="301" r:id="rId4"/>
    <p:sldId id="338" r:id="rId5"/>
    <p:sldId id="310" r:id="rId6"/>
    <p:sldId id="299" r:id="rId7"/>
    <p:sldId id="262" r:id="rId8"/>
    <p:sldId id="263" r:id="rId9"/>
    <p:sldId id="292" r:id="rId10"/>
    <p:sldId id="258" r:id="rId11"/>
    <p:sldId id="260" r:id="rId12"/>
    <p:sldId id="261" r:id="rId13"/>
    <p:sldId id="294" r:id="rId14"/>
    <p:sldId id="295" r:id="rId15"/>
    <p:sldId id="296" r:id="rId16"/>
    <p:sldId id="333" r:id="rId17"/>
    <p:sldId id="265" r:id="rId18"/>
    <p:sldId id="270" r:id="rId19"/>
    <p:sldId id="274" r:id="rId20"/>
    <p:sldId id="276" r:id="rId21"/>
    <p:sldId id="275" r:id="rId22"/>
    <p:sldId id="277" r:id="rId23"/>
    <p:sldId id="278" r:id="rId24"/>
    <p:sldId id="279" r:id="rId25"/>
    <p:sldId id="280" r:id="rId26"/>
    <p:sldId id="302" r:id="rId27"/>
    <p:sldId id="297" r:id="rId28"/>
    <p:sldId id="303" r:id="rId29"/>
    <p:sldId id="304" r:id="rId30"/>
    <p:sldId id="305" r:id="rId31"/>
    <p:sldId id="281" r:id="rId32"/>
    <p:sldId id="266" r:id="rId33"/>
    <p:sldId id="284" r:id="rId34"/>
    <p:sldId id="287" r:id="rId35"/>
    <p:sldId id="334" r:id="rId36"/>
    <p:sldId id="335" r:id="rId37"/>
    <p:sldId id="311" r:id="rId38"/>
    <p:sldId id="337" r:id="rId39"/>
    <p:sldId id="312" r:id="rId40"/>
    <p:sldId id="313" r:id="rId41"/>
    <p:sldId id="319" r:id="rId42"/>
    <p:sldId id="320" r:id="rId43"/>
    <p:sldId id="321" r:id="rId44"/>
    <p:sldId id="330" r:id="rId45"/>
    <p:sldId id="331" r:id="rId46"/>
    <p:sldId id="332" r:id="rId47"/>
    <p:sldId id="322" r:id="rId48"/>
    <p:sldId id="323" r:id="rId49"/>
    <p:sldId id="326" r:id="rId50"/>
    <p:sldId id="327" r:id="rId51"/>
    <p:sldId id="336"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71429" autoAdjust="0"/>
  </p:normalViewPr>
  <p:slideViewPr>
    <p:cSldViewPr>
      <p:cViewPr varScale="1">
        <p:scale>
          <a:sx n="52" d="100"/>
          <a:sy n="52" d="100"/>
        </p:scale>
        <p:origin x="-468" y="5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0533A5-0F06-428E-9C3A-3E3707BD8B2D}"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D5856997-BCA9-4647-9701-9A957CA57EC2}">
      <dgm:prSet phldrT="[Text]"/>
      <dgm:spPr/>
      <dgm:t>
        <a:bodyPr/>
        <a:lstStyle/>
        <a:p>
          <a:r>
            <a:rPr lang="en-GB" dirty="0" smtClean="0">
              <a:solidFill>
                <a:schemeClr val="tx1"/>
              </a:solidFill>
            </a:rPr>
            <a:t>Personal Mastery</a:t>
          </a:r>
          <a:endParaRPr lang="en-GB" dirty="0">
            <a:solidFill>
              <a:schemeClr val="tx1"/>
            </a:solidFill>
          </a:endParaRPr>
        </a:p>
      </dgm:t>
    </dgm:pt>
    <dgm:pt modelId="{96CF1F6A-0381-4C90-843D-4F8103ABE941}" type="parTrans" cxnId="{99DCB57E-F31C-4B8D-90B4-49A8CAC7FAD0}">
      <dgm:prSet/>
      <dgm:spPr/>
      <dgm:t>
        <a:bodyPr/>
        <a:lstStyle/>
        <a:p>
          <a:endParaRPr lang="en-GB"/>
        </a:p>
      </dgm:t>
    </dgm:pt>
    <dgm:pt modelId="{D9CF17F6-C9B9-46B0-8256-DE8ECC0D5FEA}" type="sibTrans" cxnId="{99DCB57E-F31C-4B8D-90B4-49A8CAC7FAD0}">
      <dgm:prSet/>
      <dgm:spPr/>
      <dgm:t>
        <a:bodyPr/>
        <a:lstStyle/>
        <a:p>
          <a:endParaRPr lang="en-GB"/>
        </a:p>
      </dgm:t>
    </dgm:pt>
    <dgm:pt modelId="{C0749912-BE49-44C2-8B68-34C2551DD340}">
      <dgm:prSet phldrT="[Text]"/>
      <dgm:spPr/>
      <dgm:t>
        <a:bodyPr/>
        <a:lstStyle/>
        <a:p>
          <a:r>
            <a:rPr lang="en-GB" b="1" dirty="0" smtClean="0"/>
            <a:t>Aspiration,</a:t>
          </a:r>
          <a:r>
            <a:rPr lang="en-GB" dirty="0" smtClean="0"/>
            <a:t> concerning what you as an individual want to achieve</a:t>
          </a:r>
          <a:endParaRPr lang="en-GB" dirty="0"/>
        </a:p>
      </dgm:t>
    </dgm:pt>
    <dgm:pt modelId="{A990B7B7-9B35-4314-BD74-5EBDEB218EC6}" type="parTrans" cxnId="{FB59D35F-74C0-4255-A158-74A146A14F5D}">
      <dgm:prSet/>
      <dgm:spPr/>
      <dgm:t>
        <a:bodyPr/>
        <a:lstStyle/>
        <a:p>
          <a:endParaRPr lang="en-GB"/>
        </a:p>
      </dgm:t>
    </dgm:pt>
    <dgm:pt modelId="{E523C4B4-6DA2-404F-844C-250CC6C77898}" type="sibTrans" cxnId="{FB59D35F-74C0-4255-A158-74A146A14F5D}">
      <dgm:prSet/>
      <dgm:spPr/>
      <dgm:t>
        <a:bodyPr/>
        <a:lstStyle/>
        <a:p>
          <a:endParaRPr lang="en-GB"/>
        </a:p>
      </dgm:t>
    </dgm:pt>
    <dgm:pt modelId="{E1C74843-65E5-4CE4-8C22-A09FBA7069F4}">
      <dgm:prSet phldrT="[Text]"/>
      <dgm:spPr/>
      <dgm:t>
        <a:bodyPr/>
        <a:lstStyle/>
        <a:p>
          <a:r>
            <a:rPr lang="en-GB" dirty="0" smtClean="0">
              <a:solidFill>
                <a:schemeClr val="tx1"/>
              </a:solidFill>
            </a:rPr>
            <a:t>Mental Models</a:t>
          </a:r>
          <a:endParaRPr lang="en-GB" dirty="0">
            <a:solidFill>
              <a:schemeClr val="tx1"/>
            </a:solidFill>
          </a:endParaRPr>
        </a:p>
      </dgm:t>
    </dgm:pt>
    <dgm:pt modelId="{9ED37945-40D1-4D64-8474-CF67065CDC2C}" type="parTrans" cxnId="{378A2C39-41D7-430A-A214-58FB9EBCE8B6}">
      <dgm:prSet/>
      <dgm:spPr/>
      <dgm:t>
        <a:bodyPr/>
        <a:lstStyle/>
        <a:p>
          <a:endParaRPr lang="en-GB"/>
        </a:p>
      </dgm:t>
    </dgm:pt>
    <dgm:pt modelId="{E6311031-DF0C-4A0C-A3FA-60687C1F8DB0}" type="sibTrans" cxnId="{378A2C39-41D7-430A-A214-58FB9EBCE8B6}">
      <dgm:prSet/>
      <dgm:spPr/>
      <dgm:t>
        <a:bodyPr/>
        <a:lstStyle/>
        <a:p>
          <a:endParaRPr lang="en-GB"/>
        </a:p>
      </dgm:t>
    </dgm:pt>
    <dgm:pt modelId="{7690DC78-44DA-4412-924B-F82CEFC79F9B}">
      <dgm:prSet phldrT="[Text]"/>
      <dgm:spPr/>
      <dgm:t>
        <a:bodyPr/>
        <a:lstStyle/>
        <a:p>
          <a:r>
            <a:rPr lang="en-GB" b="1" dirty="0" smtClean="0"/>
            <a:t>Reflection</a:t>
          </a:r>
          <a:r>
            <a:rPr lang="en-GB" dirty="0" smtClean="0"/>
            <a:t> and enquiry, concerning the constant refinement of thinking and development of awareness</a:t>
          </a:r>
          <a:endParaRPr lang="en-GB" dirty="0"/>
        </a:p>
      </dgm:t>
    </dgm:pt>
    <dgm:pt modelId="{CBC42631-5CEC-40C2-9BC6-B576A9F719AA}" type="parTrans" cxnId="{F61B8FC6-A64C-455A-94D6-2927CFD65B77}">
      <dgm:prSet/>
      <dgm:spPr/>
      <dgm:t>
        <a:bodyPr/>
        <a:lstStyle/>
        <a:p>
          <a:endParaRPr lang="en-GB"/>
        </a:p>
      </dgm:t>
    </dgm:pt>
    <dgm:pt modelId="{1C37795B-F77C-4329-87E2-2FC3FCC49F3B}" type="sibTrans" cxnId="{F61B8FC6-A64C-455A-94D6-2927CFD65B77}">
      <dgm:prSet/>
      <dgm:spPr/>
      <dgm:t>
        <a:bodyPr/>
        <a:lstStyle/>
        <a:p>
          <a:endParaRPr lang="en-GB"/>
        </a:p>
      </dgm:t>
    </dgm:pt>
    <dgm:pt modelId="{91746EB5-9FB2-463E-8B44-FC352F1A7374}">
      <dgm:prSet phldrT="[Text]"/>
      <dgm:spPr/>
      <dgm:t>
        <a:bodyPr/>
        <a:lstStyle/>
        <a:p>
          <a:r>
            <a:rPr lang="en-GB" dirty="0" smtClean="0">
              <a:solidFill>
                <a:schemeClr val="tx1"/>
              </a:solidFill>
            </a:rPr>
            <a:t>Shared Vision</a:t>
          </a:r>
          <a:endParaRPr lang="en-GB" dirty="0">
            <a:solidFill>
              <a:schemeClr val="tx1"/>
            </a:solidFill>
          </a:endParaRPr>
        </a:p>
      </dgm:t>
    </dgm:pt>
    <dgm:pt modelId="{ED38389A-EE7D-4F07-9D43-A39EA8A1F63E}" type="parTrans" cxnId="{DC2EB6DB-D783-4896-A68F-8FBAC057E911}">
      <dgm:prSet/>
      <dgm:spPr/>
      <dgm:t>
        <a:bodyPr/>
        <a:lstStyle/>
        <a:p>
          <a:endParaRPr lang="en-GB"/>
        </a:p>
      </dgm:t>
    </dgm:pt>
    <dgm:pt modelId="{1DBFC311-1292-44DC-8BED-FB62EC980D5A}" type="sibTrans" cxnId="{DC2EB6DB-D783-4896-A68F-8FBAC057E911}">
      <dgm:prSet/>
      <dgm:spPr/>
      <dgm:t>
        <a:bodyPr/>
        <a:lstStyle/>
        <a:p>
          <a:endParaRPr lang="en-GB"/>
        </a:p>
      </dgm:t>
    </dgm:pt>
    <dgm:pt modelId="{2AB4F8AB-3E33-4FA0-9356-32C147BBC173}">
      <dgm:prSet phldrT="[Text]"/>
      <dgm:spPr/>
      <dgm:t>
        <a:bodyPr/>
        <a:lstStyle/>
        <a:p>
          <a:r>
            <a:rPr lang="en-GB" b="1" dirty="0" smtClean="0"/>
            <a:t>Collective  Commitment </a:t>
          </a:r>
          <a:r>
            <a:rPr lang="en-GB" dirty="0" smtClean="0"/>
            <a:t>to a common sense of purpose and actions to achieve that purpose</a:t>
          </a:r>
          <a:endParaRPr lang="en-GB" dirty="0"/>
        </a:p>
      </dgm:t>
    </dgm:pt>
    <dgm:pt modelId="{6C1ED8E2-B7DC-473C-9A9D-42D9EC17AAEA}" type="parTrans" cxnId="{BC937EAC-2B2F-4BFA-8680-58340D28154D}">
      <dgm:prSet/>
      <dgm:spPr/>
      <dgm:t>
        <a:bodyPr/>
        <a:lstStyle/>
        <a:p>
          <a:endParaRPr lang="en-GB"/>
        </a:p>
      </dgm:t>
    </dgm:pt>
    <dgm:pt modelId="{2D33C301-70F7-4B84-B594-20432F26E3D0}" type="sibTrans" cxnId="{BC937EAC-2B2F-4BFA-8680-58340D28154D}">
      <dgm:prSet/>
      <dgm:spPr/>
      <dgm:t>
        <a:bodyPr/>
        <a:lstStyle/>
        <a:p>
          <a:endParaRPr lang="en-GB"/>
        </a:p>
      </dgm:t>
    </dgm:pt>
    <dgm:pt modelId="{D6A60334-3665-42F1-A855-815FCEB4C439}">
      <dgm:prSet/>
      <dgm:spPr/>
      <dgm:t>
        <a:bodyPr/>
        <a:lstStyle/>
        <a:p>
          <a:r>
            <a:rPr lang="en-GB" dirty="0" smtClean="0">
              <a:solidFill>
                <a:schemeClr val="tx1"/>
              </a:solidFill>
            </a:rPr>
            <a:t>Team Learning </a:t>
          </a:r>
          <a:endParaRPr lang="en-GB" dirty="0">
            <a:solidFill>
              <a:schemeClr val="tx1"/>
            </a:solidFill>
          </a:endParaRPr>
        </a:p>
      </dgm:t>
    </dgm:pt>
    <dgm:pt modelId="{D37C5E11-66E2-46B7-B095-F5FAAFAD78E1}" type="parTrans" cxnId="{7A7B8009-C825-4AB3-A7DA-C259C1BE35F8}">
      <dgm:prSet/>
      <dgm:spPr/>
      <dgm:t>
        <a:bodyPr/>
        <a:lstStyle/>
        <a:p>
          <a:endParaRPr lang="en-GB"/>
        </a:p>
      </dgm:t>
    </dgm:pt>
    <dgm:pt modelId="{54F64D48-2DBF-41B2-A5EF-0A551EB56C16}" type="sibTrans" cxnId="{7A7B8009-C825-4AB3-A7DA-C259C1BE35F8}">
      <dgm:prSet/>
      <dgm:spPr/>
      <dgm:t>
        <a:bodyPr/>
        <a:lstStyle/>
        <a:p>
          <a:endParaRPr lang="en-GB"/>
        </a:p>
      </dgm:t>
    </dgm:pt>
    <dgm:pt modelId="{64588E19-BFAE-4CD2-8147-4007477BD314}">
      <dgm:prSet/>
      <dgm:spPr/>
      <dgm:t>
        <a:bodyPr/>
        <a:lstStyle/>
        <a:p>
          <a:r>
            <a:rPr lang="en-GB" dirty="0" smtClean="0">
              <a:solidFill>
                <a:schemeClr val="tx1"/>
              </a:solidFill>
            </a:rPr>
            <a:t>Systems Thinking</a:t>
          </a:r>
          <a:endParaRPr lang="en-GB" dirty="0">
            <a:solidFill>
              <a:schemeClr val="tx1"/>
            </a:solidFill>
          </a:endParaRPr>
        </a:p>
      </dgm:t>
    </dgm:pt>
    <dgm:pt modelId="{14E5326B-8CEF-4E11-80D9-BFD346842CAE}" type="parTrans" cxnId="{270B8D63-DFF5-4B48-8BF3-B34710FA3C7F}">
      <dgm:prSet/>
      <dgm:spPr/>
      <dgm:t>
        <a:bodyPr/>
        <a:lstStyle/>
        <a:p>
          <a:endParaRPr lang="en-GB"/>
        </a:p>
      </dgm:t>
    </dgm:pt>
    <dgm:pt modelId="{76CF0BA7-3DB2-41BB-A137-11AAFC49C312}" type="sibTrans" cxnId="{270B8D63-DFF5-4B48-8BF3-B34710FA3C7F}">
      <dgm:prSet/>
      <dgm:spPr/>
      <dgm:t>
        <a:bodyPr/>
        <a:lstStyle/>
        <a:p>
          <a:endParaRPr lang="en-GB"/>
        </a:p>
      </dgm:t>
    </dgm:pt>
    <dgm:pt modelId="{740D4E1F-C481-47E5-B3B7-149B3810E23A}">
      <dgm:prSet/>
      <dgm:spPr/>
      <dgm:t>
        <a:bodyPr/>
        <a:lstStyle/>
        <a:p>
          <a:r>
            <a:rPr lang="en-GB" b="1" dirty="0" smtClean="0"/>
            <a:t>Group Interaction</a:t>
          </a:r>
          <a:r>
            <a:rPr lang="en-GB" dirty="0" smtClean="0"/>
            <a:t>, concerning collective thinking and action to achieve common goals</a:t>
          </a:r>
          <a:endParaRPr lang="en-GB" dirty="0"/>
        </a:p>
      </dgm:t>
    </dgm:pt>
    <dgm:pt modelId="{25257506-8C78-459F-A59A-F24DA4364207}" type="parTrans" cxnId="{318B1AF9-57C8-420F-8ED3-B436A82CBE33}">
      <dgm:prSet/>
      <dgm:spPr/>
      <dgm:t>
        <a:bodyPr/>
        <a:lstStyle/>
        <a:p>
          <a:endParaRPr lang="en-GB"/>
        </a:p>
      </dgm:t>
    </dgm:pt>
    <dgm:pt modelId="{8A8AFA82-77C6-4AC2-A1F3-9A0FA1E1A6DB}" type="sibTrans" cxnId="{318B1AF9-57C8-420F-8ED3-B436A82CBE33}">
      <dgm:prSet/>
      <dgm:spPr/>
      <dgm:t>
        <a:bodyPr/>
        <a:lstStyle/>
        <a:p>
          <a:endParaRPr lang="en-GB"/>
        </a:p>
      </dgm:t>
    </dgm:pt>
    <dgm:pt modelId="{6D2E1189-CCA3-4667-96CF-95AD60B8B820}">
      <dgm:prSet/>
      <dgm:spPr/>
      <dgm:t>
        <a:bodyPr/>
        <a:lstStyle/>
        <a:p>
          <a:r>
            <a:rPr lang="en-GB" b="1" dirty="0" smtClean="0"/>
            <a:t>Understanding interdependency and complexity</a:t>
          </a:r>
          <a:r>
            <a:rPr lang="en-GB" dirty="0" smtClean="0"/>
            <a:t> and the role of  feedback in system development</a:t>
          </a:r>
          <a:endParaRPr lang="en-GB" dirty="0"/>
        </a:p>
      </dgm:t>
    </dgm:pt>
    <dgm:pt modelId="{7256665B-C811-4E2D-89CE-B2E2C2C98FE4}" type="parTrans" cxnId="{2DCAFC1C-FAE1-47CA-BDAD-6E774A8C2307}">
      <dgm:prSet/>
      <dgm:spPr/>
      <dgm:t>
        <a:bodyPr/>
        <a:lstStyle/>
        <a:p>
          <a:endParaRPr lang="en-GB"/>
        </a:p>
      </dgm:t>
    </dgm:pt>
    <dgm:pt modelId="{75631D53-5957-457D-B93F-EE62A3E1D1EF}" type="sibTrans" cxnId="{2DCAFC1C-FAE1-47CA-BDAD-6E774A8C2307}">
      <dgm:prSet/>
      <dgm:spPr/>
      <dgm:t>
        <a:bodyPr/>
        <a:lstStyle/>
        <a:p>
          <a:endParaRPr lang="en-GB"/>
        </a:p>
      </dgm:t>
    </dgm:pt>
    <dgm:pt modelId="{27E48995-720A-4D34-9B9F-7CE8D7FDD4A6}" type="pres">
      <dgm:prSet presAssocID="{710533A5-0F06-428E-9C3A-3E3707BD8B2D}" presName="linearFlow" presStyleCnt="0">
        <dgm:presLayoutVars>
          <dgm:dir/>
          <dgm:animLvl val="lvl"/>
          <dgm:resizeHandles val="exact"/>
        </dgm:presLayoutVars>
      </dgm:prSet>
      <dgm:spPr/>
      <dgm:t>
        <a:bodyPr/>
        <a:lstStyle/>
        <a:p>
          <a:endParaRPr lang="en-GB"/>
        </a:p>
      </dgm:t>
    </dgm:pt>
    <dgm:pt modelId="{91ACA99B-F10C-4514-B21F-166CE992E5FF}" type="pres">
      <dgm:prSet presAssocID="{D5856997-BCA9-4647-9701-9A957CA57EC2}" presName="composite" presStyleCnt="0"/>
      <dgm:spPr/>
    </dgm:pt>
    <dgm:pt modelId="{585AB1CD-5F88-4991-B742-FDBD60B2259C}" type="pres">
      <dgm:prSet presAssocID="{D5856997-BCA9-4647-9701-9A957CA57EC2}" presName="parentText" presStyleLbl="alignNode1" presStyleIdx="0" presStyleCnt="5">
        <dgm:presLayoutVars>
          <dgm:chMax val="1"/>
          <dgm:bulletEnabled val="1"/>
        </dgm:presLayoutVars>
      </dgm:prSet>
      <dgm:spPr/>
      <dgm:t>
        <a:bodyPr/>
        <a:lstStyle/>
        <a:p>
          <a:endParaRPr lang="en-GB"/>
        </a:p>
      </dgm:t>
    </dgm:pt>
    <dgm:pt modelId="{85B11AAC-D66F-4D7B-83C6-3C47A96C6C18}" type="pres">
      <dgm:prSet presAssocID="{D5856997-BCA9-4647-9701-9A957CA57EC2}" presName="descendantText" presStyleLbl="alignAcc1" presStyleIdx="0" presStyleCnt="5">
        <dgm:presLayoutVars>
          <dgm:bulletEnabled val="1"/>
        </dgm:presLayoutVars>
      </dgm:prSet>
      <dgm:spPr/>
      <dgm:t>
        <a:bodyPr/>
        <a:lstStyle/>
        <a:p>
          <a:endParaRPr lang="en-GB"/>
        </a:p>
      </dgm:t>
    </dgm:pt>
    <dgm:pt modelId="{D37540AE-2DC2-48C0-997B-CCC3ED0A4FA9}" type="pres">
      <dgm:prSet presAssocID="{D9CF17F6-C9B9-46B0-8256-DE8ECC0D5FEA}" presName="sp" presStyleCnt="0"/>
      <dgm:spPr/>
    </dgm:pt>
    <dgm:pt modelId="{6FBB6B8F-51F6-4492-B5EB-D25D59B7049F}" type="pres">
      <dgm:prSet presAssocID="{E1C74843-65E5-4CE4-8C22-A09FBA7069F4}" presName="composite" presStyleCnt="0"/>
      <dgm:spPr/>
    </dgm:pt>
    <dgm:pt modelId="{5FE22247-8ECF-4CCD-8EB4-8EAF64228046}" type="pres">
      <dgm:prSet presAssocID="{E1C74843-65E5-4CE4-8C22-A09FBA7069F4}" presName="parentText" presStyleLbl="alignNode1" presStyleIdx="1" presStyleCnt="5">
        <dgm:presLayoutVars>
          <dgm:chMax val="1"/>
          <dgm:bulletEnabled val="1"/>
        </dgm:presLayoutVars>
      </dgm:prSet>
      <dgm:spPr/>
      <dgm:t>
        <a:bodyPr/>
        <a:lstStyle/>
        <a:p>
          <a:endParaRPr lang="en-GB"/>
        </a:p>
      </dgm:t>
    </dgm:pt>
    <dgm:pt modelId="{A39B815E-4F9E-4EDE-8079-A022ECD1BAA7}" type="pres">
      <dgm:prSet presAssocID="{E1C74843-65E5-4CE4-8C22-A09FBA7069F4}" presName="descendantText" presStyleLbl="alignAcc1" presStyleIdx="1" presStyleCnt="5" custScaleX="99662">
        <dgm:presLayoutVars>
          <dgm:bulletEnabled val="1"/>
        </dgm:presLayoutVars>
      </dgm:prSet>
      <dgm:spPr/>
      <dgm:t>
        <a:bodyPr/>
        <a:lstStyle/>
        <a:p>
          <a:endParaRPr lang="en-GB"/>
        </a:p>
      </dgm:t>
    </dgm:pt>
    <dgm:pt modelId="{299D19E3-CAAE-492E-B4A2-418DDA23B9E1}" type="pres">
      <dgm:prSet presAssocID="{E6311031-DF0C-4A0C-A3FA-60687C1F8DB0}" presName="sp" presStyleCnt="0"/>
      <dgm:spPr/>
    </dgm:pt>
    <dgm:pt modelId="{CB5869B0-3BB5-4082-80E3-EBDFC8D451F4}" type="pres">
      <dgm:prSet presAssocID="{91746EB5-9FB2-463E-8B44-FC352F1A7374}" presName="composite" presStyleCnt="0"/>
      <dgm:spPr/>
    </dgm:pt>
    <dgm:pt modelId="{12DF938D-8784-44A6-ADD9-5467437159F4}" type="pres">
      <dgm:prSet presAssocID="{91746EB5-9FB2-463E-8B44-FC352F1A7374}" presName="parentText" presStyleLbl="alignNode1" presStyleIdx="2" presStyleCnt="5">
        <dgm:presLayoutVars>
          <dgm:chMax val="1"/>
          <dgm:bulletEnabled val="1"/>
        </dgm:presLayoutVars>
      </dgm:prSet>
      <dgm:spPr/>
      <dgm:t>
        <a:bodyPr/>
        <a:lstStyle/>
        <a:p>
          <a:endParaRPr lang="en-GB"/>
        </a:p>
      </dgm:t>
    </dgm:pt>
    <dgm:pt modelId="{F99BC19A-7216-401D-A37E-29C46A3D71D7}" type="pres">
      <dgm:prSet presAssocID="{91746EB5-9FB2-463E-8B44-FC352F1A7374}" presName="descendantText" presStyleLbl="alignAcc1" presStyleIdx="2" presStyleCnt="5">
        <dgm:presLayoutVars>
          <dgm:bulletEnabled val="1"/>
        </dgm:presLayoutVars>
      </dgm:prSet>
      <dgm:spPr/>
      <dgm:t>
        <a:bodyPr/>
        <a:lstStyle/>
        <a:p>
          <a:endParaRPr lang="en-GB"/>
        </a:p>
      </dgm:t>
    </dgm:pt>
    <dgm:pt modelId="{6028E344-5F57-4B3E-8E08-72816E9AADAD}" type="pres">
      <dgm:prSet presAssocID="{1DBFC311-1292-44DC-8BED-FB62EC980D5A}" presName="sp" presStyleCnt="0"/>
      <dgm:spPr/>
    </dgm:pt>
    <dgm:pt modelId="{F5CEB153-3D5E-4E35-B301-C1A774D995DE}" type="pres">
      <dgm:prSet presAssocID="{D6A60334-3665-42F1-A855-815FCEB4C439}" presName="composite" presStyleCnt="0"/>
      <dgm:spPr/>
    </dgm:pt>
    <dgm:pt modelId="{2788A478-8F6E-4F29-9492-E382C30AF415}" type="pres">
      <dgm:prSet presAssocID="{D6A60334-3665-42F1-A855-815FCEB4C439}" presName="parentText" presStyleLbl="alignNode1" presStyleIdx="3" presStyleCnt="5">
        <dgm:presLayoutVars>
          <dgm:chMax val="1"/>
          <dgm:bulletEnabled val="1"/>
        </dgm:presLayoutVars>
      </dgm:prSet>
      <dgm:spPr/>
      <dgm:t>
        <a:bodyPr/>
        <a:lstStyle/>
        <a:p>
          <a:endParaRPr lang="en-GB"/>
        </a:p>
      </dgm:t>
    </dgm:pt>
    <dgm:pt modelId="{EFC907DA-EFA6-4D7D-8789-B0709C4534DC}" type="pres">
      <dgm:prSet presAssocID="{D6A60334-3665-42F1-A855-815FCEB4C439}" presName="descendantText" presStyleLbl="alignAcc1" presStyleIdx="3" presStyleCnt="5">
        <dgm:presLayoutVars>
          <dgm:bulletEnabled val="1"/>
        </dgm:presLayoutVars>
      </dgm:prSet>
      <dgm:spPr/>
      <dgm:t>
        <a:bodyPr/>
        <a:lstStyle/>
        <a:p>
          <a:endParaRPr lang="en-GB"/>
        </a:p>
      </dgm:t>
    </dgm:pt>
    <dgm:pt modelId="{742E0F1E-D1B8-491B-AF0D-130547AA6BD5}" type="pres">
      <dgm:prSet presAssocID="{54F64D48-2DBF-41B2-A5EF-0A551EB56C16}" presName="sp" presStyleCnt="0"/>
      <dgm:spPr/>
    </dgm:pt>
    <dgm:pt modelId="{D8E4C09C-0E78-4DB4-A2AE-420C1637820E}" type="pres">
      <dgm:prSet presAssocID="{64588E19-BFAE-4CD2-8147-4007477BD314}" presName="composite" presStyleCnt="0"/>
      <dgm:spPr/>
    </dgm:pt>
    <dgm:pt modelId="{5238FA9B-77A8-4D9F-A054-4C9050BFE31E}" type="pres">
      <dgm:prSet presAssocID="{64588E19-BFAE-4CD2-8147-4007477BD314}" presName="parentText" presStyleLbl="alignNode1" presStyleIdx="4" presStyleCnt="5">
        <dgm:presLayoutVars>
          <dgm:chMax val="1"/>
          <dgm:bulletEnabled val="1"/>
        </dgm:presLayoutVars>
      </dgm:prSet>
      <dgm:spPr/>
      <dgm:t>
        <a:bodyPr/>
        <a:lstStyle/>
        <a:p>
          <a:endParaRPr lang="en-GB"/>
        </a:p>
      </dgm:t>
    </dgm:pt>
    <dgm:pt modelId="{14595771-C416-4930-94CD-811DE3EAF4FE}" type="pres">
      <dgm:prSet presAssocID="{64588E19-BFAE-4CD2-8147-4007477BD314}" presName="descendantText" presStyleLbl="alignAcc1" presStyleIdx="4" presStyleCnt="5">
        <dgm:presLayoutVars>
          <dgm:bulletEnabled val="1"/>
        </dgm:presLayoutVars>
      </dgm:prSet>
      <dgm:spPr/>
      <dgm:t>
        <a:bodyPr/>
        <a:lstStyle/>
        <a:p>
          <a:endParaRPr lang="en-GB"/>
        </a:p>
      </dgm:t>
    </dgm:pt>
  </dgm:ptLst>
  <dgm:cxnLst>
    <dgm:cxn modelId="{7A7B8009-C825-4AB3-A7DA-C259C1BE35F8}" srcId="{710533A5-0F06-428E-9C3A-3E3707BD8B2D}" destId="{D6A60334-3665-42F1-A855-815FCEB4C439}" srcOrd="3" destOrd="0" parTransId="{D37C5E11-66E2-46B7-B095-F5FAAFAD78E1}" sibTransId="{54F64D48-2DBF-41B2-A5EF-0A551EB56C16}"/>
    <dgm:cxn modelId="{346945C7-D440-4C8A-AFA6-A635F8D5EF73}" type="presOf" srcId="{E1C74843-65E5-4CE4-8C22-A09FBA7069F4}" destId="{5FE22247-8ECF-4CCD-8EB4-8EAF64228046}" srcOrd="0" destOrd="0" presId="urn:microsoft.com/office/officeart/2005/8/layout/chevron2"/>
    <dgm:cxn modelId="{9C594202-628D-4383-BAA6-76B40950CAC5}" type="presOf" srcId="{710533A5-0F06-428E-9C3A-3E3707BD8B2D}" destId="{27E48995-720A-4D34-9B9F-7CE8D7FDD4A6}" srcOrd="0" destOrd="0" presId="urn:microsoft.com/office/officeart/2005/8/layout/chevron2"/>
    <dgm:cxn modelId="{378A2C39-41D7-430A-A214-58FB9EBCE8B6}" srcId="{710533A5-0F06-428E-9C3A-3E3707BD8B2D}" destId="{E1C74843-65E5-4CE4-8C22-A09FBA7069F4}" srcOrd="1" destOrd="0" parTransId="{9ED37945-40D1-4D64-8474-CF67065CDC2C}" sibTransId="{E6311031-DF0C-4A0C-A3FA-60687C1F8DB0}"/>
    <dgm:cxn modelId="{3FFF1479-3A35-44BD-9171-EF403C47B1E3}" type="presOf" srcId="{6D2E1189-CCA3-4667-96CF-95AD60B8B820}" destId="{14595771-C416-4930-94CD-811DE3EAF4FE}" srcOrd="0" destOrd="0" presId="urn:microsoft.com/office/officeart/2005/8/layout/chevron2"/>
    <dgm:cxn modelId="{5F83DE44-7FFC-4AC3-BEF6-251A61D2A6C9}" type="presOf" srcId="{D5856997-BCA9-4647-9701-9A957CA57EC2}" destId="{585AB1CD-5F88-4991-B742-FDBD60B2259C}" srcOrd="0" destOrd="0" presId="urn:microsoft.com/office/officeart/2005/8/layout/chevron2"/>
    <dgm:cxn modelId="{2DCAFC1C-FAE1-47CA-BDAD-6E774A8C2307}" srcId="{64588E19-BFAE-4CD2-8147-4007477BD314}" destId="{6D2E1189-CCA3-4667-96CF-95AD60B8B820}" srcOrd="0" destOrd="0" parTransId="{7256665B-C811-4E2D-89CE-B2E2C2C98FE4}" sibTransId="{75631D53-5957-457D-B93F-EE62A3E1D1EF}"/>
    <dgm:cxn modelId="{D4DFB662-4879-4217-A2AD-664B2DC42BC1}" type="presOf" srcId="{64588E19-BFAE-4CD2-8147-4007477BD314}" destId="{5238FA9B-77A8-4D9F-A054-4C9050BFE31E}" srcOrd="0" destOrd="0" presId="urn:microsoft.com/office/officeart/2005/8/layout/chevron2"/>
    <dgm:cxn modelId="{BEA284CF-ADC4-4BE2-A513-EAE7A06ECD08}" type="presOf" srcId="{D6A60334-3665-42F1-A855-815FCEB4C439}" destId="{2788A478-8F6E-4F29-9492-E382C30AF415}" srcOrd="0" destOrd="0" presId="urn:microsoft.com/office/officeart/2005/8/layout/chevron2"/>
    <dgm:cxn modelId="{99DCB57E-F31C-4B8D-90B4-49A8CAC7FAD0}" srcId="{710533A5-0F06-428E-9C3A-3E3707BD8B2D}" destId="{D5856997-BCA9-4647-9701-9A957CA57EC2}" srcOrd="0" destOrd="0" parTransId="{96CF1F6A-0381-4C90-843D-4F8103ABE941}" sibTransId="{D9CF17F6-C9B9-46B0-8256-DE8ECC0D5FEA}"/>
    <dgm:cxn modelId="{318B1AF9-57C8-420F-8ED3-B436A82CBE33}" srcId="{D6A60334-3665-42F1-A855-815FCEB4C439}" destId="{740D4E1F-C481-47E5-B3B7-149B3810E23A}" srcOrd="0" destOrd="0" parTransId="{25257506-8C78-459F-A59A-F24DA4364207}" sibTransId="{8A8AFA82-77C6-4AC2-A1F3-9A0FA1E1A6DB}"/>
    <dgm:cxn modelId="{F61B8FC6-A64C-455A-94D6-2927CFD65B77}" srcId="{E1C74843-65E5-4CE4-8C22-A09FBA7069F4}" destId="{7690DC78-44DA-4412-924B-F82CEFC79F9B}" srcOrd="0" destOrd="0" parTransId="{CBC42631-5CEC-40C2-9BC6-B576A9F719AA}" sibTransId="{1C37795B-F77C-4329-87E2-2FC3FCC49F3B}"/>
    <dgm:cxn modelId="{A5FFBB44-402F-4EF2-95DC-63AE4909D19E}" type="presOf" srcId="{C0749912-BE49-44C2-8B68-34C2551DD340}" destId="{85B11AAC-D66F-4D7B-83C6-3C47A96C6C18}" srcOrd="0" destOrd="0" presId="urn:microsoft.com/office/officeart/2005/8/layout/chevron2"/>
    <dgm:cxn modelId="{1CAA560A-F017-44DC-B760-10782300775B}" type="presOf" srcId="{7690DC78-44DA-4412-924B-F82CEFC79F9B}" destId="{A39B815E-4F9E-4EDE-8079-A022ECD1BAA7}" srcOrd="0" destOrd="0" presId="urn:microsoft.com/office/officeart/2005/8/layout/chevron2"/>
    <dgm:cxn modelId="{DC2EB6DB-D783-4896-A68F-8FBAC057E911}" srcId="{710533A5-0F06-428E-9C3A-3E3707BD8B2D}" destId="{91746EB5-9FB2-463E-8B44-FC352F1A7374}" srcOrd="2" destOrd="0" parTransId="{ED38389A-EE7D-4F07-9D43-A39EA8A1F63E}" sibTransId="{1DBFC311-1292-44DC-8BED-FB62EC980D5A}"/>
    <dgm:cxn modelId="{FB59D35F-74C0-4255-A158-74A146A14F5D}" srcId="{D5856997-BCA9-4647-9701-9A957CA57EC2}" destId="{C0749912-BE49-44C2-8B68-34C2551DD340}" srcOrd="0" destOrd="0" parTransId="{A990B7B7-9B35-4314-BD74-5EBDEB218EC6}" sibTransId="{E523C4B4-6DA2-404F-844C-250CC6C77898}"/>
    <dgm:cxn modelId="{BC937EAC-2B2F-4BFA-8680-58340D28154D}" srcId="{91746EB5-9FB2-463E-8B44-FC352F1A7374}" destId="{2AB4F8AB-3E33-4FA0-9356-32C147BBC173}" srcOrd="0" destOrd="0" parTransId="{6C1ED8E2-B7DC-473C-9A9D-42D9EC17AAEA}" sibTransId="{2D33C301-70F7-4B84-B594-20432F26E3D0}"/>
    <dgm:cxn modelId="{77DB668A-B4FF-4469-9F26-9F5FD50661B6}" type="presOf" srcId="{740D4E1F-C481-47E5-B3B7-149B3810E23A}" destId="{EFC907DA-EFA6-4D7D-8789-B0709C4534DC}" srcOrd="0" destOrd="0" presId="urn:microsoft.com/office/officeart/2005/8/layout/chevron2"/>
    <dgm:cxn modelId="{270B8D63-DFF5-4B48-8BF3-B34710FA3C7F}" srcId="{710533A5-0F06-428E-9C3A-3E3707BD8B2D}" destId="{64588E19-BFAE-4CD2-8147-4007477BD314}" srcOrd="4" destOrd="0" parTransId="{14E5326B-8CEF-4E11-80D9-BFD346842CAE}" sibTransId="{76CF0BA7-3DB2-41BB-A137-11AAFC49C312}"/>
    <dgm:cxn modelId="{5A972753-B310-4840-B0E0-B0FEE42FD7CA}" type="presOf" srcId="{91746EB5-9FB2-463E-8B44-FC352F1A7374}" destId="{12DF938D-8784-44A6-ADD9-5467437159F4}" srcOrd="0" destOrd="0" presId="urn:microsoft.com/office/officeart/2005/8/layout/chevron2"/>
    <dgm:cxn modelId="{984DB999-AA18-4808-AE02-599E3ED1BEBA}" type="presOf" srcId="{2AB4F8AB-3E33-4FA0-9356-32C147BBC173}" destId="{F99BC19A-7216-401D-A37E-29C46A3D71D7}" srcOrd="0" destOrd="0" presId="urn:microsoft.com/office/officeart/2005/8/layout/chevron2"/>
    <dgm:cxn modelId="{B8DB5CAE-C80C-4A5D-B204-A1AB620B547F}" type="presParOf" srcId="{27E48995-720A-4D34-9B9F-7CE8D7FDD4A6}" destId="{91ACA99B-F10C-4514-B21F-166CE992E5FF}" srcOrd="0" destOrd="0" presId="urn:microsoft.com/office/officeart/2005/8/layout/chevron2"/>
    <dgm:cxn modelId="{FAEEEF91-5A8E-4DC8-AF32-93C6F24395E9}" type="presParOf" srcId="{91ACA99B-F10C-4514-B21F-166CE992E5FF}" destId="{585AB1CD-5F88-4991-B742-FDBD60B2259C}" srcOrd="0" destOrd="0" presId="urn:microsoft.com/office/officeart/2005/8/layout/chevron2"/>
    <dgm:cxn modelId="{C0129256-1240-40BB-B2D0-12FD863BDC87}" type="presParOf" srcId="{91ACA99B-F10C-4514-B21F-166CE992E5FF}" destId="{85B11AAC-D66F-4D7B-83C6-3C47A96C6C18}" srcOrd="1" destOrd="0" presId="urn:microsoft.com/office/officeart/2005/8/layout/chevron2"/>
    <dgm:cxn modelId="{902955E2-FA9B-47F2-ADD5-5FAD30DD23BF}" type="presParOf" srcId="{27E48995-720A-4D34-9B9F-7CE8D7FDD4A6}" destId="{D37540AE-2DC2-48C0-997B-CCC3ED0A4FA9}" srcOrd="1" destOrd="0" presId="urn:microsoft.com/office/officeart/2005/8/layout/chevron2"/>
    <dgm:cxn modelId="{623EEB4E-2D78-4D0C-84EC-8BA01280B9A7}" type="presParOf" srcId="{27E48995-720A-4D34-9B9F-7CE8D7FDD4A6}" destId="{6FBB6B8F-51F6-4492-B5EB-D25D59B7049F}" srcOrd="2" destOrd="0" presId="urn:microsoft.com/office/officeart/2005/8/layout/chevron2"/>
    <dgm:cxn modelId="{09FD85EC-A3C4-4B6C-B16E-BE595B4AB819}" type="presParOf" srcId="{6FBB6B8F-51F6-4492-B5EB-D25D59B7049F}" destId="{5FE22247-8ECF-4CCD-8EB4-8EAF64228046}" srcOrd="0" destOrd="0" presId="urn:microsoft.com/office/officeart/2005/8/layout/chevron2"/>
    <dgm:cxn modelId="{A1F121BC-F80B-4AF4-9F40-C40F1731F905}" type="presParOf" srcId="{6FBB6B8F-51F6-4492-B5EB-D25D59B7049F}" destId="{A39B815E-4F9E-4EDE-8079-A022ECD1BAA7}" srcOrd="1" destOrd="0" presId="urn:microsoft.com/office/officeart/2005/8/layout/chevron2"/>
    <dgm:cxn modelId="{F5444E75-BB72-436E-A149-E259A838C0D5}" type="presParOf" srcId="{27E48995-720A-4D34-9B9F-7CE8D7FDD4A6}" destId="{299D19E3-CAAE-492E-B4A2-418DDA23B9E1}" srcOrd="3" destOrd="0" presId="urn:microsoft.com/office/officeart/2005/8/layout/chevron2"/>
    <dgm:cxn modelId="{39A98BD8-DF7E-4601-9196-8BE7FA2E0E5B}" type="presParOf" srcId="{27E48995-720A-4D34-9B9F-7CE8D7FDD4A6}" destId="{CB5869B0-3BB5-4082-80E3-EBDFC8D451F4}" srcOrd="4" destOrd="0" presId="urn:microsoft.com/office/officeart/2005/8/layout/chevron2"/>
    <dgm:cxn modelId="{4675838B-CB73-4139-988B-3A06D638CF2D}" type="presParOf" srcId="{CB5869B0-3BB5-4082-80E3-EBDFC8D451F4}" destId="{12DF938D-8784-44A6-ADD9-5467437159F4}" srcOrd="0" destOrd="0" presId="urn:microsoft.com/office/officeart/2005/8/layout/chevron2"/>
    <dgm:cxn modelId="{AA2C7955-A3B1-4C6F-ACDB-88737AE50B59}" type="presParOf" srcId="{CB5869B0-3BB5-4082-80E3-EBDFC8D451F4}" destId="{F99BC19A-7216-401D-A37E-29C46A3D71D7}" srcOrd="1" destOrd="0" presId="urn:microsoft.com/office/officeart/2005/8/layout/chevron2"/>
    <dgm:cxn modelId="{9612405D-8938-428A-9C7B-0CA85C5A6EE1}" type="presParOf" srcId="{27E48995-720A-4D34-9B9F-7CE8D7FDD4A6}" destId="{6028E344-5F57-4B3E-8E08-72816E9AADAD}" srcOrd="5" destOrd="0" presId="urn:microsoft.com/office/officeart/2005/8/layout/chevron2"/>
    <dgm:cxn modelId="{5F3A51F3-D7A2-4D3D-AC72-1C0EBF73B55E}" type="presParOf" srcId="{27E48995-720A-4D34-9B9F-7CE8D7FDD4A6}" destId="{F5CEB153-3D5E-4E35-B301-C1A774D995DE}" srcOrd="6" destOrd="0" presId="urn:microsoft.com/office/officeart/2005/8/layout/chevron2"/>
    <dgm:cxn modelId="{EF919A39-B11E-4200-B7C0-23F1D0472355}" type="presParOf" srcId="{F5CEB153-3D5E-4E35-B301-C1A774D995DE}" destId="{2788A478-8F6E-4F29-9492-E382C30AF415}" srcOrd="0" destOrd="0" presId="urn:microsoft.com/office/officeart/2005/8/layout/chevron2"/>
    <dgm:cxn modelId="{7926255B-A220-4758-9A77-0171905BC880}" type="presParOf" srcId="{F5CEB153-3D5E-4E35-B301-C1A774D995DE}" destId="{EFC907DA-EFA6-4D7D-8789-B0709C4534DC}" srcOrd="1" destOrd="0" presId="urn:microsoft.com/office/officeart/2005/8/layout/chevron2"/>
    <dgm:cxn modelId="{37A525C4-1DB7-49F9-8D96-68470CDAF3A7}" type="presParOf" srcId="{27E48995-720A-4D34-9B9F-7CE8D7FDD4A6}" destId="{742E0F1E-D1B8-491B-AF0D-130547AA6BD5}" srcOrd="7" destOrd="0" presId="urn:microsoft.com/office/officeart/2005/8/layout/chevron2"/>
    <dgm:cxn modelId="{480B1989-40D0-44CB-AAB3-05F04729CE16}" type="presParOf" srcId="{27E48995-720A-4D34-9B9F-7CE8D7FDD4A6}" destId="{D8E4C09C-0E78-4DB4-A2AE-420C1637820E}" srcOrd="8" destOrd="0" presId="urn:microsoft.com/office/officeart/2005/8/layout/chevron2"/>
    <dgm:cxn modelId="{7FD912A4-9F1E-43EE-BACE-211A2F8CBB03}" type="presParOf" srcId="{D8E4C09C-0E78-4DB4-A2AE-420C1637820E}" destId="{5238FA9B-77A8-4D9F-A054-4C9050BFE31E}" srcOrd="0" destOrd="0" presId="urn:microsoft.com/office/officeart/2005/8/layout/chevron2"/>
    <dgm:cxn modelId="{D769AD45-49A2-4AD1-95DD-E4F7D0D1B9E9}" type="presParOf" srcId="{D8E4C09C-0E78-4DB4-A2AE-420C1637820E}" destId="{14595771-C416-4930-94CD-811DE3EAF4FE}" srcOrd="1" destOrd="0" presId="urn:microsoft.com/office/officeart/2005/8/layout/chevron2"/>
  </dgm:cxnLst>
  <dgm:bg/>
  <dgm:whole/>
</dgm:dataModel>
</file>

<file path=ppt/diagrams/data2.xml><?xml version="1.0" encoding="utf-8"?>
<dgm:dataModel xmlns:dgm="http://schemas.openxmlformats.org/drawingml/2006/diagram" xmlns:a="http://schemas.openxmlformats.org/drawingml/2006/main">
  <dgm:ptLst>
    <dgm:pt modelId="{7FAF6A8F-13FC-4623-8C30-C91317A1AC8C}" type="doc">
      <dgm:prSet loTypeId="urn:microsoft.com/office/officeart/2005/8/layout/hProcess9" loCatId="process" qsTypeId="urn:microsoft.com/office/officeart/2005/8/quickstyle/simple1" qsCatId="simple" csTypeId="urn:microsoft.com/office/officeart/2005/8/colors/accent1_2" csCatId="accent1" phldr="1"/>
      <dgm:spPr/>
    </dgm:pt>
    <dgm:pt modelId="{C9F678B4-3BCC-44DB-96D5-80C6CF7576CA}">
      <dgm:prSet phldrT="[Text]"/>
      <dgm:spPr/>
      <dgm:t>
        <a:bodyPr/>
        <a:lstStyle/>
        <a:p>
          <a:r>
            <a:rPr lang="en-GB" dirty="0" smtClean="0"/>
            <a:t>Identify Needs</a:t>
          </a:r>
          <a:endParaRPr lang="en-GB" dirty="0"/>
        </a:p>
      </dgm:t>
    </dgm:pt>
    <dgm:pt modelId="{15DBB4A6-F078-4070-9D10-55A2719748D3}" type="parTrans" cxnId="{82EE8144-61B1-4397-AF5D-A1E8C816837C}">
      <dgm:prSet/>
      <dgm:spPr/>
      <dgm:t>
        <a:bodyPr/>
        <a:lstStyle/>
        <a:p>
          <a:endParaRPr lang="en-GB"/>
        </a:p>
      </dgm:t>
    </dgm:pt>
    <dgm:pt modelId="{82E8B400-2B19-422B-B574-E4823E11FA58}" type="sibTrans" cxnId="{82EE8144-61B1-4397-AF5D-A1E8C816837C}">
      <dgm:prSet/>
      <dgm:spPr/>
      <dgm:t>
        <a:bodyPr/>
        <a:lstStyle/>
        <a:p>
          <a:endParaRPr lang="en-GB"/>
        </a:p>
      </dgm:t>
    </dgm:pt>
    <dgm:pt modelId="{437C341E-F13F-4242-953C-EF87AB443A7D}">
      <dgm:prSet phldrT="[Text]"/>
      <dgm:spPr/>
      <dgm:t>
        <a:bodyPr/>
        <a:lstStyle/>
        <a:p>
          <a:r>
            <a:rPr lang="en-GB" dirty="0" smtClean="0"/>
            <a:t>Deliver activities</a:t>
          </a:r>
          <a:endParaRPr lang="en-GB" dirty="0"/>
        </a:p>
      </dgm:t>
    </dgm:pt>
    <dgm:pt modelId="{961AA9EE-A860-4150-AB17-C193F935B526}" type="parTrans" cxnId="{6BF173BA-0D9F-4267-8FD1-AD712CAE36BB}">
      <dgm:prSet/>
      <dgm:spPr/>
      <dgm:t>
        <a:bodyPr/>
        <a:lstStyle/>
        <a:p>
          <a:endParaRPr lang="en-GB"/>
        </a:p>
      </dgm:t>
    </dgm:pt>
    <dgm:pt modelId="{67F272DF-7FF1-46BD-8351-B2DC284698F1}" type="sibTrans" cxnId="{6BF173BA-0D9F-4267-8FD1-AD712CAE36BB}">
      <dgm:prSet/>
      <dgm:spPr/>
      <dgm:t>
        <a:bodyPr/>
        <a:lstStyle/>
        <a:p>
          <a:endParaRPr lang="en-GB"/>
        </a:p>
      </dgm:t>
    </dgm:pt>
    <dgm:pt modelId="{D8291573-DCFA-44DD-A103-B0BE1FE83FF2}">
      <dgm:prSet phldrT="[Text]"/>
      <dgm:spPr/>
      <dgm:t>
        <a:bodyPr/>
        <a:lstStyle/>
        <a:p>
          <a:r>
            <a:rPr lang="en-GB" dirty="0" smtClean="0"/>
            <a:t>Evaluate effectiveness</a:t>
          </a:r>
          <a:endParaRPr lang="en-GB" dirty="0"/>
        </a:p>
      </dgm:t>
    </dgm:pt>
    <dgm:pt modelId="{FD5136B0-73DB-443B-8EDD-314F1CF43B83}" type="parTrans" cxnId="{77B5C71F-EC32-4992-8565-9758E613DE1C}">
      <dgm:prSet/>
      <dgm:spPr/>
      <dgm:t>
        <a:bodyPr/>
        <a:lstStyle/>
        <a:p>
          <a:endParaRPr lang="en-GB"/>
        </a:p>
      </dgm:t>
    </dgm:pt>
    <dgm:pt modelId="{2D6742D7-C58D-4115-8EA5-6EB808C2A2E8}" type="sibTrans" cxnId="{77B5C71F-EC32-4992-8565-9758E613DE1C}">
      <dgm:prSet/>
      <dgm:spPr/>
      <dgm:t>
        <a:bodyPr/>
        <a:lstStyle/>
        <a:p>
          <a:endParaRPr lang="en-GB"/>
        </a:p>
      </dgm:t>
    </dgm:pt>
    <dgm:pt modelId="{8C0EDBAC-C93D-433B-9FFE-DB647ED67152}">
      <dgm:prSet/>
      <dgm:spPr/>
      <dgm:t>
        <a:bodyPr/>
        <a:lstStyle/>
        <a:p>
          <a:r>
            <a:rPr lang="en-GB" dirty="0" smtClean="0"/>
            <a:t>Design Requirements</a:t>
          </a:r>
          <a:endParaRPr lang="en-GB" dirty="0"/>
        </a:p>
      </dgm:t>
    </dgm:pt>
    <dgm:pt modelId="{6D2E5407-ADB0-481F-8126-E731BCA7B98A}" type="parTrans" cxnId="{2163A0E1-7E69-4BC6-8DBE-003FE943EABA}">
      <dgm:prSet/>
      <dgm:spPr/>
      <dgm:t>
        <a:bodyPr/>
        <a:lstStyle/>
        <a:p>
          <a:endParaRPr lang="en-GB"/>
        </a:p>
      </dgm:t>
    </dgm:pt>
    <dgm:pt modelId="{F836F885-618F-4541-BA76-93EA17B9D002}" type="sibTrans" cxnId="{2163A0E1-7E69-4BC6-8DBE-003FE943EABA}">
      <dgm:prSet/>
      <dgm:spPr/>
      <dgm:t>
        <a:bodyPr/>
        <a:lstStyle/>
        <a:p>
          <a:endParaRPr lang="en-GB"/>
        </a:p>
      </dgm:t>
    </dgm:pt>
    <dgm:pt modelId="{858D055D-C700-4B19-8289-2C3B158DD254}" type="pres">
      <dgm:prSet presAssocID="{7FAF6A8F-13FC-4623-8C30-C91317A1AC8C}" presName="CompostProcess" presStyleCnt="0">
        <dgm:presLayoutVars>
          <dgm:dir/>
          <dgm:resizeHandles val="exact"/>
        </dgm:presLayoutVars>
      </dgm:prSet>
      <dgm:spPr/>
    </dgm:pt>
    <dgm:pt modelId="{9FC2E771-B6F6-4A3B-BE81-05357436A103}" type="pres">
      <dgm:prSet presAssocID="{7FAF6A8F-13FC-4623-8C30-C91317A1AC8C}" presName="arrow" presStyleLbl="bgShp" presStyleIdx="0" presStyleCnt="1"/>
      <dgm:spPr/>
    </dgm:pt>
    <dgm:pt modelId="{F2F447CE-B43C-4E74-A1DB-D5783CF02FF6}" type="pres">
      <dgm:prSet presAssocID="{7FAF6A8F-13FC-4623-8C30-C91317A1AC8C}" presName="linearProcess" presStyleCnt="0"/>
      <dgm:spPr/>
    </dgm:pt>
    <dgm:pt modelId="{C4983297-336E-47F1-85D0-A44D3082CCD5}" type="pres">
      <dgm:prSet presAssocID="{C9F678B4-3BCC-44DB-96D5-80C6CF7576CA}" presName="textNode" presStyleLbl="node1" presStyleIdx="0" presStyleCnt="4">
        <dgm:presLayoutVars>
          <dgm:bulletEnabled val="1"/>
        </dgm:presLayoutVars>
      </dgm:prSet>
      <dgm:spPr/>
      <dgm:t>
        <a:bodyPr/>
        <a:lstStyle/>
        <a:p>
          <a:endParaRPr lang="en-GB"/>
        </a:p>
      </dgm:t>
    </dgm:pt>
    <dgm:pt modelId="{F859BE40-DFB9-4A43-99AC-CE3A203D9629}" type="pres">
      <dgm:prSet presAssocID="{82E8B400-2B19-422B-B574-E4823E11FA58}" presName="sibTrans" presStyleCnt="0"/>
      <dgm:spPr/>
    </dgm:pt>
    <dgm:pt modelId="{D89988AE-7D8E-40A3-ADB7-FE5E63C70FD6}" type="pres">
      <dgm:prSet presAssocID="{8C0EDBAC-C93D-433B-9FFE-DB647ED67152}" presName="textNode" presStyleLbl="node1" presStyleIdx="1" presStyleCnt="4">
        <dgm:presLayoutVars>
          <dgm:bulletEnabled val="1"/>
        </dgm:presLayoutVars>
      </dgm:prSet>
      <dgm:spPr/>
      <dgm:t>
        <a:bodyPr/>
        <a:lstStyle/>
        <a:p>
          <a:endParaRPr lang="en-GB"/>
        </a:p>
      </dgm:t>
    </dgm:pt>
    <dgm:pt modelId="{122A1D4A-6740-4179-8EEC-0797D8386ABB}" type="pres">
      <dgm:prSet presAssocID="{F836F885-618F-4541-BA76-93EA17B9D002}" presName="sibTrans" presStyleCnt="0"/>
      <dgm:spPr/>
    </dgm:pt>
    <dgm:pt modelId="{C2CE75E5-A30D-4602-9BE5-499B52FEAE7E}" type="pres">
      <dgm:prSet presAssocID="{437C341E-F13F-4242-953C-EF87AB443A7D}" presName="textNode" presStyleLbl="node1" presStyleIdx="2" presStyleCnt="4">
        <dgm:presLayoutVars>
          <dgm:bulletEnabled val="1"/>
        </dgm:presLayoutVars>
      </dgm:prSet>
      <dgm:spPr/>
      <dgm:t>
        <a:bodyPr/>
        <a:lstStyle/>
        <a:p>
          <a:endParaRPr lang="en-GB"/>
        </a:p>
      </dgm:t>
    </dgm:pt>
    <dgm:pt modelId="{64E0415E-A585-46C8-ABDA-C2FD4C82A1E5}" type="pres">
      <dgm:prSet presAssocID="{67F272DF-7FF1-46BD-8351-B2DC284698F1}" presName="sibTrans" presStyleCnt="0"/>
      <dgm:spPr/>
    </dgm:pt>
    <dgm:pt modelId="{7C6FA0A6-96CA-48B1-8C26-EC5A5F8B18B0}" type="pres">
      <dgm:prSet presAssocID="{D8291573-DCFA-44DD-A103-B0BE1FE83FF2}" presName="textNode" presStyleLbl="node1" presStyleIdx="3" presStyleCnt="4">
        <dgm:presLayoutVars>
          <dgm:bulletEnabled val="1"/>
        </dgm:presLayoutVars>
      </dgm:prSet>
      <dgm:spPr/>
      <dgm:t>
        <a:bodyPr/>
        <a:lstStyle/>
        <a:p>
          <a:endParaRPr lang="en-GB"/>
        </a:p>
      </dgm:t>
    </dgm:pt>
  </dgm:ptLst>
  <dgm:cxnLst>
    <dgm:cxn modelId="{6BF173BA-0D9F-4267-8FD1-AD712CAE36BB}" srcId="{7FAF6A8F-13FC-4623-8C30-C91317A1AC8C}" destId="{437C341E-F13F-4242-953C-EF87AB443A7D}" srcOrd="2" destOrd="0" parTransId="{961AA9EE-A860-4150-AB17-C193F935B526}" sibTransId="{67F272DF-7FF1-46BD-8351-B2DC284698F1}"/>
    <dgm:cxn modelId="{6350CE6B-8FDC-4188-9EC7-0E2A8FEA5696}" type="presOf" srcId="{437C341E-F13F-4242-953C-EF87AB443A7D}" destId="{C2CE75E5-A30D-4602-9BE5-499B52FEAE7E}" srcOrd="0" destOrd="0" presId="urn:microsoft.com/office/officeart/2005/8/layout/hProcess9"/>
    <dgm:cxn modelId="{2163A0E1-7E69-4BC6-8DBE-003FE943EABA}" srcId="{7FAF6A8F-13FC-4623-8C30-C91317A1AC8C}" destId="{8C0EDBAC-C93D-433B-9FFE-DB647ED67152}" srcOrd="1" destOrd="0" parTransId="{6D2E5407-ADB0-481F-8126-E731BCA7B98A}" sibTransId="{F836F885-618F-4541-BA76-93EA17B9D002}"/>
    <dgm:cxn modelId="{2A40BE8D-9CCF-439A-BC9B-57178BDC8DC4}" type="presOf" srcId="{7FAF6A8F-13FC-4623-8C30-C91317A1AC8C}" destId="{858D055D-C700-4B19-8289-2C3B158DD254}" srcOrd="0" destOrd="0" presId="urn:microsoft.com/office/officeart/2005/8/layout/hProcess9"/>
    <dgm:cxn modelId="{D0EF0A07-DB94-46A5-B161-ECDEF5484241}" type="presOf" srcId="{D8291573-DCFA-44DD-A103-B0BE1FE83FF2}" destId="{7C6FA0A6-96CA-48B1-8C26-EC5A5F8B18B0}" srcOrd="0" destOrd="0" presId="urn:microsoft.com/office/officeart/2005/8/layout/hProcess9"/>
    <dgm:cxn modelId="{82EE8144-61B1-4397-AF5D-A1E8C816837C}" srcId="{7FAF6A8F-13FC-4623-8C30-C91317A1AC8C}" destId="{C9F678B4-3BCC-44DB-96D5-80C6CF7576CA}" srcOrd="0" destOrd="0" parTransId="{15DBB4A6-F078-4070-9D10-55A2719748D3}" sibTransId="{82E8B400-2B19-422B-B574-E4823E11FA58}"/>
    <dgm:cxn modelId="{841FF260-E048-4533-AE30-B04760B1A4E9}" type="presOf" srcId="{C9F678B4-3BCC-44DB-96D5-80C6CF7576CA}" destId="{C4983297-336E-47F1-85D0-A44D3082CCD5}" srcOrd="0" destOrd="0" presId="urn:microsoft.com/office/officeart/2005/8/layout/hProcess9"/>
    <dgm:cxn modelId="{77B5C71F-EC32-4992-8565-9758E613DE1C}" srcId="{7FAF6A8F-13FC-4623-8C30-C91317A1AC8C}" destId="{D8291573-DCFA-44DD-A103-B0BE1FE83FF2}" srcOrd="3" destOrd="0" parTransId="{FD5136B0-73DB-443B-8EDD-314F1CF43B83}" sibTransId="{2D6742D7-C58D-4115-8EA5-6EB808C2A2E8}"/>
    <dgm:cxn modelId="{4D48F3DE-4741-4005-8B91-A7A0F35673A9}" type="presOf" srcId="{8C0EDBAC-C93D-433B-9FFE-DB647ED67152}" destId="{D89988AE-7D8E-40A3-ADB7-FE5E63C70FD6}" srcOrd="0" destOrd="0" presId="urn:microsoft.com/office/officeart/2005/8/layout/hProcess9"/>
    <dgm:cxn modelId="{8251FA1E-5852-47EF-99F3-E14D964F6C59}" type="presParOf" srcId="{858D055D-C700-4B19-8289-2C3B158DD254}" destId="{9FC2E771-B6F6-4A3B-BE81-05357436A103}" srcOrd="0" destOrd="0" presId="urn:microsoft.com/office/officeart/2005/8/layout/hProcess9"/>
    <dgm:cxn modelId="{CD9E9FBB-75DE-4FE9-A556-6FEE6154BAF0}" type="presParOf" srcId="{858D055D-C700-4B19-8289-2C3B158DD254}" destId="{F2F447CE-B43C-4E74-A1DB-D5783CF02FF6}" srcOrd="1" destOrd="0" presId="urn:microsoft.com/office/officeart/2005/8/layout/hProcess9"/>
    <dgm:cxn modelId="{9DE327F7-B063-482D-B551-9F5FC2792107}" type="presParOf" srcId="{F2F447CE-B43C-4E74-A1DB-D5783CF02FF6}" destId="{C4983297-336E-47F1-85D0-A44D3082CCD5}" srcOrd="0" destOrd="0" presId="urn:microsoft.com/office/officeart/2005/8/layout/hProcess9"/>
    <dgm:cxn modelId="{31244B3A-D75C-42E3-82E1-E93C9289CD5A}" type="presParOf" srcId="{F2F447CE-B43C-4E74-A1DB-D5783CF02FF6}" destId="{F859BE40-DFB9-4A43-99AC-CE3A203D9629}" srcOrd="1" destOrd="0" presId="urn:microsoft.com/office/officeart/2005/8/layout/hProcess9"/>
    <dgm:cxn modelId="{B38E6E34-BDF5-4A9A-8F24-FFFE841FF77E}" type="presParOf" srcId="{F2F447CE-B43C-4E74-A1DB-D5783CF02FF6}" destId="{D89988AE-7D8E-40A3-ADB7-FE5E63C70FD6}" srcOrd="2" destOrd="0" presId="urn:microsoft.com/office/officeart/2005/8/layout/hProcess9"/>
    <dgm:cxn modelId="{CC6D3D83-8198-444E-A8BC-A9205B4FE1BB}" type="presParOf" srcId="{F2F447CE-B43C-4E74-A1DB-D5783CF02FF6}" destId="{122A1D4A-6740-4179-8EEC-0797D8386ABB}" srcOrd="3" destOrd="0" presId="urn:microsoft.com/office/officeart/2005/8/layout/hProcess9"/>
    <dgm:cxn modelId="{44106970-B24D-46FF-82D6-38C36C8918EA}" type="presParOf" srcId="{F2F447CE-B43C-4E74-A1DB-D5783CF02FF6}" destId="{C2CE75E5-A30D-4602-9BE5-499B52FEAE7E}" srcOrd="4" destOrd="0" presId="urn:microsoft.com/office/officeart/2005/8/layout/hProcess9"/>
    <dgm:cxn modelId="{13C257B4-9D98-4190-B513-AECE68F8AFFE}" type="presParOf" srcId="{F2F447CE-B43C-4E74-A1DB-D5783CF02FF6}" destId="{64E0415E-A585-46C8-ABDA-C2FD4C82A1E5}" srcOrd="5" destOrd="0" presId="urn:microsoft.com/office/officeart/2005/8/layout/hProcess9"/>
    <dgm:cxn modelId="{0A321C52-7630-4B7C-847E-1AC502AA93B0}" type="presParOf" srcId="{F2F447CE-B43C-4E74-A1DB-D5783CF02FF6}" destId="{7C6FA0A6-96CA-48B1-8C26-EC5A5F8B18B0}" srcOrd="6" destOrd="0" presId="urn:microsoft.com/office/officeart/2005/8/layout/hProcess9"/>
  </dgm:cxnLst>
  <dgm:bg/>
  <dgm:whole/>
</dgm:dataModel>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551EDAC-9B0A-4578-9F8E-B67A9466C40A}" type="datetimeFigureOut">
              <a:rPr lang="en-US" smtClean="0"/>
              <a:pPr/>
              <a:t>4/11/2013</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B365791-FF40-4317-92A8-37A8CD49DCE3}" type="slidenum">
              <a:rPr lang="en-GB" smtClean="0"/>
              <a:pPr/>
              <a:t>‹#›</a:t>
            </a:fld>
            <a:endParaRPr lang="en-GB"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45E68E-C1C1-47EB-9F6D-1DCF342161F0}" type="datetimeFigureOut">
              <a:rPr lang="en-US" smtClean="0"/>
              <a:pPr/>
              <a:t>4/11/2013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8396F8E-FF26-4232-A90B-4AAD2C8C965F}"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FA0633-3829-4310-AF73-2FC84113BBE7}" type="slidenum">
              <a:rPr lang="en-GB" smtClean="0"/>
              <a:pPr/>
              <a:t>5</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a:ln/>
        </p:spPr>
        <p:txBody>
          <a:bodyPr/>
          <a:lstStyle/>
          <a:p>
            <a:endParaRPr lang="en-GB" dirty="0" smtClean="0"/>
          </a:p>
        </p:txBody>
      </p:sp>
      <p:sp>
        <p:nvSpPr>
          <p:cNvPr id="19460" name="Footer Placeholder 3"/>
          <p:cNvSpPr>
            <a:spLocks noGrp="1"/>
          </p:cNvSpPr>
          <p:nvPr>
            <p:ph type="ftr" sz="quarter" idx="4"/>
          </p:nvPr>
        </p:nvSpPr>
        <p:spPr>
          <a:noFill/>
        </p:spPr>
        <p:txBody>
          <a:bodyPr/>
          <a:lstStyle/>
          <a:p>
            <a:r>
              <a:rPr lang="en-US" dirty="0" smtClean="0"/>
              <a:t>Organizations</a:t>
            </a:r>
          </a:p>
        </p:txBody>
      </p:sp>
      <p:sp>
        <p:nvSpPr>
          <p:cNvPr id="19461" name="Slide Number Placeholder 4"/>
          <p:cNvSpPr>
            <a:spLocks noGrp="1"/>
          </p:cNvSpPr>
          <p:nvPr>
            <p:ph type="sldNum" sz="quarter" idx="5"/>
          </p:nvPr>
        </p:nvSpPr>
        <p:spPr>
          <a:noFill/>
        </p:spPr>
        <p:txBody>
          <a:bodyPr/>
          <a:lstStyle/>
          <a:p>
            <a:fld id="{F1023E12-47C5-4F3A-B6A6-F2CD4151A082}" type="slidenum">
              <a:rPr lang="en-US" smtClean="0"/>
              <a:pPr/>
              <a:t>6</a:t>
            </a:fld>
            <a:endParaRPr lang="en-US"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model for evaluating how change</a:t>
            </a:r>
            <a:r>
              <a:rPr lang="en-GB" baseline="0" dirty="0" smtClean="0"/>
              <a:t> can impact an organisation.  This could also be used as a framework to consider learning needs in order to ensure the change is effective at an individual and organisational level.</a:t>
            </a:r>
            <a:r>
              <a:rPr lang="en-GB" dirty="0" smtClean="0"/>
              <a:t> </a:t>
            </a:r>
            <a:endParaRPr lang="en-GB" dirty="0"/>
          </a:p>
        </p:txBody>
      </p:sp>
      <p:sp>
        <p:nvSpPr>
          <p:cNvPr id="4" name="Slide Number Placeholder 3"/>
          <p:cNvSpPr>
            <a:spLocks noGrp="1"/>
          </p:cNvSpPr>
          <p:nvPr>
            <p:ph type="sldNum" sz="quarter" idx="10"/>
          </p:nvPr>
        </p:nvSpPr>
        <p:spPr/>
        <p:txBody>
          <a:bodyPr/>
          <a:lstStyle/>
          <a:p>
            <a:fld id="{CEFA0633-3829-4310-AF73-2FC84113BBE7}" type="slidenum">
              <a:rPr lang="en-GB" smtClean="0"/>
              <a:pPr/>
              <a:t>8</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Learning should be continuous and never ending</a:t>
            </a:r>
            <a:endParaRPr lang="en-GB" dirty="0"/>
          </a:p>
        </p:txBody>
      </p:sp>
      <p:sp>
        <p:nvSpPr>
          <p:cNvPr id="4" name="Slide Number Placeholder 3"/>
          <p:cNvSpPr>
            <a:spLocks noGrp="1"/>
          </p:cNvSpPr>
          <p:nvPr>
            <p:ph type="sldNum" sz="quarter" idx="10"/>
          </p:nvPr>
        </p:nvSpPr>
        <p:spPr/>
        <p:txBody>
          <a:bodyPr/>
          <a:lstStyle/>
          <a:p>
            <a:fld id="{C0AFE4DB-E749-4FC1-9CB4-2B1984A32597}" type="slidenum">
              <a:rPr lang="en-GB" smtClean="0"/>
              <a:pPr/>
              <a:t>10</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Identify and explain the tangible benefits of learning and development to organisational performance and for individual stakeholders, including senior managers, line managers, HR/L&amp;D professionals and individual employees.</a:t>
            </a:r>
          </a:p>
          <a:p>
            <a:endParaRPr lang="en-GB" dirty="0"/>
          </a:p>
        </p:txBody>
      </p:sp>
      <p:sp>
        <p:nvSpPr>
          <p:cNvPr id="4" name="Slide Number Placeholder 3"/>
          <p:cNvSpPr>
            <a:spLocks noGrp="1"/>
          </p:cNvSpPr>
          <p:nvPr>
            <p:ph type="sldNum" sz="quarter" idx="10"/>
          </p:nvPr>
        </p:nvSpPr>
        <p:spPr/>
        <p:txBody>
          <a:bodyPr/>
          <a:lstStyle/>
          <a:p>
            <a:fld id="{F8396F8E-FF26-4232-A90B-4AAD2C8C965F}" type="slidenum">
              <a:rPr lang="en-GB" smtClean="0"/>
              <a:pPr/>
              <a:t>13</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are / have yours been identified</a:t>
            </a:r>
            <a:r>
              <a:rPr lang="en-GB" baseline="0" dirty="0" smtClean="0"/>
              <a:t> in your current role?</a:t>
            </a:r>
            <a:endParaRPr lang="en-GB" dirty="0"/>
          </a:p>
        </p:txBody>
      </p:sp>
      <p:sp>
        <p:nvSpPr>
          <p:cNvPr id="4" name="Slide Number Placeholder 3"/>
          <p:cNvSpPr>
            <a:spLocks noGrp="1"/>
          </p:cNvSpPr>
          <p:nvPr>
            <p:ph type="sldNum" sz="quarter" idx="10"/>
          </p:nvPr>
        </p:nvSpPr>
        <p:spPr/>
        <p:txBody>
          <a:bodyPr/>
          <a:lstStyle/>
          <a:p>
            <a:fld id="{F8396F8E-FF26-4232-A90B-4AAD2C8C965F}" type="slidenum">
              <a:rPr lang="en-GB" smtClean="0"/>
              <a:pPr/>
              <a:t>18</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91649F-7745-43BE-AD79-2BEEF94B83B7}" type="slidenum">
              <a:rPr lang="en-GB"/>
              <a:pPr/>
              <a:t>19</a:t>
            </a:fld>
            <a:endParaRPr lang="en-GB" dirty="0"/>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r>
              <a:rPr lang="en-US" dirty="0" smtClean="0"/>
              <a:t>How were your learning</a:t>
            </a:r>
            <a:r>
              <a:rPr lang="en-US" baseline="0" dirty="0" smtClean="0"/>
              <a:t> needs identified?</a:t>
            </a:r>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5CA1E24-6D29-49CF-BD0F-E54606A2D28E}" type="slidenum">
              <a:rPr lang="en-GB"/>
              <a:pPr/>
              <a:t>20</a:t>
            </a:fld>
            <a:endParaRPr lang="en-GB" dirty="0"/>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4FF0AF6-292E-462C-9A0E-5CAF4C975B35}" type="slidenum">
              <a:rPr lang="en-GB"/>
              <a:pPr/>
              <a:t>21</a:t>
            </a:fld>
            <a:endParaRPr lang="en-GB"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18DFFE4-721E-4B16-B805-8618CB161DCF}" type="slidenum">
              <a:rPr lang="en-GB"/>
              <a:pPr/>
              <a:t>22</a:t>
            </a:fld>
            <a:endParaRPr lang="en-GB" dirty="0"/>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282018-4858-4CE1-A022-D43FF09570B9}" type="slidenum">
              <a:rPr lang="en-GB"/>
              <a:pPr/>
              <a:t>23</a:t>
            </a:fld>
            <a:endParaRPr lang="en-GB" dirty="0"/>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7087BE-DEED-4771-905D-1A12D8E759D2}" type="slidenum">
              <a:rPr lang="en-GB"/>
              <a:pPr/>
              <a:t>24</a:t>
            </a:fld>
            <a:endParaRPr lang="en-GB" dirty="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6590D49-A848-4EB2-B9D6-29B969FD49B9}" type="slidenum">
              <a:rPr lang="en-GB"/>
              <a:pPr/>
              <a:t>25</a:t>
            </a:fld>
            <a:endParaRPr lang="en-GB" dirty="0"/>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a:t>
            </a:r>
            <a:r>
              <a:rPr lang="en-GB" baseline="0" dirty="0" smtClean="0"/>
              <a:t> should be the considerations when selecting solutions?</a:t>
            </a:r>
          </a:p>
          <a:p>
            <a:r>
              <a:rPr lang="en-GB" baseline="0" dirty="0" smtClean="0"/>
              <a:t>Which are best suited to groups / Individuals?</a:t>
            </a:r>
            <a:endParaRPr lang="en-GB" dirty="0"/>
          </a:p>
        </p:txBody>
      </p:sp>
      <p:sp>
        <p:nvSpPr>
          <p:cNvPr id="4" name="Slide Number Placeholder 3"/>
          <p:cNvSpPr>
            <a:spLocks noGrp="1"/>
          </p:cNvSpPr>
          <p:nvPr>
            <p:ph type="sldNum" sz="quarter" idx="10"/>
          </p:nvPr>
        </p:nvSpPr>
        <p:spPr/>
        <p:txBody>
          <a:bodyPr/>
          <a:lstStyle/>
          <a:p>
            <a:fld id="{3335AA73-75F1-4315-99BA-B907EFF79F1B}" type="slidenum">
              <a:rPr lang="en-GB" smtClean="0"/>
              <a:pPr/>
              <a:t>27</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183BF04-EC78-43ED-9EBA-577D6CA321F1}" type="slidenum">
              <a:rPr lang="en-GB"/>
              <a:pPr/>
              <a:t>29</a:t>
            </a:fld>
            <a:endParaRPr lang="en-GB" dirty="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72730E2-7708-46BE-B83E-2A6E1B33B202}" type="slidenum">
              <a:rPr lang="en-GB"/>
              <a:pPr/>
              <a:t>31</a:t>
            </a:fld>
            <a:endParaRPr lang="en-GB" dirty="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Footer Placeholder 3"/>
          <p:cNvSpPr>
            <a:spLocks noGrp="1"/>
          </p:cNvSpPr>
          <p:nvPr>
            <p:ph type="ftr" sz="quarter" idx="10"/>
          </p:nvPr>
        </p:nvSpPr>
        <p:spPr/>
        <p:txBody>
          <a:bodyPr/>
          <a:lstStyle/>
          <a:p>
            <a:r>
              <a:rPr lang="en-GB" dirty="0" smtClean="0"/>
              <a:t>Ref:  ???? Unlocking Human Resource Management  </a:t>
            </a:r>
            <a:endParaRPr lang="en-GB" dirty="0"/>
          </a:p>
        </p:txBody>
      </p:sp>
      <p:sp>
        <p:nvSpPr>
          <p:cNvPr id="5" name="Slide Number Placeholder 4"/>
          <p:cNvSpPr>
            <a:spLocks noGrp="1"/>
          </p:cNvSpPr>
          <p:nvPr>
            <p:ph type="sldNum" sz="quarter" idx="11"/>
          </p:nvPr>
        </p:nvSpPr>
        <p:spPr/>
        <p:txBody>
          <a:bodyPr/>
          <a:lstStyle/>
          <a:p>
            <a:fld id="{7F11DB65-6F11-4BB2-B3A4-CCE9DAAEC854}" type="slidenum">
              <a:rPr lang="en-GB" smtClean="0"/>
              <a:pPr/>
              <a:t>32</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8396F8E-FF26-4232-A90B-4AAD2C8C965F}" type="slidenum">
              <a:rPr lang="en-GB" smtClean="0"/>
              <a:pPr/>
              <a:t>35</a:t>
            </a:fld>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aseline="0" dirty="0" smtClean="0">
                <a:solidFill>
                  <a:srgbClr val="000000"/>
                </a:solidFill>
                <a:latin typeface="Frutiger 55 Roman"/>
              </a:rPr>
              <a:t>360 feedback 	Informally 	Through engagement surveys 	Other 	We don’t evaluate them </a:t>
            </a:r>
            <a:endParaRPr lang="en-GB" dirty="0"/>
          </a:p>
        </p:txBody>
      </p:sp>
      <p:sp>
        <p:nvSpPr>
          <p:cNvPr id="4" name="Slide Number Placeholder 3"/>
          <p:cNvSpPr>
            <a:spLocks noGrp="1"/>
          </p:cNvSpPr>
          <p:nvPr>
            <p:ph type="sldNum" sz="quarter" idx="10"/>
          </p:nvPr>
        </p:nvSpPr>
        <p:spPr/>
        <p:txBody>
          <a:bodyPr/>
          <a:lstStyle/>
          <a:p>
            <a:fld id="{F550B85A-D72A-4024-9541-7585509B6CBC}" type="slidenum">
              <a:rPr lang="en-GB" smtClean="0"/>
              <a:pPr/>
              <a:t>36</a:t>
            </a:fld>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C6F7923-7C45-4275-A75E-39F27E538605}" type="slidenum">
              <a:rPr lang="en-GB"/>
              <a:pPr/>
              <a:t>37</a:t>
            </a:fld>
            <a:endParaRPr lang="en-GB" dirty="0"/>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61D42D-07E6-463E-9C92-89FBF60AF0FB}" type="slidenum">
              <a:rPr lang="en-GB"/>
              <a:pPr/>
              <a:t>39</a:t>
            </a:fld>
            <a:endParaRPr lang="en-GB" dirty="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09547B9-CB03-411E-A5D7-5D5EE4D78D04}" type="slidenum">
              <a:rPr lang="en-GB"/>
              <a:pPr/>
              <a:t>40</a:t>
            </a:fld>
            <a:endParaRPr lang="en-GB" dirty="0"/>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4CDDF96-29FC-4AD0-826E-C8B93AB9B481}" type="slidenum">
              <a:rPr lang="en-GB"/>
              <a:pPr/>
              <a:t>41</a:t>
            </a:fld>
            <a:endParaRPr lang="en-GB" dirty="0"/>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3EB2F0-53C9-4B28-A7DB-AC68407C73D1}" type="slidenum">
              <a:rPr lang="en-GB"/>
              <a:pPr/>
              <a:t>42</a:t>
            </a:fld>
            <a:endParaRPr lang="en-GB" dirty="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E4572B4-D45A-4D1A-A7CE-0B72DC329783}" type="slidenum">
              <a:rPr lang="en-GB"/>
              <a:pPr/>
              <a:t>43</a:t>
            </a:fld>
            <a:endParaRPr lang="en-GB" dirty="0"/>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Relevance</a:t>
            </a:r>
            <a:r>
              <a:rPr lang="en-GB" dirty="0" smtClean="0"/>
              <a:t>: how existing or planned training provision will meet new opportunities and challenges for the business.</a:t>
            </a:r>
          </a:p>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Alignment</a:t>
            </a:r>
            <a:r>
              <a:rPr lang="en-GB" dirty="0" smtClean="0"/>
              <a:t>: if the plan is to deliver a changed LTD offer, it is critical for HR to talk to key managers and other stakeholders about what they are seeking to deliver and how the function can help them achieve it. It is also important to ensure that LTD is aligned to other key strategies such as reward, organisational development, engagement and other aspects of the management of human resources. Alignment with organisational strategy and its marketing and finance strategies and other dimensions of corporate strategy gives focus, purpose and relevance to LTD.</a:t>
            </a:r>
          </a:p>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Measurement</a:t>
            </a:r>
            <a:r>
              <a:rPr lang="en-GB" dirty="0" smtClean="0"/>
              <a:t>: it is also critical that the HR function effectively and consistently measures and evaluates its interventions.  It may be helpful to use a mixture of evaluation methods such as return on investment (ROI) and broader measures of expected change and improvement such as return on expectation, and to link LTD outcomes to key performance indicators (KPIs).</a:t>
            </a:r>
          </a:p>
          <a:p>
            <a:endParaRPr lang="en-GB" dirty="0"/>
          </a:p>
        </p:txBody>
      </p:sp>
      <p:sp>
        <p:nvSpPr>
          <p:cNvPr id="4" name="Slide Number Placeholder 3"/>
          <p:cNvSpPr>
            <a:spLocks noGrp="1"/>
          </p:cNvSpPr>
          <p:nvPr>
            <p:ph type="sldNum" sz="quarter" idx="10"/>
          </p:nvPr>
        </p:nvSpPr>
        <p:spPr/>
        <p:txBody>
          <a:bodyPr/>
          <a:lstStyle/>
          <a:p>
            <a:fld id="{120758CE-73F6-46D9-8F9C-012C92A5BF78}" type="slidenum">
              <a:rPr lang="en-GB" smtClean="0"/>
              <a:pPr/>
              <a:t>46</a:t>
            </a:fld>
            <a:endParaRPr lang="en-GB"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0725A03-E8E3-4A91-93D0-A1CD78E1CA12}" type="slidenum">
              <a:rPr lang="en-GB"/>
              <a:pPr/>
              <a:t>47</a:t>
            </a:fld>
            <a:endParaRPr lang="en-GB" dirty="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6402D3-36F1-4713-8B57-685AC685B6F6}" type="slidenum">
              <a:rPr lang="en-GB"/>
              <a:pPr/>
              <a:t>48</a:t>
            </a:fld>
            <a:endParaRPr lang="en-GB" dirty="0"/>
          </a:p>
        </p:txBody>
      </p:sp>
      <p:sp>
        <p:nvSpPr>
          <p:cNvPr id="39938" name="Rectangle 2"/>
          <p:cNvSpPr>
            <a:spLocks noGrp="1" noRot="1" noChangeAspect="1" noChangeArrowheads="1" noTextEdit="1"/>
          </p:cNvSpPr>
          <p:nvPr>
            <p:ph type="sldImg"/>
          </p:nvPr>
        </p:nvSpPr>
        <p:spPr>
          <a:ln/>
        </p:spPr>
      </p:sp>
      <p:sp>
        <p:nvSpPr>
          <p:cNvPr id="3993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892DEBA-2099-4115-854A-86E43B83AED4}" type="slidenum">
              <a:rPr lang="en-GB"/>
              <a:pPr/>
              <a:t>49</a:t>
            </a:fld>
            <a:endParaRPr lang="en-GB" dirty="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B45D61-679D-4AA8-91D9-8BB1B0B1B572}" type="slidenum">
              <a:rPr lang="en-GB"/>
              <a:pPr/>
              <a:t>50</a:t>
            </a:fld>
            <a:endParaRPr lang="en-GB" dirty="0"/>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FA0633-3829-4310-AF73-2FC84113BBE7}" type="slidenum">
              <a:rPr lang="en-GB" smtClean="0"/>
              <a:pPr/>
              <a:t>51</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C225064-7AF1-4A37-92C1-280C6E170BA5}" type="datetimeFigureOut">
              <a:rPr lang="en-US" smtClean="0"/>
              <a:pPr/>
              <a:t>4/11/2013</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5544EDE7-CAC8-4E55-9000-4053C5661714}"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C225064-7AF1-4A37-92C1-280C6E170BA5}" type="datetimeFigureOut">
              <a:rPr lang="en-US" smtClean="0"/>
              <a:pPr/>
              <a:t>4/11/2013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5544EDE7-CAC8-4E55-9000-4053C5661714}"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C225064-7AF1-4A37-92C1-280C6E170BA5}" type="datetimeFigureOut">
              <a:rPr lang="en-US" smtClean="0"/>
              <a:pPr/>
              <a:t>4/11/2013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5544EDE7-CAC8-4E55-9000-4053C5661714}"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C225064-7AF1-4A37-92C1-280C6E170BA5}" type="datetimeFigureOut">
              <a:rPr lang="en-US" smtClean="0"/>
              <a:pPr/>
              <a:t>4/11/2013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5544EDE7-CAC8-4E55-9000-4053C5661714}"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C225064-7AF1-4A37-92C1-280C6E170BA5}" type="datetimeFigureOut">
              <a:rPr lang="en-US" smtClean="0"/>
              <a:pPr/>
              <a:t>4/11/2013</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5544EDE7-CAC8-4E55-9000-4053C5661714}"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C225064-7AF1-4A37-92C1-280C6E170BA5}" type="datetimeFigureOut">
              <a:rPr lang="en-US" smtClean="0"/>
              <a:pPr/>
              <a:t>4/11/2013</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5544EDE7-CAC8-4E55-9000-4053C5661714}"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C225064-7AF1-4A37-92C1-280C6E170BA5}" type="datetimeFigureOut">
              <a:rPr lang="en-US" smtClean="0"/>
              <a:pPr/>
              <a:t>4/11/2013</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5544EDE7-CAC8-4E55-9000-4053C5661714}"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C225064-7AF1-4A37-92C1-280C6E170BA5}" type="datetimeFigureOut">
              <a:rPr lang="en-US" smtClean="0"/>
              <a:pPr/>
              <a:t>4/11/2013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5544EDE7-CAC8-4E55-9000-4053C5661714}"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C225064-7AF1-4A37-92C1-280C6E170BA5}" type="datetimeFigureOut">
              <a:rPr lang="en-US" smtClean="0"/>
              <a:pPr/>
              <a:t>4/11/2013</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5544EDE7-CAC8-4E55-9000-4053C5661714}"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C225064-7AF1-4A37-92C1-280C6E170BA5}" type="datetimeFigureOut">
              <a:rPr lang="en-US" smtClean="0"/>
              <a:pPr/>
              <a:t>4/11/2013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5544EDE7-CAC8-4E55-9000-4053C5661714}"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C225064-7AF1-4A37-92C1-280C6E170BA5}" type="datetimeFigureOut">
              <a:rPr lang="en-US" smtClean="0"/>
              <a:pPr/>
              <a:t>4/11/2013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5544EDE7-CAC8-4E55-9000-4053C5661714}" type="slidenum">
              <a:rPr lang="en-GB" smtClean="0"/>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endParaRPr lang="en-GB" dirty="0"/>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GB" dirty="0"/>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GB" dirty="0"/>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6AB9CB2A-E21F-4516-8DB3-50F9626F5560}" type="slidenum">
              <a:rPr lang="en-GB"/>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C225064-7AF1-4A37-92C1-280C6E170BA5}" type="datetimeFigureOut">
              <a:rPr lang="en-US" smtClean="0"/>
              <a:pPr/>
              <a:t>4/11/2013</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5544EDE7-CAC8-4E55-9000-4053C5661714}"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hyperlink" Target="http://www.youtube.com/watch?v=lUP4WcfNyAA"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Meeting organisational development needs</a:t>
            </a:r>
          </a:p>
        </p:txBody>
      </p:sp>
      <p:sp>
        <p:nvSpPr>
          <p:cNvPr id="3" name="Subtitle 2"/>
          <p:cNvSpPr>
            <a:spLocks noGrp="1"/>
          </p:cNvSpPr>
          <p:nvPr>
            <p:ph type="subTitle" idx="1"/>
          </p:nvPr>
        </p:nvSpPr>
        <p:spPr/>
        <p:txBody>
          <a:bodyPr/>
          <a:lstStyle/>
          <a:p>
            <a:r>
              <a:rPr lang="en-GB" dirty="0" smtClean="0"/>
              <a:t>April 2013</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fontScale="85000" lnSpcReduction="20000"/>
          </a:bodyPr>
          <a:lstStyle/>
          <a:p>
            <a:pPr lvl="0"/>
            <a:r>
              <a:rPr lang="en-GB" dirty="0" smtClean="0"/>
              <a:t>Understand the key requirements in the design and development of a range of inclusive learning and development activities.</a:t>
            </a:r>
          </a:p>
          <a:p>
            <a:pPr lvl="0">
              <a:buNone/>
            </a:pPr>
            <a:r>
              <a:rPr lang="en-GB" dirty="0" smtClean="0"/>
              <a:t> </a:t>
            </a:r>
          </a:p>
          <a:p>
            <a:pPr lvl="0"/>
            <a:r>
              <a:rPr lang="en-GB" dirty="0" smtClean="0"/>
              <a:t>Understand how learning and development needs can be met, the application and use of a range of relevant methods.</a:t>
            </a:r>
          </a:p>
          <a:p>
            <a:pPr lvl="0"/>
            <a:endParaRPr lang="en-GB" dirty="0" smtClean="0"/>
          </a:p>
          <a:p>
            <a:pPr lvl="0"/>
            <a:r>
              <a:rPr lang="en-GB" dirty="0" smtClean="0"/>
              <a:t>Understand the roles and responsibilities of individuals in meeting learning and development needs.</a:t>
            </a:r>
          </a:p>
          <a:p>
            <a:endParaRPr lang="en-GB" dirty="0" smtClean="0"/>
          </a:p>
          <a:p>
            <a:r>
              <a:rPr lang="en-GB" dirty="0" smtClean="0"/>
              <a:t>Be able to evaluate the outcomes of learning interventions</a:t>
            </a:r>
            <a:endParaRPr lang="en-GB" dirty="0"/>
          </a:p>
        </p:txBody>
      </p:sp>
      <p:sp>
        <p:nvSpPr>
          <p:cNvPr id="4" name="Title 3"/>
          <p:cNvSpPr>
            <a:spLocks noGrp="1"/>
          </p:cNvSpPr>
          <p:nvPr>
            <p:ph type="title"/>
          </p:nvPr>
        </p:nvSpPr>
        <p:spPr/>
        <p:txBody>
          <a:bodyPr>
            <a:normAutofit fontScale="90000"/>
          </a:bodyPr>
          <a:lstStyle/>
          <a:p>
            <a:r>
              <a:rPr lang="en-GB" dirty="0" smtClean="0"/>
              <a:t>Learning outcomes for the module</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pPr marL="624078" lvl="0" indent="-514350">
              <a:buFont typeface="+mj-lt"/>
              <a:buAutoNum type="arabicPeriod"/>
            </a:pPr>
            <a:r>
              <a:rPr lang="en-GB" b="1" dirty="0" smtClean="0"/>
              <a:t>Identify and explain the tangible benefits of learning and development to organisational performance and for individual stakeholders, including senior managers, line managers, HR/L&amp;D professionals and individual employees.</a:t>
            </a:r>
          </a:p>
          <a:p>
            <a:pPr marL="624078" indent="-514350">
              <a:buFont typeface="+mj-lt"/>
              <a:buAutoNum type="arabicPeriod"/>
            </a:pPr>
            <a:endParaRPr lang="en-GB" b="1" dirty="0" smtClean="0"/>
          </a:p>
          <a:p>
            <a:pPr marL="624078" lvl="0" indent="-514350">
              <a:buFont typeface="+mj-lt"/>
              <a:buAutoNum type="arabicPeriod"/>
            </a:pPr>
            <a:r>
              <a:rPr lang="en-GB" b="1" dirty="0" smtClean="0"/>
              <a:t>Identify and explain the role of the range of stakeholders in ensuring those benefits are achieved.</a:t>
            </a:r>
          </a:p>
          <a:p>
            <a:pPr marL="624078" indent="-514350">
              <a:buFont typeface="+mj-lt"/>
              <a:buAutoNum type="arabicPeriod"/>
            </a:pPr>
            <a:endParaRPr lang="en-GB" b="1" dirty="0" smtClean="0"/>
          </a:p>
          <a:p>
            <a:pPr marL="624078" lvl="0" indent="-514350">
              <a:buFont typeface="+mj-lt"/>
              <a:buAutoNum type="arabicPeriod"/>
            </a:pPr>
            <a:r>
              <a:rPr lang="en-GB" b="1" dirty="0" smtClean="0"/>
              <a:t>Provide a critical assessment of two approaches to evaluating the benefits of learning and development with reference to two different contexts.</a:t>
            </a:r>
          </a:p>
          <a:p>
            <a:endParaRPr lang="en-GB" dirty="0" smtClean="0"/>
          </a:p>
          <a:p>
            <a:r>
              <a:rPr lang="en-GB" dirty="0" smtClean="0"/>
              <a:t>You should refer to published research and literature, and examples of organisational practice, in addressing the above three points</a:t>
            </a:r>
          </a:p>
          <a:p>
            <a:endParaRPr lang="en-GB" dirty="0" smtClean="0"/>
          </a:p>
          <a:p>
            <a:pPr lvl="0"/>
            <a:r>
              <a:rPr lang="en-GB" dirty="0" smtClean="0"/>
              <a:t>a maximum of two A4 pages which reflects on how the content of the presentation has met the identified assessment criteria and includes citation of references.</a:t>
            </a:r>
          </a:p>
          <a:p>
            <a:endParaRPr lang="en-GB" dirty="0" smtClean="0"/>
          </a:p>
          <a:p>
            <a:endParaRPr lang="en-GB" dirty="0"/>
          </a:p>
        </p:txBody>
      </p:sp>
      <p:sp>
        <p:nvSpPr>
          <p:cNvPr id="3" name="Title 2"/>
          <p:cNvSpPr>
            <a:spLocks noGrp="1"/>
          </p:cNvSpPr>
          <p:nvPr>
            <p:ph type="title"/>
          </p:nvPr>
        </p:nvSpPr>
        <p:spPr/>
        <p:txBody>
          <a:bodyPr/>
          <a:lstStyle/>
          <a:p>
            <a:r>
              <a:rPr lang="en-GB" dirty="0" smtClean="0"/>
              <a:t>Assessment criteria</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500034" y="0"/>
          <a:ext cx="8643966" cy="5929358"/>
        </p:xfrm>
        <a:graphic>
          <a:graphicData uri="http://schemas.openxmlformats.org/drawingml/2006/table">
            <a:tbl>
              <a:tblPr/>
              <a:tblGrid>
                <a:gridCol w="792486"/>
                <a:gridCol w="1067655"/>
                <a:gridCol w="2201350"/>
                <a:gridCol w="1291457"/>
                <a:gridCol w="792486"/>
                <a:gridCol w="803493"/>
                <a:gridCol w="1695039"/>
              </a:tblGrid>
              <a:tr h="342342">
                <a:tc gridSpan="3">
                  <a:txBody>
                    <a:bodyPr/>
                    <a:lstStyle/>
                    <a:p>
                      <a:pPr algn="ctr" fontAlgn="b"/>
                      <a:r>
                        <a:rPr lang="en-GB" sz="1100" b="1" i="0" u="sng" strike="noStrike" dirty="0">
                          <a:solidFill>
                            <a:srgbClr val="000000"/>
                          </a:solidFill>
                          <a:latin typeface="Calibri"/>
                        </a:rPr>
                        <a:t>25-Apr</a:t>
                      </a:r>
                    </a:p>
                  </a:txBody>
                  <a:tcPr marL="7749" marR="7749" marT="7749" marB="0" anchor="b">
                    <a:lnL>
                      <a:noFill/>
                    </a:lnL>
                    <a:lnR>
                      <a:noFill/>
                    </a:lnR>
                    <a:lnT>
                      <a:noFill/>
                    </a:lnT>
                    <a:lnB>
                      <a:noFill/>
                    </a:lnB>
                  </a:tcPr>
                </a:tc>
                <a:tc hMerge="1">
                  <a:txBody>
                    <a:bodyPr/>
                    <a:lstStyle/>
                    <a:p>
                      <a:endParaRPr lang="en-GB"/>
                    </a:p>
                  </a:txBody>
                  <a:tcPr/>
                </a:tc>
                <a:tc hMerge="1">
                  <a:txBody>
                    <a:bodyPr/>
                    <a:lstStyle/>
                    <a:p>
                      <a:endParaRPr lang="en-GB"/>
                    </a:p>
                  </a:txBody>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a:noFill/>
                    </a:lnT>
                    <a:lnB>
                      <a:noFill/>
                    </a:lnB>
                  </a:tcPr>
                </a:tc>
                <a:tc gridSpan="3">
                  <a:txBody>
                    <a:bodyPr/>
                    <a:lstStyle/>
                    <a:p>
                      <a:pPr algn="ctr" fontAlgn="b"/>
                      <a:r>
                        <a:rPr lang="en-GB" sz="1100" b="1" i="0" u="sng" strike="noStrike">
                          <a:solidFill>
                            <a:srgbClr val="000000"/>
                          </a:solidFill>
                          <a:latin typeface="Calibri"/>
                        </a:rPr>
                        <a:t>2nd of May</a:t>
                      </a:r>
                    </a:p>
                  </a:txBody>
                  <a:tcPr marL="7749" marR="7749" marT="7749" marB="0" anchor="b">
                    <a:lnL>
                      <a:noFill/>
                    </a:lnL>
                    <a:lnR>
                      <a:noFill/>
                    </a:lnR>
                    <a:lnT>
                      <a:noFill/>
                    </a:lnT>
                    <a:lnB>
                      <a:noFill/>
                    </a:lnB>
                  </a:tcPr>
                </a:tc>
                <a:tc hMerge="1">
                  <a:txBody>
                    <a:bodyPr/>
                    <a:lstStyle/>
                    <a:p>
                      <a:endParaRPr lang="en-GB"/>
                    </a:p>
                  </a:txBody>
                  <a:tcPr/>
                </a:tc>
                <a:tc hMerge="1">
                  <a:txBody>
                    <a:bodyPr/>
                    <a:lstStyle/>
                    <a:p>
                      <a:endParaRPr lang="en-GB"/>
                    </a:p>
                  </a:txBody>
                  <a:tcPr/>
                </a:tc>
              </a:tr>
              <a:tr h="356035">
                <a:tc>
                  <a:txBody>
                    <a:bodyPr/>
                    <a:lstStyle/>
                    <a:p>
                      <a:pPr algn="l" fontAlgn="b"/>
                      <a:endParaRPr lang="en-GB" sz="1100" b="1" i="0" u="sng" strike="noStrike">
                        <a:solidFill>
                          <a:srgbClr val="000000"/>
                        </a:solidFill>
                        <a:latin typeface="Calibri"/>
                      </a:endParaRPr>
                    </a:p>
                  </a:txBody>
                  <a:tcPr marL="7749" marR="7749" marT="774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1100" b="1" i="0" u="sng" strike="noStrike">
                        <a:solidFill>
                          <a:srgbClr val="000000"/>
                        </a:solidFill>
                        <a:latin typeface="Calibri"/>
                      </a:endParaRPr>
                    </a:p>
                  </a:txBody>
                  <a:tcPr marL="7749" marR="7749" marT="774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a:noFill/>
                    </a:lnT>
                    <a:lnB>
                      <a:noFill/>
                    </a:lnB>
                  </a:tcPr>
                </a:tc>
                <a:tc>
                  <a:txBody>
                    <a:bodyPr/>
                    <a:lstStyle/>
                    <a:p>
                      <a:pPr algn="l" fontAlgn="b"/>
                      <a:endParaRPr lang="en-GB" sz="1100" b="1" i="0" u="sng" strike="noStrike">
                        <a:solidFill>
                          <a:srgbClr val="000000"/>
                        </a:solidFill>
                        <a:latin typeface="Calibri"/>
                      </a:endParaRPr>
                    </a:p>
                  </a:txBody>
                  <a:tcPr marL="7749" marR="7749" marT="774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1100" b="1" i="0" u="sng" strike="noStrike">
                        <a:solidFill>
                          <a:srgbClr val="000000"/>
                        </a:solidFill>
                        <a:latin typeface="Calibri"/>
                      </a:endParaRPr>
                    </a:p>
                  </a:txBody>
                  <a:tcPr marL="7749" marR="7749" marT="774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a:noFill/>
                    </a:lnT>
                    <a:lnB w="12700" cap="flat" cmpd="sng" algn="ctr">
                      <a:solidFill>
                        <a:srgbClr val="000000"/>
                      </a:solidFill>
                      <a:prstDash val="solid"/>
                      <a:round/>
                      <a:headEnd type="none" w="med" len="med"/>
                      <a:tailEnd type="none" w="med" len="med"/>
                    </a:lnB>
                  </a:tcPr>
                </a:tc>
              </a:tr>
              <a:tr h="342342">
                <a:tc>
                  <a:txBody>
                    <a:bodyPr/>
                    <a:lstStyle/>
                    <a:p>
                      <a:pPr algn="l" fontAlgn="b"/>
                      <a:r>
                        <a:rPr lang="en-GB" sz="1100" b="0" i="0" u="none" strike="noStrike">
                          <a:solidFill>
                            <a:srgbClr val="000000"/>
                          </a:solidFill>
                          <a:latin typeface="Calibri"/>
                        </a:rPr>
                        <a:t>Group1</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9am</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Daniel Potter</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algn="l" fontAlgn="b"/>
                      <a:r>
                        <a:rPr lang="en-GB" sz="1100" b="0" i="0" u="none" strike="noStrike">
                          <a:solidFill>
                            <a:srgbClr val="000000"/>
                          </a:solidFill>
                          <a:latin typeface="Calibri"/>
                        </a:rPr>
                        <a:t>Group 5</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9am</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Lianne Howlett</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42342">
                <a:tc>
                  <a:txBody>
                    <a:bodyPr/>
                    <a:lstStyle/>
                    <a:p>
                      <a:pPr algn="l" fontAlgn="b"/>
                      <a:r>
                        <a:rPr lang="en-GB" sz="1100" b="0" i="0" u="none" strike="noStrike">
                          <a:solidFill>
                            <a:srgbClr val="000000"/>
                          </a:solidFill>
                          <a:latin typeface="Calibri"/>
                        </a:rPr>
                        <a:t> </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9.20</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Emma Rees</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algn="l" fontAlgn="b"/>
                      <a:r>
                        <a:rPr lang="en-GB" sz="1100" b="0" i="0" u="none" strike="noStrike">
                          <a:solidFill>
                            <a:srgbClr val="000000"/>
                          </a:solidFill>
                          <a:latin typeface="Calibri"/>
                        </a:rPr>
                        <a:t> </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9.20</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Katy Bowen</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56035">
                <a:tc>
                  <a:txBody>
                    <a:bodyPr/>
                    <a:lstStyle/>
                    <a:p>
                      <a:pPr algn="l" fontAlgn="b"/>
                      <a:r>
                        <a:rPr lang="en-GB" sz="1100" b="0" i="0" u="none" strike="noStrike">
                          <a:solidFill>
                            <a:srgbClr val="000000"/>
                          </a:solidFill>
                          <a:latin typeface="Calibri"/>
                        </a:rPr>
                        <a:t> </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9.40</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Ciaron Dodd</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algn="l" fontAlgn="b"/>
                      <a:r>
                        <a:rPr lang="en-GB" sz="1100" b="0" i="0" u="none" strike="noStrike">
                          <a:solidFill>
                            <a:srgbClr val="000000"/>
                          </a:solidFill>
                          <a:latin typeface="Calibri"/>
                        </a:rPr>
                        <a:t> </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9.40</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Rebecca Kirton</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56035">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a:noFill/>
                    </a:lnT>
                    <a:lnB>
                      <a:noFill/>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56035">
                <a:tc>
                  <a:txBody>
                    <a:bodyPr/>
                    <a:lstStyle/>
                    <a:p>
                      <a:pPr algn="l" fontAlgn="b"/>
                      <a:r>
                        <a:rPr lang="en-GB" sz="1100" b="0" i="0" u="none" strike="noStrike">
                          <a:solidFill>
                            <a:srgbClr val="000000"/>
                          </a:solidFill>
                          <a:latin typeface="Calibri"/>
                        </a:rPr>
                        <a:t>Group 2</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10am</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Carol Clayton</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algn="l" fontAlgn="b"/>
                      <a:r>
                        <a:rPr lang="en-GB" sz="1100" b="0" i="0" u="none" strike="noStrike">
                          <a:solidFill>
                            <a:srgbClr val="000000"/>
                          </a:solidFill>
                          <a:latin typeface="Calibri"/>
                        </a:rPr>
                        <a:t>Group 6</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10am</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Leanne Edwards</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42342">
                <a:tc>
                  <a:txBody>
                    <a:bodyPr/>
                    <a:lstStyle/>
                    <a:p>
                      <a:pPr algn="l" fontAlgn="b"/>
                      <a:r>
                        <a:rPr lang="en-GB" sz="1100" b="0" i="0" u="none" strike="noStrike">
                          <a:solidFill>
                            <a:srgbClr val="000000"/>
                          </a:solidFill>
                          <a:latin typeface="Calibri"/>
                        </a:rPr>
                        <a:t> </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10.20</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Rebecca Gouch</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algn="l" fontAlgn="b"/>
                      <a:r>
                        <a:rPr lang="en-GB" sz="1100" b="0" i="0" u="none" strike="noStrike">
                          <a:solidFill>
                            <a:srgbClr val="000000"/>
                          </a:solidFill>
                          <a:latin typeface="Calibri"/>
                        </a:rPr>
                        <a:t> </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10.20</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Dawn Davies</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56035">
                <a:tc>
                  <a:txBody>
                    <a:bodyPr/>
                    <a:lstStyle/>
                    <a:p>
                      <a:pPr algn="l" fontAlgn="b"/>
                      <a:r>
                        <a:rPr lang="en-GB" sz="1100" b="0" i="0" u="none" strike="noStrike">
                          <a:solidFill>
                            <a:srgbClr val="000000"/>
                          </a:solidFill>
                          <a:latin typeface="Calibri"/>
                        </a:rPr>
                        <a:t> </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10.40</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Jo jackson</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algn="l" fontAlgn="b"/>
                      <a:r>
                        <a:rPr lang="en-GB" sz="1100" b="0" i="0" u="none" strike="noStrike">
                          <a:solidFill>
                            <a:srgbClr val="000000"/>
                          </a:solidFill>
                          <a:latin typeface="Calibri"/>
                        </a:rPr>
                        <a:t> </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10.40</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Sarah Gardner</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2342">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a:noFill/>
                    </a:lnT>
                    <a:lnB>
                      <a:noFill/>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42342">
                <a:tc>
                  <a:txBody>
                    <a:bodyPr/>
                    <a:lstStyle/>
                    <a:p>
                      <a:pPr algn="l" fontAlgn="b"/>
                      <a:r>
                        <a:rPr lang="en-GB" sz="1100" b="0" i="0" u="none" strike="noStrike">
                          <a:solidFill>
                            <a:srgbClr val="000000"/>
                          </a:solidFill>
                          <a:latin typeface="Calibri"/>
                        </a:rPr>
                        <a:t>Group 3</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11am</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Sarah Riby</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1100" b="0" i="0" u="none" strike="noStrike">
                          <a:solidFill>
                            <a:srgbClr val="000000"/>
                          </a:solidFill>
                          <a:latin typeface="Calibri"/>
                        </a:rPr>
                        <a:t>Group 7</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11am</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Claire Mitchell</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42342">
                <a:tc>
                  <a:txBody>
                    <a:bodyPr/>
                    <a:lstStyle/>
                    <a:p>
                      <a:pPr algn="l" fontAlgn="b"/>
                      <a:r>
                        <a:rPr lang="en-GB" sz="1100" b="0" i="0" u="none" strike="noStrike">
                          <a:solidFill>
                            <a:srgbClr val="000000"/>
                          </a:solidFill>
                          <a:latin typeface="Calibri"/>
                        </a:rPr>
                        <a:t> </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11.20</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lauren Tandy</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1100" b="0" i="0" u="none" strike="noStrike">
                          <a:solidFill>
                            <a:srgbClr val="000000"/>
                          </a:solidFill>
                          <a:latin typeface="Calibri"/>
                        </a:rPr>
                        <a:t> </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11.20</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Jaqui Davies</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42342">
                <a:tc>
                  <a:txBody>
                    <a:bodyPr/>
                    <a:lstStyle/>
                    <a:p>
                      <a:pPr algn="l" fontAlgn="b"/>
                      <a:r>
                        <a:rPr lang="en-GB" sz="1100" b="0" i="0" u="none" strike="noStrike">
                          <a:solidFill>
                            <a:srgbClr val="000000"/>
                          </a:solidFill>
                          <a:latin typeface="Calibri"/>
                        </a:rPr>
                        <a:t> </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11.40</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Gemma Davies</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1100" b="0" i="0" u="none" strike="noStrike">
                          <a:solidFill>
                            <a:srgbClr val="000000"/>
                          </a:solidFill>
                          <a:latin typeface="Calibri"/>
                        </a:rPr>
                        <a:t> </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11.40</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dirty="0">
                          <a:solidFill>
                            <a:srgbClr val="000000"/>
                          </a:solidFill>
                          <a:latin typeface="Calibri"/>
                        </a:rPr>
                        <a:t>Tracey Jones</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56035">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a:noFill/>
                    </a:lnT>
                    <a:lnB>
                      <a:noFill/>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2342">
                <a:tc>
                  <a:txBody>
                    <a:bodyPr/>
                    <a:lstStyle/>
                    <a:p>
                      <a:pPr algn="l" fontAlgn="b"/>
                      <a:r>
                        <a:rPr lang="en-GB" sz="1100" b="0" i="0" u="none" strike="noStrike">
                          <a:solidFill>
                            <a:srgbClr val="000000"/>
                          </a:solidFill>
                          <a:latin typeface="Calibri"/>
                        </a:rPr>
                        <a:t>Group 4</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12 mid-day</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Rhiannon Lleision -Jones</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algn="l" fontAlgn="b"/>
                      <a:r>
                        <a:rPr lang="en-GB" sz="1100" b="0" i="0" u="none" strike="noStrike">
                          <a:solidFill>
                            <a:srgbClr val="000000"/>
                          </a:solidFill>
                          <a:latin typeface="Calibri"/>
                        </a:rPr>
                        <a:t>Group 8</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12 noon</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Joanne Whitehead</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56035">
                <a:tc>
                  <a:txBody>
                    <a:bodyPr/>
                    <a:lstStyle/>
                    <a:p>
                      <a:pPr algn="l" fontAlgn="b"/>
                      <a:r>
                        <a:rPr lang="en-GB" sz="1100" b="0" i="0" u="none" strike="noStrike">
                          <a:solidFill>
                            <a:srgbClr val="000000"/>
                          </a:solidFill>
                          <a:latin typeface="Calibri"/>
                        </a:rPr>
                        <a:t> </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12.20</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Lowri Jenkins</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algn="l" fontAlgn="b"/>
                      <a:r>
                        <a:rPr lang="en-GB" sz="1100" b="0" i="0" u="none" strike="noStrike">
                          <a:solidFill>
                            <a:srgbClr val="000000"/>
                          </a:solidFill>
                          <a:latin typeface="Calibri"/>
                        </a:rPr>
                        <a:t> </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12.20</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Helen Burrows</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56035">
                <a:tc>
                  <a:txBody>
                    <a:bodyPr/>
                    <a:lstStyle/>
                    <a:p>
                      <a:pPr algn="l" fontAlgn="b"/>
                      <a:r>
                        <a:rPr lang="en-GB" sz="1100" b="0" i="0" u="none" strike="noStrike">
                          <a:solidFill>
                            <a:srgbClr val="000000"/>
                          </a:solidFill>
                          <a:latin typeface="Calibri"/>
                        </a:rPr>
                        <a:t> </a:t>
                      </a:r>
                    </a:p>
                  </a:txBody>
                  <a:tcPr marL="7749" marR="7749" marT="7749"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12.40</a:t>
                      </a:r>
                    </a:p>
                  </a:txBody>
                  <a:tcPr marL="7749" marR="7749" marT="774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1100" b="0" i="0" u="none" strike="noStrike">
                          <a:solidFill>
                            <a:srgbClr val="000000"/>
                          </a:solidFill>
                          <a:latin typeface="Calibri"/>
                        </a:rPr>
                        <a:t>Gareth Morgan</a:t>
                      </a:r>
                    </a:p>
                  </a:txBody>
                  <a:tcPr marL="7749" marR="7749" marT="7749"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latin typeface="Calibri"/>
                      </a:endParaRPr>
                    </a:p>
                  </a:txBody>
                  <a:tcPr marL="7749" marR="7749" marT="7749"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1100" b="0" i="0" u="none" strike="noStrike">
                        <a:solidFill>
                          <a:srgbClr val="000000"/>
                        </a:solidFill>
                        <a:latin typeface="Calibri"/>
                      </a:endParaRPr>
                    </a:p>
                  </a:txBody>
                  <a:tcPr marL="7749" marR="7749" marT="774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1100" b="0" i="0" u="none" strike="noStrike" dirty="0">
                        <a:solidFill>
                          <a:srgbClr val="000000"/>
                        </a:solidFill>
                        <a:latin typeface="Calibri"/>
                      </a:endParaRPr>
                    </a:p>
                  </a:txBody>
                  <a:tcPr marL="7749" marR="7749" marT="7749" marB="0" anchor="b">
                    <a:lnL>
                      <a:noFill/>
                    </a:lnL>
                    <a:lnR>
                      <a:noFill/>
                    </a:lnR>
                    <a:lnT w="12700" cap="flat" cmpd="sng" algn="ctr">
                      <a:solidFill>
                        <a:srgbClr val="000000"/>
                      </a:solidFill>
                      <a:prstDash val="solid"/>
                      <a:round/>
                      <a:headEnd type="none" w="med" len="med"/>
                      <a:tailEnd type="none" w="med" len="med"/>
                    </a:lnT>
                    <a:lnB>
                      <a:noFill/>
                    </a:lnB>
                  </a:tcPr>
                </a:tc>
              </a:tr>
            </a:tbl>
          </a:graphicData>
        </a:graphic>
      </p:graphicFrame>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a:lnSpc>
                <a:spcPct val="90000"/>
              </a:lnSpc>
            </a:pPr>
            <a:r>
              <a:rPr lang="en-GB" sz="2800" dirty="0" smtClean="0"/>
              <a:t>Evaluate the benefits of learning and development for organisations and individuals</a:t>
            </a:r>
          </a:p>
          <a:p>
            <a:pPr>
              <a:lnSpc>
                <a:spcPct val="90000"/>
              </a:lnSpc>
            </a:pPr>
            <a:r>
              <a:rPr lang="en-GB" sz="2800" dirty="0" smtClean="0"/>
              <a:t>Explain different types of learning needs and why they arise</a:t>
            </a:r>
          </a:p>
          <a:p>
            <a:pPr>
              <a:lnSpc>
                <a:spcPct val="90000"/>
              </a:lnSpc>
            </a:pPr>
            <a:r>
              <a:rPr lang="en-GB" sz="2800" dirty="0" smtClean="0"/>
              <a:t>Discuss a range of methods for identifying learning needs</a:t>
            </a:r>
          </a:p>
          <a:p>
            <a:pPr>
              <a:lnSpc>
                <a:spcPct val="90000"/>
              </a:lnSpc>
            </a:pPr>
            <a:r>
              <a:rPr lang="en-GB" sz="2800" dirty="0" smtClean="0"/>
              <a:t>Identify factors affecting the recommendation of a learning solution</a:t>
            </a:r>
          </a:p>
          <a:p>
            <a:pPr>
              <a:lnSpc>
                <a:spcPct val="90000"/>
              </a:lnSpc>
            </a:pPr>
            <a:r>
              <a:rPr lang="en-GB" sz="2800" dirty="0" smtClean="0"/>
              <a:t>Identify who the key stakeholders are and their role in ensuring benefits are derived.</a:t>
            </a:r>
          </a:p>
          <a:p>
            <a:pPr>
              <a:lnSpc>
                <a:spcPct val="90000"/>
              </a:lnSpc>
            </a:pPr>
            <a:r>
              <a:rPr lang="en-GB" sz="2800" dirty="0" smtClean="0"/>
              <a:t>Review the purpose, benefits and methods of evaluating learning.</a:t>
            </a:r>
          </a:p>
          <a:p>
            <a:pPr>
              <a:buNone/>
            </a:pPr>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Number Placeholder 2"/>
          <p:cNvSpPr>
            <a:spLocks noGrp="1"/>
          </p:cNvSpPr>
          <p:nvPr>
            <p:ph type="sldNum" sz="quarter" idx="12"/>
          </p:nvPr>
        </p:nvSpPr>
        <p:spPr>
          <a:noFill/>
        </p:spPr>
        <p:txBody>
          <a:bodyPr/>
          <a:lstStyle/>
          <a:p>
            <a:fld id="{07E60049-9715-4ADD-9307-3AE66F0776E6}" type="slidenum">
              <a:rPr lang="en-US" altLang="en-US" smtClean="0"/>
              <a:pPr/>
              <a:t>6</a:t>
            </a:fld>
            <a:endParaRPr lang="en-US" altLang="en-US" dirty="0" smtClean="0"/>
          </a:p>
        </p:txBody>
      </p:sp>
      <p:sp>
        <p:nvSpPr>
          <p:cNvPr id="5124" name="Rectangle 3"/>
          <p:cNvSpPr>
            <a:spLocks noGrp="1" noChangeArrowheads="1"/>
          </p:cNvSpPr>
          <p:nvPr>
            <p:ph type="body" idx="4294967295"/>
          </p:nvPr>
        </p:nvSpPr>
        <p:spPr>
          <a:xfrm>
            <a:off x="914400" y="836613"/>
            <a:ext cx="8229600" cy="5472112"/>
          </a:xfrm>
        </p:spPr>
        <p:txBody>
          <a:bodyPr>
            <a:normAutofit fontScale="92500" lnSpcReduction="10000"/>
          </a:bodyPr>
          <a:lstStyle/>
          <a:p>
            <a:pPr eaLnBrk="1" hangingPunct="1">
              <a:buFont typeface="Wingdings" pitchFamily="2" charset="2"/>
              <a:buNone/>
            </a:pPr>
            <a:r>
              <a:rPr lang="en-GB" dirty="0" smtClean="0"/>
              <a:t>‘People are our only source of differentiation and sustainable competitive advantage’ (Beattie, 2000) </a:t>
            </a:r>
          </a:p>
          <a:p>
            <a:pPr eaLnBrk="1" hangingPunct="1">
              <a:buFont typeface="Wingdings" pitchFamily="2" charset="2"/>
              <a:buNone/>
            </a:pPr>
            <a:endParaRPr lang="en-GB" dirty="0" smtClean="0"/>
          </a:p>
          <a:p>
            <a:pPr eaLnBrk="1" hangingPunct="1">
              <a:buFont typeface="Wingdings" pitchFamily="2" charset="2"/>
              <a:buNone/>
            </a:pPr>
            <a:endParaRPr lang="en-GB" dirty="0" smtClean="0"/>
          </a:p>
          <a:p>
            <a:pPr eaLnBrk="1" hangingPunct="1">
              <a:buFont typeface="Wingdings" pitchFamily="2" charset="2"/>
              <a:buNone/>
            </a:pPr>
            <a:endParaRPr lang="en-GB" dirty="0" smtClean="0"/>
          </a:p>
          <a:p>
            <a:pPr eaLnBrk="1" hangingPunct="1">
              <a:buFont typeface="Wingdings" pitchFamily="2" charset="2"/>
              <a:buNone/>
            </a:pPr>
            <a:endParaRPr lang="en-GB" dirty="0" smtClean="0"/>
          </a:p>
          <a:p>
            <a:pPr eaLnBrk="1" hangingPunct="1">
              <a:buFont typeface="Wingdings" pitchFamily="2" charset="2"/>
              <a:buNone/>
            </a:pPr>
            <a:endParaRPr lang="en-GB" dirty="0" smtClean="0"/>
          </a:p>
          <a:p>
            <a:pPr eaLnBrk="1" hangingPunct="1">
              <a:buFont typeface="Wingdings" pitchFamily="2" charset="2"/>
              <a:buNone/>
            </a:pPr>
            <a:endParaRPr lang="en-GB" dirty="0" smtClean="0"/>
          </a:p>
          <a:p>
            <a:pPr eaLnBrk="1" hangingPunct="1">
              <a:buFont typeface="Wingdings" pitchFamily="2" charset="2"/>
              <a:buNone/>
            </a:pPr>
            <a:endParaRPr lang="en-GB" dirty="0" smtClean="0"/>
          </a:p>
          <a:p>
            <a:pPr eaLnBrk="1" hangingPunct="1">
              <a:buFont typeface="Wingdings" pitchFamily="2" charset="2"/>
              <a:buNone/>
            </a:pPr>
            <a:r>
              <a:rPr lang="en-GB" dirty="0" smtClean="0"/>
              <a:t>How does Learning and Development contribute to achieving  a competitive advantage in your organisation?</a:t>
            </a:r>
          </a:p>
          <a:p>
            <a:pPr eaLnBrk="1" hangingPunct="1">
              <a:buFont typeface="Wingdings" pitchFamily="2" charset="2"/>
              <a:buNone/>
            </a:pPr>
            <a:r>
              <a:rPr lang="en-GB" dirty="0" smtClean="0"/>
              <a:t>			</a:t>
            </a:r>
          </a:p>
        </p:txBody>
      </p:sp>
      <p:pic>
        <p:nvPicPr>
          <p:cNvPr id="24579" name="Picture 3"/>
          <p:cNvPicPr>
            <a:picLocks noChangeAspect="1" noChangeArrowheads="1"/>
          </p:cNvPicPr>
          <p:nvPr/>
        </p:nvPicPr>
        <p:blipFill>
          <a:blip r:embed="rId3" cstate="print"/>
          <a:srcRect/>
          <a:stretch>
            <a:fillRect/>
          </a:stretch>
        </p:blipFill>
        <p:spPr bwMode="auto">
          <a:xfrm>
            <a:off x="3419872" y="1844824"/>
            <a:ext cx="1990725" cy="229552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draw a line that represents your career or work history so far – from your first job to present time.</a:t>
            </a:r>
          </a:p>
          <a:p>
            <a:r>
              <a:rPr lang="en-GB" dirty="0" smtClean="0"/>
              <a:t>Mark along the line the key pieces of learning (training, qualifications, being coached etc) that took place.</a:t>
            </a:r>
          </a:p>
          <a:p>
            <a:r>
              <a:rPr lang="en-GB" dirty="0" smtClean="0"/>
              <a:t>Reflect on those pieces of learning – What were the drivers – why did the learning need arise? </a:t>
            </a:r>
          </a:p>
          <a:p>
            <a:r>
              <a:rPr lang="en-GB" dirty="0" smtClean="0"/>
              <a:t>How did the learning benefit you and the organisation ?</a:t>
            </a:r>
          </a:p>
          <a:p>
            <a:r>
              <a:rPr lang="en-GB" dirty="0" smtClean="0"/>
              <a:t>What would have been the consequences of not undertaking the learning (for you and the organisation?)</a:t>
            </a:r>
          </a:p>
          <a:p>
            <a:endParaRPr lang="en-GB" dirty="0"/>
          </a:p>
        </p:txBody>
      </p:sp>
      <p:sp>
        <p:nvSpPr>
          <p:cNvPr id="3" name="Title 2"/>
          <p:cNvSpPr>
            <a:spLocks noGrp="1"/>
          </p:cNvSpPr>
          <p:nvPr>
            <p:ph type="title"/>
          </p:nvPr>
        </p:nvSpPr>
        <p:spPr/>
        <p:txBody>
          <a:bodyPr/>
          <a:lstStyle/>
          <a:p>
            <a:r>
              <a:rPr lang="en-GB" dirty="0" smtClean="0"/>
              <a:t>Learning time line</a:t>
            </a:r>
            <a:endParaRPr lang="en-GB" dirty="0"/>
          </a:p>
        </p:txBody>
      </p:sp>
      <p:pic>
        <p:nvPicPr>
          <p:cNvPr id="6" name="Picture 2"/>
          <p:cNvPicPr>
            <a:picLocks noChangeAspect="1" noChangeArrowheads="1"/>
          </p:cNvPicPr>
          <p:nvPr/>
        </p:nvPicPr>
        <p:blipFill>
          <a:blip r:embed="rId2"/>
          <a:srcRect/>
          <a:stretch>
            <a:fillRect/>
          </a:stretch>
        </p:blipFill>
        <p:spPr bwMode="auto">
          <a:xfrm>
            <a:off x="7643834" y="5211752"/>
            <a:ext cx="1500166" cy="143652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3"/>
          <a:srcRect/>
          <a:stretch>
            <a:fillRect/>
          </a:stretch>
        </p:blipFill>
        <p:spPr bwMode="auto">
          <a:xfrm>
            <a:off x="3428992" y="1643050"/>
            <a:ext cx="5289604" cy="4357718"/>
          </a:xfrm>
          <a:prstGeom prst="rect">
            <a:avLst/>
          </a:prstGeom>
          <a:noFill/>
          <a:ln w="9525">
            <a:noFill/>
            <a:miter lim="800000"/>
            <a:headEnd/>
            <a:tailEnd/>
          </a:ln>
          <a:effectLst/>
        </p:spPr>
      </p:pic>
      <p:sp>
        <p:nvSpPr>
          <p:cNvPr id="2" name="Title 1"/>
          <p:cNvSpPr>
            <a:spLocks noGrp="1"/>
          </p:cNvSpPr>
          <p:nvPr>
            <p:ph type="title"/>
          </p:nvPr>
        </p:nvSpPr>
        <p:spPr/>
        <p:txBody>
          <a:bodyPr>
            <a:normAutofit fontScale="90000"/>
          </a:bodyPr>
          <a:lstStyle/>
          <a:p>
            <a:r>
              <a:rPr lang="en-US" dirty="0" smtClean="0"/>
              <a:t>The impact of change on organizations and their employees</a:t>
            </a:r>
            <a:endParaRPr lang="en-GB" dirty="0"/>
          </a:p>
        </p:txBody>
      </p:sp>
      <p:sp>
        <p:nvSpPr>
          <p:cNvPr id="5" name="Rectangle 4"/>
          <p:cNvSpPr/>
          <p:nvPr/>
        </p:nvSpPr>
        <p:spPr>
          <a:xfrm>
            <a:off x="285720" y="2571744"/>
            <a:ext cx="3695242" cy="369332"/>
          </a:xfrm>
          <a:prstGeom prst="rect">
            <a:avLst/>
          </a:prstGeom>
        </p:spPr>
        <p:txBody>
          <a:bodyPr wrap="none">
            <a:spAutoFit/>
          </a:bodyPr>
          <a:lstStyle/>
          <a:p>
            <a:r>
              <a:rPr lang="en-GB" b="1" dirty="0" smtClean="0"/>
              <a:t>McKinsey (1980) 7S Framework</a:t>
            </a:r>
            <a:endParaRPr lang="en-GB" dirty="0"/>
          </a:p>
        </p:txBody>
      </p:sp>
      <p:sp>
        <p:nvSpPr>
          <p:cNvPr id="6" name="Rectangle 5"/>
          <p:cNvSpPr/>
          <p:nvPr/>
        </p:nvSpPr>
        <p:spPr>
          <a:xfrm>
            <a:off x="142844" y="4429132"/>
            <a:ext cx="4572000" cy="840230"/>
          </a:xfrm>
          <a:prstGeom prst="rect">
            <a:avLst/>
          </a:prstGeom>
        </p:spPr>
        <p:txBody>
          <a:bodyPr>
            <a:spAutoFit/>
          </a:bodyPr>
          <a:lstStyle/>
          <a:p>
            <a:pPr>
              <a:lnSpc>
                <a:spcPct val="90000"/>
              </a:lnSpc>
              <a:buClr>
                <a:schemeClr val="tx1"/>
              </a:buClr>
              <a:buFont typeface="Wingdings 2" charset="2"/>
              <a:buNone/>
            </a:pPr>
            <a:r>
              <a:rPr lang="en-US" dirty="0" smtClean="0">
                <a:latin typeface="Lucida Sans" charset="0"/>
              </a:rPr>
              <a:t>‘Learning is at the heart of the organization.’ </a:t>
            </a:r>
          </a:p>
          <a:p>
            <a:pPr>
              <a:lnSpc>
                <a:spcPct val="90000"/>
              </a:lnSpc>
              <a:buClr>
                <a:schemeClr val="tx1"/>
              </a:buClr>
              <a:buFont typeface="Wingdings 2" charset="2"/>
              <a:buNone/>
            </a:pPr>
            <a:r>
              <a:rPr lang="en-US" dirty="0" smtClean="0">
                <a:latin typeface="Lucida Sans" charset="0"/>
              </a:rPr>
              <a:t>(Sadler-Smith, 2006, p2).</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tage1.jpg"/>
          <p:cNvPicPr>
            <a:picLocks noGrp="1" noChangeAspect="1"/>
          </p:cNvPicPr>
          <p:nvPr>
            <p:ph idx="1"/>
          </p:nvPr>
        </p:nvPicPr>
        <p:blipFill>
          <a:blip r:embed="rId2"/>
          <a:stretch>
            <a:fillRect/>
          </a:stretch>
        </p:blipFill>
        <p:spPr>
          <a:xfrm>
            <a:off x="1000100" y="928670"/>
            <a:ext cx="7143800" cy="5078430"/>
          </a:xfrm>
        </p:spPr>
      </p:pic>
      <p:sp>
        <p:nvSpPr>
          <p:cNvPr id="2" name="Title 1"/>
          <p:cNvSpPr>
            <a:spLocks noGrp="1"/>
          </p:cNvSpPr>
          <p:nvPr>
            <p:ph type="title"/>
          </p:nvPr>
        </p:nvSpPr>
        <p:spPr/>
        <p:txBody>
          <a:bodyPr>
            <a:normAutofit fontScale="90000"/>
          </a:bodyPr>
          <a:lstStyle/>
          <a:p>
            <a:r>
              <a:rPr lang="en-GB" dirty="0" smtClean="0"/>
              <a:t>Linking learning to operational requirements</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“Where people continually expand their capacity to create the results they truly desire, where new and expansive patterns of thinking are nurtured, where collective aspiration is set free, where people continually learn together” (Senge, 1990)</a:t>
            </a:r>
            <a:endParaRPr lang="en-GB" dirty="0"/>
          </a:p>
        </p:txBody>
      </p:sp>
      <p:sp>
        <p:nvSpPr>
          <p:cNvPr id="3" name="Title 2"/>
          <p:cNvSpPr>
            <a:spLocks noGrp="1"/>
          </p:cNvSpPr>
          <p:nvPr>
            <p:ph type="title"/>
          </p:nvPr>
        </p:nvSpPr>
        <p:spPr/>
        <p:txBody>
          <a:bodyPr/>
          <a:lstStyle/>
          <a:p>
            <a:r>
              <a:rPr lang="en-GB" dirty="0" smtClean="0"/>
              <a:t>The Learning Organisation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The learning organisation is focused on cultural aspects and puts less emphasis on other dimensions of the organisation, such as processes and work organisation.</a:t>
            </a:r>
          </a:p>
          <a:p>
            <a:r>
              <a:rPr lang="en-GB" dirty="0" smtClean="0"/>
              <a:t>The link between individual and group learning and organisational objectives is not</a:t>
            </a:r>
          </a:p>
          <a:p>
            <a:pPr>
              <a:buNone/>
            </a:pPr>
            <a:r>
              <a:rPr lang="en-GB" dirty="0" smtClean="0"/>
              <a:t>	always clearly made, but is assumed.</a:t>
            </a:r>
          </a:p>
          <a:p>
            <a:r>
              <a:rPr lang="en-GB" dirty="0" smtClean="0"/>
              <a:t>What is actually meant by ‘learning’ is not always clear.</a:t>
            </a:r>
            <a:endParaRPr lang="en-GB" dirty="0"/>
          </a:p>
        </p:txBody>
      </p:sp>
      <p:sp>
        <p:nvSpPr>
          <p:cNvPr id="2" name="Title 1"/>
          <p:cNvSpPr>
            <a:spLocks noGrp="1"/>
          </p:cNvSpPr>
          <p:nvPr>
            <p:ph type="title"/>
          </p:nvPr>
        </p:nvSpPr>
        <p:spPr/>
        <p:txBody>
          <a:bodyPr>
            <a:normAutofit/>
          </a:bodyPr>
          <a:lstStyle/>
          <a:p>
            <a:r>
              <a:rPr lang="en-GB" dirty="0" smtClean="0"/>
              <a:t>Another view....</a:t>
            </a:r>
            <a:endParaRPr lang="en-GB" dirty="0"/>
          </a:p>
        </p:txBody>
      </p:sp>
      <p:sp>
        <p:nvSpPr>
          <p:cNvPr id="4" name="Rectangle 3"/>
          <p:cNvSpPr/>
          <p:nvPr/>
        </p:nvSpPr>
        <p:spPr>
          <a:xfrm>
            <a:off x="3714744" y="5715016"/>
            <a:ext cx="3049233" cy="369332"/>
          </a:xfrm>
          <a:prstGeom prst="rect">
            <a:avLst/>
          </a:prstGeom>
        </p:spPr>
        <p:txBody>
          <a:bodyPr wrap="none">
            <a:spAutoFit/>
          </a:bodyPr>
          <a:lstStyle/>
          <a:p>
            <a:r>
              <a:rPr lang="en-GB" dirty="0" smtClean="0"/>
              <a:t>Finger and Brand (1999), </a:t>
            </a:r>
            <a:endParaRPr lang="en-GB" dirty="0"/>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285720" y="1285860"/>
          <a:ext cx="8286808" cy="55721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428596" y="214290"/>
            <a:ext cx="8113118" cy="954107"/>
          </a:xfrm>
          <a:prstGeom prst="rect">
            <a:avLst/>
          </a:prstGeom>
          <a:noFill/>
        </p:spPr>
        <p:txBody>
          <a:bodyPr wrap="square" rtlCol="0">
            <a:spAutoFit/>
          </a:bodyPr>
          <a:lstStyle/>
          <a:p>
            <a:r>
              <a:rPr lang="en-GB" sz="2800" dirty="0" smtClean="0"/>
              <a:t>5 Learning disciplines for building organisational learning capabilities </a:t>
            </a:r>
            <a:r>
              <a:rPr lang="en-GB" dirty="0" smtClean="0"/>
              <a:t>(Senge 1990)</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7158" y="4595018"/>
            <a:ext cx="8229600" cy="4525963"/>
          </a:xfrm>
        </p:spPr>
        <p:txBody>
          <a:bodyPr/>
          <a:lstStyle/>
          <a:p>
            <a:r>
              <a:rPr lang="en-GB" sz="1200" dirty="0" smtClean="0">
                <a:hlinkClick r:id="rId3"/>
              </a:rPr>
              <a:t>http://www.youtube.com/watch?v=lUP4WcfNyAA</a:t>
            </a:r>
            <a:endParaRPr lang="en-GB" sz="1200" dirty="0" smtClean="0"/>
          </a:p>
          <a:p>
            <a:endParaRPr lang="en-GB" dirty="0"/>
          </a:p>
        </p:txBody>
      </p:sp>
      <p:sp>
        <p:nvSpPr>
          <p:cNvPr id="3" name="Title 2"/>
          <p:cNvSpPr>
            <a:spLocks noGrp="1"/>
          </p:cNvSpPr>
          <p:nvPr>
            <p:ph type="title"/>
          </p:nvPr>
        </p:nvSpPr>
        <p:spPr/>
        <p:txBody>
          <a:bodyPr>
            <a:normAutofit fontScale="90000"/>
          </a:bodyPr>
          <a:lstStyle/>
          <a:p>
            <a:r>
              <a:rPr lang="en-GB" dirty="0" smtClean="0"/>
              <a:t>The importance of learning in organisations</a:t>
            </a:r>
            <a:endParaRPr lang="en-GB" dirty="0"/>
          </a:p>
        </p:txBody>
      </p:sp>
      <p:pic>
        <p:nvPicPr>
          <p:cNvPr id="2050" name="Picture 2"/>
          <p:cNvPicPr>
            <a:picLocks noChangeAspect="1" noChangeArrowheads="1"/>
          </p:cNvPicPr>
          <p:nvPr/>
        </p:nvPicPr>
        <p:blipFill>
          <a:blip r:embed="rId4"/>
          <a:srcRect/>
          <a:stretch>
            <a:fillRect/>
          </a:stretch>
        </p:blipFill>
        <p:spPr bwMode="auto">
          <a:xfrm>
            <a:off x="2054784" y="2071678"/>
            <a:ext cx="4803232" cy="214313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28596" y="1142984"/>
            <a:ext cx="8229600" cy="4525963"/>
          </a:xfrm>
        </p:spPr>
        <p:txBody>
          <a:bodyPr>
            <a:noAutofit/>
          </a:bodyPr>
          <a:lstStyle/>
          <a:p>
            <a:pPr>
              <a:buNone/>
            </a:pPr>
            <a:r>
              <a:rPr lang="en-GB" sz="2000" b="1" u="sng" dirty="0" smtClean="0"/>
              <a:t>For organisations:</a:t>
            </a:r>
          </a:p>
          <a:p>
            <a:r>
              <a:rPr lang="en-GB" sz="2000" dirty="0" smtClean="0"/>
              <a:t>1. Regular and rigorous use of learning processes increases everyone's capacity to contribute to the success of organizations by challenging, reshaping and meeting its goals.</a:t>
            </a:r>
          </a:p>
          <a:p>
            <a:r>
              <a:rPr lang="en-GB" sz="2000" dirty="0" smtClean="0"/>
              <a:t>2. Learning from and with all stakeholders enhances and helps clarify purpose, vision, values and behaviour.</a:t>
            </a:r>
          </a:p>
          <a:p>
            <a:r>
              <a:rPr lang="en-GB" sz="2000" dirty="0" smtClean="0"/>
              <a:t>3. A focus on learning, planned and unplanned, produces a wide range of solutions to organizational issues.</a:t>
            </a:r>
          </a:p>
          <a:p>
            <a:r>
              <a:rPr lang="en-GB" sz="2000" dirty="0" smtClean="0"/>
              <a:t>4. Learning helps achieve a balance between the pressures of long-term effectiveness and short-term efficiency.</a:t>
            </a:r>
          </a:p>
          <a:p>
            <a:r>
              <a:rPr lang="en-GB" sz="2000" dirty="0" smtClean="0"/>
              <a:t>5. Learning enables an organization to balance the demands of its stakeholders and its environment.</a:t>
            </a:r>
          </a:p>
          <a:p>
            <a:r>
              <a:rPr lang="en-GB" sz="2000" dirty="0" smtClean="0"/>
              <a:t>6. Learning, when shared, reduces the likelihood of repeated mistakes.</a:t>
            </a:r>
          </a:p>
          <a:p>
            <a:pPr algn="r">
              <a:buNone/>
            </a:pPr>
            <a:endParaRPr lang="en-GB" sz="2000" dirty="0" smtClean="0"/>
          </a:p>
          <a:p>
            <a:pPr algn="r">
              <a:buNone/>
            </a:pPr>
            <a:r>
              <a:rPr lang="en-GB" sz="2000" dirty="0" smtClean="0"/>
              <a:t>Source: Attwood et al (2006)</a:t>
            </a:r>
          </a:p>
          <a:p>
            <a:endParaRPr lang="en-GB" sz="2000" dirty="0"/>
          </a:p>
        </p:txBody>
      </p:sp>
      <p:sp>
        <p:nvSpPr>
          <p:cNvPr id="7" name="Title 6"/>
          <p:cNvSpPr>
            <a:spLocks noGrp="1"/>
          </p:cNvSpPr>
          <p:nvPr>
            <p:ph type="title"/>
          </p:nvPr>
        </p:nvSpPr>
        <p:spPr/>
        <p:txBody>
          <a:bodyPr/>
          <a:lstStyle/>
          <a:p>
            <a:r>
              <a:rPr lang="en-GB" dirty="0" smtClean="0"/>
              <a:t>Benefits of effective learning</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fontScale="92500" lnSpcReduction="20000"/>
          </a:bodyPr>
          <a:lstStyle/>
          <a:p>
            <a:pPr>
              <a:buNone/>
            </a:pPr>
            <a:r>
              <a:rPr lang="en-GB" b="1" u="sng" dirty="0" smtClean="0"/>
              <a:t>For individuals:</a:t>
            </a:r>
          </a:p>
          <a:p>
            <a:r>
              <a:rPr lang="en-GB" dirty="0" smtClean="0"/>
              <a:t>1. Learning is the key to developing our identity and our potential.</a:t>
            </a:r>
          </a:p>
          <a:p>
            <a:r>
              <a:rPr lang="en-GB" dirty="0" smtClean="0"/>
              <a:t>2. Learning to learn is the key to effective learning.</a:t>
            </a:r>
          </a:p>
          <a:p>
            <a:r>
              <a:rPr lang="en-GB" dirty="0" smtClean="0"/>
              <a:t>3. Learning enables us to meet the demands of change.</a:t>
            </a:r>
          </a:p>
          <a:p>
            <a:r>
              <a:rPr lang="en-GB" dirty="0" smtClean="0"/>
              <a:t>4. The capacity to learn is an asset which never becomes obsolete.</a:t>
            </a:r>
          </a:p>
          <a:p>
            <a:r>
              <a:rPr lang="en-GB" dirty="0" smtClean="0"/>
              <a:t>5. Embracing learning helps us to understand that learning is a great deal more than just</a:t>
            </a:r>
          </a:p>
          <a:p>
            <a:r>
              <a:rPr lang="en-GB" dirty="0" smtClean="0"/>
              <a:t>formal education and training.</a:t>
            </a:r>
          </a:p>
          <a:p>
            <a:pPr algn="r">
              <a:buNone/>
            </a:pPr>
            <a:r>
              <a:rPr lang="en-GB" dirty="0" smtClean="0"/>
              <a:t>Source: Attwood et al (2006)</a:t>
            </a:r>
            <a:endParaRPr lang="en-GB" dirty="0"/>
          </a:p>
        </p:txBody>
      </p:sp>
      <p:sp>
        <p:nvSpPr>
          <p:cNvPr id="7" name="Title 6"/>
          <p:cNvSpPr>
            <a:spLocks noGrp="1"/>
          </p:cNvSpPr>
          <p:nvPr>
            <p:ph type="title"/>
          </p:nvPr>
        </p:nvSpPr>
        <p:spPr/>
        <p:txBody>
          <a:bodyPr/>
          <a:lstStyle/>
          <a:p>
            <a:r>
              <a:rPr lang="en-GB" dirty="0" smtClean="0"/>
              <a:t>Benefits of effective learning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p:txBody>
          <a:bodyPr>
            <a:normAutofit fontScale="90000"/>
          </a:bodyPr>
          <a:lstStyle/>
          <a:p>
            <a:r>
              <a:rPr lang="en-GB" dirty="0" smtClean="0"/>
              <a:t>Learning and Development </a:t>
            </a:r>
            <a:br>
              <a:rPr lang="en-GB" dirty="0" smtClean="0"/>
            </a:br>
            <a:r>
              <a:rPr lang="en-GB" dirty="0" smtClean="0"/>
              <a:t>A systematic Approach </a:t>
            </a:r>
            <a:endParaRPr lang="en-GB" dirty="0"/>
          </a:p>
        </p:txBody>
      </p:sp>
      <p:sp>
        <p:nvSpPr>
          <p:cNvPr id="6" name="TextBox 5"/>
          <p:cNvSpPr txBox="1"/>
          <p:nvPr/>
        </p:nvSpPr>
        <p:spPr>
          <a:xfrm>
            <a:off x="3571868" y="5786454"/>
            <a:ext cx="1205779" cy="369332"/>
          </a:xfrm>
          <a:prstGeom prst="rect">
            <a:avLst/>
          </a:prstGeom>
          <a:noFill/>
        </p:spPr>
        <p:txBody>
          <a:bodyPr wrap="none" rtlCol="0">
            <a:spAutoFit/>
          </a:bodyPr>
          <a:lstStyle/>
          <a:p>
            <a:r>
              <a:rPr lang="en-GB" dirty="0" smtClean="0"/>
              <a:t>Gold, 2012</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527175"/>
            <a:ext cx="8504238" cy="4572000"/>
          </a:xfrm>
        </p:spPr>
        <p:txBody>
          <a:bodyPr>
            <a:normAutofit/>
          </a:bodyPr>
          <a:lstStyle/>
          <a:p>
            <a:pPr>
              <a:lnSpc>
                <a:spcPct val="90000"/>
              </a:lnSpc>
              <a:buClr>
                <a:schemeClr val="tx1"/>
              </a:buClr>
            </a:pPr>
            <a:r>
              <a:rPr lang="en-GB" sz="2800" b="1" dirty="0" smtClean="0">
                <a:latin typeface="Lucida Sans" charset="0"/>
              </a:rPr>
              <a:t>Analyze</a:t>
            </a:r>
            <a:r>
              <a:rPr lang="en-GB" sz="2800" i="1" dirty="0" smtClean="0">
                <a:latin typeface="Lucida Sans" charset="0"/>
              </a:rPr>
              <a:t> </a:t>
            </a:r>
            <a:r>
              <a:rPr lang="en-GB" sz="2800" dirty="0" smtClean="0">
                <a:latin typeface="Lucida Sans" charset="0"/>
              </a:rPr>
              <a:t>the needs of the organisation and the individuals and then identify the goals you wish to achieve in order to cope with any existing problems / issues.</a:t>
            </a:r>
          </a:p>
          <a:p>
            <a:pPr>
              <a:lnSpc>
                <a:spcPct val="90000"/>
              </a:lnSpc>
              <a:buClr>
                <a:schemeClr val="tx1"/>
              </a:buClr>
            </a:pPr>
            <a:r>
              <a:rPr lang="en-GB" sz="2800" b="1" dirty="0" smtClean="0">
                <a:latin typeface="Lucida Sans" charset="0"/>
              </a:rPr>
              <a:t>Design</a:t>
            </a:r>
            <a:r>
              <a:rPr lang="en-GB" sz="2800" i="1" dirty="0" smtClean="0">
                <a:latin typeface="Lucida Sans" charset="0"/>
              </a:rPr>
              <a:t> </a:t>
            </a:r>
            <a:r>
              <a:rPr lang="en-GB" sz="2800" dirty="0" smtClean="0">
                <a:latin typeface="Lucida Sans" charset="0"/>
              </a:rPr>
              <a:t>a training and learning method or model to achieve your goals. </a:t>
            </a:r>
          </a:p>
          <a:p>
            <a:pPr>
              <a:lnSpc>
                <a:spcPct val="90000"/>
              </a:lnSpc>
              <a:buClr>
                <a:schemeClr val="tx1"/>
              </a:buClr>
            </a:pPr>
            <a:r>
              <a:rPr lang="en-GB" sz="2800" b="1" dirty="0" smtClean="0">
                <a:latin typeface="Lucida Sans" charset="0"/>
              </a:rPr>
              <a:t>Develop</a:t>
            </a:r>
            <a:r>
              <a:rPr lang="en-GB" sz="2800" i="1" dirty="0" smtClean="0">
                <a:latin typeface="Lucida Sans" charset="0"/>
              </a:rPr>
              <a:t> </a:t>
            </a:r>
            <a:r>
              <a:rPr lang="en-GB" sz="2800" dirty="0" smtClean="0">
                <a:latin typeface="Lucida Sans" charset="0"/>
              </a:rPr>
              <a:t>the model into a training programme</a:t>
            </a:r>
          </a:p>
          <a:p>
            <a:pPr>
              <a:lnSpc>
                <a:spcPct val="90000"/>
              </a:lnSpc>
              <a:buClr>
                <a:schemeClr val="tx1"/>
              </a:buClr>
            </a:pPr>
            <a:r>
              <a:rPr lang="en-GB" sz="2800" b="1" dirty="0" smtClean="0">
                <a:latin typeface="Lucida Sans" charset="0"/>
              </a:rPr>
              <a:t>Implement</a:t>
            </a:r>
            <a:r>
              <a:rPr lang="en-GB" sz="2800" i="1" dirty="0" smtClean="0">
                <a:latin typeface="Lucida Sans" charset="0"/>
              </a:rPr>
              <a:t> </a:t>
            </a:r>
            <a:r>
              <a:rPr lang="en-GB" sz="2800" dirty="0" smtClean="0">
                <a:latin typeface="Lucida Sans" charset="0"/>
              </a:rPr>
              <a:t>the programme. </a:t>
            </a:r>
          </a:p>
          <a:p>
            <a:pPr>
              <a:lnSpc>
                <a:spcPct val="90000"/>
              </a:lnSpc>
              <a:buClr>
                <a:schemeClr val="tx1"/>
              </a:buClr>
            </a:pPr>
            <a:r>
              <a:rPr lang="en-GB" sz="2800" b="1" dirty="0" smtClean="0">
                <a:latin typeface="Lucida Sans" charset="0"/>
              </a:rPr>
              <a:t>Evaluate</a:t>
            </a:r>
            <a:r>
              <a:rPr lang="en-GB" sz="2800" i="1" dirty="0" smtClean="0">
                <a:latin typeface="Lucida Sans" charset="0"/>
              </a:rPr>
              <a:t> </a:t>
            </a:r>
            <a:r>
              <a:rPr lang="en-GB" sz="2800" dirty="0" smtClean="0">
                <a:latin typeface="Lucida Sans" charset="0"/>
              </a:rPr>
              <a:t>its effectiveness and review the four phases if necessary.</a:t>
            </a:r>
          </a:p>
          <a:p>
            <a:pPr>
              <a:lnSpc>
                <a:spcPct val="90000"/>
              </a:lnSpc>
              <a:buClr>
                <a:schemeClr val="tx1"/>
              </a:buClr>
            </a:pPr>
            <a:endParaRPr lang="en-GB" sz="2800" dirty="0" smtClean="0">
              <a:latin typeface="Lucida Sans" charset="0"/>
            </a:endParaRPr>
          </a:p>
        </p:txBody>
      </p:sp>
      <p:sp>
        <p:nvSpPr>
          <p:cNvPr id="19458" name="Title 1"/>
          <p:cNvSpPr>
            <a:spLocks noGrp="1"/>
          </p:cNvSpPr>
          <p:nvPr>
            <p:ph type="title"/>
          </p:nvPr>
        </p:nvSpPr>
        <p:spPr>
          <a:xfrm>
            <a:off x="301625" y="228600"/>
            <a:ext cx="8534400" cy="990600"/>
          </a:xfrm>
        </p:spPr>
        <p:txBody>
          <a:bodyPr/>
          <a:lstStyle/>
          <a:p>
            <a:endParaRPr lang="en-GB" sz="2800" dirty="0" smtClean="0">
              <a:solidFill>
                <a:schemeClr val="tx1"/>
              </a:solidFill>
              <a:latin typeface="Lucida Sans" charset="0"/>
            </a:endParaRP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Determining Learning Needs</a:t>
            </a:r>
            <a:endParaRPr lang="en-GB" dirty="0"/>
          </a:p>
        </p:txBody>
      </p:sp>
      <p:pic>
        <p:nvPicPr>
          <p:cNvPr id="2050" name="Picture 2"/>
          <p:cNvPicPr>
            <a:picLocks noChangeAspect="1" noChangeArrowheads="1"/>
          </p:cNvPicPr>
          <p:nvPr/>
        </p:nvPicPr>
        <p:blipFill>
          <a:blip r:embed="rId3"/>
          <a:srcRect/>
          <a:stretch>
            <a:fillRect/>
          </a:stretch>
        </p:blipFill>
        <p:spPr bwMode="auto">
          <a:xfrm>
            <a:off x="3428992" y="3143248"/>
            <a:ext cx="2466975" cy="18478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fontScale="90000"/>
          </a:bodyPr>
          <a:lstStyle/>
          <a:p>
            <a:r>
              <a:rPr lang="en-GB" dirty="0" smtClean="0"/>
              <a:t>Three different types of learning needs </a:t>
            </a:r>
            <a:endParaRPr lang="en-GB" dirty="0"/>
          </a:p>
        </p:txBody>
      </p:sp>
      <p:graphicFrame>
        <p:nvGraphicFramePr>
          <p:cNvPr id="4119" name="Group 23"/>
          <p:cNvGraphicFramePr>
            <a:graphicFrameLocks noGrp="1"/>
          </p:cNvGraphicFramePr>
          <p:nvPr>
            <p:ph type="tbl" idx="1"/>
          </p:nvPr>
        </p:nvGraphicFramePr>
        <p:xfrm>
          <a:off x="500034" y="1428736"/>
          <a:ext cx="8229600" cy="4814570"/>
        </p:xfrm>
        <a:graphic>
          <a:graphicData uri="http://schemas.openxmlformats.org/drawingml/2006/table">
            <a:tbl>
              <a:tblPr/>
              <a:tblGrid>
                <a:gridCol w="3394075"/>
                <a:gridCol w="4835525"/>
              </a:tblGrid>
              <a:tr h="15081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Knowledge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What someone needs to know – facts, processes, technical knowledge etc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097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Skills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What someone needs to be able to do things – operate equipment, ask effective questions etc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081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Behaviours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How someone needs to do things – pro-active, considerate etc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p:txBody>
          <a:bodyPr/>
          <a:lstStyle/>
          <a:p>
            <a:pPr>
              <a:lnSpc>
                <a:spcPct val="80000"/>
              </a:lnSpc>
            </a:pPr>
            <a:r>
              <a:rPr lang="en-GB" sz="2400" dirty="0"/>
              <a:t>Interviews and discussions</a:t>
            </a:r>
          </a:p>
          <a:p>
            <a:pPr>
              <a:lnSpc>
                <a:spcPct val="80000"/>
              </a:lnSpc>
            </a:pPr>
            <a:r>
              <a:rPr lang="en-GB" sz="2400" dirty="0"/>
              <a:t>Desk research</a:t>
            </a:r>
          </a:p>
          <a:p>
            <a:pPr>
              <a:lnSpc>
                <a:spcPct val="80000"/>
              </a:lnSpc>
            </a:pPr>
            <a:r>
              <a:rPr lang="en-GB" sz="2400" dirty="0"/>
              <a:t>Key performance indicators</a:t>
            </a:r>
          </a:p>
          <a:p>
            <a:pPr>
              <a:lnSpc>
                <a:spcPct val="80000"/>
              </a:lnSpc>
            </a:pPr>
            <a:r>
              <a:rPr lang="en-GB" sz="2400" dirty="0"/>
              <a:t>Performance management records</a:t>
            </a:r>
          </a:p>
          <a:p>
            <a:pPr>
              <a:lnSpc>
                <a:spcPct val="80000"/>
              </a:lnSpc>
            </a:pPr>
            <a:r>
              <a:rPr lang="en-GB" sz="2400" dirty="0"/>
              <a:t>Customer feedback</a:t>
            </a:r>
          </a:p>
          <a:p>
            <a:pPr>
              <a:lnSpc>
                <a:spcPct val="80000"/>
              </a:lnSpc>
            </a:pPr>
            <a:r>
              <a:rPr lang="en-GB" sz="2400" dirty="0"/>
              <a:t>External information</a:t>
            </a:r>
          </a:p>
          <a:p>
            <a:pPr>
              <a:lnSpc>
                <a:spcPct val="80000"/>
              </a:lnSpc>
            </a:pPr>
            <a:r>
              <a:rPr lang="en-GB" sz="2400" dirty="0"/>
              <a:t>SWOT</a:t>
            </a:r>
          </a:p>
          <a:p>
            <a:pPr>
              <a:lnSpc>
                <a:spcPct val="80000"/>
              </a:lnSpc>
            </a:pPr>
            <a:r>
              <a:rPr lang="en-GB" sz="2400" dirty="0"/>
              <a:t>Individual assessment, observation, testing</a:t>
            </a:r>
          </a:p>
          <a:p>
            <a:pPr>
              <a:lnSpc>
                <a:spcPct val="80000"/>
              </a:lnSpc>
            </a:pPr>
            <a:r>
              <a:rPr lang="en-GB" sz="2400" dirty="0"/>
              <a:t>Skills matrix</a:t>
            </a:r>
          </a:p>
          <a:p>
            <a:pPr>
              <a:lnSpc>
                <a:spcPct val="80000"/>
              </a:lnSpc>
            </a:pPr>
            <a:r>
              <a:rPr lang="en-GB" sz="2400" dirty="0"/>
              <a:t>Focus groups</a:t>
            </a:r>
          </a:p>
          <a:p>
            <a:pPr>
              <a:lnSpc>
                <a:spcPct val="80000"/>
              </a:lnSpc>
            </a:pPr>
            <a:r>
              <a:rPr lang="en-GB" sz="2400" dirty="0"/>
              <a:t>Questionnaires and surveys</a:t>
            </a:r>
          </a:p>
          <a:p>
            <a:pPr>
              <a:lnSpc>
                <a:spcPct val="80000"/>
              </a:lnSpc>
            </a:pPr>
            <a:r>
              <a:rPr lang="en-GB" sz="2400" dirty="0"/>
              <a:t>Performance review and 360</a:t>
            </a:r>
            <a:r>
              <a:rPr lang="en-GB" sz="2400" dirty="0">
                <a:cs typeface="Arial" charset="0"/>
              </a:rPr>
              <a:t>º feedback</a:t>
            </a:r>
          </a:p>
        </p:txBody>
      </p:sp>
      <p:sp>
        <p:nvSpPr>
          <p:cNvPr id="9218" name="Rectangle 2"/>
          <p:cNvSpPr>
            <a:spLocks noGrp="1" noChangeArrowheads="1"/>
          </p:cNvSpPr>
          <p:nvPr>
            <p:ph type="title"/>
          </p:nvPr>
        </p:nvSpPr>
        <p:spPr/>
        <p:txBody>
          <a:bodyPr>
            <a:normAutofit fontScale="90000"/>
          </a:bodyPr>
          <a:lstStyle/>
          <a:p>
            <a:r>
              <a:rPr lang="en-GB" dirty="0" smtClean="0"/>
              <a:t>Methods of identifying learning needs</a:t>
            </a:r>
            <a:endParaRPr lang="en-GB" dirty="0"/>
          </a:p>
        </p:txBody>
      </p:sp>
      <p:pic>
        <p:nvPicPr>
          <p:cNvPr id="37890" name="Picture 2" descr="http://t0.gstatic.com/images?q=tbn:ANd9GcRPb4c1Eg1R3hcXqu7jDsMQttx2EQz42UKbw9Iezkjc_XaPsvChcQ"/>
          <p:cNvPicPr>
            <a:picLocks noChangeAspect="1" noChangeArrowheads="1"/>
          </p:cNvPicPr>
          <p:nvPr/>
        </p:nvPicPr>
        <p:blipFill>
          <a:blip r:embed="rId3"/>
          <a:srcRect/>
          <a:stretch>
            <a:fillRect/>
          </a:stretch>
        </p:blipFill>
        <p:spPr bwMode="auto">
          <a:xfrm>
            <a:off x="6929454" y="1571612"/>
            <a:ext cx="1981200" cy="148590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21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21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219">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219">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921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a:t>Gap Analysis </a:t>
            </a:r>
          </a:p>
        </p:txBody>
      </p:sp>
      <p:graphicFrame>
        <p:nvGraphicFramePr>
          <p:cNvPr id="7197" name="Group 29"/>
          <p:cNvGraphicFramePr>
            <a:graphicFrameLocks noGrp="1"/>
          </p:cNvGraphicFramePr>
          <p:nvPr>
            <p:ph type="tbl" idx="1"/>
          </p:nvPr>
        </p:nvGraphicFramePr>
        <p:xfrm>
          <a:off x="428596" y="1214422"/>
          <a:ext cx="8229600" cy="5131435"/>
        </p:xfrm>
        <a:graphic>
          <a:graphicData uri="http://schemas.openxmlformats.org/drawingml/2006/table">
            <a:tbl>
              <a:tblPr/>
              <a:tblGrid>
                <a:gridCol w="2743200"/>
                <a:gridCol w="2743200"/>
                <a:gridCol w="2743200"/>
              </a:tblGrid>
              <a:tr h="11080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smtClean="0">
                          <a:ln>
                            <a:noFill/>
                          </a:ln>
                          <a:solidFill>
                            <a:schemeClr val="tx1"/>
                          </a:solidFill>
                          <a:effectLst/>
                          <a:latin typeface="Arial" charset="0"/>
                        </a:rPr>
                        <a:t>Current Position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smtClean="0">
                          <a:ln>
                            <a:noFill/>
                          </a:ln>
                          <a:solidFill>
                            <a:schemeClr val="tx1"/>
                          </a:solidFill>
                          <a:effectLst/>
                          <a:latin typeface="Arial" charset="0"/>
                        </a:rPr>
                        <a:t>Gaps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smtClean="0">
                          <a:ln>
                            <a:noFill/>
                          </a:ln>
                          <a:solidFill>
                            <a:schemeClr val="tx1"/>
                          </a:solidFill>
                          <a:effectLst/>
                          <a:latin typeface="Arial" charset="0"/>
                        </a:rPr>
                        <a:t>Required Position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097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Current/existing capability to meet work objectives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Capabilities required to meet all current work objectives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081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Capabilities required to meet current demands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Capabilities required to meet new and emerging demands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pic>
        <p:nvPicPr>
          <p:cNvPr id="6" name="Picture 2"/>
          <p:cNvPicPr>
            <a:picLocks noChangeAspect="1" noChangeArrowheads="1"/>
          </p:cNvPicPr>
          <p:nvPr/>
        </p:nvPicPr>
        <p:blipFill>
          <a:blip r:embed="rId3"/>
          <a:srcRect/>
          <a:stretch>
            <a:fillRect/>
          </a:stretch>
        </p:blipFill>
        <p:spPr bwMode="auto">
          <a:xfrm>
            <a:off x="3229139" y="2285993"/>
            <a:ext cx="2628572" cy="392909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p:txBody>
          <a:bodyPr/>
          <a:lstStyle/>
          <a:p>
            <a:pPr>
              <a:lnSpc>
                <a:spcPct val="80000"/>
              </a:lnSpc>
            </a:pPr>
            <a:r>
              <a:rPr lang="en-GB" sz="2800" dirty="0"/>
              <a:t>Put job holder at ease</a:t>
            </a:r>
          </a:p>
          <a:p>
            <a:pPr>
              <a:lnSpc>
                <a:spcPct val="80000"/>
              </a:lnSpc>
            </a:pPr>
            <a:r>
              <a:rPr lang="en-GB" sz="2800" dirty="0"/>
              <a:t>Explain purpose of meeting</a:t>
            </a:r>
          </a:p>
          <a:p>
            <a:pPr>
              <a:lnSpc>
                <a:spcPct val="80000"/>
              </a:lnSpc>
            </a:pPr>
            <a:r>
              <a:rPr lang="en-GB" sz="2800" dirty="0"/>
              <a:t>Ask about current role</a:t>
            </a:r>
          </a:p>
          <a:p>
            <a:pPr>
              <a:lnSpc>
                <a:spcPct val="80000"/>
              </a:lnSpc>
            </a:pPr>
            <a:r>
              <a:rPr lang="en-GB" sz="2800" dirty="0"/>
              <a:t>Ask what knowledge, skills, behaviours needed to perform well</a:t>
            </a:r>
          </a:p>
          <a:p>
            <a:pPr>
              <a:lnSpc>
                <a:spcPct val="80000"/>
              </a:lnSpc>
            </a:pPr>
            <a:r>
              <a:rPr lang="en-GB" sz="2800" dirty="0"/>
              <a:t>Ask about knowledge, skills, behaviours of job holder</a:t>
            </a:r>
          </a:p>
          <a:p>
            <a:pPr>
              <a:lnSpc>
                <a:spcPct val="80000"/>
              </a:lnSpc>
            </a:pPr>
            <a:r>
              <a:rPr lang="en-GB" sz="2800" dirty="0"/>
              <a:t>Discuss the gaps</a:t>
            </a:r>
          </a:p>
          <a:p>
            <a:pPr>
              <a:lnSpc>
                <a:spcPct val="80000"/>
              </a:lnSpc>
            </a:pPr>
            <a:r>
              <a:rPr lang="en-GB" sz="2800" dirty="0"/>
              <a:t>Discuss possible solutions</a:t>
            </a:r>
          </a:p>
          <a:p>
            <a:pPr>
              <a:lnSpc>
                <a:spcPct val="80000"/>
              </a:lnSpc>
            </a:pPr>
            <a:r>
              <a:rPr lang="en-GB" sz="2800" dirty="0"/>
              <a:t>Agree and </a:t>
            </a:r>
            <a:r>
              <a:rPr lang="en-GB" sz="2800" dirty="0" smtClean="0"/>
              <a:t>record</a:t>
            </a:r>
            <a:endParaRPr lang="en-GB" sz="2800" dirty="0"/>
          </a:p>
        </p:txBody>
      </p:sp>
      <p:sp>
        <p:nvSpPr>
          <p:cNvPr id="10242" name="Rectangle 2"/>
          <p:cNvSpPr>
            <a:spLocks noGrp="1" noChangeArrowheads="1"/>
          </p:cNvSpPr>
          <p:nvPr>
            <p:ph type="title"/>
          </p:nvPr>
        </p:nvSpPr>
        <p:spPr/>
        <p:txBody>
          <a:bodyPr/>
          <a:lstStyle/>
          <a:p>
            <a:r>
              <a:rPr lang="en-GB" dirty="0"/>
              <a:t>Learning Needs Interview</a:t>
            </a:r>
          </a:p>
        </p:txBody>
      </p:sp>
      <p:pic>
        <p:nvPicPr>
          <p:cNvPr id="6" name="Picture 1"/>
          <p:cNvPicPr>
            <a:picLocks noChangeAspect="1" noChangeArrowheads="1"/>
          </p:cNvPicPr>
          <p:nvPr/>
        </p:nvPicPr>
        <p:blipFill>
          <a:blip r:embed="rId3"/>
          <a:srcRect/>
          <a:stretch>
            <a:fillRect/>
          </a:stretch>
        </p:blipFill>
        <p:spPr bwMode="auto">
          <a:xfrm>
            <a:off x="6143636" y="4857760"/>
            <a:ext cx="2628572" cy="174285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dirty="0"/>
              <a:t>SWOT</a:t>
            </a:r>
          </a:p>
        </p:txBody>
      </p:sp>
      <p:graphicFrame>
        <p:nvGraphicFramePr>
          <p:cNvPr id="11279" name="Group 15"/>
          <p:cNvGraphicFramePr>
            <a:graphicFrameLocks noGrp="1"/>
          </p:cNvGraphicFramePr>
          <p:nvPr>
            <p:ph type="tbl" idx="1"/>
          </p:nvPr>
        </p:nvGraphicFramePr>
        <p:xfrm>
          <a:off x="457200" y="1600200"/>
          <a:ext cx="8229600" cy="4525963"/>
        </p:xfrm>
        <a:graphic>
          <a:graphicData uri="http://schemas.openxmlformats.org/drawingml/2006/table">
            <a:tbl>
              <a:tblPr/>
              <a:tblGrid>
                <a:gridCol w="4114800"/>
                <a:gridCol w="4114800"/>
              </a:tblGrid>
              <a:tr h="22637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Strengths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Weaknesses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621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Opportunities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Threats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6" name="Picture 3"/>
          <p:cNvPicPr>
            <a:picLocks noGrp="1" noChangeAspect="1" noChangeArrowheads="1"/>
          </p:cNvPicPr>
          <p:nvPr>
            <p:ph idx="1"/>
          </p:nvPr>
        </p:nvPicPr>
        <p:blipFill>
          <a:blip r:embed="rId3"/>
          <a:stretch>
            <a:fillRect/>
          </a:stretch>
        </p:blipFill>
        <p:spPr>
          <a:xfrm>
            <a:off x="968255" y="1847229"/>
            <a:ext cx="7207490" cy="3793779"/>
          </a:xfrm>
          <a:noFill/>
          <a:ln/>
        </p:spPr>
      </p:pic>
      <p:sp>
        <p:nvSpPr>
          <p:cNvPr id="13314" name="Rectangle 2"/>
          <p:cNvSpPr>
            <a:spLocks noGrp="1" noChangeArrowheads="1"/>
          </p:cNvSpPr>
          <p:nvPr>
            <p:ph type="title"/>
          </p:nvPr>
        </p:nvSpPr>
        <p:spPr/>
        <p:txBody>
          <a:bodyPr/>
          <a:lstStyle/>
          <a:p>
            <a:r>
              <a:rPr lang="en-GB" dirty="0"/>
              <a:t>Skills Matrix</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0" name="Picture 1"/>
          <p:cNvPicPr>
            <a:picLocks noGrp="1" noChangeAspect="1" noChangeArrowheads="1"/>
          </p:cNvPicPr>
          <p:nvPr>
            <p:ph idx="1"/>
          </p:nvPr>
        </p:nvPicPr>
        <p:blipFill>
          <a:blip r:embed="rId3"/>
          <a:stretch>
            <a:fillRect/>
          </a:stretch>
        </p:blipFill>
        <p:spPr>
          <a:xfrm>
            <a:off x="968255" y="1847229"/>
            <a:ext cx="7207490" cy="3793779"/>
          </a:xfrm>
          <a:noFill/>
          <a:ln/>
        </p:spPr>
      </p:pic>
      <p:sp>
        <p:nvSpPr>
          <p:cNvPr id="14338" name="Rectangle 2"/>
          <p:cNvSpPr>
            <a:spLocks noGrp="1" noChangeArrowheads="1"/>
          </p:cNvSpPr>
          <p:nvPr>
            <p:ph type="title"/>
          </p:nvPr>
        </p:nvSpPr>
        <p:spPr/>
        <p:txBody>
          <a:bodyPr/>
          <a:lstStyle/>
          <a:p>
            <a:r>
              <a:rPr lang="en-GB" dirty="0"/>
              <a:t>Skills Matrix</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dirty="0" smtClean="0"/>
              <a:t>Compare and contrast two different methods of identifying learning needs and assess their relevance to contributing to organisation performance.  What organisational factors could influence which method you use?</a:t>
            </a:r>
          </a:p>
          <a:p>
            <a:endParaRPr lang="en-GB" dirty="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2 groups / 2 minutes</a:t>
            </a:r>
          </a:p>
          <a:p>
            <a:r>
              <a:rPr lang="en-GB" dirty="0" smtClean="0"/>
              <a:t>List as many training solutions as you can think of</a:t>
            </a:r>
          </a:p>
          <a:p>
            <a:r>
              <a:rPr lang="en-GB" dirty="0" smtClean="0"/>
              <a:t>Team with the most solution wins</a:t>
            </a:r>
          </a:p>
        </p:txBody>
      </p:sp>
      <p:sp>
        <p:nvSpPr>
          <p:cNvPr id="3" name="Title 2"/>
          <p:cNvSpPr>
            <a:spLocks noGrp="1"/>
          </p:cNvSpPr>
          <p:nvPr>
            <p:ph type="title"/>
          </p:nvPr>
        </p:nvSpPr>
        <p:spPr/>
        <p:txBody>
          <a:bodyPr/>
          <a:lstStyle/>
          <a:p>
            <a:r>
              <a:rPr lang="en-GB" dirty="0" smtClean="0"/>
              <a:t>The challenge</a:t>
            </a:r>
            <a:endParaRPr lang="en-GB" dirty="0"/>
          </a:p>
        </p:txBody>
      </p:sp>
      <p:sp>
        <p:nvSpPr>
          <p:cNvPr id="45058" name="AutoShape 2" descr="data:image/jpeg;base64,/9j/4AAQSkZJRgABAQAAAQABAAD/2wCEAAkGBhQSERUUExQVFBUVFRcVFRYVFxQUFBQVFRQVFRcXFRcXHCYeFxojGRQUHy8gIycpLCwsFR4xNTAqNSYrLCkBCQoKDgwOGg8PGiwkHyQsLDApLSwsLCkpKSksLC0sLCwvKiwpKiwpKSkpLCwsLCwsKSksLCwpLCwsLCwsLCwsKf/AABEIAMIBAwMBIgACEQEDEQH/xAAcAAABBQEBAQAAAAAAAAAAAAAEAAMFBgcCAQj/xABDEAACAQMCAwYEAwUGBAYDAAABAgMABBESIQUxQQYTIlFhcQcygZEUQqEjUrHB0RUzYnKS8CVDU+IkNIKi4fFzwtL/xAAbAQACAwEBAQAAAAAAAAAAAAACAwEEBQYAB//EADURAAEDAgQEAwYGAgMAAAAAAAEAAgMEERIhMUEFE1FhcaGxIjKBkdHwFBVCUsHhIyQGU/H/2gAMAwEAAhEDEQA/AIcwUXCHaIjUNKHVpPPJ8qYhepC0jQnxgkYPLY56Vu6LnrICMU8Ic129sVPKnIxU3XrIcJiiohmnhBmvFhINeupsve4oy3XOxrqBcinhb4Oai6IBCzWmN68SKpyK31r60G1qVNSDspLN0wIMimzOeQ5dfWilnCyKjAgPnS22kkcx6Gh7u30OR9R7Gud45Uu/DkRHK9ndl0PA6RjqkGYbXb3TnZuTHEgDynhK+7xHUP0zVyuI9BI23wR577fyrO57nuZref8A6U6Fv8jHS36E1pPaWUJobOxyvLOcYI9utc+H8zhrm/tK2K6DBXNcP1BUvt1HmawG+8ze3Icq4vuMrZwvKfm0lYx+855fQc/pRHaA95dcOA6zP7Hw9PtR68CjmKCVA3duHUHkGHLPn7VrcGj5tA+PqsuvtHPE521/VQ3ZTgTRW+uXPezt3j55jPyg+uN/rUtNb1Y7qz2Wgbq1rooA1jAxuyyKlxlkL3boHh1n1qXThpiKSggnyqR4PYhE1MOYr2K0ySemTgUt8oLj0UNjsAq7xqQsSx2JquPFVk4wvixUUberceQSpW3KB7rwHlzHv/8AVMfh6lxb+A+46fzr2Gy60ZcgbGSoz8PgVwlpqNSptC5wKa4lMYDp0g5Gc7E+vh549aQ+UMFynNixZBA3CBBUROae4pPrwQcj+vn9KAV8jGeVQyUF1kiRuV01JTWinyRnHWkUqyHA6KsQVxb3TxklGKkjBwcZFHWfaExwPEEBZ85c88Go9lrgx15QRdWa14Zw/QuuXxYGdyN/tSqrUqiyDB3Tgjoq2nKnyIpuM0QIc1KbZTEn7RRIzBmY4I6jHU0O9kRuKHspO7YkrqGCMH+NS9u5GNQxqGR7Usi2iY3oUHCtGpbhqM/s4NutDuSp0jAI8xkfWqdXUxQRF8umnzVymp5JZA2MZr3+zcjKHSR05j6j+Yoq0AYY6jYjyNd2FwHIVvBJ0Gdm89B/N7c/TrUbxG3lhvopArd3IO7kK5Kg9Cccum9YlIZIpQ+B+OJ22patiVjJmlsjcMgHgCpu3hKNUhdcL1rqFPWsIcVIWCaTpPI10D34cxqsZrQs44palmdeTAgqcZIZflxUg5/EWqzAeJNnHkQcMPvg/Wje13Du7n1AeFwCPcbEfwoDs/OsV0EbHdXQ0kYICTAYAyf3l298VxjZv9qaCTR9/wCiuy5dqaKePVgH9hQnE7bvIXXzU49+Yq7SXn4nhVvNvnSmrG51aSjD/UKrnEbExSNGfynHuOh+1SXY1tXD7qDmYZGIGceFsSDf31VUorgSwO6HyVyus8Rzt2I+RUPbPqv+Hg/9Zjz5+A/ar/ZWeJWHrWfcOX/iVjt/zX655I1avHDiVj5gGtrgr8NOQsTjTQZmr24twcelByWOWG22d6lcUgtajZCFkOjuVwY9sdK8K4B9qdpq6PhNCOiYQNVU72PUxNCm2qba1rxbHJxWoJAAqmC5UbbWOpT7inXsyfCKsEVnpQgDniuoLQLv1quZ9U7AGhRCWIiXJ51mnbThMssxlGGXGAp6eHTjlkAHxeEg7mtG45eZz5CqjdOWNEY2uYTJkPRIdIWEYVQ34MxX+7UY6qwznw55ry8Pntk+ZruPgjkbRKRkkliBzctgEDywvlgeVX23tUQamxtuSflH3/jUJxTj6ysBaqZiMgsvhiB5g94diQfIHnXMPrubJyqRhcOq2YqFwbzJyG9lBr2XlwWCR+ErnBOoAMGIA0jbHXnRCXKO5VWDEDLafEFz0LDbPpmiX4VJKB+Ikyo5Qx5jiHocbv8AWnRbqg0ooUDkAAB+lbvDqepjzlcLHZZte6lItHcnrshWTFDPRki0O4rZWKhiKVdmlXkKJVKIjFeRmiY4s1F08NXcO/OjoLcZyckYOMHkelDRw4p2aVkjZkAYrvg53A58vSgccIJTGsxENUlZzPHpLDAPI+dBTXGqR282P9B/CveFcfR9Pepj/wByf1H2qVPCVddakNk7BTvj3/rXO17YuJRBkTwCDougoHP4ZKTUMNiLX6IBcMMEevqD5g9DUrYcY0eGfLp0k5sn/wCQD5h/iG/mDzoY8HcchnH5eTD6dfpTG42OxHQ7EVydqzhkl7EehXQvbTV7Lg39QrdBBowykMh3BByCD1BFTSIGANUDhnEHgbwboT4oz8h8yv7reo59aunCOIxyjMZ91PzL7j+ddPS8VjqxY5OXN1HD30x6t6p3inCxPEUbnzU+TdDWacT4Y3iibwsDscnwuu6sP99a1morjPZ9Ljcko4GAwxy9QedV6+i/EWezJwV2hrOR7D/dPkqXe3X4q2iuf+YP2M48pE6/Xn9RTPY2XTfSRHlcQHbzaP8A7WNcWuIbl4mcNDdfsywyAJ1+R8Hlk7fzoJpzb3VvKdu7nCv6K57tv41lB1qhkvXJ3jotcDFA+IdLt8NR8ilw1f8AillsB45dhnbCPzzUv2h7bzwtMVcBULhfCp+U4GcihTBo41bLttJOeWMAo5389jUJxOA3E8UA/wCfcAN/k1Fm/TNMGNrGRsNruKgMjlkL5BcBgK1Cw480djDPdYDuiFwg/M4zsufL+dHcN47DP/dyAn93k3+k71Tu3/EAXSFdljXUfLJGB9l/jUb8OeD99M3EJdoodSW+dgTgiSX25qPr5VpNqnuqDG33RqVmOo2Cl57jYk5Bag8oGMkDJwMnGT5D1pOmay/tJ2maeQsDpiT5QduX5z6n9Ksvw+7QT3UTtJGe6UgRTMcGb97C8yoPJuv0plPWiaUsaMhulT0D4YRI467bqz/hq7jhApylWhiJWcAvMUFxO5CLRcsgUEnpVavnaZvTpToWYjc6JUrg0KHvJDIfSq/dXcutkt4SxXZpZPBCp6gH5pCPJfvVy/B6aakterHA9TirVUyKWPBIbN32uq8EhikxgXO3ZU0dmjIc3MhnPRMaIF9ox83uxNSJtQgwABjkBsBUrc3CrqA2K9DkZOcYG3Oo55hkHnjmD8pP03xWS/itDSDDHn2H1V8UlbWm7r/HIKPmFBypUo7+EqNgTkgcs9Dio9kzVjhfFRXOc3Da3oq/EOGPo2tJN7+qAkFMOtSDwUxImK21jkIEx0qfJFKpQWXkT0ZBLQ1rIUYNgHG+DuDRGvUxOMZOcDkPapsEbSQpS3epCGEGotmXI7vI2Gc+fpUnAQFU5BJ5gcxjzoC1WmPG6Gl7MNnMW+fy/wBP6UNDFcCTu4+7jfONTTxbeuhWLH2xUxxiG4mH4e2PdgLqnlYHAyMiNQPm23I6/SqnxDsHOi5F0j8sLLCAjEjIC4zg4HSuRq4qRs97Z/FdbBWVD4QxxBHcXK1Th9iSgDuHm0jLkBST5hRyFM9obfEW8RdgB+0x8vmSR096xjjXCZ4dEkkiFm0jwKQ8RZcr4ycnbGxNH2Vjf3ltp79e7jwxExdxljgALgj/AHtinyzsmiLTpp4KjHA6KUSD6K4qtdKCGBVirjcFThh/8e+1Z52clnMwjik0nJjaPmA/LKgg6R1+nSpPtb2Fns076SVJRnxFIzG656iTJJPvXPflQYcWPwyW06uBywrRF4/I4CyOYnGyyKcRSeQkH5G9eXtyr2XtTcwfOgkVSNYxiTT1KkbMevLfzrLuFvfXC/h4iJGILbtoXQBzY5yAf3cAGoie8urZymoxyR4OI3zE6k42BOM+wrQEEwI/ye16juFRLodMGXp4FbB2l4Ok8XfQnVFMAQVx4X5qw8vF9jmq3xYm4t2YjEmkrIPKaPmf/VgN9TVaF7e3StHbrlAA0qiQxw6yNyQGwSdjjoelRdtx+4g1acjDhZomBkXO+lgx3XqMaqCSkxk4SATY27jf4qxFU8u18wMr9loUV53nELKf/qWzyn/N+HZW/wDcppzsXAH4g8zfJawE+zyf9oaqB/aFxKUS3jeQwqwHdv3YRZGLFTIGBOdRGMjHKuEj4kgYLBOur59M5GvC4y2JPF5708RAPDnOAIvl3KF8wwOY2+YAv2CuF9FJf3YgQkNOxeVh/wAuEHxH3xhR6kVYe1nGY4YhawkJBCoVz08I2X1x18zWTWnaq6t5XjRbiOeUBSFYFmwRpAYqWA+bcN16UynGZknUSBo5FbWgnJliZgcjWHyD5bda8KUiPltdm7Mnr4KTVMdIHOb7LRkO/daf2Z7GNd4uLwd3ajxJC3haYcw837sfUL167c5zjnbPburbwqBp1gY2G2EHQev2qj3/AMS5LqHMmI3U6TENQQPj5m5nT1386pkvaaV8uFuGjBGpo8ogwPEoKrjng5JzQOjkwmKH2WjfcojIxzhNUnETo0aDxW5dhu0mpjayPlwpePJyxQHxA53OCRv5H0q5k1gfw7+IQs8lohNE4Jd0SMXSOBnxkHxx5IGWxj9Kc7SfGm4ZysbiAZZdEIWWTYeEmVgVOT0UDlzrRgaY4wxxuQsups+QuYLArbrgagdRwvrsPrUTc8WgjyAwJC6tuR2yAG5ZNfP1z2wu5N3F64OjOZZunz7AY8XttTVt2yZTgzTxkaziTTKp/cXDgEDoTmomlnItCQEuOmiJvKT8FtM3aJiQVUDzB3P0PtjpUbLcs3zMW3zvuc4xzqqWHamQrhohKeSSQnEUjaQxUl/kIHPnyqBv+3rb/tgpKAqscYIV87q7SbnAzuBXPvpK2oceY7zyW5GaOnALB9VohNcFqzZ+3Z8WLmTmmnMMO6n5y2ORHQdfSum7bEk4u3/vAAWgi/uurHH5v8P60P5PL1CsDiUIWgs1JcBAfTP3qpWnbKTUjNJD3ZYp3saHWqjbVJHq8IOfm/TarqeHnHpjb7Vv8CoXU73vedrLD45WNmjYxg7qLnl8qCkUmptrCh5YAK6nENlyZaVD9xXlSJUUqm6HAh0oqOMGhopaOhYVKYLFPxWmeRqRsbI6lHmR/GhoEFS1iCGBB5EH7UJNlYYwFC3vaJobeZx4iskzAn8hQ6VHr51jcHxLvjIcy6lZvldVZVzt4cjK7HzrXeJ8M703FvnB7xyo/wAE416sdRkVkR+Gt6sxAiDKrZ7zUqoR6FiD+lcdHgE0nNt8ei6SRpbGwx/Gy0vtXwW5ubaIwIHbELAZVcfsxnVq23NS3YjhVzHbTi5gWNjoCqWVlIDc9id8VHcc7RzWltEYkRziAePOGIQcyCMYIqW7MdqZby3n/ERKjIY890SQ2W2PXliqrScDsNrXKOXFdt+yq3wl4H3nFbqdh4YiQP8AMTWodr+HLcWkqDB8J++Nv1xUd8OuDCGCRvzTSu5++BU5w3g/do6GRpA5J8eNtRJwMdN/0q3ixsDRpb/xVXHDIT0Kxr4E25W9ug2fAmnf/NQnbVf+IsOXgAxnzZBjlv8ApV27EcH/AA/Fr4Y2ZAw++f5/pVN7XHVxRx/hU/m3AdSeXt1pYk5kjHdv4T2DCXDwVn+HSZhvSTkGUA7gkjT/AIgBVF4jBm+n22EqDkdvmPP8vLyNaF8NP/LXRB3Nywzk42AH58n771TLeeA8QuxK6xlX1qzHTsitkZA1Z3HLyoGH/Zd4fRG3NpHdT/w6t9VtdPjIacgt8x2Veu2etc8S+IVnDMUkLK6KUI7osufPIbep74XwK3DmKgPruZDv4gcMBnf2G9FX3wmsZ3d5Icsd9QeUEn1wcfYUsgGd2LTsUInwtsNVROx0kfEOJMYV1LFDzYFc5dRy6bZqzdtPhiJrVmi/vkJdQM9OajO+dqY+EnZ+O24jfpE2VRI1G+cZdzjP/pq68S7SxpO1qTiQx94nXWM+LH+IbH2NMlY1tnsJtt6oTLI4lnzXzHecZcK8bJpkxpZwWBbGc6hnfO32FbLw20jjsUj0biNMHIx8gZ8rjfOT96p3xL7GMJe+RCCxGtcfvHmPMc/1rT7zh8i2h5d30Hh6DA3xnpQ1MwkjaQM879slYgYY5CHdrZrBeHcHkuL2SKElFLNrYZwqZ3zjn5Ada1Xh3ZOGwZAYjgqGLZBlkB2zq6e2w/jQ/wAMODxiB5X1apnkcFQCcK5VBv02Y/Wq98UO0DxkQIxUsMuRzxywPc5oZZHzyCFh7fLUnqEUTWRtMjvu+lu6t9ncW/f76WUk4j7yMSY6Dnzr2fsel5rVoxsCcMQGUehPUedY9wTsTeXiGSCFnQHGrKqCeoGo7/SrhwuTjNtH3Rg75V+XvNDtH6K2rOPQ5oZaVsZ9mQXve1wPPZS2sL9WbW6j5KodrOENZ3DQByU2dN+jDIyPOto4B8ObWGyQyKpkZAzMya2dyMkZPIdMcqxbiP4ie+UXIYSvIikMMYBYAADyr6NuuJxmIoVbI2UgjSMbbjr9qOtmcxkbXOGhJ6Gw7KrE0ueS0ZXHwVSk7J2ZjZmESsDhU7tct7HFRHFOyFl+H1Aw6znMaqA6jPMkcqp/aS8vvxMpjE4j1nThWK49Nqr19xm6xpkeQA9GGn+Qqaeme5jTiGnU/VWZKiNriC3foNOiP4BHpnnjXvGiMbhxGRkoBnfO2kEDNbR2Wcnh9qXzqMCZzz5YGfpist7N9mBOY4EZD3y94ZWEit4Pnij6Md9/atVt+zgjAz4iuAu2FXHLC/1Jrep+YHXaMtyVk1GDB7RsdhqvLp6i7h6lZ7Q1HzWlbAKxHKPMlKnjbilRXS0DHBRcVufOhY2oyJ6bmliyKhhbzqRty4oKGWpG3uKE3T226r3icUzhZYQO+QaSrZxKnPTsfmHT0PXYVU77t1cDKNbIrDGdUwVVK8jpKgj2q+211UpGyv8AMivjqyqxH1I2rIqqBkjsdls09YWNwkrGeL9o3miAeIqVC6nDAxnQpA043yc8qM7J9r47eBxNrQsEGpQWxpbOCASRkZHKtL7Y9n4ZIRL3MepMEnQmoodjvjpkGqW/D4mXSUAA3GnwEZ54K4rm6uZlK7lFpsd1t08T6pnMaRknuK/EeH8Hi1nAkK4VFJWUOT5HB60x2P8AiBOZ4o55y6Z0SawvM9chQdj50LcdnoGYABg+MYTxyN9NJb7VNWfw0aVCogWAMAO8l3cY8oxnPsxWvU5jeDy2HPslzwlnv2HqrLDcxreyEkB3QhVJ3cDHLz61B8f+F9rdSmV5JVbTnwuFHtutQV98E5VLHVEyopYPqmVtugHi07e9QR7N3cWBHcXAycKsdwzFjtsqnTmiMDIXAYrE6JLbyC7cxldaX2E7MLbWssKOWUylgWI1DIXAJAGapvHPgc000sq3YUk6iDETjO+xD5P2oeDs3xmzRpI3uV1nL6u6nyR1ZdTEH6UwvbjiyK2Xiddwxe2I3HMEhQMjHI+lGIHsfiD87Z/dkpxvcAZLRPhtwF7bhywt8yyy7jIz4zj74rOeLfDnjXeSPFKwRmJ0pcuuAd8YyBXfAviTxC0TQyQ3KsxddTNGw1NuAfzLnJ5H3qbX45SaTr4fIMjmkoYcs9U8t/rTWRuacd7lLN9AMl58BrGSI3/fAiQPErajk5AkPM+9VH4tcbePiiyxnDxYKnmMjGx9DyPvUz2X+Kn4aa6e7gkjW4bWhVdWlkBUqwONsEb74NUvjF8t5cvcMpEQ8Kh8jUTyzgjG2/0og1xkDnjx+SMAAOsfBajwTi0N7bd9qwWx4caiJF5o2+2DyPkQakO0F8UtGIkz4WJXfw8/pWV8IvPwE+SGFvLpEgOrwEjKSbjmRvjyJHSrX257Q24tCEcFmTThXD6yeoA5D+tZ0tOQ+zRcHT5/wtNkgcy7tRrp01+Km/hTxxBYRDTqOlkPXBV2J/iDWefGG2P4tZceB0wD0ypO361x8Nu1TWMmmXKRynVG7Dwq/wAuTnbSeRPQgetapxXgsN5Ce/0tlgdJ+Ylt9Ske+cjaifipqjHqMz2sdc+t1WAbLF3yv4+HRVT4cfFuztbFLa5R1aPUAyoJEYMxYEjOc771fI+KxzQiWJNSSplDIrBgOWvA36Z3x51XuD/BiwDLI6yODuqNIChI5g6QGI96sfanj8XDoS5dUGnSqqAGbpoVT5YG4pVS9krmmIHI32vn0G6REC1xafVZrx1Vl4xYpjdXDt7KS+/+mr1ccSTugCigjxF/zY5/asp7G8Ua64s07fljlYD90aNCge2qtH47fTSQdyRyQhMrjGoYznGSKTUxmINjJ0b6laUFpXGQDK/W2g80zc9rLR1QL3YK7MQ+dfuOlVL4mcYs5YsQjDHGlS2tgepzk4FVa4+H1wDsUb6n+lRM/C5LaRDKuBqG+xBwa04YIsd2vucumyqSzPDbFh317q8fDqFxcWGQ2VeWXOsMqxBCCCg3QliOfPIrX7ziFZ92IvFN1N+zw08YlikKhC8SnSyhF2UBt9v5VarhDXS0jAWX6rDq3EOw9Fxc3mai7i5p6aM0DMlXwAs1xKbM1KmitKpySs01HRcJriKSNZMgF0B5NsSPWirS70MWUDfIwRnANGlhE2sJbOkE4GT6CioGoO3lIzgkZ5460ZAp8qgpzVKRMgCkElvzA8qlIbvclfCDtgcqiLeFvKpW2s3PkKS/DurLAUfEdQwdwRgg8sHpUfb9g4SxZnlZeiZCKPcrhj96I4jI0EesJJL6Jjb1bqB7A1UL7tPNLsW0Ly0Lkfc8z/vauc4jUQMIxNxHbJb/AA6nqXg8t2EHXNW+64xZ2CMEVBpBJWIDO37xHX3OaK7H8de8thO8XdB2bQuSxKA4DEkDng1QrPsfNesqMGit8gyOwKs4G+iMHffq3L3rU7W2WNFRAFVQFUDkABgClUb5pBjkFhsEdZHFF7DXYnblOMuRg9dqgrbglvZ6pjksfzuQzAHkibbD0AqerM+23Eplm0MC7ltEEa/nLfLpH8T0waKsk5bQ5rbu0Ha6XSRmVxZisN/BO8Z45NezLa2/gL7k/wDRi5NI/wDi6KPM112jhRYIOG2vhE8giJHPu18czk9ScHJ9aft7AcNtSpIa6uPFM46ei+SqPCPqajOy3jmnvG+WFRbQ+rsQZGH6Cst12vwONz7zz4aBXiwOZjYLNGTe56qQ4vbJJxK0hKq0cdvM2hgGXAARcg7eVB8K7I2s1zfwPDHqGl4iF0mMSIR4dONg2+KL4dN3vFZG6R2Sj6ySj+lEcPfu+NY6T2n3aJx/ImlUjzzY7/qB9Ul7bNI3A/tQNn2Nt7rh7FYxFdW7NHKUJXW6HPjByGyMHcUNwzsRbPbrcwd408Jw6TFZe7dTnGjSFKczjHI+lW0H8LxUjlFeLpPkJkGV/wBSkioniQfh14ZkyUb+8QZ8cJ6jpqU5/wBmrr3kC5OWh7HYpkbA4nDr7w7jcKN4r2ci4ipCBYrlAQYzh45F6mLPMdQOa5+9IX4dskhBSJCCdy0jaeWnCFQcj1ODmtZ49wlWRLi3JZGAZNGBoLb6gR/vzoa34pHc4iusJL8sVwBhZD0V88m9DsemKRzJYzyrgO26H6JojjeOYQS3fq36jz8VSrvsXHJCF1/tebFyvdSDJOAVUm2OfIEedVpuH31kAqSyQp4cLINUBLE6u7cao9I6nI58q03iXCpLdsONjsGGdLD/AH0NM2l+0eTGxRjj5cd2fPWhBDVXbxCSI8uob9/yrD6EPHMgcs5HbXiOna5hXwsQVMYbCnBxvzPl1503a9l57yXvJmkuTqwzszLHpK5BErjoceEKeVbTwztTED+3gRTnHfRoChPqMal/WrK1pBcqHGlweTod/wDUv8K1YnxytvTkA+CypGujd/mBsvmeKxlsLkPAhZgDHJE+NTZXL6Qu+jbIflt7ip5/i7IzI0kL5QDT8pwAdugzWrcc+HokGV0yYzpEg0uMjfTIu4/SgpfhJbGMAvcRsYgjBZQygbEqBIrbavI0TYXTG0rc+t9VPNbFYxuy8NFQx8YYnnEskWTtkMg0nbG4Bqqdse0qXzaIIzu+rCqQB6KK03iHwgQ6tNxuxU/tIIm+TYDKFcDzxzoW1+FqoSz3IADmQCCIQvyxpEpZiFx0xT20OE47HLPXdLdVgjDcaW02UF8O7ZVuQ5aMLDbmPWCw7ySQglTq/Mo5425VoU7ZGQQfbf8AhVU4hbpG5jiUIkfhVR+pOeZJySTuaFDkciR7bfwqhBxx0eWDLzWo7gBnYJA+xI0srHNmgJjUeOIyD85Pvg/xpNxRuoB/SteLjsDveBCyp/8AjlYz3QHeBTpr2hf7QHkf0r2rn5rS/v8AVZ35NW/9ZXUUdHQIKBjei4mrVKx22UnABR8EgFRUJo2GShIVhpU1bz1J28xqEtgx9KlLaEfmOfSkvAsrDSVMQT+ZoxEB30/XAzQdouMYXHqakAfOsyS11bZey9pV5mvaWiSpp7VCwcqpZchWIBZQeYB5jNO0q8vKjduOCT5aaJWlLAAKBllbkNh+XJznpvmlcdnpLewghjUto8cuNyXIyTgbncn7Vea8qi6hjOO36tVebXSAMaQLNWZ9iYnea/cKSwEMQHqoZiBnrUjc2Mx4hYzCJ8K0iSHScKjpzY9Bmr2FxSxQNoGBzHXN2iy9JWF7nOw6/Syp/wAQrMtGCuzriSNuoeM5GPU09dFb6xjuFyG0aiBufKRPuD9qO7Yp/wCH1D8rA+ex2/mKrXw74kI55rQ/K37eHO2QcCRR9cH71XLQKl8LtHjzT4w78OJW6sPkhuyfGRbS/h5f/LzE6NW4ikbmjeSt69feiO1HZvujlV1RNsFxsuxznH8aF7XcHEUjKR+zk8Q3BPU7Z5YJ/hU12O43+Ija0ud5EXA1c5Yujf5hsD9DVVjRKDSy+8PdKvSExWqos2n3h/Ki+D9o+6XubrMtscKJCCWizyD/ALy/4uY/gTxnsoVHeW57yMjOAckDnlSPmH+96A7Q8Ha3k5Aox8GxIIA/N60PwHtDJZnwgyQc3j6x5O7Rf/zyPpSQ8E/h6oaaHcJ3Lc0fiKU5HUbH6FBasU7ZXrRtqjdomJ3ZflI/xJjDVcr3gkF/H39uwDNuGHyseoccw360N2b7FlX7y4A8J8KZBBIPzNj9B96gcMmbKMBy6ozxCnfCS8Z/tPVWfg8kjQoZgA5G+AQOexweRIwcUYRXteGupaLABco43JKHmsVb0qJveEHfBqUnmIqPmvKtxY0h2FZt2jsmjmOofNuD57YNRJNaNxaJJk0uMjoeoPmKpV72fkQnThx0xs31B/ka5qt4TIx5dELj0Xb8M4xA+MRymzhlnoVFs1NMaJawk/cb7V4OFOeeFH3P2FUY6Cd5sGFbUtfTRNxOePmgi9e0f/ZwHrSrYHApLZuC58/8opgbBrl5G1GQqTQ0EgBG2Rnl50dcXAdyVXQP3RXYL5uEZFb4AYg4PI9DUpbQ+AuCowcY6n6VErdsVClsqvIeVPxz0BBT25KetGXSdROrp5fWjoL4BcYHPn1quR3FFxS0JZfVPa5WJOIkgDOwp+O4PU1BxT0fbZNJfGAmh6moZ80WKGs4cLvzoqs59r5J7b7pUqVKgRpUqVKvLyVKlSry8g+L2veQSJ+8hA98bfrWQy3TQPFcqDqgcM2/zIdnXH+XNbVWZdsbtnuXjbZF8AHMAEAlseZzWPxMBmGYagra4U4uLobXBGauHaGxW6ttSHPhDoQAcqRk49xWZuWVleM6JYzqjODknyPoR09aufwv4tqt3tmPjtm0jPMxNkofpuv0FRXa/hPczll2V/GDnrndR7Hf60jiDMbG1LFZ4e7lyOpJPh991a+FcRi4laZIwT4ZFz4opANx/MeYNUTjXCmt5CrAY/LvnUPOh+GcZaymFwgJjOFuEyCWX99R+8vP7jrWl8Uso7y3BQg6l1RuMHGocx6EURY2vhuPfCAPdw2bCc2FZtw7iktvKZbfGWOZIQMRSADp+63PcfrWl9nu0kV5HqjOGGzxts6HyYeXkRsazHiFi8JYMpAUlcnkSBnbz23o+w7O3OqOeJlhbSCr5zqU74dR8wI6GlcPkqGP5WEm2vZWOIU1PIzmtcB0PVaoxph7gUKL/I579aGmuK6lsR3XIud0T88wNRl01czT0FNdVcZHZVy5NXDVGzyGipps1HzvTgEslDSy0HJLTkzUHKaMJTnL0yUqH1UqmyXdNo9PpJQKNT6NRpYKPjeio3qOjkomN6iyYCpKOWi4GJOKjowcA4OPPpUlw6Uq6t1BB3oT2TGlSUUDA4IIPrVl4dLhAuPrUQ14ZWDEAbYo+K50jaqkt3NsdVbZlmppTtXWaio7vqacW7yapmIp3MUjmvaHimzRFKIsmNddKlTffDNevKBXrFEu6VB/jN6Ihl1VJaQvJys87f2mm4V/30/VTj+BFaHVW+IFpqgV+qOPs238cVn8Qjx07u2a0OGy8upaeuXzVH4NxE2t7BOc93Ke4lJPPURhvo2n7mtK7TcK7+BgANa+JM7+IDl9RtWTXluJI3Q4GRsd8gjlj1zWndg+OG6so2Y/tE/ZS/549ifqMH61Q4bIJIzC5aXFYnQyNnb99FmjbHz5jcc+nI1Pdhu0ItZvwrtm3lb9g5BUJIdzGc8lJO3r70/2z4GY5tSglZMsOWFI3cfz+9VWeASKVbJB5b40n96s9rn0U5H3Zaj2M4hTgjp5rR+13ABIpZQNQB059uRrjhsmmGNDzSNVPuFApvsjxaWW0C3G7oxjD8+9VcAP79D5kVxfRlTkV21HGx/+W2ZC4mqkkjHJdmAU9NLim/7Q86EF3kb0NO1aeFZxd0R8txQM01Cm4Irh5gajDZDiSmloOSWupXoSV6JLJXkklCu1eu9MO1TZKJS1UqZLV7UoLodGp1GoVTRlkgZ1UnSCQCfLJ51KFPRmiomqT7Q8Nt4VQRNl8nPiDZHntyqKhoQ64uiabqzz8fEkCxBNOMZPt5U3bVFwtiiRc0u1sgrDMlNpdY5URFc9TUFHPTy3Ga9hTManFusn0oqO5qCjuKMt5smhLVOJWawfNdX3EQNhzqMN6EXFRrXeo5qu2DE65VkPwiym4bmuJ73NRguNqae5pohF7rxlsFIJcb1K8LmyKrCXFSvCrnFDNF7OS9G+5VioTilgJonjJxqGM+R5g/euzc+GuoJ9VZrmXGatB2E3GqyXjXCpbVsSDG/hcbq3sfP0p/4d8W7i+aEk93dLlc7ftUH/AOy5+wrVJ7dXUq6hlPMMAQfoahV7EWizJMsWGjbUmGbSGwcHTnHWsmPh/JlxxnLotyTijJ4DHM3PqOqK7ScI/E27JtqHiTPRxuPvy+tU/g/YYs2bhgq8+7Q5J9C3Qe1X2S4wcVDX0+lsitI0Mc7w54zWRHxOWnjMcZyPkhruMRHCgBRsAOQHlQ0s+oURdTh19ahHmwa2o25WWS+Q3ud0xdKQdqYF1nnRE0gIqKuBirA7qs42zCIlahHlrgXFNyPUoS666aemZHpmSSmjLUWUYl27UO7V0z0w7V5AV5qpU3qpV5CmlNPIaHU0/HUrwRkVFI2KBV67EtCQiBR4mp5JKj1euxLXrIsSk1mp9JqjEkp5ZamykOUrHNUjay4Gag7d96Ke62oCLpjXbqQuL7NcRzVGCfNOJNR2spx3N1Jtc02Z6BM9c99U2UF6kRNtUnY3FV0TUfbT0LhcIo32Kspu9q7sb3DCoQ3W1cQ3eCPeqxjBBCtGVXgPXkcmcjyqKtOIVzJe6ZPQ1S5RvZHzLJ3isuDUPd3GoUbxi4Vh4c+tV03HSrULfZVaR1iuxdYNC3xzuKYuJaZ/E5q1ZIxbLgz0zLJmmrhsGhzNRpWLZcTHFMmau5GzQshokBTjPTDtXhkrhmqF66ReuC9csaaZq8ouu9VKmdVKvLy9Sn1rylUKQnBXa0qVeUp7pXaUqVSvJ5aeSlSqFIRcHKvHNe0qhHsktO0qVEoC8JrylSqVC7U0bAaVKoKJmqKzTa0qVLCsFS9s3KnL0+JaVKq7tUbtEaR/4V/f+lVGY70qVTDqfFLk2Q81Btzr2lVhVjquLjlQL0qVENEJXBpiSlSqVCHeuTSpVKhcNTJpUqheXFKlSry8v//Z"/>
          <p:cNvSpPr>
            <a:spLocks noChangeAspect="1" noChangeArrowheads="1"/>
          </p:cNvSpPr>
          <p:nvPr/>
        </p:nvSpPr>
        <p:spPr bwMode="auto">
          <a:xfrm>
            <a:off x="63500" y="-1571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45059" name="Picture 3"/>
          <p:cNvPicPr>
            <a:picLocks noChangeAspect="1" noChangeArrowheads="1"/>
          </p:cNvPicPr>
          <p:nvPr/>
        </p:nvPicPr>
        <p:blipFill>
          <a:blip r:embed="rId3" cstate="print"/>
          <a:srcRect/>
          <a:stretch>
            <a:fillRect/>
          </a:stretch>
        </p:blipFill>
        <p:spPr bwMode="auto">
          <a:xfrm>
            <a:off x="6072198" y="4357694"/>
            <a:ext cx="2466975" cy="18478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smtClean="0"/>
              <a:t>On-job training or practice</a:t>
            </a:r>
          </a:p>
          <a:p>
            <a:r>
              <a:rPr lang="en-GB" dirty="0" smtClean="0"/>
              <a:t>Off the job training</a:t>
            </a:r>
          </a:p>
          <a:p>
            <a:r>
              <a:rPr lang="en-GB" dirty="0" smtClean="0"/>
              <a:t>Coaching</a:t>
            </a:r>
          </a:p>
          <a:p>
            <a:r>
              <a:rPr lang="en-GB" dirty="0" smtClean="0"/>
              <a:t>Mentoring</a:t>
            </a:r>
          </a:p>
          <a:p>
            <a:r>
              <a:rPr lang="en-GB" dirty="0" smtClean="0"/>
              <a:t>Action learning</a:t>
            </a:r>
          </a:p>
          <a:p>
            <a:r>
              <a:rPr lang="en-GB" dirty="0" smtClean="0"/>
              <a:t>Workbooks/guides</a:t>
            </a:r>
          </a:p>
          <a:p>
            <a:r>
              <a:rPr lang="en-GB" dirty="0" smtClean="0"/>
              <a:t>E-learning</a:t>
            </a:r>
          </a:p>
          <a:p>
            <a:r>
              <a:rPr lang="en-GB" dirty="0" smtClean="0"/>
              <a:t>Job Rotation</a:t>
            </a:r>
          </a:p>
          <a:p>
            <a:r>
              <a:rPr lang="en-GB" dirty="0" smtClean="0"/>
              <a:t>Secondment</a:t>
            </a:r>
          </a:p>
          <a:p>
            <a:r>
              <a:rPr lang="en-GB" dirty="0" smtClean="0"/>
              <a:t>Shadowing</a:t>
            </a:r>
          </a:p>
          <a:p>
            <a:r>
              <a:rPr lang="en-GB" dirty="0" smtClean="0"/>
              <a:t>Development Centres</a:t>
            </a:r>
          </a:p>
          <a:p>
            <a:r>
              <a:rPr lang="en-GB" dirty="0" smtClean="0"/>
              <a:t>Cross Functional Projects</a:t>
            </a:r>
          </a:p>
          <a:p>
            <a:r>
              <a:rPr lang="en-GB" dirty="0" smtClean="0"/>
              <a:t>Outdoor activities</a:t>
            </a:r>
          </a:p>
          <a:p>
            <a:endParaRPr lang="en-GB" dirty="0" smtClean="0"/>
          </a:p>
          <a:p>
            <a:endParaRPr lang="en-GB" dirty="0"/>
          </a:p>
        </p:txBody>
      </p:sp>
      <p:sp>
        <p:nvSpPr>
          <p:cNvPr id="2" name="Title 1"/>
          <p:cNvSpPr>
            <a:spLocks noGrp="1"/>
          </p:cNvSpPr>
          <p:nvPr>
            <p:ph type="title"/>
          </p:nvPr>
        </p:nvSpPr>
        <p:spPr/>
        <p:txBody>
          <a:bodyPr/>
          <a:lstStyle/>
          <a:p>
            <a:r>
              <a:rPr lang="en-GB" dirty="0" smtClean="0"/>
              <a:t> Methods of learning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p:txBody>
          <a:bodyPr>
            <a:normAutofit fontScale="92500" lnSpcReduction="20000"/>
          </a:bodyPr>
          <a:lstStyle/>
          <a:p>
            <a:r>
              <a:rPr lang="en-GB" dirty="0"/>
              <a:t>Blended </a:t>
            </a:r>
            <a:r>
              <a:rPr lang="en-GB" dirty="0" smtClean="0"/>
              <a:t>learning</a:t>
            </a:r>
          </a:p>
          <a:p>
            <a:pPr lvl="1"/>
            <a:r>
              <a:rPr lang="en-GB" dirty="0" smtClean="0"/>
              <a:t>Combination  of group session and online self learning</a:t>
            </a:r>
            <a:endParaRPr lang="en-GB" dirty="0"/>
          </a:p>
          <a:p>
            <a:r>
              <a:rPr lang="en-GB" dirty="0"/>
              <a:t>Teach and </a:t>
            </a:r>
            <a:r>
              <a:rPr lang="en-GB" dirty="0" smtClean="0"/>
              <a:t>coach</a:t>
            </a:r>
          </a:p>
          <a:p>
            <a:pPr lvl="1"/>
            <a:r>
              <a:rPr lang="en-GB" dirty="0" smtClean="0"/>
              <a:t>Short group input session with one-one coaching sessions</a:t>
            </a:r>
            <a:endParaRPr lang="en-GB" dirty="0"/>
          </a:p>
          <a:p>
            <a:r>
              <a:rPr lang="en-GB" dirty="0"/>
              <a:t>Lunch and </a:t>
            </a:r>
            <a:r>
              <a:rPr lang="en-GB" dirty="0" smtClean="0"/>
              <a:t>learn</a:t>
            </a:r>
          </a:p>
          <a:p>
            <a:pPr lvl="1"/>
            <a:r>
              <a:rPr lang="en-GB" dirty="0" smtClean="0"/>
              <a:t>Presentation and discussion over lunch</a:t>
            </a:r>
            <a:endParaRPr lang="en-GB" dirty="0"/>
          </a:p>
          <a:p>
            <a:r>
              <a:rPr lang="en-GB" dirty="0"/>
              <a:t>Bite sized </a:t>
            </a:r>
            <a:r>
              <a:rPr lang="en-GB" dirty="0" smtClean="0"/>
              <a:t>sessions</a:t>
            </a:r>
          </a:p>
          <a:p>
            <a:pPr lvl="1"/>
            <a:r>
              <a:rPr lang="en-GB" dirty="0" smtClean="0"/>
              <a:t>Breaking a topic in to bite sized chunks and delivered as a series of short sessions</a:t>
            </a:r>
            <a:endParaRPr lang="en-GB" dirty="0"/>
          </a:p>
          <a:p>
            <a:r>
              <a:rPr lang="en-GB" dirty="0"/>
              <a:t>Team meetings and briefings</a:t>
            </a:r>
          </a:p>
          <a:p>
            <a:r>
              <a:rPr lang="en-GB" dirty="0"/>
              <a:t>Training </a:t>
            </a:r>
            <a:r>
              <a:rPr lang="en-GB" dirty="0" smtClean="0"/>
              <a:t>cascades</a:t>
            </a:r>
          </a:p>
          <a:p>
            <a:pPr lvl="1"/>
            <a:r>
              <a:rPr lang="en-GB" dirty="0" smtClean="0"/>
              <a:t>Nominated trainer delivers to managers, who in turn cascade the training to their teams</a:t>
            </a:r>
            <a:endParaRPr lang="en-GB" dirty="0"/>
          </a:p>
          <a:p>
            <a:pPr>
              <a:buFontTx/>
              <a:buNone/>
            </a:pPr>
            <a:endParaRPr lang="en-GB" dirty="0"/>
          </a:p>
        </p:txBody>
      </p:sp>
      <p:sp>
        <p:nvSpPr>
          <p:cNvPr id="18434" name="Rectangle 2"/>
          <p:cNvSpPr>
            <a:spLocks noGrp="1" noChangeArrowheads="1"/>
          </p:cNvSpPr>
          <p:nvPr>
            <p:ph type="title"/>
          </p:nvPr>
        </p:nvSpPr>
        <p:spPr/>
        <p:txBody>
          <a:bodyPr/>
          <a:lstStyle/>
          <a:p>
            <a:r>
              <a:rPr lang="en-GB" dirty="0" smtClean="0"/>
              <a:t>Other methods continued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843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8435">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8435">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35">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435">
                                            <p:txEl>
                                              <p:pRg st="9" end="9"/>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843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Conference calls to facilitate cross-border coaching and mentoring </a:t>
            </a:r>
          </a:p>
          <a:p>
            <a:r>
              <a:rPr lang="en-GB" dirty="0" smtClean="0"/>
              <a:t>International </a:t>
            </a:r>
            <a:r>
              <a:rPr lang="en-GB" dirty="0"/>
              <a:t>conferences </a:t>
            </a:r>
            <a:endParaRPr lang="en-GB" dirty="0" smtClean="0"/>
          </a:p>
          <a:p>
            <a:r>
              <a:rPr lang="en-GB" dirty="0" smtClean="0"/>
              <a:t>Webinars </a:t>
            </a:r>
          </a:p>
          <a:p>
            <a:r>
              <a:rPr lang="en-GB" dirty="0" smtClean="0"/>
              <a:t>Virtual </a:t>
            </a:r>
            <a:r>
              <a:rPr lang="en-GB" dirty="0"/>
              <a:t>learning environments </a:t>
            </a:r>
            <a:endParaRPr lang="en-GB" dirty="0" smtClean="0"/>
          </a:p>
          <a:p>
            <a:r>
              <a:rPr lang="en-GB" dirty="0" smtClean="0"/>
              <a:t>International </a:t>
            </a:r>
            <a:r>
              <a:rPr lang="en-GB" dirty="0"/>
              <a:t>wikis and blogs </a:t>
            </a:r>
            <a:endParaRPr lang="en-GB" dirty="0" smtClean="0"/>
          </a:p>
          <a:p>
            <a:r>
              <a:rPr lang="en-GB" dirty="0" smtClean="0"/>
              <a:t>Teleconferencing </a:t>
            </a:r>
          </a:p>
          <a:p>
            <a:r>
              <a:rPr lang="en-GB" dirty="0" smtClean="0"/>
              <a:t>International </a:t>
            </a:r>
            <a:r>
              <a:rPr lang="en-GB" dirty="0"/>
              <a:t>action learning facilitated by e-learning platforms </a:t>
            </a:r>
          </a:p>
          <a:p>
            <a:endParaRPr lang="en-GB" dirty="0"/>
          </a:p>
        </p:txBody>
      </p:sp>
      <p:sp>
        <p:nvSpPr>
          <p:cNvPr id="2" name="Title 1"/>
          <p:cNvSpPr>
            <a:spLocks noGrp="1"/>
          </p:cNvSpPr>
          <p:nvPr>
            <p:ph type="title"/>
          </p:nvPr>
        </p:nvSpPr>
        <p:spPr/>
        <p:txBody>
          <a:bodyPr>
            <a:normAutofit fontScale="90000"/>
          </a:bodyPr>
          <a:lstStyle/>
          <a:p>
            <a:r>
              <a:rPr lang="en-GB" dirty="0" smtClean="0"/>
              <a:t> Developing International Leaders and Managers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500034" y="2071678"/>
            <a:ext cx="8229600" cy="4525963"/>
          </a:xfrm>
        </p:spPr>
        <p:txBody>
          <a:bodyPr/>
          <a:lstStyle/>
          <a:p>
            <a:r>
              <a:rPr lang="en-GB" dirty="0"/>
              <a:t>Priorities</a:t>
            </a:r>
          </a:p>
          <a:p>
            <a:r>
              <a:rPr lang="en-GB" dirty="0"/>
              <a:t>Organisational policy and culture</a:t>
            </a:r>
          </a:p>
          <a:p>
            <a:r>
              <a:rPr lang="en-GB" dirty="0"/>
              <a:t>Financial factors</a:t>
            </a:r>
          </a:p>
          <a:p>
            <a:r>
              <a:rPr lang="en-GB" dirty="0"/>
              <a:t>Timing and time scales</a:t>
            </a:r>
          </a:p>
          <a:p>
            <a:r>
              <a:rPr lang="en-GB" dirty="0"/>
              <a:t>Equality of opportunity</a:t>
            </a:r>
          </a:p>
          <a:p>
            <a:r>
              <a:rPr lang="en-GB" dirty="0"/>
              <a:t>Learner </a:t>
            </a:r>
            <a:r>
              <a:rPr lang="en-GB" dirty="0" smtClean="0"/>
              <a:t>factors</a:t>
            </a:r>
          </a:p>
          <a:p>
            <a:r>
              <a:rPr lang="en-GB" dirty="0" smtClean="0"/>
              <a:t>Situational factors</a:t>
            </a:r>
          </a:p>
          <a:p>
            <a:r>
              <a:rPr lang="en-GB" dirty="0" smtClean="0"/>
              <a:t>Others?</a:t>
            </a:r>
          </a:p>
          <a:p>
            <a:endParaRPr lang="en-GB" dirty="0" smtClean="0"/>
          </a:p>
          <a:p>
            <a:endParaRPr lang="en-GB" dirty="0"/>
          </a:p>
          <a:p>
            <a:pPr>
              <a:buFontTx/>
              <a:buNone/>
            </a:pPr>
            <a:endParaRPr lang="en-GB" dirty="0"/>
          </a:p>
        </p:txBody>
      </p:sp>
      <p:sp>
        <p:nvSpPr>
          <p:cNvPr id="15362" name="Rectangle 2"/>
          <p:cNvSpPr>
            <a:spLocks noGrp="1" noChangeArrowheads="1"/>
          </p:cNvSpPr>
          <p:nvPr>
            <p:ph type="title"/>
          </p:nvPr>
        </p:nvSpPr>
        <p:spPr>
          <a:xfrm>
            <a:off x="500034" y="500042"/>
            <a:ext cx="8229600" cy="1143000"/>
          </a:xfrm>
        </p:spPr>
        <p:txBody>
          <a:bodyPr>
            <a:normAutofit fontScale="90000"/>
          </a:bodyPr>
          <a:lstStyle/>
          <a:p>
            <a:r>
              <a:rPr lang="en-GB" dirty="0"/>
              <a:t>Factors to </a:t>
            </a:r>
            <a:r>
              <a:rPr lang="en-GB" dirty="0" smtClean="0"/>
              <a:t>consider when recommending solutions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83768" y="2348880"/>
            <a:ext cx="4248472"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Corporate Strategy </a:t>
            </a:r>
            <a:endParaRPr lang="en-GB" sz="2400" b="1" dirty="0">
              <a:latin typeface="Arial" pitchFamily="34" charset="0"/>
              <a:cs typeface="Arial" pitchFamily="34" charset="0"/>
            </a:endParaRPr>
          </a:p>
        </p:txBody>
      </p:sp>
      <p:sp>
        <p:nvSpPr>
          <p:cNvPr id="3" name="Rectangle 2"/>
          <p:cNvSpPr/>
          <p:nvPr/>
        </p:nvSpPr>
        <p:spPr>
          <a:xfrm>
            <a:off x="2627784" y="3068960"/>
            <a:ext cx="4104456"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Departmental Objectives </a:t>
            </a:r>
            <a:endParaRPr lang="en-GB" sz="2400" b="1" dirty="0">
              <a:latin typeface="Arial" pitchFamily="34" charset="0"/>
              <a:cs typeface="Arial" pitchFamily="34" charset="0"/>
            </a:endParaRPr>
          </a:p>
        </p:txBody>
      </p:sp>
      <p:sp>
        <p:nvSpPr>
          <p:cNvPr id="4" name="Rectangle 3"/>
          <p:cNvSpPr/>
          <p:nvPr/>
        </p:nvSpPr>
        <p:spPr>
          <a:xfrm>
            <a:off x="2195736" y="1214422"/>
            <a:ext cx="4824536" cy="857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Organisation Culture  values &amp; beliefs</a:t>
            </a:r>
            <a:endParaRPr lang="en-GB" sz="2400" b="1" dirty="0">
              <a:latin typeface="Arial" pitchFamily="34" charset="0"/>
              <a:cs typeface="Arial" pitchFamily="34" charset="0"/>
            </a:endParaRPr>
          </a:p>
        </p:txBody>
      </p:sp>
      <p:sp>
        <p:nvSpPr>
          <p:cNvPr id="5" name="Rectangle 4"/>
          <p:cNvSpPr/>
          <p:nvPr/>
        </p:nvSpPr>
        <p:spPr>
          <a:xfrm>
            <a:off x="2699792" y="3861048"/>
            <a:ext cx="4032448"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Team Objectives</a:t>
            </a:r>
            <a:endParaRPr lang="en-GB" sz="2400" b="1" dirty="0">
              <a:latin typeface="Arial" pitchFamily="34" charset="0"/>
              <a:cs typeface="Arial" pitchFamily="34" charset="0"/>
            </a:endParaRPr>
          </a:p>
        </p:txBody>
      </p:sp>
      <p:sp>
        <p:nvSpPr>
          <p:cNvPr id="6" name="Rectangle 5"/>
          <p:cNvSpPr/>
          <p:nvPr/>
        </p:nvSpPr>
        <p:spPr>
          <a:xfrm>
            <a:off x="2627784" y="4653136"/>
            <a:ext cx="4032448"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Individual Objectives</a:t>
            </a:r>
            <a:endParaRPr lang="en-GB" sz="2400" b="1" dirty="0">
              <a:latin typeface="Arial" pitchFamily="34" charset="0"/>
              <a:cs typeface="Arial" pitchFamily="34" charset="0"/>
            </a:endParaRPr>
          </a:p>
        </p:txBody>
      </p:sp>
      <p:sp>
        <p:nvSpPr>
          <p:cNvPr id="7" name="Rectangle 6"/>
          <p:cNvSpPr/>
          <p:nvPr/>
        </p:nvSpPr>
        <p:spPr>
          <a:xfrm>
            <a:off x="611560" y="404664"/>
            <a:ext cx="7776864"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i="1" dirty="0" smtClean="0">
                <a:latin typeface="Arial" pitchFamily="34" charset="0"/>
                <a:cs typeface="Arial" pitchFamily="34" charset="0"/>
              </a:rPr>
              <a:t>Performance Management</a:t>
            </a:r>
            <a:endParaRPr lang="en-GB" sz="2800" b="1" i="1" dirty="0">
              <a:latin typeface="Arial" pitchFamily="34" charset="0"/>
              <a:cs typeface="Arial" pitchFamily="34" charset="0"/>
            </a:endParaRPr>
          </a:p>
        </p:txBody>
      </p:sp>
      <p:sp>
        <p:nvSpPr>
          <p:cNvPr id="8" name="Rectangle 7"/>
          <p:cNvSpPr/>
          <p:nvPr/>
        </p:nvSpPr>
        <p:spPr>
          <a:xfrm>
            <a:off x="971600" y="5517232"/>
            <a:ext cx="7560840"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latin typeface="Arial" pitchFamily="34" charset="0"/>
                <a:cs typeface="Arial" pitchFamily="34" charset="0"/>
              </a:rPr>
              <a:t>HR policies &amp; practices to support performance </a:t>
            </a:r>
            <a:endParaRPr lang="en-GB" sz="2400" b="1" dirty="0">
              <a:latin typeface="Arial" pitchFamily="34" charset="0"/>
              <a:cs typeface="Arial" pitchFamily="34" charset="0"/>
            </a:endParaRPr>
          </a:p>
        </p:txBody>
      </p:sp>
      <p:sp>
        <p:nvSpPr>
          <p:cNvPr id="10" name="Curved Down Arrow 9"/>
          <p:cNvSpPr/>
          <p:nvPr/>
        </p:nvSpPr>
        <p:spPr>
          <a:xfrm rot="16200000">
            <a:off x="1331640" y="1412776"/>
            <a:ext cx="864096" cy="1152128"/>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3" name="Curved Down Arrow 12"/>
          <p:cNvSpPr/>
          <p:nvPr/>
        </p:nvSpPr>
        <p:spPr>
          <a:xfrm rot="16200000">
            <a:off x="1511660" y="2312876"/>
            <a:ext cx="792088" cy="129614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4" name="Curved Down Arrow 13"/>
          <p:cNvSpPr/>
          <p:nvPr/>
        </p:nvSpPr>
        <p:spPr>
          <a:xfrm rot="16200000">
            <a:off x="1727684" y="3176972"/>
            <a:ext cx="648072" cy="1152128"/>
          </a:xfrm>
          <a:prstGeom prst="curvedDownArrow">
            <a:avLst>
              <a:gd name="adj1" fmla="val 25000"/>
              <a:gd name="adj2" fmla="val 50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5" name="Curved Down Arrow 14"/>
          <p:cNvSpPr/>
          <p:nvPr/>
        </p:nvSpPr>
        <p:spPr>
          <a:xfrm rot="16200000">
            <a:off x="1763688" y="3861048"/>
            <a:ext cx="720080" cy="1152128"/>
          </a:xfrm>
          <a:prstGeom prst="curvedDownArrow">
            <a:avLst>
              <a:gd name="adj1" fmla="val 25000"/>
              <a:gd name="adj2" fmla="val 50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cxnSp>
        <p:nvCxnSpPr>
          <p:cNvPr id="22" name="Straight Arrow Connector 21"/>
          <p:cNvCxnSpPr/>
          <p:nvPr/>
        </p:nvCxnSpPr>
        <p:spPr>
          <a:xfrm>
            <a:off x="7092280" y="1988840"/>
            <a:ext cx="1296144" cy="352839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a:off x="6804248" y="2636912"/>
            <a:ext cx="1656184" cy="288203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6804248" y="3356992"/>
            <a:ext cx="1656184" cy="225963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6804248" y="4149080"/>
            <a:ext cx="1728192" cy="144016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stCxn id="6" idx="3"/>
          </p:cNvCxnSpPr>
          <p:nvPr/>
        </p:nvCxnSpPr>
        <p:spPr>
          <a:xfrm>
            <a:off x="6660232" y="4867450"/>
            <a:ext cx="1728192" cy="577774"/>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19" name="Footer Placeholder 3"/>
          <p:cNvSpPr txBox="1">
            <a:spLocks/>
          </p:cNvSpPr>
          <p:nvPr/>
        </p:nvSpPr>
        <p:spPr>
          <a:xfrm>
            <a:off x="2195736" y="6093296"/>
            <a:ext cx="6696744" cy="288032"/>
          </a:xfrm>
          <a:prstGeom prst="rect">
            <a:avLst/>
          </a:prstGeom>
        </p:spPr>
        <p:txBody>
          <a:bodyPr vert="horz" anchor="b"/>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smtClean="0">
                <a:ln>
                  <a:noFill/>
                </a:ln>
                <a:solidFill>
                  <a:srgbClr val="FF0000"/>
                </a:solidFill>
                <a:effectLst/>
                <a:uLnTx/>
                <a:uFillTx/>
                <a:latin typeface="+mn-lt"/>
                <a:ea typeface="+mn-ea"/>
                <a:cs typeface="+mn-cs"/>
              </a:rPr>
              <a:t>Ref: Murton et al (2010)  Unlocking Human Resource Management, London: Hodder Education p181</a:t>
            </a:r>
            <a:endParaRPr kumimoji="0" lang="en-GB" sz="1000" b="0" i="0" u="none" strike="noStrike" kern="1200" cap="none" spc="0" normalizeH="0" baseline="0" noProof="0" dirty="0">
              <a:ln>
                <a:noFill/>
              </a:ln>
              <a:solidFill>
                <a:srgbClr val="FF0000"/>
              </a:solidFill>
              <a:effectLst/>
              <a:uLnTx/>
              <a:uFillTx/>
              <a:latin typeface="+mn-lt"/>
              <a:ea typeface="+mn-ea"/>
              <a:cs typeface="+mn-cs"/>
            </a:endParaRPr>
          </a:p>
        </p:txBody>
      </p:sp>
      <p:sp>
        <p:nvSpPr>
          <p:cNvPr id="20" name="Footer Placeholder 19"/>
          <p:cNvSpPr>
            <a:spLocks noGrp="1"/>
          </p:cNvSpPr>
          <p:nvPr>
            <p:ph type="ftr" sz="quarter" idx="11"/>
          </p:nvPr>
        </p:nvSpPr>
        <p:spPr/>
        <p:txBody>
          <a:bodyPr/>
          <a:lstStyle/>
          <a:p>
            <a:endParaRPr lang="en-GB" dirty="0"/>
          </a:p>
        </p:txBody>
      </p:sp>
      <p:sp>
        <p:nvSpPr>
          <p:cNvPr id="21" name="Slide Number Placeholder 20"/>
          <p:cNvSpPr>
            <a:spLocks noGrp="1"/>
          </p:cNvSpPr>
          <p:nvPr>
            <p:ph type="sldNum" sz="quarter" idx="12"/>
          </p:nvPr>
        </p:nvSpPr>
        <p:spPr/>
        <p:txBody>
          <a:bodyPr/>
          <a:lstStyle/>
          <a:p>
            <a:fld id="{A7068B8D-CE33-4E52-A707-72879DE38A0C}" type="slidenum">
              <a:rPr lang="en-GB" smtClean="0"/>
              <a:pPr/>
              <a:t>32</a:t>
            </a:fld>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r>
              <a:rPr lang="en-GB" dirty="0" smtClean="0"/>
              <a:t>In your groups, consider the case study and critically evaluate the following:-</a:t>
            </a:r>
          </a:p>
          <a:p>
            <a:r>
              <a:rPr lang="en-GB" dirty="0" smtClean="0"/>
              <a:t>How the learning needs were identified</a:t>
            </a:r>
          </a:p>
          <a:p>
            <a:r>
              <a:rPr lang="en-GB" dirty="0" smtClean="0"/>
              <a:t>The methods they used to close the gaps</a:t>
            </a:r>
          </a:p>
          <a:p>
            <a:r>
              <a:rPr lang="en-GB" dirty="0" smtClean="0"/>
              <a:t>The organisation benefits derived.</a:t>
            </a:r>
          </a:p>
          <a:p>
            <a:endParaRPr lang="en-GB" dirty="0" smtClean="0"/>
          </a:p>
          <a:p>
            <a:pPr>
              <a:buNone/>
            </a:pPr>
            <a:r>
              <a:rPr lang="en-GB" dirty="0" smtClean="0"/>
              <a:t>You will be required to feedback </a:t>
            </a:r>
          </a:p>
          <a:p>
            <a:pPr>
              <a:buNone/>
            </a:pPr>
            <a:r>
              <a:rPr lang="en-GB" dirty="0" smtClean="0"/>
              <a:t>your critical evaluation to the other groups.</a:t>
            </a:r>
          </a:p>
          <a:p>
            <a:endParaRPr lang="en-GB" dirty="0"/>
          </a:p>
        </p:txBody>
      </p:sp>
      <p:sp>
        <p:nvSpPr>
          <p:cNvPr id="3" name="Title 2"/>
          <p:cNvSpPr>
            <a:spLocks noGrp="1"/>
          </p:cNvSpPr>
          <p:nvPr>
            <p:ph type="title"/>
          </p:nvPr>
        </p:nvSpPr>
        <p:spPr/>
        <p:txBody>
          <a:bodyPr/>
          <a:lstStyle/>
          <a:p>
            <a:r>
              <a:rPr lang="en-GB" dirty="0" smtClean="0"/>
              <a:t>Group Activity</a:t>
            </a:r>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a:srcRect/>
          <a:stretch>
            <a:fillRect/>
          </a:stretch>
        </p:blipFill>
        <p:spPr bwMode="auto">
          <a:xfrm>
            <a:off x="3838666" y="2186976"/>
            <a:ext cx="1466667" cy="3114286"/>
          </a:xfrm>
          <a:prstGeom prst="rect">
            <a:avLst/>
          </a:prstGeom>
          <a:noFill/>
          <a:ln w="9525">
            <a:noFill/>
            <a:miter lim="800000"/>
            <a:headEnd/>
            <a:tailEnd/>
          </a:ln>
          <a:effectLst/>
        </p:spPr>
      </p:pic>
      <p:sp>
        <p:nvSpPr>
          <p:cNvPr id="3" name="Title 2"/>
          <p:cNvSpPr>
            <a:spLocks noGrp="1"/>
          </p:cNvSpPr>
          <p:nvPr>
            <p:ph type="title"/>
          </p:nvPr>
        </p:nvSpPr>
        <p:spPr/>
        <p:txBody>
          <a:bodyPr>
            <a:normAutofit fontScale="90000"/>
          </a:bodyPr>
          <a:lstStyle/>
          <a:p>
            <a:r>
              <a:rPr lang="en-GB" dirty="0" smtClean="0"/>
              <a:t>What role do these Key Stakeholders have in ensuring a return on investment is achieved?</a:t>
            </a:r>
            <a:endParaRPr lang="en-GB" dirty="0"/>
          </a:p>
        </p:txBody>
      </p:sp>
      <p:sp>
        <p:nvSpPr>
          <p:cNvPr id="5" name="Oval 4"/>
          <p:cNvSpPr/>
          <p:nvPr/>
        </p:nvSpPr>
        <p:spPr>
          <a:xfrm>
            <a:off x="6643702" y="4572008"/>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Line Managers</a:t>
            </a:r>
            <a:endParaRPr lang="en-GB" dirty="0"/>
          </a:p>
        </p:txBody>
      </p:sp>
      <p:sp>
        <p:nvSpPr>
          <p:cNvPr id="6" name="Oval 5"/>
          <p:cNvSpPr/>
          <p:nvPr/>
        </p:nvSpPr>
        <p:spPr>
          <a:xfrm>
            <a:off x="928662" y="3286124"/>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Human Resources</a:t>
            </a:r>
            <a:endParaRPr lang="en-GB" dirty="0"/>
          </a:p>
        </p:txBody>
      </p:sp>
      <p:sp>
        <p:nvSpPr>
          <p:cNvPr id="7" name="Oval 6"/>
          <p:cNvSpPr/>
          <p:nvPr/>
        </p:nvSpPr>
        <p:spPr>
          <a:xfrm>
            <a:off x="1571604" y="4857760"/>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Employees</a:t>
            </a:r>
            <a:endParaRPr lang="en-GB" dirty="0"/>
          </a:p>
        </p:txBody>
      </p:sp>
      <p:sp>
        <p:nvSpPr>
          <p:cNvPr id="8" name="Oval 7"/>
          <p:cNvSpPr/>
          <p:nvPr/>
        </p:nvSpPr>
        <p:spPr>
          <a:xfrm>
            <a:off x="4286248" y="5429264"/>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Share Holders</a:t>
            </a:r>
            <a:endParaRPr lang="en-GB" dirty="0"/>
          </a:p>
        </p:txBody>
      </p:sp>
      <p:sp>
        <p:nvSpPr>
          <p:cNvPr id="9" name="Oval 8"/>
          <p:cNvSpPr/>
          <p:nvPr/>
        </p:nvSpPr>
        <p:spPr>
          <a:xfrm>
            <a:off x="1214414" y="1571612"/>
            <a:ext cx="2214578"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L&amp;D Professional</a:t>
            </a:r>
            <a:endParaRPr lang="en-GB" dirty="0"/>
          </a:p>
        </p:txBody>
      </p:sp>
      <p:sp>
        <p:nvSpPr>
          <p:cNvPr id="10" name="Oval 9"/>
          <p:cNvSpPr/>
          <p:nvPr/>
        </p:nvSpPr>
        <p:spPr>
          <a:xfrm>
            <a:off x="5214942" y="1857364"/>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External Providers</a:t>
            </a:r>
            <a:endParaRPr lang="en-GB" dirty="0"/>
          </a:p>
        </p:txBody>
      </p:sp>
      <p:sp>
        <p:nvSpPr>
          <p:cNvPr id="11" name="Oval 10"/>
          <p:cNvSpPr/>
          <p:nvPr/>
        </p:nvSpPr>
        <p:spPr>
          <a:xfrm>
            <a:off x="6143636" y="3143248"/>
            <a:ext cx="2000264"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Board of Directors</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Annual spend in 2012 on training £276 per employee (£167 public sector), previous year was £350</a:t>
            </a:r>
          </a:p>
          <a:p>
            <a:r>
              <a:rPr lang="en-GB" dirty="0" smtClean="0"/>
              <a:t>Number of hours spent training (per employee) was 24</a:t>
            </a:r>
          </a:p>
          <a:p>
            <a:r>
              <a:rPr lang="en-GB" dirty="0" smtClean="0"/>
              <a:t>Only 1 in 10 organisations planned an increase in spend on L&amp;D</a:t>
            </a:r>
          </a:p>
          <a:p>
            <a:endParaRPr lang="en-GB" dirty="0" smtClean="0"/>
          </a:p>
          <a:p>
            <a:endParaRPr lang="en-GB" dirty="0" smtClean="0"/>
          </a:p>
          <a:p>
            <a:r>
              <a:rPr lang="en-GB" dirty="0" smtClean="0"/>
              <a:t>CIPD, 2012</a:t>
            </a:r>
          </a:p>
          <a:p>
            <a:endParaRPr lang="en-GB" dirty="0"/>
          </a:p>
        </p:txBody>
      </p:sp>
      <p:sp>
        <p:nvSpPr>
          <p:cNvPr id="2" name="Title 1"/>
          <p:cNvSpPr>
            <a:spLocks noGrp="1"/>
          </p:cNvSpPr>
          <p:nvPr>
            <p:ph type="title"/>
          </p:nvPr>
        </p:nvSpPr>
        <p:spPr/>
        <p:txBody>
          <a:bodyPr>
            <a:normAutofit fontScale="90000"/>
          </a:bodyPr>
          <a:lstStyle/>
          <a:p>
            <a:r>
              <a:rPr lang="en-GB" dirty="0" smtClean="0"/>
              <a:t>How much do organisations spend per year on L&amp;D in the UK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500174"/>
            <a:ext cx="9758402" cy="4525963"/>
          </a:xfrm>
        </p:spPr>
        <p:txBody>
          <a:bodyPr>
            <a:normAutofit/>
          </a:bodyPr>
          <a:lstStyle/>
          <a:p>
            <a:pPr lvl="8">
              <a:buNone/>
            </a:pPr>
            <a:endParaRPr lang="en-GB" sz="3600" baseline="0" dirty="0" smtClean="0">
              <a:solidFill>
                <a:srgbClr val="000000"/>
              </a:solidFill>
              <a:latin typeface="Frutiger 55 Roman"/>
            </a:endParaRPr>
          </a:p>
          <a:p>
            <a:pPr>
              <a:buNone/>
            </a:pPr>
            <a:r>
              <a:rPr lang="en-GB" sz="2900" baseline="0" dirty="0" smtClean="0">
                <a:solidFill>
                  <a:srgbClr val="000000"/>
                </a:solidFill>
                <a:latin typeface="Frutiger 55 Roman"/>
              </a:rPr>
              <a:t>                                             </a:t>
            </a:r>
            <a:r>
              <a:rPr lang="en-GB" sz="1400" baseline="0" dirty="0" smtClean="0">
                <a:solidFill>
                  <a:srgbClr val="000000"/>
                </a:solidFill>
                <a:latin typeface="Frutiger 55 Roman"/>
              </a:rPr>
              <a:t>360          Informally      Surveys        Other         Don't</a:t>
            </a:r>
          </a:p>
          <a:p>
            <a:r>
              <a:rPr lang="en-GB" baseline="0" dirty="0" smtClean="0">
                <a:solidFill>
                  <a:srgbClr val="000000"/>
                </a:solidFill>
                <a:latin typeface="Frutiger 55 Roman"/>
              </a:rPr>
              <a:t>All respondents 		42 	46 	28 	16 	14 	</a:t>
            </a:r>
          </a:p>
          <a:p>
            <a:r>
              <a:rPr lang="en-GB" baseline="0" dirty="0" smtClean="0">
                <a:solidFill>
                  <a:srgbClr val="000000"/>
                </a:solidFill>
                <a:latin typeface="Frutiger 55 Roman"/>
              </a:rPr>
              <a:t>Fewer than 50 			38 	53 	6 	20 	11 	</a:t>
            </a:r>
          </a:p>
          <a:p>
            <a:r>
              <a:rPr lang="en-GB" baseline="0" dirty="0" smtClean="0">
                <a:solidFill>
                  <a:srgbClr val="000000"/>
                </a:solidFill>
                <a:latin typeface="Frutiger 55 Roman"/>
              </a:rPr>
              <a:t>50–249 				29 	46 	22 	18 	22 	</a:t>
            </a:r>
          </a:p>
          <a:p>
            <a:r>
              <a:rPr lang="en-GB" baseline="0" dirty="0" smtClean="0">
                <a:solidFill>
                  <a:srgbClr val="000000"/>
                </a:solidFill>
                <a:latin typeface="Frutiger 55 Roman"/>
              </a:rPr>
              <a:t>250–999 				28 	56 	27 	11 	14 	</a:t>
            </a:r>
          </a:p>
          <a:p>
            <a:r>
              <a:rPr lang="en-GB" baseline="0" dirty="0" smtClean="0">
                <a:solidFill>
                  <a:srgbClr val="000000"/>
                </a:solidFill>
                <a:latin typeface="Frutiger 55 Roman"/>
              </a:rPr>
              <a:t>1,000–4,999 			47 	44 	33 	17 	10 	</a:t>
            </a:r>
          </a:p>
          <a:p>
            <a:r>
              <a:rPr lang="en-GB" baseline="0" dirty="0" smtClean="0">
                <a:solidFill>
                  <a:srgbClr val="000000"/>
                </a:solidFill>
                <a:latin typeface="Frutiger 55 Roman"/>
              </a:rPr>
              <a:t>More than 5,000 		63 	36 	39 	17 	14 	</a:t>
            </a:r>
          </a:p>
          <a:p>
            <a:endParaRPr lang="en-GB" dirty="0"/>
          </a:p>
        </p:txBody>
      </p:sp>
      <p:sp>
        <p:nvSpPr>
          <p:cNvPr id="2" name="Title 1"/>
          <p:cNvSpPr>
            <a:spLocks noGrp="1"/>
          </p:cNvSpPr>
          <p:nvPr>
            <p:ph type="title"/>
          </p:nvPr>
        </p:nvSpPr>
        <p:spPr/>
        <p:txBody>
          <a:bodyPr>
            <a:normAutofit fontScale="90000"/>
          </a:bodyPr>
          <a:lstStyle/>
          <a:p>
            <a:r>
              <a:rPr lang="en-GB" dirty="0" smtClean="0"/>
              <a:t>How do organisations evaluate a leaders/managers skills?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dirty="0" smtClean="0"/>
              <a:t>Evaluation </a:t>
            </a:r>
            <a:endParaRPr lang="en-GB" dirty="0"/>
          </a:p>
        </p:txBody>
      </p:sp>
      <p:sp>
        <p:nvSpPr>
          <p:cNvPr id="4099" name="Rectangle 3"/>
          <p:cNvSpPr>
            <a:spLocks noGrp="1" noChangeArrowheads="1"/>
          </p:cNvSpPr>
          <p:nvPr>
            <p:ph type="body" idx="1"/>
          </p:nvPr>
        </p:nvSpPr>
        <p:spPr/>
        <p:txBody>
          <a:bodyPr/>
          <a:lstStyle/>
          <a:p>
            <a:pPr>
              <a:buFontTx/>
              <a:buNone/>
            </a:pPr>
            <a:r>
              <a:rPr lang="en-GB" dirty="0"/>
              <a:t>‘Evaluate …… to ascertain or set the amount of value of; to judge or assess the worth of’</a:t>
            </a:r>
          </a:p>
          <a:p>
            <a:pPr algn="r">
              <a:buFontTx/>
              <a:buNone/>
            </a:pPr>
            <a:r>
              <a:rPr lang="en-GB" dirty="0"/>
              <a:t>Collins </a:t>
            </a:r>
            <a:r>
              <a:rPr lang="en-GB" dirty="0" smtClean="0"/>
              <a:t>Dictionary</a:t>
            </a:r>
          </a:p>
          <a:p>
            <a:pPr algn="r">
              <a:buFontTx/>
              <a:buNone/>
            </a:pPr>
            <a:r>
              <a:rPr lang="en-GB" dirty="0" smtClean="0"/>
              <a:t> </a:t>
            </a:r>
            <a:endParaRPr lang="en-GB" dirty="0"/>
          </a:p>
          <a:p>
            <a:pPr>
              <a:buFontTx/>
              <a:buNone/>
            </a:pPr>
            <a:r>
              <a:rPr lang="en-GB" dirty="0"/>
              <a:t>‘Evaluation …… the act or result of judging the worth or value of something’</a:t>
            </a:r>
          </a:p>
          <a:p>
            <a:pPr>
              <a:buFontTx/>
              <a:buNone/>
            </a:pPr>
            <a:endParaRPr lang="en-GB" dirty="0"/>
          </a:p>
          <a:p>
            <a:pPr algn="r">
              <a:buFontTx/>
              <a:buNone/>
            </a:pPr>
            <a:r>
              <a:rPr lang="en-GB" dirty="0"/>
              <a:t>Roget’s New Thesaurus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09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is the purpose of evaluation?</a:t>
            </a:r>
          </a:p>
          <a:p>
            <a:r>
              <a:rPr lang="en-GB" dirty="0" smtClean="0"/>
              <a:t>What are the benefits?</a:t>
            </a:r>
          </a:p>
          <a:p>
            <a:r>
              <a:rPr lang="en-GB" dirty="0" smtClean="0"/>
              <a:t>What evidence would you want to gather to evaluate learning and development or training?</a:t>
            </a:r>
          </a:p>
          <a:p>
            <a:r>
              <a:rPr lang="en-GB" dirty="0" smtClean="0"/>
              <a:t>How might you gather this evidence?</a:t>
            </a:r>
          </a:p>
          <a:p>
            <a:r>
              <a:rPr lang="en-GB" dirty="0" smtClean="0"/>
              <a:t>Would your approach differ depending on the organisation context?  Why?</a:t>
            </a:r>
            <a:endParaRPr lang="en-GB" dirty="0"/>
          </a:p>
        </p:txBody>
      </p:sp>
      <p:sp>
        <p:nvSpPr>
          <p:cNvPr id="3" name="Title 2"/>
          <p:cNvSpPr>
            <a:spLocks noGrp="1"/>
          </p:cNvSpPr>
          <p:nvPr>
            <p:ph type="title"/>
          </p:nvPr>
        </p:nvSpPr>
        <p:spPr/>
        <p:txBody>
          <a:bodyPr/>
          <a:lstStyle/>
          <a:p>
            <a:r>
              <a:rPr lang="en-GB" dirty="0" smtClean="0"/>
              <a:t>Group </a:t>
            </a:r>
            <a:r>
              <a:rPr lang="en-GB" dirty="0" err="1" smtClean="0"/>
              <a:t>Activty</a:t>
            </a:r>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71472" y="285728"/>
            <a:ext cx="8229600" cy="1143000"/>
          </a:xfrm>
        </p:spPr>
        <p:txBody>
          <a:bodyPr>
            <a:normAutofit/>
          </a:bodyPr>
          <a:lstStyle/>
          <a:p>
            <a:r>
              <a:rPr lang="en-GB" sz="4000" dirty="0" smtClean="0"/>
              <a:t>Benefits </a:t>
            </a:r>
            <a:r>
              <a:rPr lang="en-GB" sz="4000" dirty="0"/>
              <a:t>of </a:t>
            </a:r>
            <a:r>
              <a:rPr lang="en-GB" sz="4000" dirty="0" smtClean="0"/>
              <a:t>evaluation?</a:t>
            </a:r>
            <a:endParaRPr lang="en-GB" sz="4000" dirty="0"/>
          </a:p>
        </p:txBody>
      </p:sp>
      <p:sp>
        <p:nvSpPr>
          <p:cNvPr id="8195" name="Rectangle 3"/>
          <p:cNvSpPr>
            <a:spLocks noGrp="1" noChangeArrowheads="1"/>
          </p:cNvSpPr>
          <p:nvPr>
            <p:ph type="body" idx="1"/>
          </p:nvPr>
        </p:nvSpPr>
        <p:spPr/>
        <p:txBody>
          <a:bodyPr>
            <a:normAutofit/>
          </a:bodyPr>
          <a:lstStyle/>
          <a:p>
            <a:pPr>
              <a:lnSpc>
                <a:spcPct val="90000"/>
              </a:lnSpc>
            </a:pPr>
            <a:r>
              <a:rPr lang="en-GB" dirty="0"/>
              <a:t>Establish whether learning objectives were met</a:t>
            </a:r>
          </a:p>
          <a:p>
            <a:pPr>
              <a:lnSpc>
                <a:spcPct val="90000"/>
              </a:lnSpc>
            </a:pPr>
            <a:r>
              <a:rPr lang="en-GB" dirty="0"/>
              <a:t>Establish whether learning methods were effective</a:t>
            </a:r>
          </a:p>
          <a:p>
            <a:pPr>
              <a:lnSpc>
                <a:spcPct val="90000"/>
              </a:lnSpc>
            </a:pPr>
            <a:r>
              <a:rPr lang="en-GB" dirty="0"/>
              <a:t>Establish whether learners enjoyed the </a:t>
            </a:r>
            <a:r>
              <a:rPr lang="en-GB" dirty="0" smtClean="0"/>
              <a:t>experience</a:t>
            </a:r>
          </a:p>
          <a:p>
            <a:pPr>
              <a:lnSpc>
                <a:spcPct val="90000"/>
              </a:lnSpc>
            </a:pPr>
            <a:r>
              <a:rPr lang="en-GB" dirty="0" smtClean="0"/>
              <a:t>Receive </a:t>
            </a:r>
            <a:r>
              <a:rPr lang="en-GB" dirty="0"/>
              <a:t>feedback on trainer performance</a:t>
            </a:r>
          </a:p>
          <a:p>
            <a:r>
              <a:rPr lang="en-GB" dirty="0" smtClean="0"/>
              <a:t>Establish </a:t>
            </a:r>
            <a:r>
              <a:rPr lang="en-GB" dirty="0"/>
              <a:t>value for money of L&amp;D </a:t>
            </a:r>
            <a:r>
              <a:rPr lang="en-GB" dirty="0" smtClean="0"/>
              <a:t>activity</a:t>
            </a:r>
          </a:p>
          <a:p>
            <a:r>
              <a:rPr lang="en-US" dirty="0" smtClean="0"/>
              <a:t>Justify costs</a:t>
            </a:r>
          </a:p>
          <a:p>
            <a:r>
              <a:rPr lang="en-US" dirty="0" smtClean="0"/>
              <a:t>Enables improvements to be made</a:t>
            </a:r>
          </a:p>
          <a:p>
            <a:pPr>
              <a:lnSpc>
                <a:spcPct val="90000"/>
              </a:lnSpc>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19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19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a:bodyPr>
          <a:lstStyle/>
          <a:p>
            <a:r>
              <a:rPr lang="en-GB" dirty="0" smtClean="0"/>
              <a:t>Benefits </a:t>
            </a:r>
            <a:r>
              <a:rPr lang="en-GB" dirty="0"/>
              <a:t>continued</a:t>
            </a:r>
          </a:p>
        </p:txBody>
      </p:sp>
      <p:sp>
        <p:nvSpPr>
          <p:cNvPr id="9219" name="Rectangle 3"/>
          <p:cNvSpPr>
            <a:spLocks noGrp="1" noChangeArrowheads="1"/>
          </p:cNvSpPr>
          <p:nvPr>
            <p:ph type="body" idx="1"/>
          </p:nvPr>
        </p:nvSpPr>
        <p:spPr/>
        <p:txBody>
          <a:bodyPr>
            <a:normAutofit fontScale="92500" lnSpcReduction="20000"/>
          </a:bodyPr>
          <a:lstStyle/>
          <a:p>
            <a:pPr>
              <a:lnSpc>
                <a:spcPct val="90000"/>
              </a:lnSpc>
            </a:pPr>
            <a:r>
              <a:rPr lang="en-GB" dirty="0"/>
              <a:t>Establish whether learning </a:t>
            </a:r>
            <a:r>
              <a:rPr lang="en-GB" dirty="0" smtClean="0"/>
              <a:t>has been transferred </a:t>
            </a:r>
            <a:r>
              <a:rPr lang="en-GB" dirty="0"/>
              <a:t>to the workplace</a:t>
            </a:r>
          </a:p>
          <a:p>
            <a:pPr>
              <a:lnSpc>
                <a:spcPct val="90000"/>
              </a:lnSpc>
            </a:pPr>
            <a:r>
              <a:rPr lang="en-GB" dirty="0" smtClean="0"/>
              <a:t>Increase </a:t>
            </a:r>
            <a:r>
              <a:rPr lang="en-GB" dirty="0"/>
              <a:t>learner engagement </a:t>
            </a:r>
          </a:p>
          <a:p>
            <a:pPr>
              <a:lnSpc>
                <a:spcPct val="90000"/>
              </a:lnSpc>
            </a:pPr>
            <a:r>
              <a:rPr lang="en-GB" dirty="0"/>
              <a:t>Enable learners to influence future provision</a:t>
            </a:r>
          </a:p>
          <a:p>
            <a:pPr>
              <a:lnSpc>
                <a:spcPct val="90000"/>
              </a:lnSpc>
            </a:pPr>
            <a:r>
              <a:rPr lang="en-GB" dirty="0"/>
              <a:t>Measure how stakeholder interests were met</a:t>
            </a:r>
          </a:p>
          <a:p>
            <a:pPr>
              <a:lnSpc>
                <a:spcPct val="90000"/>
              </a:lnSpc>
            </a:pPr>
            <a:r>
              <a:rPr lang="en-GB" dirty="0"/>
              <a:t>Generate </a:t>
            </a:r>
            <a:r>
              <a:rPr lang="en-GB" dirty="0" smtClean="0"/>
              <a:t>information </a:t>
            </a:r>
            <a:r>
              <a:rPr lang="en-GB" dirty="0"/>
              <a:t>for finance and </a:t>
            </a:r>
            <a:r>
              <a:rPr lang="en-GB" dirty="0" smtClean="0"/>
              <a:t>funding</a:t>
            </a:r>
          </a:p>
          <a:p>
            <a:r>
              <a:rPr lang="en-GB" dirty="0" smtClean="0"/>
              <a:t>Identify gaps in L&amp;D provision</a:t>
            </a:r>
          </a:p>
          <a:p>
            <a:r>
              <a:rPr lang="en-GB" dirty="0" smtClean="0"/>
              <a:t>Get new ideas on how L&amp;D could develop</a:t>
            </a:r>
          </a:p>
          <a:p>
            <a:r>
              <a:rPr lang="en-GB" dirty="0" smtClean="0"/>
              <a:t>Establish how L&amp;D is contributing to specific business objectives</a:t>
            </a:r>
          </a:p>
          <a:p>
            <a:r>
              <a:rPr lang="en-GB" dirty="0" smtClean="0"/>
              <a:t>Help learners to consolidate and embed their learning</a:t>
            </a:r>
          </a:p>
          <a:p>
            <a:r>
              <a:rPr lang="en-GB" dirty="0" smtClean="0"/>
              <a:t>Help learners establish next steps</a:t>
            </a:r>
          </a:p>
          <a:p>
            <a:pPr>
              <a:lnSpc>
                <a:spcPct val="90000"/>
              </a:lnSpc>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21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21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21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r>
              <a:rPr lang="en-GB" dirty="0"/>
              <a:t>Possible Sources of </a:t>
            </a:r>
            <a:r>
              <a:rPr lang="en-GB" dirty="0" smtClean="0"/>
              <a:t>Information  for evaluating learning.</a:t>
            </a:r>
            <a:endParaRPr lang="en-GB" dirty="0"/>
          </a:p>
        </p:txBody>
      </p:sp>
      <p:sp>
        <p:nvSpPr>
          <p:cNvPr id="14339" name="Rectangle 3"/>
          <p:cNvSpPr>
            <a:spLocks noGrp="1" noChangeArrowheads="1"/>
          </p:cNvSpPr>
          <p:nvPr>
            <p:ph type="body" idx="1"/>
          </p:nvPr>
        </p:nvSpPr>
        <p:spPr/>
        <p:txBody>
          <a:bodyPr/>
          <a:lstStyle/>
          <a:p>
            <a:pPr>
              <a:lnSpc>
                <a:spcPct val="90000"/>
              </a:lnSpc>
            </a:pPr>
            <a:r>
              <a:rPr lang="en-GB" sz="2800" dirty="0"/>
              <a:t>Learners</a:t>
            </a:r>
          </a:p>
          <a:p>
            <a:pPr>
              <a:lnSpc>
                <a:spcPct val="90000"/>
              </a:lnSpc>
            </a:pPr>
            <a:r>
              <a:rPr lang="en-GB" sz="2800" dirty="0"/>
              <a:t>Trainers</a:t>
            </a:r>
          </a:p>
          <a:p>
            <a:pPr>
              <a:lnSpc>
                <a:spcPct val="90000"/>
              </a:lnSpc>
            </a:pPr>
            <a:r>
              <a:rPr lang="en-GB" sz="2800" dirty="0"/>
              <a:t>Line managers</a:t>
            </a:r>
          </a:p>
          <a:p>
            <a:pPr>
              <a:lnSpc>
                <a:spcPct val="90000"/>
              </a:lnSpc>
            </a:pPr>
            <a:r>
              <a:rPr lang="en-GB" sz="2800" dirty="0"/>
              <a:t>Customers</a:t>
            </a:r>
          </a:p>
          <a:p>
            <a:pPr>
              <a:lnSpc>
                <a:spcPct val="90000"/>
              </a:lnSpc>
            </a:pPr>
            <a:r>
              <a:rPr lang="en-GB" sz="2800" dirty="0"/>
              <a:t>Staff</a:t>
            </a:r>
          </a:p>
          <a:p>
            <a:pPr>
              <a:lnSpc>
                <a:spcPct val="90000"/>
              </a:lnSpc>
            </a:pPr>
            <a:r>
              <a:rPr lang="en-GB" sz="2800" dirty="0"/>
              <a:t>Stakeholders</a:t>
            </a:r>
          </a:p>
          <a:p>
            <a:pPr>
              <a:lnSpc>
                <a:spcPct val="90000"/>
              </a:lnSpc>
            </a:pPr>
            <a:r>
              <a:rPr lang="en-GB" sz="2800" dirty="0"/>
              <a:t>External partners</a:t>
            </a:r>
          </a:p>
          <a:p>
            <a:pPr>
              <a:lnSpc>
                <a:spcPct val="90000"/>
              </a:lnSpc>
            </a:pPr>
            <a:r>
              <a:rPr lang="en-GB" sz="2800" dirty="0"/>
              <a:t>KPIs</a:t>
            </a:r>
          </a:p>
          <a:p>
            <a:pPr>
              <a:lnSpc>
                <a:spcPct val="90000"/>
              </a:lnSpc>
            </a:pPr>
            <a:r>
              <a:rPr lang="en-GB" sz="2800" dirty="0"/>
              <a:t>Financial information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33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33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dirty="0"/>
              <a:t>Evaluation Methods</a:t>
            </a:r>
          </a:p>
        </p:txBody>
      </p:sp>
      <p:sp>
        <p:nvSpPr>
          <p:cNvPr id="15363" name="Rectangle 3"/>
          <p:cNvSpPr>
            <a:spLocks noGrp="1" noChangeArrowheads="1"/>
          </p:cNvSpPr>
          <p:nvPr>
            <p:ph type="body" idx="1"/>
          </p:nvPr>
        </p:nvSpPr>
        <p:spPr/>
        <p:txBody>
          <a:bodyPr/>
          <a:lstStyle/>
          <a:p>
            <a:pPr>
              <a:lnSpc>
                <a:spcPct val="80000"/>
              </a:lnSpc>
            </a:pPr>
            <a:r>
              <a:rPr lang="en-GB" sz="2800" dirty="0"/>
              <a:t>End of programme ‘reactionnaires’</a:t>
            </a:r>
          </a:p>
          <a:p>
            <a:pPr>
              <a:lnSpc>
                <a:spcPct val="80000"/>
              </a:lnSpc>
            </a:pPr>
            <a:r>
              <a:rPr lang="en-GB" sz="2800" dirty="0"/>
              <a:t>Pre- and post-course testing</a:t>
            </a:r>
          </a:p>
          <a:p>
            <a:pPr>
              <a:lnSpc>
                <a:spcPct val="80000"/>
              </a:lnSpc>
            </a:pPr>
            <a:r>
              <a:rPr lang="en-GB" sz="2800" dirty="0"/>
              <a:t>Learner self assessment</a:t>
            </a:r>
          </a:p>
          <a:p>
            <a:pPr>
              <a:lnSpc>
                <a:spcPct val="80000"/>
              </a:lnSpc>
            </a:pPr>
            <a:r>
              <a:rPr lang="en-GB" sz="2800" dirty="0"/>
              <a:t>Line manager assessment</a:t>
            </a:r>
          </a:p>
          <a:p>
            <a:pPr>
              <a:lnSpc>
                <a:spcPct val="80000"/>
              </a:lnSpc>
            </a:pPr>
            <a:r>
              <a:rPr lang="en-GB" sz="2800" dirty="0"/>
              <a:t>Pre- and post-training review with manager</a:t>
            </a:r>
          </a:p>
          <a:p>
            <a:pPr>
              <a:lnSpc>
                <a:spcPct val="80000"/>
              </a:lnSpc>
            </a:pPr>
            <a:r>
              <a:rPr lang="en-GB" sz="2800" dirty="0"/>
              <a:t>Performance review information</a:t>
            </a:r>
          </a:p>
          <a:p>
            <a:pPr>
              <a:lnSpc>
                <a:spcPct val="80000"/>
              </a:lnSpc>
            </a:pPr>
            <a:r>
              <a:rPr lang="en-GB" sz="2800" dirty="0"/>
              <a:t>Learner action plans</a:t>
            </a:r>
          </a:p>
          <a:p>
            <a:pPr>
              <a:lnSpc>
                <a:spcPct val="80000"/>
              </a:lnSpc>
            </a:pPr>
            <a:r>
              <a:rPr lang="en-GB" sz="2800" dirty="0"/>
              <a:t>Surveys</a:t>
            </a:r>
          </a:p>
          <a:p>
            <a:pPr>
              <a:lnSpc>
                <a:spcPct val="80000"/>
              </a:lnSpc>
            </a:pPr>
            <a:r>
              <a:rPr lang="en-GB" sz="2800" dirty="0"/>
              <a:t>Focus groups</a:t>
            </a:r>
          </a:p>
          <a:p>
            <a:pPr>
              <a:lnSpc>
                <a:spcPct val="80000"/>
              </a:lnSpc>
            </a:pPr>
            <a:r>
              <a:rPr lang="en-GB" sz="2800" dirty="0"/>
              <a:t>Desk research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36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36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dirty="0"/>
              <a:t>Types of Information</a:t>
            </a:r>
          </a:p>
        </p:txBody>
      </p:sp>
      <p:sp>
        <p:nvSpPr>
          <p:cNvPr id="16387" name="Rectangle 3"/>
          <p:cNvSpPr>
            <a:spLocks noGrp="1" noChangeArrowheads="1"/>
          </p:cNvSpPr>
          <p:nvPr>
            <p:ph type="body" idx="1"/>
          </p:nvPr>
        </p:nvSpPr>
        <p:spPr/>
        <p:txBody>
          <a:bodyPr/>
          <a:lstStyle/>
          <a:p>
            <a:r>
              <a:rPr lang="en-GB" dirty="0"/>
              <a:t>Quantitative </a:t>
            </a:r>
            <a:r>
              <a:rPr lang="en-GB" b="1" dirty="0">
                <a:cs typeface="Times New Roman" charset="0"/>
              </a:rPr>
              <a:t>–</a:t>
            </a:r>
            <a:r>
              <a:rPr lang="en-GB" dirty="0"/>
              <a:t> hard data, figures, statistics, performance indicators</a:t>
            </a:r>
          </a:p>
          <a:p>
            <a:endParaRPr lang="en-GB" dirty="0"/>
          </a:p>
          <a:p>
            <a:r>
              <a:rPr lang="en-GB" dirty="0"/>
              <a:t>Qualitative – soft data, opinions, comments, anecdotal evidence</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This model outlines four levels for training evaluation:</a:t>
            </a:r>
          </a:p>
          <a:p>
            <a:r>
              <a:rPr lang="en-GB" dirty="0" smtClean="0"/>
              <a:t>reactions – ‘liking or feelings for a programme’</a:t>
            </a:r>
          </a:p>
          <a:p>
            <a:r>
              <a:rPr lang="en-GB" dirty="0" smtClean="0"/>
              <a:t>learning - ‘principles, facts etc absorbed’</a:t>
            </a:r>
          </a:p>
          <a:p>
            <a:r>
              <a:rPr lang="en-GB" dirty="0" smtClean="0"/>
              <a:t>behaviour - ‘using learning on the job’</a:t>
            </a:r>
          </a:p>
          <a:p>
            <a:r>
              <a:rPr lang="en-GB" dirty="0" smtClean="0"/>
              <a:t>results - ‘increased production, reduced costs, etc’.</a:t>
            </a:r>
          </a:p>
          <a:p>
            <a:endParaRPr lang="en-GB" dirty="0"/>
          </a:p>
        </p:txBody>
      </p:sp>
      <p:sp>
        <p:nvSpPr>
          <p:cNvPr id="3" name="Title 2"/>
          <p:cNvSpPr>
            <a:spLocks noGrp="1"/>
          </p:cNvSpPr>
          <p:nvPr>
            <p:ph type="title"/>
          </p:nvPr>
        </p:nvSpPr>
        <p:spPr/>
        <p:txBody>
          <a:bodyPr>
            <a:normAutofit fontScale="90000"/>
          </a:bodyPr>
          <a:lstStyle/>
          <a:p>
            <a:r>
              <a:rPr lang="en-GB" dirty="0" smtClean="0"/>
              <a:t>The Kirkpatrick model</a:t>
            </a:r>
            <a:br>
              <a:rPr lang="en-GB" dirty="0" smtClean="0"/>
            </a:br>
            <a:endParaRPr lang="en-GB"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b="1" dirty="0" smtClean="0"/>
              <a:t>Proving</a:t>
            </a:r>
            <a:r>
              <a:rPr lang="en-GB" dirty="0" smtClean="0"/>
              <a:t> – that the training worked or had measurable impact in itself</a:t>
            </a:r>
          </a:p>
          <a:p>
            <a:r>
              <a:rPr lang="en-GB" b="1" dirty="0" smtClean="0"/>
              <a:t>Controlling</a:t>
            </a:r>
            <a:r>
              <a:rPr lang="en-GB" dirty="0" smtClean="0"/>
              <a:t> – for example, the time needed for training courses, access to costly off-the-job programmes, consistency or compliance requirements</a:t>
            </a:r>
          </a:p>
          <a:p>
            <a:r>
              <a:rPr lang="en-GB" b="1" dirty="0" smtClean="0"/>
              <a:t>Improving</a:t>
            </a:r>
            <a:r>
              <a:rPr lang="en-GB" dirty="0" smtClean="0"/>
              <a:t> – for example, the training, trainers, course content and arrangements etc</a:t>
            </a:r>
          </a:p>
          <a:p>
            <a:r>
              <a:rPr lang="en-GB" b="1" dirty="0" smtClean="0"/>
              <a:t>Reinforcing</a:t>
            </a:r>
            <a:r>
              <a:rPr lang="en-GB" dirty="0" smtClean="0"/>
              <a:t> – using evaluation efforts as a deliberate contribution to the learning process itself.</a:t>
            </a:r>
          </a:p>
          <a:p>
            <a:endParaRPr lang="en-GB" dirty="0"/>
          </a:p>
        </p:txBody>
      </p:sp>
      <p:sp>
        <p:nvSpPr>
          <p:cNvPr id="3" name="Title 2"/>
          <p:cNvSpPr>
            <a:spLocks noGrp="1"/>
          </p:cNvSpPr>
          <p:nvPr>
            <p:ph type="title"/>
          </p:nvPr>
        </p:nvSpPr>
        <p:spPr/>
        <p:txBody>
          <a:bodyPr/>
          <a:lstStyle/>
          <a:p>
            <a:r>
              <a:rPr lang="en-GB" dirty="0" smtClean="0"/>
              <a:t>Easterby-Smith (1994)</a:t>
            </a:r>
            <a:r>
              <a:rPr lang="en-GB" baseline="30000" dirty="0" smtClean="0"/>
              <a:t> </a:t>
            </a:r>
            <a:endParaRPr lang="en-GB"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smtClean="0"/>
              <a:t>Relevance</a:t>
            </a:r>
          </a:p>
          <a:p>
            <a:r>
              <a:rPr lang="en-GB" b="1" dirty="0" smtClean="0"/>
              <a:t>Alignment</a:t>
            </a:r>
            <a:endParaRPr lang="en-GB" dirty="0" smtClean="0"/>
          </a:p>
          <a:p>
            <a:r>
              <a:rPr lang="en-GB" b="1" dirty="0" smtClean="0"/>
              <a:t>Measurement</a:t>
            </a:r>
          </a:p>
          <a:p>
            <a:endParaRPr lang="en-GB" b="1" dirty="0" smtClean="0"/>
          </a:p>
          <a:p>
            <a:endParaRPr lang="en-GB" b="1" dirty="0" smtClean="0"/>
          </a:p>
          <a:p>
            <a:pPr>
              <a:buNone/>
            </a:pPr>
            <a:r>
              <a:rPr lang="en-GB" dirty="0" smtClean="0"/>
              <a:t>maintains focus on the outcome, rather than the process itself.</a:t>
            </a:r>
          </a:p>
          <a:p>
            <a:endParaRPr lang="en-GB" dirty="0" smtClean="0"/>
          </a:p>
          <a:p>
            <a:endParaRPr lang="en-GB" dirty="0"/>
          </a:p>
        </p:txBody>
      </p:sp>
      <p:sp>
        <p:nvSpPr>
          <p:cNvPr id="3" name="Title 2"/>
          <p:cNvSpPr>
            <a:spLocks noGrp="1"/>
          </p:cNvSpPr>
          <p:nvPr>
            <p:ph type="title"/>
          </p:nvPr>
        </p:nvSpPr>
        <p:spPr/>
        <p:txBody>
          <a:bodyPr/>
          <a:lstStyle/>
          <a:p>
            <a:r>
              <a:rPr lang="en-GB" dirty="0" smtClean="0"/>
              <a:t>RAM (CIPD, 2013)</a:t>
            </a:r>
            <a:endParaRPr lang="en-GB"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68313" y="333375"/>
            <a:ext cx="8229600" cy="431800"/>
          </a:xfrm>
        </p:spPr>
        <p:txBody>
          <a:bodyPr>
            <a:normAutofit fontScale="90000"/>
          </a:bodyPr>
          <a:lstStyle/>
          <a:p>
            <a:r>
              <a:rPr lang="en-GB" sz="4000" dirty="0"/>
              <a:t>Example Learner Questionnaire </a:t>
            </a:r>
          </a:p>
        </p:txBody>
      </p:sp>
      <p:pic>
        <p:nvPicPr>
          <p:cNvPr id="17412" name="Picture 1"/>
          <p:cNvPicPr>
            <a:picLocks noGrp="1" noChangeAspect="1" noChangeArrowheads="1"/>
          </p:cNvPicPr>
          <p:nvPr>
            <p:ph type="body" idx="1"/>
          </p:nvPr>
        </p:nvPicPr>
        <p:blipFill>
          <a:blip r:embed="rId3" cstate="print"/>
          <a:srcRect/>
          <a:stretch>
            <a:fillRect/>
          </a:stretch>
        </p:blipFill>
        <p:spPr>
          <a:xfrm>
            <a:off x="1619250" y="908050"/>
            <a:ext cx="6192838" cy="5761038"/>
          </a:xfrm>
          <a:noFill/>
          <a:ln/>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274638"/>
            <a:ext cx="8229600" cy="561975"/>
          </a:xfrm>
        </p:spPr>
        <p:txBody>
          <a:bodyPr>
            <a:normAutofit fontScale="90000"/>
          </a:bodyPr>
          <a:lstStyle/>
          <a:p>
            <a:r>
              <a:rPr lang="en-GB" sz="4000" dirty="0"/>
              <a:t>Example Learner Questionnaire</a:t>
            </a:r>
          </a:p>
        </p:txBody>
      </p:sp>
      <p:pic>
        <p:nvPicPr>
          <p:cNvPr id="18436" name="Picture 1"/>
          <p:cNvPicPr>
            <a:picLocks noGrp="1" noChangeAspect="1" noChangeArrowheads="1"/>
          </p:cNvPicPr>
          <p:nvPr>
            <p:ph type="body" idx="1"/>
          </p:nvPr>
        </p:nvPicPr>
        <p:blipFill>
          <a:blip r:embed="rId3" cstate="print"/>
          <a:srcRect/>
          <a:stretch>
            <a:fillRect/>
          </a:stretch>
        </p:blipFill>
        <p:spPr>
          <a:xfrm>
            <a:off x="1547813" y="836613"/>
            <a:ext cx="6480175" cy="5832475"/>
          </a:xfrm>
          <a:noFill/>
          <a:ln/>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dirty="0" smtClean="0"/>
              <a:t>Evaluation </a:t>
            </a:r>
            <a:r>
              <a:rPr lang="en-GB" dirty="0"/>
              <a:t>Plan</a:t>
            </a:r>
          </a:p>
        </p:txBody>
      </p:sp>
      <p:sp>
        <p:nvSpPr>
          <p:cNvPr id="6147" name="Rectangle 3"/>
          <p:cNvSpPr>
            <a:spLocks noGrp="1" noChangeArrowheads="1"/>
          </p:cNvSpPr>
          <p:nvPr>
            <p:ph type="body" idx="1"/>
          </p:nvPr>
        </p:nvSpPr>
        <p:spPr/>
        <p:txBody>
          <a:bodyPr/>
          <a:lstStyle/>
          <a:p>
            <a:pPr marL="609600" indent="-609600">
              <a:lnSpc>
                <a:spcPct val="90000"/>
              </a:lnSpc>
              <a:buFontTx/>
              <a:buAutoNum type="arabicPeriod"/>
            </a:pPr>
            <a:r>
              <a:rPr lang="en-GB" dirty="0"/>
              <a:t>Identify learning activity to be evaluated</a:t>
            </a:r>
          </a:p>
          <a:p>
            <a:pPr marL="609600" indent="-609600">
              <a:lnSpc>
                <a:spcPct val="90000"/>
              </a:lnSpc>
              <a:buFontTx/>
              <a:buAutoNum type="arabicPeriod"/>
            </a:pPr>
            <a:r>
              <a:rPr lang="en-GB" dirty="0"/>
              <a:t>Determine the purposes of the evaluation</a:t>
            </a:r>
          </a:p>
          <a:p>
            <a:pPr marL="609600" indent="-609600">
              <a:lnSpc>
                <a:spcPct val="90000"/>
              </a:lnSpc>
              <a:buFontTx/>
              <a:buAutoNum type="arabicPeriod"/>
            </a:pPr>
            <a:r>
              <a:rPr lang="en-GB" dirty="0"/>
              <a:t>Decide what information will be needed</a:t>
            </a:r>
          </a:p>
          <a:p>
            <a:pPr marL="609600" indent="-609600">
              <a:lnSpc>
                <a:spcPct val="90000"/>
              </a:lnSpc>
              <a:buFontTx/>
              <a:buAutoNum type="arabicPeriod"/>
            </a:pPr>
            <a:r>
              <a:rPr lang="en-GB" dirty="0"/>
              <a:t>Select methods and timings</a:t>
            </a:r>
          </a:p>
          <a:p>
            <a:pPr marL="609600" indent="-609600">
              <a:lnSpc>
                <a:spcPct val="90000"/>
              </a:lnSpc>
              <a:buFontTx/>
              <a:buAutoNum type="arabicPeriod"/>
            </a:pPr>
            <a:r>
              <a:rPr lang="en-GB" dirty="0"/>
              <a:t>Embed this plan into the training design and agree with managers</a:t>
            </a:r>
          </a:p>
          <a:p>
            <a:pPr marL="609600" indent="-609600">
              <a:lnSpc>
                <a:spcPct val="90000"/>
              </a:lnSpc>
              <a:buFontTx/>
              <a:buAutoNum type="arabicPeriod"/>
            </a:pPr>
            <a:r>
              <a:rPr lang="en-GB" dirty="0"/>
              <a:t>Design the evaluation tools</a:t>
            </a:r>
          </a:p>
          <a:p>
            <a:pPr marL="609600" indent="-609600">
              <a:lnSpc>
                <a:spcPct val="90000"/>
              </a:lnSpc>
              <a:buFontTx/>
              <a:buAutoNum type="arabicPeriod"/>
            </a:pPr>
            <a:r>
              <a:rPr lang="en-GB" dirty="0"/>
              <a:t>Collect information as per plan</a:t>
            </a: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smtClean="0"/>
              <a:t>Continued...</a:t>
            </a:r>
            <a:endParaRPr lang="en-GB" dirty="0"/>
          </a:p>
        </p:txBody>
      </p:sp>
      <p:sp>
        <p:nvSpPr>
          <p:cNvPr id="7171" name="Rectangle 3"/>
          <p:cNvSpPr>
            <a:spLocks noGrp="1" noChangeArrowheads="1"/>
          </p:cNvSpPr>
          <p:nvPr>
            <p:ph type="body" idx="1"/>
          </p:nvPr>
        </p:nvSpPr>
        <p:spPr/>
        <p:txBody>
          <a:bodyPr/>
          <a:lstStyle/>
          <a:p>
            <a:pPr marL="609600" indent="-609600">
              <a:buFontTx/>
              <a:buAutoNum type="arabicPeriod" startAt="8"/>
            </a:pPr>
            <a:r>
              <a:rPr lang="en-GB" dirty="0"/>
              <a:t>Analyse information in relation to objectives</a:t>
            </a:r>
          </a:p>
          <a:p>
            <a:pPr marL="609600" indent="-609600">
              <a:buFontTx/>
              <a:buAutoNum type="arabicPeriod" startAt="8"/>
            </a:pPr>
            <a:r>
              <a:rPr lang="en-GB" dirty="0"/>
              <a:t>Draw conclusions and consider improvement actions</a:t>
            </a:r>
          </a:p>
          <a:p>
            <a:pPr marL="609600" indent="-609600">
              <a:buFontTx/>
              <a:buAutoNum type="arabicPeriod" startAt="8"/>
            </a:pPr>
            <a:r>
              <a:rPr lang="en-GB" dirty="0"/>
              <a:t>Present findings and make recommendations</a:t>
            </a: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nSpc>
                <a:spcPct val="90000"/>
              </a:lnSpc>
            </a:pPr>
            <a:r>
              <a:rPr lang="en-GB" sz="2800" dirty="0" smtClean="0"/>
              <a:t>Explain different types of learning needs and why they arise</a:t>
            </a:r>
          </a:p>
          <a:p>
            <a:pPr>
              <a:lnSpc>
                <a:spcPct val="90000"/>
              </a:lnSpc>
            </a:pPr>
            <a:r>
              <a:rPr lang="en-GB" sz="2800" dirty="0" smtClean="0"/>
              <a:t>Discuss a range of methods for identifying learning needs</a:t>
            </a:r>
          </a:p>
          <a:p>
            <a:pPr>
              <a:lnSpc>
                <a:spcPct val="90000"/>
              </a:lnSpc>
            </a:pPr>
            <a:r>
              <a:rPr lang="en-GB" sz="2800" dirty="0" smtClean="0"/>
              <a:t>Identify factors affecting the recommendation of a learning solution</a:t>
            </a:r>
          </a:p>
          <a:p>
            <a:pPr>
              <a:lnSpc>
                <a:spcPct val="90000"/>
              </a:lnSpc>
            </a:pPr>
            <a:r>
              <a:rPr lang="en-GB" sz="2800" dirty="0" smtClean="0"/>
              <a:t>Identify who the key stakeholders are and their role in ensuring benefits are derived.</a:t>
            </a:r>
          </a:p>
          <a:p>
            <a:pPr>
              <a:lnSpc>
                <a:spcPct val="90000"/>
              </a:lnSpc>
            </a:pPr>
            <a:r>
              <a:rPr lang="en-GB" sz="2800" dirty="0" smtClean="0"/>
              <a:t>Explain the purpose, benefits and methods of evaluating learning.</a:t>
            </a:r>
          </a:p>
          <a:p>
            <a:pPr>
              <a:buNone/>
            </a:pPr>
            <a:endParaRPr lang="en-GB" dirty="0"/>
          </a:p>
        </p:txBody>
      </p:sp>
      <p:sp>
        <p:nvSpPr>
          <p:cNvPr id="3" name="Title 2"/>
          <p:cNvSpPr>
            <a:spLocks noGrp="1"/>
          </p:cNvSpPr>
          <p:nvPr>
            <p:ph type="title"/>
          </p:nvPr>
        </p:nvSpPr>
        <p:spPr/>
        <p:txBody>
          <a:bodyPr/>
          <a:lstStyle/>
          <a:p>
            <a:r>
              <a:rPr lang="en-GB" dirty="0" smtClean="0"/>
              <a:t>You should now be able to....</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318</TotalTime>
  <Words>2435</Words>
  <Application>Microsoft Office PowerPoint</Application>
  <PresentationFormat>On-screen Show (4:3)</PresentationFormat>
  <Paragraphs>446</Paragraphs>
  <Slides>51</Slides>
  <Notes>31</Notes>
  <HiddenSlides>1</HiddenSlides>
  <MMClips>0</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Concourse</vt:lpstr>
      <vt:lpstr>Meeting organisational development needs</vt:lpstr>
      <vt:lpstr>Learning outcomes for the module</vt:lpstr>
      <vt:lpstr>Assessment criteria</vt:lpstr>
      <vt:lpstr>Slide 4</vt:lpstr>
      <vt:lpstr>Learning Outcomes</vt:lpstr>
      <vt:lpstr>Slide 6</vt:lpstr>
      <vt:lpstr>Learning time line</vt:lpstr>
      <vt:lpstr>The impact of change on organizations and their employees</vt:lpstr>
      <vt:lpstr>Linking learning to operational requirements</vt:lpstr>
      <vt:lpstr>The Learning Organisation</vt:lpstr>
      <vt:lpstr>Another view....</vt:lpstr>
      <vt:lpstr>Slide 12</vt:lpstr>
      <vt:lpstr>The importance of learning in organisations</vt:lpstr>
      <vt:lpstr>Benefits of effective learning</vt:lpstr>
      <vt:lpstr>Benefits of effective learning</vt:lpstr>
      <vt:lpstr>Learning and Development  A systematic Approach </vt:lpstr>
      <vt:lpstr>Slide 17</vt:lpstr>
      <vt:lpstr>Determining Learning Needs</vt:lpstr>
      <vt:lpstr>Three different types of learning needs </vt:lpstr>
      <vt:lpstr>Methods of identifying learning needs</vt:lpstr>
      <vt:lpstr>Gap Analysis </vt:lpstr>
      <vt:lpstr>Learning Needs Interview</vt:lpstr>
      <vt:lpstr>SWOT</vt:lpstr>
      <vt:lpstr>Skills Matrix</vt:lpstr>
      <vt:lpstr>Skills Matrix</vt:lpstr>
      <vt:lpstr>Activity</vt:lpstr>
      <vt:lpstr>The challenge</vt:lpstr>
      <vt:lpstr> Methods of learning</vt:lpstr>
      <vt:lpstr>Other methods continued</vt:lpstr>
      <vt:lpstr> Developing International Leaders and Managers</vt:lpstr>
      <vt:lpstr>Factors to consider when recommending solutions</vt:lpstr>
      <vt:lpstr>Slide 32</vt:lpstr>
      <vt:lpstr>Group Activity</vt:lpstr>
      <vt:lpstr>What role do these Key Stakeholders have in ensuring a return on investment is achieved?</vt:lpstr>
      <vt:lpstr>How much do organisations spend per year on L&amp;D in the UK ?</vt:lpstr>
      <vt:lpstr>How do organisations evaluate a leaders/managers skills?</vt:lpstr>
      <vt:lpstr>Evaluation </vt:lpstr>
      <vt:lpstr>Group Activty</vt:lpstr>
      <vt:lpstr>Benefits of evaluation?</vt:lpstr>
      <vt:lpstr>Benefits continued</vt:lpstr>
      <vt:lpstr>Possible Sources of Information  for evaluating learning.</vt:lpstr>
      <vt:lpstr>Evaluation Methods</vt:lpstr>
      <vt:lpstr>Types of Information</vt:lpstr>
      <vt:lpstr>The Kirkpatrick model </vt:lpstr>
      <vt:lpstr>Easterby-Smith (1994) </vt:lpstr>
      <vt:lpstr>RAM (CIPD, 2013)</vt:lpstr>
      <vt:lpstr>Example Learner Questionnaire </vt:lpstr>
      <vt:lpstr>Example Learner Questionnaire</vt:lpstr>
      <vt:lpstr>Evaluation Plan</vt:lpstr>
      <vt:lpstr>Continued...</vt:lpstr>
      <vt:lpstr>You should now be able to....</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Meeting organisational development needs</dc:title>
  <dc:creator>Samantha Morgan</dc:creator>
  <cp:lastModifiedBy>Samantha Morgan</cp:lastModifiedBy>
  <cp:revision>31</cp:revision>
  <dcterms:created xsi:type="dcterms:W3CDTF">2012-05-23T10:51:40Z</dcterms:created>
  <dcterms:modified xsi:type="dcterms:W3CDTF">2013-04-11T06:52:09Z</dcterms:modified>
</cp:coreProperties>
</file>