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7" r:id="rId2"/>
    <p:sldId id="270" r:id="rId3"/>
    <p:sldId id="271" r:id="rId4"/>
    <p:sldId id="273" r:id="rId5"/>
    <p:sldId id="278" r:id="rId6"/>
    <p:sldId id="277" r:id="rId7"/>
    <p:sldId id="272" r:id="rId8"/>
    <p:sldId id="274" r:id="rId9"/>
    <p:sldId id="275" r:id="rId10"/>
    <p:sldId id="276" r:id="rId11"/>
  </p:sldIdLst>
  <p:sldSz cx="12192000" cy="6858000"/>
  <p:notesSz cx="6858000" cy="9144000"/>
  <p:defaultTextStyle>
    <a:defPPr>
      <a:defRPr lang="en-A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23"/>
    <p:restoredTop sz="94569"/>
  </p:normalViewPr>
  <p:slideViewPr>
    <p:cSldViewPr snapToGrid="0">
      <p:cViewPr>
        <p:scale>
          <a:sx n="94" d="100"/>
          <a:sy n="94" d="100"/>
        </p:scale>
        <p:origin x="2544" y="1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91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57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32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974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45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790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072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860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4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481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162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014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B73C4F-9C5B-364B-D058-F4563B5B2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0221A50-72D9-E726-F910-8EBB599C9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6712E0-0DE1-1CF0-D076-FB1C1717A4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0510A43-A550-E14E-96AA-8CF49BA85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AB64F3-3DFF-C520-6C8F-D2FFDEFC2BB0}"/>
              </a:ext>
            </a:extLst>
          </p:cNvPr>
          <p:cNvSpPr txBox="1"/>
          <p:nvPr/>
        </p:nvSpPr>
        <p:spPr>
          <a:xfrm>
            <a:off x="728118" y="582729"/>
            <a:ext cx="6495069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E" sz="3200" dirty="0"/>
              <a:t>Effects of Sports Massage, Dynamic Warm-Up and Static Stretching on Hamstring Flexibility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3A7DE5-B991-F49B-3CDB-493D78BD68FE}"/>
              </a:ext>
            </a:extLst>
          </p:cNvPr>
          <p:cNvSpPr txBox="1"/>
          <p:nvPr/>
        </p:nvSpPr>
        <p:spPr>
          <a:xfrm>
            <a:off x="246185" y="5313762"/>
            <a:ext cx="4484577" cy="16927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E" sz="2400" dirty="0"/>
              <a:t>Lauren Evans</a:t>
            </a:r>
          </a:p>
          <a:p>
            <a:r>
              <a:rPr lang="en-AE" sz="2400" dirty="0"/>
              <a:t> 2422515</a:t>
            </a:r>
          </a:p>
          <a:p>
            <a:r>
              <a:rPr lang="en-AE" sz="2400" dirty="0"/>
              <a:t>BSc Sport and Exercise Therapy</a:t>
            </a:r>
          </a:p>
          <a:p>
            <a:pPr algn="ctr"/>
            <a:endParaRPr lang="en-AE" sz="3200" dirty="0"/>
          </a:p>
        </p:txBody>
      </p:sp>
    </p:spTree>
    <p:extLst>
      <p:ext uri="{BB962C8B-B14F-4D97-AF65-F5344CB8AC3E}">
        <p14:creationId xmlns:p14="http://schemas.microsoft.com/office/powerpoint/2010/main" val="2456608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7B5A24-F37F-E19B-70AC-F0DCB36F5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1DA48D8-8FAA-EFFC-BEA0-D2C702EAC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7E2367-4CB9-E189-4A27-DCB44053A9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3505B43-BC18-73B2-D154-7A8E928A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3C9450-9A76-BE1A-D6F0-308DB86CDD01}"/>
              </a:ext>
            </a:extLst>
          </p:cNvPr>
          <p:cNvSpPr txBox="1"/>
          <p:nvPr/>
        </p:nvSpPr>
        <p:spPr>
          <a:xfrm>
            <a:off x="4971149" y="395759"/>
            <a:ext cx="2434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R</a:t>
            </a:r>
            <a:r>
              <a:rPr lang="en-AE" sz="2800" b="1" u="sng" dirty="0"/>
              <a:t>esearch aim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728AD5-6228-4F3C-43B8-F2323EC73F6E}"/>
              </a:ext>
            </a:extLst>
          </p:cNvPr>
          <p:cNvSpPr txBox="1"/>
          <p:nvPr/>
        </p:nvSpPr>
        <p:spPr>
          <a:xfrm>
            <a:off x="707956" y="4346013"/>
            <a:ext cx="54293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dirty="0"/>
              <a:t>To compare the immediate and short term effects of: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</a:t>
            </a:r>
            <a:r>
              <a:rPr lang="en-AE" dirty="0"/>
              <a:t>ports Massage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AE" dirty="0"/>
              <a:t>Dynamic Warm Up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AE" dirty="0"/>
              <a:t>Static Stretching</a:t>
            </a:r>
          </a:p>
          <a:p>
            <a:r>
              <a:rPr lang="en-AE" dirty="0"/>
              <a:t>on hamstring flexibility </a:t>
            </a:r>
          </a:p>
        </p:txBody>
      </p:sp>
      <p:pic>
        <p:nvPicPr>
          <p:cNvPr id="3074" name="Picture 2" descr="Sit and Reach Test: How to Do It, Norms, and Scoring | BodySpec">
            <a:extLst>
              <a:ext uri="{FF2B5EF4-FFF2-40B4-BE49-F238E27FC236}">
                <a16:creationId xmlns:a16="http://schemas.microsoft.com/office/drawing/2014/main" id="{2D268DA0-FDDB-AB01-690E-D15538EC0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836" y="2173016"/>
            <a:ext cx="3766208" cy="251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D4AB2D-269E-F53D-7632-81931970906E}"/>
              </a:ext>
            </a:extLst>
          </p:cNvPr>
          <p:cNvSpPr txBox="1"/>
          <p:nvPr/>
        </p:nvSpPr>
        <p:spPr>
          <a:xfrm>
            <a:off x="382281" y="395759"/>
            <a:ext cx="4883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I</a:t>
            </a:r>
            <a:r>
              <a:rPr lang="en-AE" sz="2800" b="1" u="sng" dirty="0"/>
              <a:t>ntroduction, Rationale and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EDDC66-88CB-F8A1-79EC-4E7FCFAAD418}"/>
              </a:ext>
            </a:extLst>
          </p:cNvPr>
          <p:cNvSpPr txBox="1"/>
          <p:nvPr/>
        </p:nvSpPr>
        <p:spPr>
          <a:xfrm>
            <a:off x="272644" y="1157349"/>
            <a:ext cx="878003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Hamstring injuries account for 12–16% of all sports injuries (Ekstrand et al., 2011).</a:t>
            </a:r>
          </a:p>
          <a:p>
            <a:endParaRPr lang="en-A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</a:t>
            </a:r>
            <a:r>
              <a:rPr lang="en-AE" dirty="0"/>
              <a:t>assage, Static Stretching and Dynamic Warm ups are widely used</a:t>
            </a:r>
          </a:p>
          <a:p>
            <a:r>
              <a:rPr lang="en-AE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</a:t>
            </a:r>
            <a:r>
              <a:rPr lang="en-AE" dirty="0"/>
              <a:t>vidence comparing short term effects is inconsistent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</a:t>
            </a:r>
            <a:r>
              <a:rPr lang="en-AE" dirty="0"/>
              <a:t>imited direct comparrison within the same participants </a:t>
            </a:r>
          </a:p>
        </p:txBody>
      </p:sp>
    </p:spTree>
    <p:extLst>
      <p:ext uri="{BB962C8B-B14F-4D97-AF65-F5344CB8AC3E}">
        <p14:creationId xmlns:p14="http://schemas.microsoft.com/office/powerpoint/2010/main" val="3305078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939927-B03C-EFBD-CEE2-C73945C6E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88CDE25-085C-D40D-F876-0EB128F70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F09124-3950-0D5C-1967-D5EC195585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93245A1-D5A7-8A73-A07E-B3899384D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412D1C-63E3-0FCD-DDA4-CDD43C7C872C}"/>
              </a:ext>
            </a:extLst>
          </p:cNvPr>
          <p:cNvSpPr txBox="1"/>
          <p:nvPr/>
        </p:nvSpPr>
        <p:spPr>
          <a:xfrm>
            <a:off x="517870" y="321119"/>
            <a:ext cx="6731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M</a:t>
            </a:r>
            <a:r>
              <a:rPr lang="en-AE" sz="2800" b="1" u="sng" dirty="0"/>
              <a:t>ethodology - Design and Participants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A8A429-28C9-6847-DAA0-0147A47E894D}"/>
              </a:ext>
            </a:extLst>
          </p:cNvPr>
          <p:cNvSpPr txBox="1"/>
          <p:nvPr/>
        </p:nvSpPr>
        <p:spPr>
          <a:xfrm>
            <a:off x="517870" y="1443841"/>
            <a:ext cx="696806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dirty="0"/>
              <a:t>Design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Quantitative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Two way repeated measures ANOVA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Experimental design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Randomised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</a:t>
            </a:r>
            <a:r>
              <a:rPr lang="en-AE" dirty="0"/>
              <a:t>epeated measures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</a:t>
            </a:r>
            <a:r>
              <a:rPr lang="en-AE" dirty="0"/>
              <a:t>ounterbalanced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</a:t>
            </a:r>
            <a:r>
              <a:rPr lang="en-AE" dirty="0"/>
              <a:t>ne week washout between sessions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  <a:p>
            <a:r>
              <a:rPr lang="en-AE" dirty="0"/>
              <a:t>Participants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7 Healthy university students aged 18-30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</a:t>
            </a:r>
            <a:r>
              <a:rPr lang="en-AE" dirty="0"/>
              <a:t>onvienience sampling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</a:t>
            </a:r>
            <a:r>
              <a:rPr lang="en-AE" dirty="0"/>
              <a:t>xclusion – current or recent lower limb injury, no past hamstring </a:t>
            </a:r>
          </a:p>
          <a:p>
            <a:r>
              <a:rPr lang="en-AE" dirty="0"/>
              <a:t>	           injuries </a:t>
            </a:r>
          </a:p>
          <a:p>
            <a:r>
              <a:rPr lang="en-AE" dirty="0"/>
              <a:t>Outcome Measure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Sit and Reach test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</a:t>
            </a:r>
            <a:r>
              <a:rPr lang="en-AE" dirty="0"/>
              <a:t>ain effects are: Intervention and time of test</a:t>
            </a:r>
          </a:p>
        </p:txBody>
      </p:sp>
    </p:spTree>
    <p:extLst>
      <p:ext uri="{BB962C8B-B14F-4D97-AF65-F5344CB8AC3E}">
        <p14:creationId xmlns:p14="http://schemas.microsoft.com/office/powerpoint/2010/main" val="3335755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7431C1-684A-A38F-CFC6-C51139100D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A625A7E-3850-FB6C-46C9-554CF57FC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BB8E76-91E5-9382-532F-A7FBF4831D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0" y="0"/>
            <a:ext cx="1218895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1A0FD2D-0EDB-756C-6C8F-4EAB288A1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039D63-4990-11D2-F494-4296D38F637F}"/>
              </a:ext>
            </a:extLst>
          </p:cNvPr>
          <p:cNvSpPr txBox="1"/>
          <p:nvPr/>
        </p:nvSpPr>
        <p:spPr>
          <a:xfrm>
            <a:off x="330300" y="246480"/>
            <a:ext cx="6187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Methodology – P</a:t>
            </a:r>
            <a:r>
              <a:rPr lang="en-AE" sz="2800" b="1" u="sng" dirty="0"/>
              <a:t>rocedure and Ethics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E87992-DC27-A45F-A47D-3178E96EFA01}"/>
              </a:ext>
            </a:extLst>
          </p:cNvPr>
          <p:cNvSpPr txBox="1"/>
          <p:nvPr/>
        </p:nvSpPr>
        <p:spPr>
          <a:xfrm>
            <a:off x="330300" y="1397675"/>
            <a:ext cx="47850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P</a:t>
            </a:r>
            <a:r>
              <a:rPr lang="en-AE" u="sng" dirty="0"/>
              <a:t>rocedure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5 minute seated rest upon arrival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</a:t>
            </a:r>
            <a:r>
              <a:rPr lang="en-AE" dirty="0"/>
              <a:t>it and reach test 1 (baseline)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3 minute intervention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</a:t>
            </a:r>
            <a:r>
              <a:rPr lang="en-AE" dirty="0"/>
              <a:t>est 2 post intervention (immediate)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15 minute passive 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Test 3 (short term)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801D95-8A26-17D0-2A74-97DEC64BC079}"/>
              </a:ext>
            </a:extLst>
          </p:cNvPr>
          <p:cNvSpPr txBox="1"/>
          <p:nvPr/>
        </p:nvSpPr>
        <p:spPr>
          <a:xfrm>
            <a:off x="304048" y="4056975"/>
            <a:ext cx="792428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u="sng" dirty="0"/>
              <a:t>Ethics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</a:t>
            </a:r>
            <a:r>
              <a:rPr lang="en-AE" dirty="0"/>
              <a:t>nformed consent and confidentiality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</a:t>
            </a:r>
            <a:r>
              <a:rPr lang="en-AE" dirty="0"/>
              <a:t>ithdraw at any 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UWTSD guidelines – honestly, rigour, care, transparency and accountability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SST – client welfare, privacy, informed consent and professionalism</a:t>
            </a:r>
          </a:p>
        </p:txBody>
      </p:sp>
      <p:pic>
        <p:nvPicPr>
          <p:cNvPr id="4098" name="Picture 2" descr="Steel Sit And Reach Test Box | theClassroom.co">
            <a:extLst>
              <a:ext uri="{FF2B5EF4-FFF2-40B4-BE49-F238E27FC236}">
                <a16:creationId xmlns:a16="http://schemas.microsoft.com/office/drawing/2014/main" id="{231C84D2-1F8A-690B-5FAE-906052449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835" y="918979"/>
            <a:ext cx="3269974" cy="326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744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0057A1-97A3-2703-DD71-9B352C2C0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8A42FEE-335A-162A-077B-D9FBCCA5D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1D1B15-1F21-DD8A-D28A-394DBF461F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0" y="0"/>
            <a:ext cx="1218895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8F4115-15E4-0372-85CD-B85D40492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925303-27E2-3C64-DF73-524845F2EAE8}"/>
              </a:ext>
            </a:extLst>
          </p:cNvPr>
          <p:cNvSpPr txBox="1"/>
          <p:nvPr/>
        </p:nvSpPr>
        <p:spPr>
          <a:xfrm>
            <a:off x="330300" y="246480"/>
            <a:ext cx="1970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Reflection </a:t>
            </a:r>
            <a:endParaRPr lang="en-AE" sz="2800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DAD50B-249C-6F04-3AAB-063E126FA1BF}"/>
              </a:ext>
            </a:extLst>
          </p:cNvPr>
          <p:cNvSpPr txBox="1"/>
          <p:nvPr/>
        </p:nvSpPr>
        <p:spPr>
          <a:xfrm>
            <a:off x="330300" y="1165459"/>
            <a:ext cx="56064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went well?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Direct comparison within the same participants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Consistency across conditions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missing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Straightforward protocol for data collection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6F8D5D-2CC5-AF76-C8E6-ECB3A7E81B83}"/>
              </a:ext>
            </a:extLst>
          </p:cNvPr>
          <p:cNvSpPr txBox="1"/>
          <p:nvPr/>
        </p:nvSpPr>
        <p:spPr>
          <a:xfrm>
            <a:off x="330300" y="4215213"/>
            <a:ext cx="75038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Challenges?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Trying to get participants to do the interventions exactly</a:t>
            </a:r>
          </a:p>
          <a:p>
            <a:r>
              <a:rPr lang="en-US" dirty="0"/>
              <a:t>     1 week apart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2998925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52C98B-86E7-38F5-8611-788113DE7F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B17C46D-062F-809F-BE3F-18D4B2BC0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EB0B47-F11D-70E3-ACB6-CF101307A6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239225E-C7F3-4A18-0073-0A414AA5B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2993EB-FF51-C45C-EF9B-2777F5AA524D}"/>
              </a:ext>
            </a:extLst>
          </p:cNvPr>
          <p:cNvSpPr txBox="1"/>
          <p:nvPr/>
        </p:nvSpPr>
        <p:spPr>
          <a:xfrm>
            <a:off x="330300" y="4808686"/>
            <a:ext cx="4823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Sports Massage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3-minute effleurage technique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Medium-pressure gliding strokes applied to the hamstrings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Targeted across biceps femoris, semitendinosus and semimembranosus</a:t>
            </a:r>
          </a:p>
          <a:p>
            <a:endParaRPr lang="en-AE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455F93-7C38-B2D0-C548-E4AAC2C3975F}"/>
              </a:ext>
            </a:extLst>
          </p:cNvPr>
          <p:cNvSpPr txBox="1"/>
          <p:nvPr/>
        </p:nvSpPr>
        <p:spPr>
          <a:xfrm>
            <a:off x="330300" y="2880521"/>
            <a:ext cx="62020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Static Stretching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Standing forward fold – 45 seconds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Seated single-leg hamstring stretch – 45 seconds each leg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Supine hamstring stretch – 25 seconds each leg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All stretches performed to the point of mild discomfort, not pain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D14396-792C-6ABA-FDA3-0142A0AAB1CB}"/>
              </a:ext>
            </a:extLst>
          </p:cNvPr>
          <p:cNvSpPr txBox="1"/>
          <p:nvPr/>
        </p:nvSpPr>
        <p:spPr>
          <a:xfrm>
            <a:off x="330300" y="1175388"/>
            <a:ext cx="620201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Dynamic Warm-Up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Leg swings – 45 seconds each leg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Walking toe touches – 45 seconds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Hamstring scoops – 45 seconds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Movements performed in a controlled, continuous manner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1D57E0-7E59-A1A9-1BB9-DAFBC7144957}"/>
              </a:ext>
            </a:extLst>
          </p:cNvPr>
          <p:cNvSpPr txBox="1"/>
          <p:nvPr/>
        </p:nvSpPr>
        <p:spPr>
          <a:xfrm>
            <a:off x="382305" y="326089"/>
            <a:ext cx="4319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2800" b="1" u="sng" dirty="0"/>
              <a:t>The Interventions </a:t>
            </a:r>
          </a:p>
        </p:txBody>
      </p:sp>
    </p:spTree>
    <p:extLst>
      <p:ext uri="{BB962C8B-B14F-4D97-AF65-F5344CB8AC3E}">
        <p14:creationId xmlns:p14="http://schemas.microsoft.com/office/powerpoint/2010/main" val="1266780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5AE8FD-C0C4-A1CB-50A2-F8B9E2733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0DBA6C-2E1E-8293-4A65-40EA27C98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81F4F1-FD03-09A2-78D4-788F56B9F3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13E681B-6DF3-0AD3-B27F-227707292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8C5FAF-D608-36CD-1B31-E985F57477D6}"/>
              </a:ext>
            </a:extLst>
          </p:cNvPr>
          <p:cNvSpPr txBox="1"/>
          <p:nvPr/>
        </p:nvSpPr>
        <p:spPr>
          <a:xfrm>
            <a:off x="4973962" y="115657"/>
            <a:ext cx="2244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2800" b="1" u="sng" dirty="0"/>
              <a:t>Key Findings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FF7E49-8917-C64E-D1D0-C9639085F544}"/>
              </a:ext>
            </a:extLst>
          </p:cNvPr>
          <p:cNvSpPr txBox="1"/>
          <p:nvPr/>
        </p:nvSpPr>
        <p:spPr>
          <a:xfrm>
            <a:off x="398584" y="1003951"/>
            <a:ext cx="66408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</a:t>
            </a:r>
            <a:r>
              <a:rPr lang="en-AE" dirty="0"/>
              <a:t>ll interventions increased flexibility at T2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Massage and Static S</a:t>
            </a:r>
            <a:r>
              <a:rPr lang="en-US" dirty="0"/>
              <a:t>t</a:t>
            </a:r>
            <a:r>
              <a:rPr lang="en-AE" dirty="0"/>
              <a:t>retching showed larger immediate gains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</a:t>
            </a:r>
            <a:r>
              <a:rPr lang="en-AE" dirty="0"/>
              <a:t>ome decline at T3 across all conditions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</a:t>
            </a:r>
            <a:r>
              <a:rPr lang="en-AE" dirty="0"/>
              <a:t>ynamic Warm Up showed better short term retention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DAD8E28-EF9A-A2FB-55FF-3A7E204055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298" y="2236221"/>
            <a:ext cx="9089404" cy="450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112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F5A091-5C54-CEF3-A6FF-B138DEBFB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93D894C-55BF-088E-B558-638DD8B5D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58FF17-9294-AC99-8B5B-4265D62FC8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3066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F26C344-87A5-FD6E-5D84-047544708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A59814-DF12-DC82-D487-446229390BF1}"/>
              </a:ext>
            </a:extLst>
          </p:cNvPr>
          <p:cNvSpPr txBox="1"/>
          <p:nvPr/>
        </p:nvSpPr>
        <p:spPr>
          <a:xfrm>
            <a:off x="515815" y="246480"/>
            <a:ext cx="5159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D</a:t>
            </a:r>
            <a:r>
              <a:rPr lang="en-AE" sz="2800" b="1" u="sng" dirty="0"/>
              <a:t>iscussion and interpretation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D4FE0B-033D-8DC3-9764-0651EDBD6375}"/>
              </a:ext>
            </a:extLst>
          </p:cNvPr>
          <p:cNvSpPr txBox="1"/>
          <p:nvPr/>
        </p:nvSpPr>
        <p:spPr>
          <a:xfrm>
            <a:off x="357580" y="1393294"/>
            <a:ext cx="757149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dirty="0"/>
              <a:t>Discussion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Immediate gains may reflect neuromuscular and viscoeleastic changes</a:t>
            </a:r>
          </a:p>
          <a:p>
            <a:r>
              <a:rPr lang="en-AE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</a:t>
            </a:r>
            <a:r>
              <a:rPr lang="en-AE" dirty="0"/>
              <a:t>ynamic warm up may maintain readiness over time</a:t>
            </a:r>
          </a:p>
          <a:p>
            <a:endParaRPr lang="en-A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</a:t>
            </a:r>
            <a:r>
              <a:rPr lang="en-AE" dirty="0"/>
              <a:t>indings broadly align with existing flexibility research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  <a:p>
            <a:r>
              <a:rPr lang="en-US" dirty="0"/>
              <a:t>L</a:t>
            </a:r>
            <a:r>
              <a:rPr lang="en-AE" dirty="0"/>
              <a:t>imitations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</a:t>
            </a:r>
            <a:r>
              <a:rPr lang="en-AE" dirty="0"/>
              <a:t>mall sample size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Convenience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follow up measurements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Participant bias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Measurement tool limitation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95491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C5C397-B80C-DB71-4F14-A3AD7B5E98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C90A6EB-BEB6-B615-75AF-A74A78A8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794F93-1171-7ADF-95DA-FCBE589D20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BBF9B59-EFC7-A4A3-3E61-EFB49342D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71A1D3-A8A7-63F3-732D-4A2BA185EB20}"/>
              </a:ext>
            </a:extLst>
          </p:cNvPr>
          <p:cNvSpPr txBox="1"/>
          <p:nvPr/>
        </p:nvSpPr>
        <p:spPr>
          <a:xfrm>
            <a:off x="304800" y="277257"/>
            <a:ext cx="22463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C</a:t>
            </a:r>
            <a:r>
              <a:rPr lang="en-AE" sz="2800" b="1" u="sng" dirty="0"/>
              <a:t>onclusions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59CCF9-9591-07EC-7871-BE7FF480191D}"/>
              </a:ext>
            </a:extLst>
          </p:cNvPr>
          <p:cNvSpPr txBox="1"/>
          <p:nvPr/>
        </p:nvSpPr>
        <p:spPr>
          <a:xfrm>
            <a:off x="304800" y="2065301"/>
            <a:ext cx="628210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</a:t>
            </a:r>
            <a:r>
              <a:rPr lang="en-AE" dirty="0"/>
              <a:t>ll three interventions positively affect hamstring flexibility</a:t>
            </a:r>
          </a:p>
          <a:p>
            <a:r>
              <a:rPr lang="en-AE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</a:t>
            </a:r>
            <a:r>
              <a:rPr lang="en-AE" dirty="0"/>
              <a:t>hoise depends on timing and performance context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</a:t>
            </a:r>
            <a:r>
              <a:rPr lang="en-AE" dirty="0"/>
              <a:t>ractical implications for warm up and recovery strategies</a:t>
            </a:r>
          </a:p>
          <a:p>
            <a:r>
              <a:rPr lang="en-AE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</a:t>
            </a:r>
            <a:r>
              <a:rPr lang="en-AE" dirty="0"/>
              <a:t>roject strengthed research skills for future work </a:t>
            </a:r>
          </a:p>
        </p:txBody>
      </p:sp>
    </p:spTree>
    <p:extLst>
      <p:ext uri="{BB962C8B-B14F-4D97-AF65-F5344CB8AC3E}">
        <p14:creationId xmlns:p14="http://schemas.microsoft.com/office/powerpoint/2010/main" val="923938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D97FE2-7C04-7221-101E-5A90D91A4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F256250-A355-B24B-A474-CCCBDEF28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3D0FD7-0ADC-700F-8A4F-8A1F3DE1C5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5" r="-1" b="13675"/>
          <a:stretch>
            <a:fillRect/>
          </a:stretch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606DB5E-1D3D-F2D8-4AE2-201B36FD2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79609E-8247-C249-FF71-78E47797C2B3}"/>
              </a:ext>
            </a:extLst>
          </p:cNvPr>
          <p:cNvSpPr txBox="1"/>
          <p:nvPr/>
        </p:nvSpPr>
        <p:spPr>
          <a:xfrm>
            <a:off x="304800" y="277257"/>
            <a:ext cx="26400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Reference List </a:t>
            </a:r>
            <a:endParaRPr lang="en-AE" sz="2800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569B3D-4D71-C26A-1B39-C5CB1B3D814A}"/>
              </a:ext>
            </a:extLst>
          </p:cNvPr>
          <p:cNvSpPr txBox="1"/>
          <p:nvPr/>
        </p:nvSpPr>
        <p:spPr>
          <a:xfrm>
            <a:off x="304800" y="1077724"/>
            <a:ext cx="1122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Ekstrand, J., Hägglund, M. and </a:t>
            </a:r>
            <a:r>
              <a:rPr lang="en-US" dirty="0" err="1"/>
              <a:t>Waldén</a:t>
            </a:r>
            <a:r>
              <a:rPr lang="en-US" dirty="0"/>
              <a:t>, M. (2011) ‘Epidemiology of muscle injuries in professional football (soccer)’, </a:t>
            </a:r>
            <a:r>
              <a:rPr lang="en-US" i="1" dirty="0"/>
              <a:t>British Journal of Sports Medicine</a:t>
            </a:r>
            <a:r>
              <a:rPr lang="en-US" dirty="0"/>
              <a:t>, 45(7), pp. 553–558.</a:t>
            </a:r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88977864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11818</TotalTime>
  <Words>531</Words>
  <Application>Microsoft Macintosh PowerPoint</Application>
  <PresentationFormat>Widescreen</PresentationFormat>
  <Paragraphs>106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Bierstadt</vt:lpstr>
      <vt:lpstr>GestaltVTI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Evans</dc:creator>
  <cp:lastModifiedBy>Lauren Evans</cp:lastModifiedBy>
  <cp:revision>3</cp:revision>
  <dcterms:created xsi:type="dcterms:W3CDTF">2026-04-27T15:37:05Z</dcterms:created>
  <dcterms:modified xsi:type="dcterms:W3CDTF">2026-05-05T20:35:08Z</dcterms:modified>
</cp:coreProperties>
</file>