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6283" autoAdjust="0"/>
  </p:normalViewPr>
  <p:slideViewPr>
    <p:cSldViewPr snapToGrid="0">
      <p:cViewPr>
        <p:scale>
          <a:sx n="60" d="100"/>
          <a:sy n="60" d="100"/>
        </p:scale>
        <p:origin x="9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80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53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878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797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6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644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87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684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88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462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163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010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2730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96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1356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2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33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  <p:sldLayoutId id="2147483861" r:id="rId12"/>
    <p:sldLayoutId id="2147483862" r:id="rId13"/>
    <p:sldLayoutId id="2147483863" r:id="rId14"/>
    <p:sldLayoutId id="2147483864" r:id="rId15"/>
    <p:sldLayoutId id="214748386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iologicaltimes.com/wp-content/uploads/journal/published_paper/volume-3/issue-11/BT_2024_8001191.pdf" TargetMode="External"/><Relationship Id="rId2" Type="http://schemas.openxmlformats.org/officeDocument/2006/relationships/hyperlink" Target="https://journals.ashs.org/view/journals/horttech/26/4/article-p484.xml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sciencedirect.com/science/article/pii/S0959652625014696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1871" y="669851"/>
            <a:ext cx="10526232" cy="3965944"/>
          </a:xfrm>
        </p:spPr>
        <p:txBody>
          <a:bodyPr>
            <a:normAutofit/>
          </a:bodyPr>
          <a:lstStyle/>
          <a:p>
            <a:pPr algn="l"/>
            <a:r>
              <a:rPr lang="en-GB" sz="24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0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  </a:t>
            </a:r>
            <a:b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</a:t>
            </a:r>
            <a:r>
              <a:rPr lang="en-GB" sz="24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6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LCLM4004_LON</a:t>
            </a:r>
            <a:b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cap="none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Mutwakil</a:t>
            </a:r>
            <a:r>
              <a:rPr lang="en-GB" sz="20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cap="none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Muhamado</a:t>
            </a:r>
            <a:b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2024521</a:t>
            </a:r>
            <a:b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Anita Nan</a:t>
            </a:r>
            <a:b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tx1"/>
              </a:solidFill>
              <a:latin typeface="A"/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24810" y="1359722"/>
            <a:ext cx="7253205" cy="3694049"/>
          </a:xfrm>
        </p:spPr>
        <p:txBody>
          <a:bodyPr>
            <a:normAutofit/>
          </a:bodyPr>
          <a:lstStyle/>
          <a:p>
            <a:r>
              <a:rPr lang="en-GB" sz="24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4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24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4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r>
              <a:rPr lang="en-GB" sz="24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4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700" y="814241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pic>
        <p:nvPicPr>
          <p:cNvPr id="1026" name="Picture 2" descr="🌷">
            <a:extLst>
              <a:ext uri="{FF2B5EF4-FFF2-40B4-BE49-F238E27FC236}">
                <a16:creationId xmlns:a16="http://schemas.microsoft.com/office/drawing/2014/main" id="{B8733EBE-2B58-4E47-8784-F67DFC872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7800" y="-327025"/>
            <a:ext cx="68580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🌷">
            <a:extLst>
              <a:ext uri="{FF2B5EF4-FFF2-40B4-BE49-F238E27FC236}">
                <a16:creationId xmlns:a16="http://schemas.microsoft.com/office/drawing/2014/main" id="{8F29EF18-A56C-4D32-8B00-803893E84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0200" y="-174625"/>
            <a:ext cx="68580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793FE5-45F0-4E6E-9160-F1BFE96A1E99}"/>
              </a:ext>
            </a:extLst>
          </p:cNvPr>
          <p:cNvSpPr txBox="1"/>
          <p:nvPr/>
        </p:nvSpPr>
        <p:spPr>
          <a:xfrm>
            <a:off x="800100" y="1483690"/>
            <a:ext cx="111506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flower shop has experienced a 30% drop in sales. </a:t>
            </a:r>
          </a:p>
          <a:p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It is important to understand the main causes of this problem.</a:t>
            </a:r>
          </a:p>
          <a:p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• The 5W2H method helps identify what happened, why it happened and how it affects the business.</a:t>
            </a:r>
          </a:p>
          <a:p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• The PESTLE analysis helps examine external factors that influence the flower business. </a:t>
            </a:r>
          </a:p>
          <a:p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The Fishbone diagram helps identify the main causes of the decline in sales.</a:t>
            </a:r>
          </a:p>
          <a:p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• These tools help 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problem and find possible solutions to improve business performance.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rmAutofit/>
          </a:bodyPr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3052" y="1711833"/>
            <a:ext cx="9090595" cy="4078224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Established in 2016 in </a:t>
            </a:r>
            <a:r>
              <a:rPr lang="en-US" cap="none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orwich, UK</a:t>
            </a:r>
          </a:p>
          <a:p>
            <a:pPr algn="l" rtl="0"/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Business owners: </a:t>
            </a:r>
            <a:r>
              <a:rPr lang="en-US" cap="none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iam </a:t>
            </a:r>
            <a:r>
              <a:rPr lang="en-US" cap="none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atel and </a:t>
            </a:r>
            <a:r>
              <a:rPr lang="en-US" cap="none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riya </a:t>
            </a:r>
            <a:r>
              <a:rPr lang="en-US" cap="none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atel</a:t>
            </a:r>
          </a:p>
          <a:p>
            <a:pPr algn="l" rtl="0"/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Products: flower bouquets, tulips, and orchids</a:t>
            </a:r>
          </a:p>
          <a:p>
            <a:pPr algn="l" rtl="0"/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Strong relationships with the local community</a:t>
            </a:r>
          </a:p>
          <a:p>
            <a:pPr algn="l" rtl="0"/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In-store purchases available</a:t>
            </a:r>
          </a:p>
          <a:p>
            <a:pPr algn="l" rtl="0"/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Flower arrangements for both private customers and corporate clients</a:t>
            </a:r>
            <a:endParaRPr lang="en-US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r>
              <a:rPr lang="en-US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Online ordering and delivery options</a:t>
            </a:r>
          </a:p>
          <a:p>
            <a:br>
              <a:rPr lang="en-US" dirty="0"/>
            </a:br>
            <a:endParaRPr lang="en-GB" b="1" cap="none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cap="none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>
            <a:normAutofit/>
          </a:bodyPr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4887" y="1203056"/>
            <a:ext cx="10333037" cy="5091418"/>
          </a:xfrm>
        </p:spPr>
        <p:txBody>
          <a:bodyPr>
            <a:no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 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Liam and Priya Patel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decline in store sales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Physical store in Norwich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Shift to online shopping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digital marketing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flowers cost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competition 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When? Over the last three month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lower revenue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30% 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302" y="212650"/>
            <a:ext cx="11152461" cy="1584251"/>
          </a:xfrm>
        </p:spPr>
        <p:txBody>
          <a:bodyPr>
            <a:normAutofit/>
          </a:bodyPr>
          <a:lstStyle/>
          <a:p>
            <a:r>
              <a:rPr lang="en-GB" sz="2800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8997" y="1328914"/>
            <a:ext cx="10654006" cy="4623816"/>
          </a:xfrm>
        </p:spPr>
        <p:txBody>
          <a:bodyPr>
            <a:normAutofit fontScale="47500" lnSpcReduction="20000"/>
          </a:bodyPr>
          <a:lstStyle/>
          <a:p>
            <a:r>
              <a:rPr lang="en-US" sz="33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Government regulations and employment laws can affect how flower businesses operate.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Taxes and government policies may also increase the overall costs for florists (</a:t>
            </a:r>
            <a:r>
              <a:rPr lang="en-US" sz="33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afique, 2024).</a:t>
            </a:r>
            <a:br>
              <a:rPr lang="en-US" sz="33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3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3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Inflation and rising production costs can make flowers more expensive to buy and sell.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income level of customers can influence how often people purchase flowers (</a:t>
            </a:r>
            <a:r>
              <a:rPr lang="en-US" sz="33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hao, 2016).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33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3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Flowers are often bought for special occasions such as weddings, funerals, and celebrations (</a:t>
            </a:r>
            <a:r>
              <a:rPr lang="en-US" sz="3300" cap="none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3300" cap="none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erksen</a:t>
            </a: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3300" cap="none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3300" cap="none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ithöfer</a:t>
            </a:r>
            <a:r>
              <a:rPr lang="en-US" sz="3300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br>
              <a:rPr lang="en-US" sz="33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3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US" dirty="0"/>
            </a:br>
            <a:endParaRPr lang="en-GB" cap="none" dirty="0">
              <a:solidFill>
                <a:srgbClr val="FF0000"/>
              </a:solidFill>
              <a:latin typeface="Book Antiqua" panose="02040602050305030304" pitchFamily="18" charset="0"/>
              <a:cs typeface="Mongolian Baiti" panose="0300050000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145032" cy="811285"/>
          </a:xfrm>
        </p:spPr>
        <p:txBody>
          <a:bodyPr>
            <a:normAutofit/>
          </a:bodyPr>
          <a:lstStyle/>
          <a:p>
            <a:r>
              <a:rPr lang="en-GB" sz="2000" b="1" dirty="0"/>
              <a:t>PESTLE ANALYSIS: Green </a:t>
            </a:r>
            <a:r>
              <a:rPr lang="en-GB" sz="2000" b="1" dirty="0" err="1"/>
              <a:t>HaFloristsven</a:t>
            </a:r>
            <a:br>
              <a:rPr lang="en-GB" sz="2000" dirty="0">
                <a:solidFill>
                  <a:srgbClr val="000000"/>
                </a:solidFill>
              </a:rPr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95" y="2030819"/>
            <a:ext cx="11302410" cy="4742120"/>
          </a:xfrm>
        </p:spPr>
        <p:txBody>
          <a:bodyPr>
            <a:noAutofit/>
          </a:bodyPr>
          <a:lstStyle/>
          <a:p>
            <a:pPr algn="l"/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Technological</a:t>
            </a:r>
          </a:p>
          <a:p>
            <a:pPr marL="0" indent="0" algn="l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• Online ordering and social media help flower businesses reach more customers. • Digital payments and delivery services make it easier and faster for customers to buy flowers.</a:t>
            </a:r>
          </a:p>
          <a:p>
            <a:pPr algn="l"/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*Legal* </a:t>
            </a:r>
          </a:p>
          <a:p>
            <a:pPr algn="l"/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• Health and safety regulations require flower shops to follow workplace safety rules. • Employment laws and minimum wage regulations can increase business costs.  *</a:t>
            </a:r>
          </a:p>
          <a:p>
            <a:pPr algn="l"/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Environmental* • Weather conditions can affect the supply and quality of flowers. • Customers increasingly prefer eco-friendly and sustainable products.</a:t>
            </a:r>
          </a:p>
          <a:p>
            <a:pPr marL="0" indent="0">
              <a:buNone/>
            </a:pP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C3DCD9-2547-4DE9-B57F-197F6E4B2342}"/>
              </a:ext>
            </a:extLst>
          </p:cNvPr>
          <p:cNvSpPr txBox="1"/>
          <p:nvPr/>
        </p:nvSpPr>
        <p:spPr>
          <a:xfrm>
            <a:off x="2232837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A055B96E-A37F-46C7-8DC6-5555603B6C4F}"/>
              </a:ext>
            </a:extLst>
          </p:cNvPr>
          <p:cNvSpPr/>
          <p:nvPr/>
        </p:nvSpPr>
        <p:spPr>
          <a:xfrm>
            <a:off x="9549526" y="2861926"/>
            <a:ext cx="2522119" cy="10130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Decrease in sales </a:t>
            </a:r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FFFECBF-001B-4FBA-927F-ADE75BB2DA5B}"/>
              </a:ext>
            </a:extLst>
          </p:cNvPr>
          <p:cNvCxnSpPr>
            <a:cxnSpLocks/>
            <a:endCxn id="4" idx="2"/>
          </p:cNvCxnSpPr>
          <p:nvPr/>
        </p:nvCxnSpPr>
        <p:spPr>
          <a:xfrm flipV="1">
            <a:off x="1649064" y="3368452"/>
            <a:ext cx="7900462" cy="850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00EC9DF6-1C17-4B74-A9CE-4DA283B9BA37}"/>
              </a:ext>
            </a:extLst>
          </p:cNvPr>
          <p:cNvSpPr/>
          <p:nvPr/>
        </p:nvSpPr>
        <p:spPr>
          <a:xfrm>
            <a:off x="1339723" y="634901"/>
            <a:ext cx="1438275" cy="7419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5067902-E3BB-4F1D-8FF5-E42B0382125C}"/>
              </a:ext>
            </a:extLst>
          </p:cNvPr>
          <p:cNvCxnSpPr>
            <a:cxnSpLocks/>
          </p:cNvCxnSpPr>
          <p:nvPr/>
        </p:nvCxnSpPr>
        <p:spPr>
          <a:xfrm flipH="1" flipV="1">
            <a:off x="2530849" y="1506241"/>
            <a:ext cx="2461686" cy="19117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FF9B3-C8CD-446E-B038-490BC55D7E6E}"/>
              </a:ext>
            </a:extLst>
          </p:cNvPr>
          <p:cNvSpPr/>
          <p:nvPr/>
        </p:nvSpPr>
        <p:spPr>
          <a:xfrm>
            <a:off x="5198635" y="1054942"/>
            <a:ext cx="1616052" cy="7419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7F37F23-6B75-426C-8E81-AC2EC357F78D}"/>
              </a:ext>
            </a:extLst>
          </p:cNvPr>
          <p:cNvCxnSpPr>
            <a:cxnSpLocks/>
          </p:cNvCxnSpPr>
          <p:nvPr/>
        </p:nvCxnSpPr>
        <p:spPr>
          <a:xfrm flipH="1" flipV="1">
            <a:off x="6308121" y="1838730"/>
            <a:ext cx="2484385" cy="15403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2B6574A-DDDA-4B38-B654-1481A0265294}"/>
              </a:ext>
            </a:extLst>
          </p:cNvPr>
          <p:cNvCxnSpPr/>
          <p:nvPr/>
        </p:nvCxnSpPr>
        <p:spPr>
          <a:xfrm>
            <a:off x="3086100" y="280987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8E1D929-290B-4061-9ADB-FB8B60A61989}"/>
              </a:ext>
            </a:extLst>
          </p:cNvPr>
          <p:cNvCxnSpPr>
            <a:cxnSpLocks/>
          </p:cNvCxnSpPr>
          <p:nvPr/>
        </p:nvCxnSpPr>
        <p:spPr>
          <a:xfrm>
            <a:off x="1339723" y="2173095"/>
            <a:ext cx="20113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772D8907-D872-479F-89B7-C014F49ADB38}"/>
              </a:ext>
            </a:extLst>
          </p:cNvPr>
          <p:cNvSpPr txBox="1"/>
          <p:nvPr/>
        </p:nvSpPr>
        <p:spPr>
          <a:xfrm flipH="1">
            <a:off x="1359549" y="1883349"/>
            <a:ext cx="2238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flower quality  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B7DE226-D85D-449B-AE16-285B11B6932A}"/>
              </a:ext>
            </a:extLst>
          </p:cNvPr>
          <p:cNvCxnSpPr>
            <a:cxnSpLocks/>
          </p:cNvCxnSpPr>
          <p:nvPr/>
        </p:nvCxnSpPr>
        <p:spPr>
          <a:xfrm>
            <a:off x="3761692" y="2292785"/>
            <a:ext cx="3277283" cy="57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E10ABD7B-E402-4F2F-B5D8-C9B87F16504D}"/>
              </a:ext>
            </a:extLst>
          </p:cNvPr>
          <p:cNvSpPr txBox="1"/>
          <p:nvPr/>
        </p:nvSpPr>
        <p:spPr>
          <a:xfrm>
            <a:off x="9618732" y="6356006"/>
            <a:ext cx="2522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Hailing {white 2026}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19FFF74-6D53-48F5-AC00-ABE2C2C9DFA5}"/>
              </a:ext>
            </a:extLst>
          </p:cNvPr>
          <p:cNvSpPr/>
          <p:nvPr/>
        </p:nvSpPr>
        <p:spPr>
          <a:xfrm>
            <a:off x="1890635" y="5322169"/>
            <a:ext cx="2044906" cy="7495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Management  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A45C922-A970-46EC-866D-32DE9F926F18}"/>
              </a:ext>
            </a:extLst>
          </p:cNvPr>
          <p:cNvSpPr/>
          <p:nvPr/>
        </p:nvSpPr>
        <p:spPr>
          <a:xfrm>
            <a:off x="5757898" y="5367494"/>
            <a:ext cx="2044906" cy="7141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Measurement 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34E164F0-2446-47E5-A43D-2916979637E1}"/>
              </a:ext>
            </a:extLst>
          </p:cNvPr>
          <p:cNvCxnSpPr>
            <a:cxnSpLocks/>
          </p:cNvCxnSpPr>
          <p:nvPr/>
        </p:nvCxnSpPr>
        <p:spPr>
          <a:xfrm flipH="1">
            <a:off x="2716829" y="3416524"/>
            <a:ext cx="2279694" cy="19056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B7126D45-4F0E-4206-AC4D-AFD07EE5DADD}"/>
              </a:ext>
            </a:extLst>
          </p:cNvPr>
          <p:cNvCxnSpPr>
            <a:cxnSpLocks/>
          </p:cNvCxnSpPr>
          <p:nvPr/>
        </p:nvCxnSpPr>
        <p:spPr>
          <a:xfrm flipH="1">
            <a:off x="6904478" y="3389724"/>
            <a:ext cx="1881118" cy="19655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00C60E01-4993-4F92-9C34-A715EB65820F}"/>
              </a:ext>
            </a:extLst>
          </p:cNvPr>
          <p:cNvCxnSpPr>
            <a:cxnSpLocks/>
          </p:cNvCxnSpPr>
          <p:nvPr/>
        </p:nvCxnSpPr>
        <p:spPr>
          <a:xfrm>
            <a:off x="1070077" y="3987919"/>
            <a:ext cx="32113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B6685FC7-7290-4B95-BD61-889FFBBB28E3}"/>
              </a:ext>
            </a:extLst>
          </p:cNvPr>
          <p:cNvSpPr txBox="1"/>
          <p:nvPr/>
        </p:nvSpPr>
        <p:spPr>
          <a:xfrm>
            <a:off x="5788400" y="3764722"/>
            <a:ext cx="2303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Incorrect pricing  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2DD97BA9-9410-43F2-A5B6-82F82F7E07AF}"/>
              </a:ext>
            </a:extLst>
          </p:cNvPr>
          <p:cNvCxnSpPr>
            <a:cxnSpLocks/>
          </p:cNvCxnSpPr>
          <p:nvPr/>
        </p:nvCxnSpPr>
        <p:spPr>
          <a:xfrm>
            <a:off x="5723656" y="4075434"/>
            <a:ext cx="2182062" cy="438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Box 75">
            <a:extLst>
              <a:ext uri="{FF2B5EF4-FFF2-40B4-BE49-F238E27FC236}">
                <a16:creationId xmlns:a16="http://schemas.microsoft.com/office/drawing/2014/main" id="{A15B1E61-ACAF-4F37-B86E-C69023E706EB}"/>
              </a:ext>
            </a:extLst>
          </p:cNvPr>
          <p:cNvSpPr txBox="1"/>
          <p:nvPr/>
        </p:nvSpPr>
        <p:spPr>
          <a:xfrm>
            <a:off x="4615470" y="4503333"/>
            <a:ext cx="2757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Waste from unsold flower 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75F72B47-D00C-452E-A0A0-348E479C615F}"/>
              </a:ext>
            </a:extLst>
          </p:cNvPr>
          <p:cNvSpPr txBox="1"/>
          <p:nvPr/>
        </p:nvSpPr>
        <p:spPr>
          <a:xfrm>
            <a:off x="3713285" y="1906159"/>
            <a:ext cx="34861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Bad weather effecting flowers growth</a:t>
            </a:r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90C899CA-3ED6-4855-A8E2-3BC25BE42040}"/>
              </a:ext>
            </a:extLst>
          </p:cNvPr>
          <p:cNvCxnSpPr>
            <a:cxnSpLocks/>
          </p:cNvCxnSpPr>
          <p:nvPr/>
        </p:nvCxnSpPr>
        <p:spPr>
          <a:xfrm flipV="1">
            <a:off x="1070077" y="2875980"/>
            <a:ext cx="2865464" cy="17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id="{9C29C704-7DCD-4C10-85B9-BF282E164D8E}"/>
              </a:ext>
            </a:extLst>
          </p:cNvPr>
          <p:cNvSpPr txBox="1"/>
          <p:nvPr/>
        </p:nvSpPr>
        <p:spPr>
          <a:xfrm>
            <a:off x="4665702" y="2592752"/>
            <a:ext cx="35796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Strong competition from other flowers shop </a:t>
            </a:r>
          </a:p>
        </p:txBody>
      </p: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7815C1E3-8E08-4C86-8015-4F239FA898F7}"/>
              </a:ext>
            </a:extLst>
          </p:cNvPr>
          <p:cNvCxnSpPr>
            <a:cxnSpLocks/>
          </p:cNvCxnSpPr>
          <p:nvPr/>
        </p:nvCxnSpPr>
        <p:spPr>
          <a:xfrm>
            <a:off x="4381500" y="4872665"/>
            <a:ext cx="29914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6E2E3D55-0648-4883-A637-7FA1632B9D12}"/>
              </a:ext>
            </a:extLst>
          </p:cNvPr>
          <p:cNvCxnSpPr>
            <a:cxnSpLocks/>
          </p:cNvCxnSpPr>
          <p:nvPr/>
        </p:nvCxnSpPr>
        <p:spPr>
          <a:xfrm>
            <a:off x="336362" y="4601726"/>
            <a:ext cx="3211342" cy="17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280EB12-2528-4FDD-A59A-0903B8216EA3}"/>
              </a:ext>
            </a:extLst>
          </p:cNvPr>
          <p:cNvSpPr txBox="1"/>
          <p:nvPr/>
        </p:nvSpPr>
        <p:spPr>
          <a:xfrm>
            <a:off x="1190625" y="3622420"/>
            <a:ext cx="2357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customer service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2A22E1-39ED-4E29-AF69-68D3B80A51F6}"/>
              </a:ext>
            </a:extLst>
          </p:cNvPr>
          <p:cNvSpPr txBox="1"/>
          <p:nvPr/>
        </p:nvSpPr>
        <p:spPr>
          <a:xfrm>
            <a:off x="1514475" y="2538596"/>
            <a:ext cx="2607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Limited variety of lower 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DC83F61-DB09-4445-BCDF-B3AE7FA2A2CA}"/>
              </a:ext>
            </a:extLst>
          </p:cNvPr>
          <p:cNvCxnSpPr>
            <a:cxnSpLocks/>
          </p:cNvCxnSpPr>
          <p:nvPr/>
        </p:nvCxnSpPr>
        <p:spPr>
          <a:xfrm flipH="1">
            <a:off x="4482225" y="2825529"/>
            <a:ext cx="332057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12C47B66-A5C2-4ACE-AD40-62664F63DB6F}"/>
              </a:ext>
            </a:extLst>
          </p:cNvPr>
          <p:cNvSpPr txBox="1"/>
          <p:nvPr/>
        </p:nvSpPr>
        <p:spPr>
          <a:xfrm>
            <a:off x="388584" y="4290296"/>
            <a:ext cx="3270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Untrained staff arranging flowers 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96" y="338328"/>
            <a:ext cx="10983616" cy="932688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D58BB29-25CC-4C25-A764-13BD9D0D2C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93502" y="3077722"/>
            <a:ext cx="2953213" cy="132553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" name="Picture 2" descr="Luxury Florist Harrods | Neill Strain Floral Couture | London">
            <a:extLst>
              <a:ext uri="{FF2B5EF4-FFF2-40B4-BE49-F238E27FC236}">
                <a16:creationId xmlns:a16="http://schemas.microsoft.com/office/drawing/2014/main" id="{7F5DA73A-3276-4914-8E09-E0A5E083C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183" y="1680090"/>
            <a:ext cx="4393670" cy="298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9186910-9050-48E1-8100-E26B5F9A9492}"/>
              </a:ext>
            </a:extLst>
          </p:cNvPr>
          <p:cNvSpPr txBox="1"/>
          <p:nvPr/>
        </p:nvSpPr>
        <p:spPr>
          <a:xfrm>
            <a:off x="6801648" y="4621246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https://neillstrain.com/pages/harrods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CA6AAF-49FF-4BB5-9565-E9F01ED8C383}"/>
              </a:ext>
            </a:extLst>
          </p:cNvPr>
          <p:cNvSpPr txBox="1"/>
          <p:nvPr/>
        </p:nvSpPr>
        <p:spPr>
          <a:xfrm>
            <a:off x="381000" y="1369882"/>
            <a:ext cx="55838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drop in sales was influenced by several external factors and internal problems. 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• Changes in customer demand, increasing prices and strong competition affected the flower business.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• Weather conditions and supply issues also influenced the availability and quality of flowers.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• In addition, marketing and operational challenges contributed to the decline in sales.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89" y="173916"/>
            <a:ext cx="8915399" cy="860400"/>
          </a:xfrm>
        </p:spPr>
        <p:txBody>
          <a:bodyPr>
            <a:normAutofit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312117" y="878004"/>
            <a:ext cx="10689494" cy="4517136"/>
          </a:xfrm>
        </p:spPr>
        <p:txBody>
          <a:bodyPr/>
          <a:lstStyle/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627B82E-78B3-42BE-A1F2-7C8C3ABA1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4368" y="3429000"/>
            <a:ext cx="9499332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5D19602-0387-42B5-AF91-858B8C22B42A}"/>
              </a:ext>
            </a:extLst>
          </p:cNvPr>
          <p:cNvSpPr txBox="1"/>
          <p:nvPr/>
        </p:nvSpPr>
        <p:spPr>
          <a:xfrm>
            <a:off x="1638300" y="2317898"/>
            <a:ext cx="8324407" cy="1892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Rectangle 3">
            <a:extLst>
              <a:ext uri="{FF2B5EF4-FFF2-40B4-BE49-F238E27FC236}">
                <a16:creationId xmlns:a16="http://schemas.microsoft.com/office/drawing/2014/main" id="{774657EE-7FD7-42A0-85CE-8BCB686FD3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0846" y="2373439"/>
            <a:ext cx="6751674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4">
            <a:extLst>
              <a:ext uri="{FF2B5EF4-FFF2-40B4-BE49-F238E27FC236}">
                <a16:creationId xmlns:a16="http://schemas.microsoft.com/office/drawing/2014/main" id="{7CB6251C-D9FD-44BC-84E0-3B28A04F43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260" y="1645547"/>
            <a:ext cx="9835117" cy="397031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Zhao, S. (2016)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Factors Affecting U.S. Consumer Expenditures of Fresh Flowers.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HortTechnology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https://journals.ashs.org/view/journals/horttech/26/4/article-p484.xml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Accessed: 15 March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Rafique, Z. (2024) </a:t>
            </a:r>
            <a:r>
              <a:rPr kumimoji="0" lang="en-US" altLang="en-US" sz="1800" b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Emerging Trends in the Floriculture Industry. Biological Times Journal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https://biologicaltimes.com/wp-content/uploads/journal/published_paper/volume-3/issue-11/BT_2024_8001191.pdf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Accessed: 15 March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Derksen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D.M.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Mithöfer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Consumer perspectives on corporate sustainability in floriculture. Journal of Cleaner Production.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https://www.sciencedirect.com/science/article/pii/S0959652625014696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Accessed: 15 March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128608" y="2145748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Luxury Florist Harrods | Neill Strain Floral Couture | London">
            <a:extLst>
              <a:ext uri="{FF2B5EF4-FFF2-40B4-BE49-F238E27FC236}">
                <a16:creationId xmlns:a16="http://schemas.microsoft.com/office/drawing/2014/main" id="{DFCC1D7F-F5B8-47AA-ABDE-756AE7BB6A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225" y="2023688"/>
            <a:ext cx="6370887" cy="432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3765</TotalTime>
  <Words>738</Words>
  <Application>Microsoft Office PowerPoint</Application>
  <PresentationFormat>Widescreen</PresentationFormat>
  <Paragraphs>92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</vt:lpstr>
      <vt:lpstr>Aptos</vt:lpstr>
      <vt:lpstr>Arial</vt:lpstr>
      <vt:lpstr>Book Antiqua</vt:lpstr>
      <vt:lpstr>Roboto</vt:lpstr>
      <vt:lpstr>Trebuchet MS</vt:lpstr>
      <vt:lpstr>Wingdings</vt:lpstr>
      <vt:lpstr>Wingdings 3</vt:lpstr>
      <vt:lpstr>Facet</vt:lpstr>
      <vt:lpstr>Module name: problem solving and decision making   Module code :LCLM4004_LON Student name: Mutwakil Muhamado Student ID: 2024521 Lecturer: Anita Nan  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HaFloristsven </vt:lpstr>
      <vt:lpstr>PowerPoint Presentation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PC</cp:lastModifiedBy>
  <cp:revision>151</cp:revision>
  <dcterms:created xsi:type="dcterms:W3CDTF">2024-10-08T15:58:04Z</dcterms:created>
  <dcterms:modified xsi:type="dcterms:W3CDTF">2026-03-15T19:10:41Z</dcterms:modified>
</cp:coreProperties>
</file>