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Stil mediu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3" d="100"/>
          <a:sy n="73" d="100"/>
        </p:scale>
        <p:origin x="107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351FC6-8996-4C73-9047-00963AC5CE37}" type="datetimeFigureOut">
              <a:rPr lang="en-IN" smtClean="0"/>
              <a:t>17/03/24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712820-A3BE-438A-A84B-D475CF181CEB}" type="slidenum">
              <a:rPr lang="en-IN" smtClean="0"/>
              <a:t>‹#›</a:t>
            </a:fld>
            <a:endParaRPr lang="en-IN"/>
          </a:p>
        </p:txBody>
      </p:sp>
    </p:spTree>
    <p:extLst>
      <p:ext uri="{BB962C8B-B14F-4D97-AF65-F5344CB8AC3E}">
        <p14:creationId xmlns:p14="http://schemas.microsoft.com/office/powerpoint/2010/main" val="17813286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main goal of knowledge management in businesses is to give staff members the pertinent knowledge and skills they need to perform their jobs as effectively as possible. The information technology (IT) sector relies heavily on knowledge management (</a:t>
            </a: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rPr>
              <a:t>Karyatun</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et al</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2023)</a:t>
            </a:r>
            <a:r>
              <a:rPr lang="en-IN" sz="1800" dirty="0">
                <a:effectLst/>
                <a:latin typeface="Times New Roman" panose="02020603050405020304" pitchFamily="18" charset="0"/>
                <a:ea typeface="Times New Roman" panose="02020603050405020304" pitchFamily="18" charset="0"/>
              </a:rPr>
              <a:t>. Knowledge sharing is essential to guaranteeing the smooth operation of business when introducing new procedures and technologies, as well as to ensure security and regulatory compliance. Knowledge bases are fundamentally information systems.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A712820-A3BE-438A-A84B-D475CF181CEB}" type="slidenum">
              <a:rPr lang="en-IN" smtClean="0"/>
              <a:t>2</a:t>
            </a:fld>
            <a:endParaRPr lang="en-IN"/>
          </a:p>
        </p:txBody>
      </p:sp>
    </p:spTree>
    <p:extLst>
      <p:ext uri="{BB962C8B-B14F-4D97-AF65-F5344CB8AC3E}">
        <p14:creationId xmlns:p14="http://schemas.microsoft.com/office/powerpoint/2010/main" val="27150276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knowledge management tool's document management system makes it easy to swiftly access the essential documents for regulatory compliance. Additionally, it assists the company in managing its password backup processes and offers higher security requirements at no additional expense (</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Arnett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et al.</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2018)</a:t>
            </a:r>
            <a:r>
              <a:rPr lang="en-IN" sz="1800" dirty="0">
                <a:effectLst/>
                <a:latin typeface="Times New Roman" panose="02020603050405020304" pitchFamily="18" charset="0"/>
                <a:ea typeface="Times New Roman" panose="02020603050405020304" pitchFamily="18" charset="0"/>
              </a:rPr>
              <a:t>. One of the most successful online retailers in the world is indeed Amazon. Amazon realized early on that its customers' ability to find what they want, when they want it, easily and fast, was essential to its success. This is known as the user experience. However, it wasn't enough. If the system could help users accomplish their goals in a personalized and easy-to-use way, it would be far more valuable.</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A712820-A3BE-438A-A84B-D475CF181CEB}" type="slidenum">
              <a:rPr lang="en-IN" smtClean="0"/>
              <a:t>3</a:t>
            </a:fld>
            <a:endParaRPr lang="en-IN"/>
          </a:p>
        </p:txBody>
      </p:sp>
    </p:spTree>
    <p:extLst>
      <p:ext uri="{BB962C8B-B14F-4D97-AF65-F5344CB8AC3E}">
        <p14:creationId xmlns:p14="http://schemas.microsoft.com/office/powerpoint/2010/main" val="19004985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software-based knowledge management system was put into place by Microsoft's IT department. Information about Microsoft is disseminated and arranged by this program among several divisions. To meet the demands for the essential products, the manager must cross-reference bills, obtain user manuals from consumers, and respond to internal inquiries from staff members (</a:t>
            </a: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rPr>
              <a:t>Dodla</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and Jones, 2023</a:t>
            </a:r>
            <a:r>
              <a:rPr lang="en-IN" sz="1800" dirty="0">
                <a:effectLst/>
                <a:latin typeface="Times New Roman" panose="02020603050405020304" pitchFamily="18" charset="0"/>
                <a:ea typeface="Times New Roman" panose="02020603050405020304" pitchFamily="18" charset="0"/>
              </a:rPr>
              <a:t>). Like other large corporations, Microsoft needs information and resources where a knowledge management system can instantly give information that is accessible for streamlined work, higher employee satisfaction, and better production.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A712820-A3BE-438A-A84B-D475CF181CEB}" type="slidenum">
              <a:rPr lang="en-IN" smtClean="0"/>
              <a:t>4</a:t>
            </a:fld>
            <a:endParaRPr lang="en-IN"/>
          </a:p>
        </p:txBody>
      </p:sp>
    </p:spTree>
    <p:extLst>
      <p:ext uri="{BB962C8B-B14F-4D97-AF65-F5344CB8AC3E}">
        <p14:creationId xmlns:p14="http://schemas.microsoft.com/office/powerpoint/2010/main" val="30784871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business operations have to be managed </a:t>
            </a:r>
            <a:r>
              <a:rPr lang="en-IN" sz="1800" dirty="0" err="1">
                <a:effectLst/>
                <a:latin typeface="Times New Roman" panose="02020603050405020304" pitchFamily="18" charset="0"/>
                <a:ea typeface="Times New Roman" panose="02020603050405020304" pitchFamily="18" charset="0"/>
              </a:rPr>
              <a:t>skillfully</a:t>
            </a:r>
            <a:r>
              <a:rPr lang="en-IN" sz="1800" dirty="0">
                <a:effectLst/>
                <a:latin typeface="Times New Roman" panose="02020603050405020304" pitchFamily="18" charset="0"/>
                <a:ea typeface="Times New Roman" panose="02020603050405020304" pitchFamily="18" charset="0"/>
              </a:rPr>
              <a:t> and efficiently to prevent significant losses. Only effective coordination of all information systems, which IT administrators guarantee, will make this feasible. An organization's ability to manage its critical operations and ensure error-free procedures depends on its IT management. It also guarantees that the organization achieves its objective within the allotted time. The information systems' primary goal is to provide an IT environment that is reliable, durable, and extremely secure for the firm. IT administrators periodically oversee and regulate every system's performance to maintain optimal functionality (</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Singh</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 et al</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2023)</a:t>
            </a:r>
            <a:r>
              <a:rPr lang="en-IN" sz="1800" dirty="0">
                <a:effectLst/>
                <a:latin typeface="Times New Roman" panose="02020603050405020304" pitchFamily="18" charset="0"/>
                <a:ea typeface="Times New Roman" panose="02020603050405020304" pitchFamily="18" charset="0"/>
              </a:rPr>
              <a:t>. To prevent system failure, utility applications are closely examined and the database is kept up to date. The users' accounts are also kept up to date. As a result, the employees can reflect on key initiatives and the core of the company.</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A712820-A3BE-438A-A84B-D475CF181CEB}" type="slidenum">
              <a:rPr lang="en-IN" smtClean="0"/>
              <a:t>5</a:t>
            </a:fld>
            <a:endParaRPr lang="en-IN"/>
          </a:p>
        </p:txBody>
      </p:sp>
    </p:spTree>
    <p:extLst>
      <p:ext uri="{BB962C8B-B14F-4D97-AF65-F5344CB8AC3E}">
        <p14:creationId xmlns:p14="http://schemas.microsoft.com/office/powerpoint/2010/main" val="34343895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development, execution, and upkeep of a company's technological infrastructure fall under the purview of information technology (IT) management (</a:t>
            </a: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rPr>
              <a:t>Jarrahi</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et al</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2023)</a:t>
            </a:r>
            <a:r>
              <a:rPr lang="en-IN" sz="1800" dirty="0">
                <a:effectLst/>
                <a:latin typeface="Times New Roman" panose="02020603050405020304" pitchFamily="18" charset="0"/>
                <a:ea typeface="Times New Roman" panose="02020603050405020304" pitchFamily="18" charset="0"/>
              </a:rPr>
              <a:t>. They are in charge of making sure the organization's technology is effective, safe, and fits the demands of the company. IT managers do, however, frequently deal with a variety of issues that might make their work challenging.</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A712820-A3BE-438A-A84B-D475CF181CEB}" type="slidenum">
              <a:rPr lang="en-IN" smtClean="0"/>
              <a:t>6</a:t>
            </a:fld>
            <a:endParaRPr lang="en-IN"/>
          </a:p>
        </p:txBody>
      </p:sp>
    </p:spTree>
    <p:extLst>
      <p:ext uri="{BB962C8B-B14F-4D97-AF65-F5344CB8AC3E}">
        <p14:creationId xmlns:p14="http://schemas.microsoft.com/office/powerpoint/2010/main" val="16241450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Workforce to gather firsthand knowledge on a range of client problem issues to obtain insightful knowledge. This should be implemented throughout your company's departments to guarantee that there are no communication breakdowns. Important knowledge sources are also the organization's experts. Social media platforms are additional knowledge sources that can assist you in learning what clients are saying about your goods or services.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A712820-A3BE-438A-A84B-D475CF181CEB}" type="slidenum">
              <a:rPr lang="en-IN" smtClean="0"/>
              <a:t>7</a:t>
            </a:fld>
            <a:endParaRPr lang="en-IN"/>
          </a:p>
        </p:txBody>
      </p:sp>
    </p:spTree>
    <p:extLst>
      <p:ext uri="{BB962C8B-B14F-4D97-AF65-F5344CB8AC3E}">
        <p14:creationId xmlns:p14="http://schemas.microsoft.com/office/powerpoint/2010/main" val="12304896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It examines the significance of knowledge and information management as well as the management of a range of abilities in the workplace. Knowledge management is the most significant division within the company. Application of knowledge is necessary for business planning to manage the company and increase productivity. To adapt different strategies to the changing business environment, the firm must improve knowledge management.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A712820-A3BE-438A-A84B-D475CF181CEB}" type="slidenum">
              <a:rPr lang="en-IN" smtClean="0"/>
              <a:t>8</a:t>
            </a:fld>
            <a:endParaRPr lang="en-IN"/>
          </a:p>
        </p:txBody>
      </p:sp>
    </p:spTree>
    <p:extLst>
      <p:ext uri="{BB962C8B-B14F-4D97-AF65-F5344CB8AC3E}">
        <p14:creationId xmlns:p14="http://schemas.microsoft.com/office/powerpoint/2010/main" val="11097993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B298A690-C3F7-4DCD-8F15-F282BCBA167A}" type="datetimeFigureOut">
              <a:rPr lang="en-IN" smtClean="0"/>
              <a:t>17/03/24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015C115-DAA9-424F-A739-D7380F770C91}" type="slidenum">
              <a:rPr lang="en-IN" smtClean="0"/>
              <a:t>‹#›</a:t>
            </a:fld>
            <a:endParaRPr lang="en-IN"/>
          </a:p>
        </p:txBody>
      </p:sp>
    </p:spTree>
    <p:extLst>
      <p:ext uri="{BB962C8B-B14F-4D97-AF65-F5344CB8AC3E}">
        <p14:creationId xmlns:p14="http://schemas.microsoft.com/office/powerpoint/2010/main" val="41066951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298A690-C3F7-4DCD-8F15-F282BCBA167A}" type="datetimeFigureOut">
              <a:rPr lang="en-IN" smtClean="0"/>
              <a:t>17/03/24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015C115-DAA9-424F-A739-D7380F770C91}" type="slidenum">
              <a:rPr lang="en-IN" smtClean="0"/>
              <a:t>‹#›</a:t>
            </a:fld>
            <a:endParaRPr lang="en-IN"/>
          </a:p>
        </p:txBody>
      </p:sp>
    </p:spTree>
    <p:extLst>
      <p:ext uri="{BB962C8B-B14F-4D97-AF65-F5344CB8AC3E}">
        <p14:creationId xmlns:p14="http://schemas.microsoft.com/office/powerpoint/2010/main" val="23896914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B298A690-C3F7-4DCD-8F15-F282BCBA167A}" type="datetimeFigureOut">
              <a:rPr lang="en-IN" smtClean="0"/>
              <a:t>17/03/24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015C115-DAA9-424F-A739-D7380F770C91}" type="slidenum">
              <a:rPr lang="en-IN" smtClean="0"/>
              <a:t>‹#›</a:t>
            </a:fld>
            <a:endParaRPr lang="en-IN"/>
          </a:p>
        </p:txBody>
      </p:sp>
    </p:spTree>
    <p:extLst>
      <p:ext uri="{BB962C8B-B14F-4D97-AF65-F5344CB8AC3E}">
        <p14:creationId xmlns:p14="http://schemas.microsoft.com/office/powerpoint/2010/main" val="249549520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B298A690-C3F7-4DCD-8F15-F282BCBA167A}" type="datetimeFigureOut">
              <a:rPr lang="en-IN" smtClean="0"/>
              <a:t>17/03/24</a:t>
            </a:fld>
            <a:endParaRPr lang="en-IN"/>
          </a:p>
        </p:txBody>
      </p:sp>
      <p:sp>
        <p:nvSpPr>
          <p:cNvPr id="9" name="Footer Placeholder 8"/>
          <p:cNvSpPr>
            <a:spLocks noGrp="1"/>
          </p:cNvSpPr>
          <p:nvPr>
            <p:ph type="ftr" sz="quarter" idx="11"/>
          </p:nvPr>
        </p:nvSpPr>
        <p:spPr/>
        <p:txBody>
          <a:bodyPr/>
          <a:lstStyle/>
          <a:p>
            <a:endParaRPr lang="en-IN"/>
          </a:p>
        </p:txBody>
      </p:sp>
      <p:sp>
        <p:nvSpPr>
          <p:cNvPr id="10" name="Slide Number Placeholder 9"/>
          <p:cNvSpPr>
            <a:spLocks noGrp="1"/>
          </p:cNvSpPr>
          <p:nvPr>
            <p:ph type="sldNum" sz="quarter" idx="12"/>
          </p:nvPr>
        </p:nvSpPr>
        <p:spPr/>
        <p:txBody>
          <a:bodyPr/>
          <a:lstStyle/>
          <a:p>
            <a:fld id="{8015C115-DAA9-424F-A739-D7380F770C91}" type="slidenum">
              <a:rPr lang="en-IN" smtClean="0"/>
              <a:t>‹#›</a:t>
            </a:fld>
            <a:endParaRPr lang="en-IN"/>
          </a:p>
        </p:txBody>
      </p:sp>
    </p:spTree>
    <p:extLst>
      <p:ext uri="{BB962C8B-B14F-4D97-AF65-F5344CB8AC3E}">
        <p14:creationId xmlns:p14="http://schemas.microsoft.com/office/powerpoint/2010/main" val="18036906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B298A690-C3F7-4DCD-8F15-F282BCBA167A}" type="datetimeFigureOut">
              <a:rPr lang="en-IN" smtClean="0"/>
              <a:t>17/03/24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015C115-DAA9-424F-A739-D7380F770C91}" type="slidenum">
              <a:rPr lang="en-IN" smtClean="0"/>
              <a:t>‹#›</a:t>
            </a:fld>
            <a:endParaRPr lang="en-IN"/>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8951951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298A690-C3F7-4DCD-8F15-F282BCBA167A}" type="datetimeFigureOut">
              <a:rPr lang="en-IN" smtClean="0"/>
              <a:t>17/03/24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015C115-DAA9-424F-A739-D7380F770C91}" type="slidenum">
              <a:rPr lang="en-IN" smtClean="0"/>
              <a:t>‹#›</a:t>
            </a:fld>
            <a:endParaRPr lang="en-IN"/>
          </a:p>
        </p:txBody>
      </p:sp>
    </p:spTree>
    <p:extLst>
      <p:ext uri="{BB962C8B-B14F-4D97-AF65-F5344CB8AC3E}">
        <p14:creationId xmlns:p14="http://schemas.microsoft.com/office/powerpoint/2010/main" val="31173549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98A690-C3F7-4DCD-8F15-F282BCBA167A}" type="datetimeFigureOut">
              <a:rPr lang="en-IN" smtClean="0"/>
              <a:t>17/03/24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8015C115-DAA9-424F-A739-D7380F770C91}" type="slidenum">
              <a:rPr lang="en-IN" smtClean="0"/>
              <a:t>‹#›</a:t>
            </a:fld>
            <a:endParaRPr lang="en-IN"/>
          </a:p>
        </p:txBody>
      </p:sp>
    </p:spTree>
    <p:extLst>
      <p:ext uri="{BB962C8B-B14F-4D97-AF65-F5344CB8AC3E}">
        <p14:creationId xmlns:p14="http://schemas.microsoft.com/office/powerpoint/2010/main" val="6630979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B298A690-C3F7-4DCD-8F15-F282BCBA167A}" type="datetimeFigureOut">
              <a:rPr lang="en-IN" smtClean="0"/>
              <a:t>17/03/24</a:t>
            </a:fld>
            <a:endParaRPr lang="en-IN"/>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IN"/>
          </a:p>
        </p:txBody>
      </p:sp>
      <p:sp>
        <p:nvSpPr>
          <p:cNvPr id="11" name="Slide Number Placeholder 10"/>
          <p:cNvSpPr>
            <a:spLocks noGrp="1"/>
          </p:cNvSpPr>
          <p:nvPr>
            <p:ph type="sldNum" sz="quarter" idx="12"/>
          </p:nvPr>
        </p:nvSpPr>
        <p:spPr/>
        <p:txBody>
          <a:bodyPr/>
          <a:lstStyle/>
          <a:p>
            <a:fld id="{8015C115-DAA9-424F-A739-D7380F770C91}" type="slidenum">
              <a:rPr lang="en-IN" smtClean="0"/>
              <a:t>‹#›</a:t>
            </a:fld>
            <a:endParaRPr lang="en-IN"/>
          </a:p>
        </p:txBody>
      </p:sp>
    </p:spTree>
    <p:extLst>
      <p:ext uri="{BB962C8B-B14F-4D97-AF65-F5344CB8AC3E}">
        <p14:creationId xmlns:p14="http://schemas.microsoft.com/office/powerpoint/2010/main" val="21101435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B298A690-C3F7-4DCD-8F15-F282BCBA167A}" type="datetimeFigureOut">
              <a:rPr lang="en-IN" smtClean="0"/>
              <a:t>17/03/24</a:t>
            </a:fld>
            <a:endParaRPr lang="en-IN"/>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IN"/>
          </a:p>
        </p:txBody>
      </p:sp>
      <p:sp>
        <p:nvSpPr>
          <p:cNvPr id="10" name="Slide Number Placeholder 9"/>
          <p:cNvSpPr>
            <a:spLocks noGrp="1"/>
          </p:cNvSpPr>
          <p:nvPr>
            <p:ph type="sldNum" sz="quarter" idx="12"/>
          </p:nvPr>
        </p:nvSpPr>
        <p:spPr/>
        <p:txBody>
          <a:bodyPr/>
          <a:lstStyle/>
          <a:p>
            <a:fld id="{8015C115-DAA9-424F-A739-D7380F770C91}" type="slidenum">
              <a:rPr lang="en-IN" smtClean="0"/>
              <a:t>‹#›</a:t>
            </a:fld>
            <a:endParaRPr lang="en-IN"/>
          </a:p>
        </p:txBody>
      </p:sp>
    </p:spTree>
    <p:extLst>
      <p:ext uri="{BB962C8B-B14F-4D97-AF65-F5344CB8AC3E}">
        <p14:creationId xmlns:p14="http://schemas.microsoft.com/office/powerpoint/2010/main" val="4711551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98A690-C3F7-4DCD-8F15-F282BCBA167A}" type="datetimeFigureOut">
              <a:rPr lang="en-IN" smtClean="0"/>
              <a:t>17/03/24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015C115-DAA9-424F-A739-D7380F770C91}" type="slidenum">
              <a:rPr lang="en-IN" smtClean="0"/>
              <a:t>‹#›</a:t>
            </a:fld>
            <a:endParaRPr lang="en-IN"/>
          </a:p>
        </p:txBody>
      </p:sp>
    </p:spTree>
    <p:extLst>
      <p:ext uri="{BB962C8B-B14F-4D97-AF65-F5344CB8AC3E}">
        <p14:creationId xmlns:p14="http://schemas.microsoft.com/office/powerpoint/2010/main" val="3372070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298A690-C3F7-4DCD-8F15-F282BCBA167A}" type="datetimeFigureOut">
              <a:rPr lang="en-IN" smtClean="0"/>
              <a:t>17/03/24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015C115-DAA9-424F-A739-D7380F770C91}" type="slidenum">
              <a:rPr lang="en-IN" smtClean="0"/>
              <a:t>‹#›</a:t>
            </a:fld>
            <a:endParaRPr lang="en-IN"/>
          </a:p>
        </p:txBody>
      </p:sp>
    </p:spTree>
    <p:extLst>
      <p:ext uri="{BB962C8B-B14F-4D97-AF65-F5344CB8AC3E}">
        <p14:creationId xmlns:p14="http://schemas.microsoft.com/office/powerpoint/2010/main" val="4281707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B298A690-C3F7-4DCD-8F15-F282BCBA167A}" type="datetimeFigureOut">
              <a:rPr lang="en-IN" smtClean="0"/>
              <a:t>17/03/24</a:t>
            </a:fld>
            <a:endParaRPr lang="en-IN"/>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IN"/>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015C115-DAA9-424F-A739-D7380F770C91}" type="slidenum">
              <a:rPr lang="en-IN" smtClean="0"/>
              <a:t>‹#›</a:t>
            </a:fld>
            <a:endParaRPr lang="en-IN"/>
          </a:p>
        </p:txBody>
      </p:sp>
    </p:spTree>
    <p:extLst>
      <p:ext uri="{BB962C8B-B14F-4D97-AF65-F5344CB8AC3E}">
        <p14:creationId xmlns:p14="http://schemas.microsoft.com/office/powerpoint/2010/main" val="4056116771"/>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A2F3A-530C-1EE1-3FC9-51757C3EA51E}"/>
              </a:ext>
            </a:extLst>
          </p:cNvPr>
          <p:cNvSpPr>
            <a:spLocks noGrp="1"/>
          </p:cNvSpPr>
          <p:nvPr>
            <p:ph type="ctrTitle"/>
          </p:nvPr>
        </p:nvSpPr>
        <p:spPr>
          <a:xfrm>
            <a:off x="484005" y="941362"/>
            <a:ext cx="11223990" cy="2054561"/>
          </a:xfrm>
        </p:spPr>
        <p:txBody>
          <a:bodyPr>
            <a:normAutofit fontScale="90000"/>
          </a:bodyPr>
          <a:lstStyle/>
          <a:p>
            <a:pPr rtl="0">
              <a:spcBef>
                <a:spcPts val="0"/>
              </a:spcBef>
              <a:spcAft>
                <a:spcPts val="0"/>
              </a:spcAft>
            </a:pPr>
            <a:r>
              <a:rPr lang="en-IN" sz="1800" b="1" i="0" u="none" strike="noStrike" dirty="0">
                <a:solidFill>
                  <a:srgbClr val="000000"/>
                </a:solidFill>
                <a:effectLst/>
                <a:latin typeface="Times New Roman" panose="02020603050405020304" pitchFamily="18" charset="0"/>
              </a:rPr>
              <a:t>Individual Academic Presentation</a:t>
            </a:r>
            <a:br>
              <a:rPr lang="en-IN" b="0" dirty="0">
                <a:effectLst/>
              </a:rPr>
            </a:br>
            <a:br>
              <a:rPr lang="en-IN" dirty="0"/>
            </a:br>
            <a:endParaRPr lang="en-IN" dirty="0"/>
          </a:p>
        </p:txBody>
      </p:sp>
      <p:pic>
        <p:nvPicPr>
          <p:cNvPr id="5" name="Picture 4">
            <a:extLst>
              <a:ext uri="{FF2B5EF4-FFF2-40B4-BE49-F238E27FC236}">
                <a16:creationId xmlns:a16="http://schemas.microsoft.com/office/drawing/2014/main" id="{880AEEDE-D4CC-0D56-50BB-B9C5A338972E}"/>
              </a:ext>
            </a:extLst>
          </p:cNvPr>
          <p:cNvPicPr>
            <a:picLocks noChangeAspect="1"/>
          </p:cNvPicPr>
          <p:nvPr/>
        </p:nvPicPr>
        <p:blipFill>
          <a:blip r:embed="rId2"/>
          <a:stretch>
            <a:fillRect/>
          </a:stretch>
        </p:blipFill>
        <p:spPr>
          <a:xfrm>
            <a:off x="2138855" y="4235669"/>
            <a:ext cx="7620000" cy="1755228"/>
          </a:xfrm>
          <a:prstGeom prst="rect">
            <a:avLst/>
          </a:prstGeom>
        </p:spPr>
      </p:pic>
      <p:sp>
        <p:nvSpPr>
          <p:cNvPr id="3" name="Subtitle 2">
            <a:extLst>
              <a:ext uri="{FF2B5EF4-FFF2-40B4-BE49-F238E27FC236}">
                <a16:creationId xmlns:a16="http://schemas.microsoft.com/office/drawing/2014/main" id="{A3498296-D706-BDD2-FF18-652B2AA49435}"/>
              </a:ext>
            </a:extLst>
          </p:cNvPr>
          <p:cNvSpPr>
            <a:spLocks noGrp="1"/>
          </p:cNvSpPr>
          <p:nvPr>
            <p:ph type="subTitle" idx="1"/>
          </p:nvPr>
        </p:nvSpPr>
        <p:spPr/>
        <p:txBody>
          <a:bodyPr/>
          <a:lstStyle/>
          <a:p>
            <a:endParaRPr lang="en-IN" dirty="0"/>
          </a:p>
        </p:txBody>
      </p:sp>
      <p:sp>
        <p:nvSpPr>
          <p:cNvPr id="4" name="CasetăText 3">
            <a:extLst>
              <a:ext uri="{FF2B5EF4-FFF2-40B4-BE49-F238E27FC236}">
                <a16:creationId xmlns:a16="http://schemas.microsoft.com/office/drawing/2014/main" id="{B5396883-CF26-F2EC-1AE1-ADE2CE3DF8A6}"/>
              </a:ext>
            </a:extLst>
          </p:cNvPr>
          <p:cNvSpPr txBox="1"/>
          <p:nvPr/>
        </p:nvSpPr>
        <p:spPr>
          <a:xfrm>
            <a:off x="3097561" y="2622330"/>
            <a:ext cx="6399245" cy="923330"/>
          </a:xfrm>
          <a:prstGeom prst="rect">
            <a:avLst/>
          </a:prstGeom>
          <a:noFill/>
        </p:spPr>
        <p:txBody>
          <a:bodyPr wrap="square" rtlCol="0">
            <a:spAutoFit/>
          </a:bodyPr>
          <a:lstStyle/>
          <a:p>
            <a:pPr algn="l"/>
            <a:endParaRPr lang="ro-RO" dirty="0">
              <a:solidFill>
                <a:schemeClr val="bg1"/>
              </a:solidFill>
            </a:endParaRPr>
          </a:p>
          <a:p>
            <a:pPr algn="l"/>
            <a:endParaRPr lang="ro-RO" dirty="0">
              <a:solidFill>
                <a:schemeClr val="bg1"/>
              </a:solidFill>
            </a:endParaRPr>
          </a:p>
          <a:p>
            <a:pPr algn="l"/>
            <a:endParaRPr lang="ro-GB" dirty="0">
              <a:solidFill>
                <a:schemeClr val="bg1"/>
              </a:solidFill>
            </a:endParaRPr>
          </a:p>
        </p:txBody>
      </p:sp>
      <p:sp>
        <p:nvSpPr>
          <p:cNvPr id="6" name="CasetăText 5">
            <a:extLst>
              <a:ext uri="{FF2B5EF4-FFF2-40B4-BE49-F238E27FC236}">
                <a16:creationId xmlns:a16="http://schemas.microsoft.com/office/drawing/2014/main" id="{21DA4606-2199-9A5E-1067-CF184D0FE954}"/>
              </a:ext>
            </a:extLst>
          </p:cNvPr>
          <p:cNvSpPr txBox="1"/>
          <p:nvPr/>
        </p:nvSpPr>
        <p:spPr>
          <a:xfrm>
            <a:off x="1440344" y="2398676"/>
            <a:ext cx="8318511" cy="1711777"/>
          </a:xfrm>
          <a:prstGeom prst="rect">
            <a:avLst/>
          </a:prstGeom>
          <a:noFill/>
        </p:spPr>
        <p:txBody>
          <a:bodyPr wrap="square" rtlCol="0">
            <a:spAutoFit/>
          </a:bodyPr>
          <a:lstStyle/>
          <a:p>
            <a:pPr algn="l"/>
            <a:endParaRPr lang="ro-GB" dirty="0"/>
          </a:p>
        </p:txBody>
      </p:sp>
      <p:sp>
        <p:nvSpPr>
          <p:cNvPr id="7" name="CasetăText 6">
            <a:extLst>
              <a:ext uri="{FF2B5EF4-FFF2-40B4-BE49-F238E27FC236}">
                <a16:creationId xmlns:a16="http://schemas.microsoft.com/office/drawing/2014/main" id="{13F9B5D0-21A3-E702-C83B-94C4218539EA}"/>
              </a:ext>
            </a:extLst>
          </p:cNvPr>
          <p:cNvSpPr txBox="1"/>
          <p:nvPr/>
        </p:nvSpPr>
        <p:spPr>
          <a:xfrm>
            <a:off x="5187795" y="2523892"/>
            <a:ext cx="1828800" cy="1828800"/>
          </a:xfrm>
          <a:prstGeom prst="rect">
            <a:avLst/>
          </a:prstGeom>
          <a:noFill/>
        </p:spPr>
        <p:txBody>
          <a:bodyPr wrap="square" rtlCol="0">
            <a:spAutoFit/>
          </a:bodyPr>
          <a:lstStyle/>
          <a:p>
            <a:pPr algn="l"/>
            <a:endParaRPr lang="ro-GB"/>
          </a:p>
        </p:txBody>
      </p:sp>
      <p:sp>
        <p:nvSpPr>
          <p:cNvPr id="10" name="CasetăText 9">
            <a:extLst>
              <a:ext uri="{FF2B5EF4-FFF2-40B4-BE49-F238E27FC236}">
                <a16:creationId xmlns:a16="http://schemas.microsoft.com/office/drawing/2014/main" id="{A6FBFD63-21F7-8DFD-8B37-42C0491979B4}"/>
              </a:ext>
            </a:extLst>
          </p:cNvPr>
          <p:cNvSpPr txBox="1"/>
          <p:nvPr/>
        </p:nvSpPr>
        <p:spPr>
          <a:xfrm>
            <a:off x="1281184" y="2273460"/>
            <a:ext cx="4360060" cy="646331"/>
          </a:xfrm>
          <a:prstGeom prst="rect">
            <a:avLst/>
          </a:prstGeom>
          <a:noFill/>
        </p:spPr>
        <p:txBody>
          <a:bodyPr wrap="square" rtlCol="0">
            <a:spAutoFit/>
          </a:bodyPr>
          <a:lstStyle/>
          <a:p>
            <a:pPr algn="l"/>
            <a:endParaRPr lang="ro-RO" dirty="0"/>
          </a:p>
          <a:p>
            <a:pPr algn="l"/>
            <a:r>
              <a:rPr lang="ro-RO" dirty="0">
                <a:solidFill>
                  <a:schemeClr val="bg1"/>
                </a:solidFill>
              </a:rPr>
              <a:t>Student ID: 2109427</a:t>
            </a:r>
            <a:endParaRPr lang="ro-GB" dirty="0">
              <a:solidFill>
                <a:schemeClr val="bg1"/>
              </a:solidFill>
            </a:endParaRPr>
          </a:p>
        </p:txBody>
      </p:sp>
      <p:sp>
        <p:nvSpPr>
          <p:cNvPr id="11" name="CasetăText 10">
            <a:extLst>
              <a:ext uri="{FF2B5EF4-FFF2-40B4-BE49-F238E27FC236}">
                <a16:creationId xmlns:a16="http://schemas.microsoft.com/office/drawing/2014/main" id="{6DB179ED-3421-C05D-481D-70AD060032D6}"/>
              </a:ext>
            </a:extLst>
          </p:cNvPr>
          <p:cNvSpPr txBox="1"/>
          <p:nvPr/>
        </p:nvSpPr>
        <p:spPr>
          <a:xfrm>
            <a:off x="5187795" y="2523892"/>
            <a:ext cx="1828800" cy="1828800"/>
          </a:xfrm>
          <a:prstGeom prst="rect">
            <a:avLst/>
          </a:prstGeom>
          <a:noFill/>
        </p:spPr>
        <p:txBody>
          <a:bodyPr wrap="square" rtlCol="0">
            <a:spAutoFit/>
          </a:bodyPr>
          <a:lstStyle/>
          <a:p>
            <a:pPr algn="l"/>
            <a:endParaRPr lang="ro-GB" dirty="0"/>
          </a:p>
        </p:txBody>
      </p:sp>
      <p:sp>
        <p:nvSpPr>
          <p:cNvPr id="13" name="CasetăText 12">
            <a:extLst>
              <a:ext uri="{FF2B5EF4-FFF2-40B4-BE49-F238E27FC236}">
                <a16:creationId xmlns:a16="http://schemas.microsoft.com/office/drawing/2014/main" id="{6E06EA60-7F7A-70CE-F511-B2AA1770D635}"/>
              </a:ext>
            </a:extLst>
          </p:cNvPr>
          <p:cNvSpPr txBox="1"/>
          <p:nvPr/>
        </p:nvSpPr>
        <p:spPr>
          <a:xfrm>
            <a:off x="5187795" y="2523892"/>
            <a:ext cx="1828800" cy="1828800"/>
          </a:xfrm>
          <a:prstGeom prst="rect">
            <a:avLst/>
          </a:prstGeom>
          <a:noFill/>
        </p:spPr>
        <p:txBody>
          <a:bodyPr wrap="square" rtlCol="0">
            <a:spAutoFit/>
          </a:bodyPr>
          <a:lstStyle/>
          <a:p>
            <a:pPr algn="l"/>
            <a:endParaRPr lang="ro-GB" dirty="0"/>
          </a:p>
        </p:txBody>
      </p:sp>
      <p:sp>
        <p:nvSpPr>
          <p:cNvPr id="15" name="CasetăText 14">
            <a:extLst>
              <a:ext uri="{FF2B5EF4-FFF2-40B4-BE49-F238E27FC236}">
                <a16:creationId xmlns:a16="http://schemas.microsoft.com/office/drawing/2014/main" id="{E1CB4ED8-B78C-151D-A3D8-5B56A1AFACE5}"/>
              </a:ext>
            </a:extLst>
          </p:cNvPr>
          <p:cNvSpPr txBox="1"/>
          <p:nvPr/>
        </p:nvSpPr>
        <p:spPr>
          <a:xfrm>
            <a:off x="1266787" y="2252998"/>
            <a:ext cx="3502389" cy="369332"/>
          </a:xfrm>
          <a:prstGeom prst="rect">
            <a:avLst/>
          </a:prstGeom>
          <a:noFill/>
        </p:spPr>
        <p:txBody>
          <a:bodyPr wrap="square" rtlCol="0">
            <a:spAutoFit/>
          </a:bodyPr>
          <a:lstStyle/>
          <a:p>
            <a:pPr algn="l"/>
            <a:r>
              <a:rPr lang="ro-RO" dirty="0">
                <a:solidFill>
                  <a:schemeClr val="bg1"/>
                </a:solidFill>
              </a:rPr>
              <a:t>Student name: Radu </a:t>
            </a:r>
            <a:r>
              <a:rPr lang="ro-RO" dirty="0" err="1">
                <a:solidFill>
                  <a:schemeClr val="bg1"/>
                </a:solidFill>
              </a:rPr>
              <a:t>Nitu</a:t>
            </a:r>
            <a:endParaRPr lang="ro-GB" dirty="0">
              <a:solidFill>
                <a:schemeClr val="bg1"/>
              </a:solidFill>
            </a:endParaRPr>
          </a:p>
        </p:txBody>
      </p:sp>
    </p:spTree>
    <p:extLst>
      <p:ext uri="{BB962C8B-B14F-4D97-AF65-F5344CB8AC3E}">
        <p14:creationId xmlns:p14="http://schemas.microsoft.com/office/powerpoint/2010/main" val="14638547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4C1B5-CBEF-C7D8-40E8-887409BE2242}"/>
              </a:ext>
            </a:extLst>
          </p:cNvPr>
          <p:cNvSpPr>
            <a:spLocks noGrp="1"/>
          </p:cNvSpPr>
          <p:nvPr>
            <p:ph type="title"/>
          </p:nvPr>
        </p:nvSpPr>
        <p:spPr/>
        <p:txBody>
          <a:bodyPr/>
          <a:lstStyle/>
          <a:p>
            <a:r>
              <a:rPr lang="en-IN" sz="1800" b="1" dirty="0">
                <a:effectLst/>
                <a:latin typeface="Times New Roman" panose="02020603050405020304" pitchFamily="18" charset="0"/>
                <a:ea typeface="Times New Roman" panose="02020603050405020304" pitchFamily="18" charset="0"/>
              </a:rPr>
              <a:t>Introduction</a:t>
            </a:r>
            <a:br>
              <a:rPr lang="en-IN" sz="1800" dirty="0">
                <a:effectLst/>
                <a:latin typeface="Arial" panose="020B0604020202020204" pitchFamily="34" charset="0"/>
                <a:ea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F588AAB0-A8FF-7939-40D7-7C57C812DE17}"/>
              </a:ext>
            </a:extLst>
          </p:cNvPr>
          <p:cNvSpPr>
            <a:spLocks noGrp="1"/>
          </p:cNvSpPr>
          <p:nvPr>
            <p:ph idx="1"/>
          </p:nvPr>
        </p:nvSpPr>
        <p:spPr>
          <a:xfrm>
            <a:off x="2231136" y="2638044"/>
            <a:ext cx="6351755" cy="3101983"/>
          </a:xfrm>
        </p:spPr>
        <p:txBody>
          <a:bodyPr>
            <a:normAutofit fontScale="70000" lnSpcReduction="20000"/>
          </a:bodyPr>
          <a:lstStyle/>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Amazon and Microsoft have good business management.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organization's general operations and a synopsis of all pertinent facts will be presented.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To gain a thorough understanding of how these organizations are succeeding, every similarity and distinction in their knowledge management processes will be discussed.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technical system of the organization and the knowledge management system will be examined (</a:t>
            </a:r>
            <a:r>
              <a:rPr lang="en-IN" sz="1800" u="none" strike="noStrike" dirty="0" err="1">
                <a:solidFill>
                  <a:srgbClr val="222222"/>
                </a:solidFill>
                <a:effectLst/>
                <a:latin typeface="Times New Roman" panose="02020603050405020304" pitchFamily="18" charset="0"/>
                <a:ea typeface="Times New Roman" panose="02020603050405020304" pitchFamily="18" charset="0"/>
              </a:rPr>
              <a:t>Karyatun</a:t>
            </a:r>
            <a:r>
              <a:rPr lang="en-IN" sz="1800" u="none" strike="noStrike" dirty="0">
                <a:solidFill>
                  <a:srgbClr val="222222"/>
                </a:solidFill>
                <a:effectLst/>
                <a:latin typeface="Times New Roman" panose="02020603050405020304" pitchFamily="18" charset="0"/>
                <a:ea typeface="Times New Roman" panose="02020603050405020304" pitchFamily="18" charset="0"/>
              </a:rPr>
              <a:t> </a:t>
            </a:r>
            <a:r>
              <a:rPr lang="en-IN" sz="1800" i="1" u="none" strike="noStrike" dirty="0">
                <a:solidFill>
                  <a:srgbClr val="222222"/>
                </a:solidFill>
                <a:effectLst/>
                <a:latin typeface="Times New Roman" panose="02020603050405020304" pitchFamily="18" charset="0"/>
                <a:ea typeface="Times New Roman" panose="02020603050405020304" pitchFamily="18" charset="0"/>
              </a:rPr>
              <a:t>et al</a:t>
            </a:r>
            <a:r>
              <a:rPr lang="en-IN" sz="1800" u="none" strike="noStrike" dirty="0">
                <a:solidFill>
                  <a:srgbClr val="222222"/>
                </a:solidFill>
                <a:effectLst/>
                <a:latin typeface="Times New Roman" panose="02020603050405020304" pitchFamily="18" charset="0"/>
                <a:ea typeface="Times New Roman" panose="02020603050405020304" pitchFamily="18" charset="0"/>
              </a:rPr>
              <a:t>. 2023)</a:t>
            </a:r>
            <a:r>
              <a:rPr lang="en-IN" sz="1800" u="none" strike="noStrike" dirty="0">
                <a:effectLst/>
                <a:latin typeface="Times New Roman" panose="02020603050405020304" pitchFamily="18" charset="0"/>
                <a:ea typeface="Times New Roman" panose="02020603050405020304" pitchFamily="18" charset="0"/>
              </a:rPr>
              <a:t>.</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Several recommendations will be made to enhance the system's growth and boost productivity.  </a:t>
            </a:r>
            <a:endParaRPr lang="en-IN" sz="1800" u="none" strike="noStrike" dirty="0">
              <a:effectLst/>
              <a:latin typeface="Arial" panose="020B0604020202020204" pitchFamily="34" charset="0"/>
              <a:ea typeface="Arial" panose="020B0604020202020204" pitchFamily="34" charset="0"/>
            </a:endParaRPr>
          </a:p>
          <a:p>
            <a:pPr marL="0" indent="0">
              <a:buNone/>
            </a:pPr>
            <a:endParaRPr lang="en-IN" dirty="0"/>
          </a:p>
        </p:txBody>
      </p:sp>
      <p:pic>
        <p:nvPicPr>
          <p:cNvPr id="4" name="Picture 3">
            <a:extLst>
              <a:ext uri="{FF2B5EF4-FFF2-40B4-BE49-F238E27FC236}">
                <a16:creationId xmlns:a16="http://schemas.microsoft.com/office/drawing/2014/main" id="{439FB4EC-D734-687C-30DC-4A9D8EEB103C}"/>
              </a:ext>
            </a:extLst>
          </p:cNvPr>
          <p:cNvPicPr>
            <a:picLocks noChangeAspect="1"/>
          </p:cNvPicPr>
          <p:nvPr/>
        </p:nvPicPr>
        <p:blipFill>
          <a:blip r:embed="rId3"/>
          <a:stretch>
            <a:fillRect/>
          </a:stretch>
        </p:blipFill>
        <p:spPr>
          <a:xfrm>
            <a:off x="8682202" y="3328167"/>
            <a:ext cx="2857500" cy="1504950"/>
          </a:xfrm>
          <a:prstGeom prst="rect">
            <a:avLst/>
          </a:prstGeom>
        </p:spPr>
      </p:pic>
    </p:spTree>
    <p:extLst>
      <p:ext uri="{BB962C8B-B14F-4D97-AF65-F5344CB8AC3E}">
        <p14:creationId xmlns:p14="http://schemas.microsoft.com/office/powerpoint/2010/main" val="41563201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183B6-0817-07F4-AC85-CD9D20DEC250}"/>
              </a:ext>
            </a:extLst>
          </p:cNvPr>
          <p:cNvSpPr>
            <a:spLocks noGrp="1"/>
          </p:cNvSpPr>
          <p:nvPr>
            <p:ph type="title"/>
          </p:nvPr>
        </p:nvSpPr>
        <p:spPr/>
        <p:txBody>
          <a:bodyPr/>
          <a:lstStyle/>
          <a:p>
            <a:r>
              <a:rPr lang="en-IN" sz="1800" b="1" dirty="0">
                <a:effectLst/>
                <a:latin typeface="Times New Roman" panose="02020603050405020304" pitchFamily="18" charset="0"/>
                <a:ea typeface="Times New Roman" panose="02020603050405020304" pitchFamily="18" charset="0"/>
              </a:rPr>
              <a:t>Knowledge management of Amazon</a:t>
            </a:r>
            <a:br>
              <a:rPr lang="en-IN" sz="1800" dirty="0">
                <a:effectLst/>
                <a:latin typeface="Arial" panose="020B0604020202020204" pitchFamily="34" charset="0"/>
                <a:ea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AB45BCA6-86BF-2D0B-1D75-782B0638DA90}"/>
              </a:ext>
            </a:extLst>
          </p:cNvPr>
          <p:cNvSpPr>
            <a:spLocks noGrp="1"/>
          </p:cNvSpPr>
          <p:nvPr>
            <p:ph idx="1"/>
          </p:nvPr>
        </p:nvSpPr>
        <p:spPr>
          <a:xfrm>
            <a:off x="4301836" y="2638044"/>
            <a:ext cx="5659028" cy="3101983"/>
          </a:xfrm>
        </p:spPr>
        <p:txBody>
          <a:bodyPr>
            <a:normAutofit fontScale="62500" lnSpcReduction="20000"/>
          </a:bodyPr>
          <a:lstStyle/>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Knowledge management automation on AWS makes use of well-organized procedures.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 It reduces duplication, improves insight availability, and interfaces with an organization's existing data to spur creativity.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These technologies can help firms realize the value of data by automating knowledge generation( </a:t>
            </a:r>
            <a:r>
              <a:rPr lang="en-IN" sz="18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rPr>
              <a:t>Arnett </a:t>
            </a:r>
            <a:r>
              <a:rPr lang="en-IN" sz="1800" i="1"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rPr>
              <a:t>et al.</a:t>
            </a:r>
            <a:r>
              <a:rPr lang="en-IN" sz="18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rPr>
              <a:t> 2018)</a:t>
            </a:r>
            <a:r>
              <a:rPr lang="en-IN" sz="1800" u="none" strike="noStrike" dirty="0">
                <a:effectLst/>
                <a:latin typeface="Times New Roman" panose="02020603050405020304" pitchFamily="18" charset="0"/>
                <a:ea typeface="Times New Roman" panose="02020603050405020304" pitchFamily="18" charset="0"/>
              </a:rPr>
              <a:t>.</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It creates knowledge graphs that reveal hidden connections and valuable information.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Tools for knowledge management are crucial for raising an organization's operational productivity and efficiency. </a:t>
            </a:r>
            <a:endParaRPr lang="en-IN" sz="1800" u="none" strike="noStrike" dirty="0">
              <a:effectLst/>
              <a:latin typeface="Arial" panose="020B0604020202020204" pitchFamily="34" charset="0"/>
              <a:ea typeface="Arial" panose="020B0604020202020204" pitchFamily="34" charset="0"/>
            </a:endParaRPr>
          </a:p>
          <a:p>
            <a:pPr marL="0" indent="0">
              <a:buNone/>
            </a:pPr>
            <a:r>
              <a:rPr lang="en-US" dirty="0"/>
              <a:t>                                                                                                                                                                                                                                                                      </a:t>
            </a:r>
            <a:endParaRPr lang="en-IN" dirty="0"/>
          </a:p>
        </p:txBody>
      </p:sp>
      <p:pic>
        <p:nvPicPr>
          <p:cNvPr id="4" name="Picture 3">
            <a:extLst>
              <a:ext uri="{FF2B5EF4-FFF2-40B4-BE49-F238E27FC236}">
                <a16:creationId xmlns:a16="http://schemas.microsoft.com/office/drawing/2014/main" id="{31A1FF3B-339F-0986-1F65-A932822CD035}"/>
              </a:ext>
            </a:extLst>
          </p:cNvPr>
          <p:cNvPicPr>
            <a:picLocks noChangeAspect="1"/>
          </p:cNvPicPr>
          <p:nvPr/>
        </p:nvPicPr>
        <p:blipFill>
          <a:blip r:embed="rId3"/>
          <a:stretch>
            <a:fillRect/>
          </a:stretch>
        </p:blipFill>
        <p:spPr>
          <a:xfrm>
            <a:off x="903890" y="2990089"/>
            <a:ext cx="3048000" cy="2749938"/>
          </a:xfrm>
          <a:prstGeom prst="rect">
            <a:avLst/>
          </a:prstGeom>
        </p:spPr>
      </p:pic>
    </p:spTree>
    <p:extLst>
      <p:ext uri="{BB962C8B-B14F-4D97-AF65-F5344CB8AC3E}">
        <p14:creationId xmlns:p14="http://schemas.microsoft.com/office/powerpoint/2010/main" val="85754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A7AE3-891F-4342-308F-957288A5537E}"/>
              </a:ext>
            </a:extLst>
          </p:cNvPr>
          <p:cNvSpPr>
            <a:spLocks noGrp="1"/>
          </p:cNvSpPr>
          <p:nvPr>
            <p:ph type="title"/>
          </p:nvPr>
        </p:nvSpPr>
        <p:spPr/>
        <p:txBody>
          <a:bodyPr/>
          <a:lstStyle/>
          <a:p>
            <a:r>
              <a:rPr lang="en-IN" sz="1800" b="1" dirty="0">
                <a:effectLst/>
                <a:latin typeface="Times New Roman" panose="02020603050405020304" pitchFamily="18" charset="0"/>
                <a:ea typeface="Times New Roman" panose="02020603050405020304" pitchFamily="18" charset="0"/>
              </a:rPr>
              <a:t>Knowledge management of Microsoft</a:t>
            </a:r>
            <a:br>
              <a:rPr lang="en-IN" sz="1800" dirty="0">
                <a:effectLst/>
                <a:latin typeface="Arial" panose="020B0604020202020204" pitchFamily="34" charset="0"/>
                <a:ea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E8586CF2-E0B0-4A2E-18B0-F1C60A5E8928}"/>
              </a:ext>
            </a:extLst>
          </p:cNvPr>
          <p:cNvSpPr>
            <a:spLocks noGrp="1"/>
          </p:cNvSpPr>
          <p:nvPr>
            <p:ph idx="1"/>
          </p:nvPr>
        </p:nvSpPr>
        <p:spPr>
          <a:xfrm>
            <a:off x="5675587" y="2791325"/>
            <a:ext cx="5318233" cy="3101983"/>
          </a:xfrm>
        </p:spPr>
        <p:txBody>
          <a:bodyPr>
            <a:normAutofit fontScale="62500" lnSpcReduction="20000"/>
          </a:bodyPr>
          <a:lstStyle/>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Microsoft company's knowledge management tool is called </a:t>
            </a:r>
            <a:r>
              <a:rPr lang="en-IN" sz="1800" u="none" strike="noStrike" dirty="0" err="1">
                <a:effectLst/>
                <a:latin typeface="Times New Roman" panose="02020603050405020304" pitchFamily="18" charset="0"/>
                <a:ea typeface="Times New Roman" panose="02020603050405020304" pitchFamily="18" charset="0"/>
              </a:rPr>
              <a:t>Sharepoint</a:t>
            </a:r>
            <a:r>
              <a:rPr lang="en-IN" sz="1800" u="none" strike="noStrike" dirty="0">
                <a:effectLst/>
                <a:latin typeface="Times New Roman" panose="02020603050405020304" pitchFamily="18" charset="0"/>
                <a:ea typeface="Times New Roman" panose="02020603050405020304" pitchFamily="18" charset="0"/>
              </a:rPr>
              <a:t>. This is a proactive way to switch from SPFx.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When exploring intranet </a:t>
            </a:r>
            <a:r>
              <a:rPr lang="en-IN" sz="1800" u="none" strike="noStrike" dirty="0" err="1">
                <a:effectLst/>
                <a:latin typeface="Times New Roman" panose="02020603050405020304" pitchFamily="18" charset="0"/>
                <a:ea typeface="Times New Roman" panose="02020603050405020304" pitchFamily="18" charset="0"/>
              </a:rPr>
              <a:t>migrational</a:t>
            </a:r>
            <a:r>
              <a:rPr lang="en-IN" sz="1800" u="none" strike="noStrike" dirty="0">
                <a:effectLst/>
                <a:latin typeface="Times New Roman" panose="02020603050405020304" pitchFamily="18" charset="0"/>
                <a:ea typeface="Times New Roman" panose="02020603050405020304" pitchFamily="18" charset="0"/>
              </a:rPr>
              <a:t> strategies, offers consumers and workers a smooth experience (</a:t>
            </a:r>
            <a:r>
              <a:rPr lang="en-IN" sz="1800" u="none" strike="noStrike" dirty="0" err="1">
                <a:solidFill>
                  <a:srgbClr val="222222"/>
                </a:solidFill>
                <a:effectLst/>
                <a:latin typeface="Times New Roman" panose="02020603050405020304" pitchFamily="18" charset="0"/>
                <a:ea typeface="Times New Roman" panose="02020603050405020304" pitchFamily="18" charset="0"/>
              </a:rPr>
              <a:t>Dodla</a:t>
            </a:r>
            <a:r>
              <a:rPr lang="en-IN" sz="1800" u="none" strike="noStrike" dirty="0">
                <a:solidFill>
                  <a:srgbClr val="222222"/>
                </a:solidFill>
                <a:effectLst/>
                <a:latin typeface="Times New Roman" panose="02020603050405020304" pitchFamily="18" charset="0"/>
                <a:ea typeface="Times New Roman" panose="02020603050405020304" pitchFamily="18" charset="0"/>
              </a:rPr>
              <a:t> and Jones 2023</a:t>
            </a:r>
            <a:r>
              <a:rPr lang="en-IN" sz="1800" u="none" strike="noStrike" dirty="0">
                <a:effectLst/>
                <a:latin typeface="Times New Roman" panose="02020603050405020304" pitchFamily="18" charset="0"/>
                <a:ea typeface="Times New Roman" panose="02020603050405020304" pitchFamily="18" charset="0"/>
              </a:rPr>
              <a:t>).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SharePoint's integrated features facilitate the collection and internal distribution of critical data inside an organization.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SharePoint knowledge management facilitates rapid decision-making by offering simple access to a body of service knowledge concealed behind various silos.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It gives your teams more independence and increases worker productivity. </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4" name="Picture 3">
            <a:extLst>
              <a:ext uri="{FF2B5EF4-FFF2-40B4-BE49-F238E27FC236}">
                <a16:creationId xmlns:a16="http://schemas.microsoft.com/office/drawing/2014/main" id="{8E057AA0-1E9D-511B-C64F-08FA617ED6FB}"/>
              </a:ext>
            </a:extLst>
          </p:cNvPr>
          <p:cNvPicPr>
            <a:picLocks noChangeAspect="1"/>
          </p:cNvPicPr>
          <p:nvPr/>
        </p:nvPicPr>
        <p:blipFill>
          <a:blip r:embed="rId3"/>
          <a:stretch>
            <a:fillRect/>
          </a:stretch>
        </p:blipFill>
        <p:spPr>
          <a:xfrm>
            <a:off x="50239" y="2375337"/>
            <a:ext cx="4361793" cy="3425091"/>
          </a:xfrm>
          <a:prstGeom prst="rect">
            <a:avLst/>
          </a:prstGeom>
        </p:spPr>
      </p:pic>
    </p:spTree>
    <p:extLst>
      <p:ext uri="{BB962C8B-B14F-4D97-AF65-F5344CB8AC3E}">
        <p14:creationId xmlns:p14="http://schemas.microsoft.com/office/powerpoint/2010/main" val="10698177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00917-E80C-1B2E-A1A3-2600B3DF8D36}"/>
              </a:ext>
            </a:extLst>
          </p:cNvPr>
          <p:cNvSpPr>
            <a:spLocks noGrp="1"/>
          </p:cNvSpPr>
          <p:nvPr>
            <p:ph type="title"/>
          </p:nvPr>
        </p:nvSpPr>
        <p:spPr/>
        <p:txBody>
          <a:bodyPr/>
          <a:lstStyle/>
          <a:p>
            <a:r>
              <a:rPr lang="en-IN" sz="1800" b="1" dirty="0">
                <a:effectLst/>
                <a:latin typeface="Times New Roman" panose="02020603050405020304" pitchFamily="18" charset="0"/>
                <a:ea typeface="Times New Roman" panose="02020603050405020304" pitchFamily="18" charset="0"/>
              </a:rPr>
              <a:t>Advantages</a:t>
            </a:r>
            <a:br>
              <a:rPr lang="en-IN" sz="1800" dirty="0">
                <a:effectLst/>
                <a:latin typeface="Arial" panose="020B0604020202020204" pitchFamily="34" charset="0"/>
                <a:ea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58339EC0-535A-C1C6-C808-21A3A16F8C5D}"/>
              </a:ext>
            </a:extLst>
          </p:cNvPr>
          <p:cNvSpPr>
            <a:spLocks noGrp="1"/>
          </p:cNvSpPr>
          <p:nvPr>
            <p:ph idx="1"/>
          </p:nvPr>
        </p:nvSpPr>
        <p:spPr>
          <a:xfrm>
            <a:off x="2231136" y="2638044"/>
            <a:ext cx="4684671" cy="3101983"/>
          </a:xfrm>
        </p:spPr>
        <p:txBody>
          <a:bodyPr>
            <a:normAutofit fontScale="92500"/>
          </a:bodyPr>
          <a:lstStyle/>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These systems assist businesses in monitoring sales, inventories, production, and other critical areas of business operations.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An MIS could be used, for instance, to monitor inventory levels, personnel performance, and customer orders (</a:t>
            </a:r>
            <a:r>
              <a:rPr lang="en-IN" sz="18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rPr>
              <a:t>Singh</a:t>
            </a:r>
            <a:r>
              <a:rPr lang="en-IN" sz="1800" i="1"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rPr>
              <a:t> et al</a:t>
            </a:r>
            <a:r>
              <a:rPr lang="en-IN" sz="18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rPr>
              <a:t> 2023)</a:t>
            </a:r>
            <a:r>
              <a:rPr lang="en-IN" sz="1800" u="none" strike="noStrike" dirty="0">
                <a:effectLst/>
                <a:latin typeface="Times New Roman" panose="02020603050405020304" pitchFamily="18" charset="0"/>
                <a:ea typeface="Times New Roman" panose="02020603050405020304" pitchFamily="18" charset="0"/>
              </a:rPr>
              <a:t>.</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4" name="Picture 3">
            <a:extLst>
              <a:ext uri="{FF2B5EF4-FFF2-40B4-BE49-F238E27FC236}">
                <a16:creationId xmlns:a16="http://schemas.microsoft.com/office/drawing/2014/main" id="{7134AE2B-1947-6411-985F-DAD9CB26AE7B}"/>
              </a:ext>
            </a:extLst>
          </p:cNvPr>
          <p:cNvPicPr>
            <a:picLocks noChangeAspect="1"/>
          </p:cNvPicPr>
          <p:nvPr/>
        </p:nvPicPr>
        <p:blipFill>
          <a:blip r:embed="rId3"/>
          <a:stretch>
            <a:fillRect/>
          </a:stretch>
        </p:blipFill>
        <p:spPr>
          <a:xfrm>
            <a:off x="7170355" y="2243413"/>
            <a:ext cx="4684671" cy="1945622"/>
          </a:xfrm>
          <a:prstGeom prst="rect">
            <a:avLst/>
          </a:prstGeom>
        </p:spPr>
      </p:pic>
      <p:pic>
        <p:nvPicPr>
          <p:cNvPr id="5" name="Picture 4">
            <a:extLst>
              <a:ext uri="{FF2B5EF4-FFF2-40B4-BE49-F238E27FC236}">
                <a16:creationId xmlns:a16="http://schemas.microsoft.com/office/drawing/2014/main" id="{ADB40A3E-1112-9C7B-AF74-7C5DF76D2F1B}"/>
              </a:ext>
            </a:extLst>
          </p:cNvPr>
          <p:cNvPicPr>
            <a:picLocks noChangeAspect="1"/>
          </p:cNvPicPr>
          <p:nvPr/>
        </p:nvPicPr>
        <p:blipFill>
          <a:blip r:embed="rId4"/>
          <a:stretch>
            <a:fillRect/>
          </a:stretch>
        </p:blipFill>
        <p:spPr>
          <a:xfrm>
            <a:off x="7483530" y="4837386"/>
            <a:ext cx="3762375" cy="1219200"/>
          </a:xfrm>
          <a:prstGeom prst="rect">
            <a:avLst/>
          </a:prstGeom>
        </p:spPr>
      </p:pic>
    </p:spTree>
    <p:extLst>
      <p:ext uri="{BB962C8B-B14F-4D97-AF65-F5344CB8AC3E}">
        <p14:creationId xmlns:p14="http://schemas.microsoft.com/office/powerpoint/2010/main" val="29909795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38F4-311E-C141-E689-BC181F469F81}"/>
              </a:ext>
            </a:extLst>
          </p:cNvPr>
          <p:cNvSpPr>
            <a:spLocks noGrp="1"/>
          </p:cNvSpPr>
          <p:nvPr>
            <p:ph type="title"/>
          </p:nvPr>
        </p:nvSpPr>
        <p:spPr/>
        <p:txBody>
          <a:bodyPr/>
          <a:lstStyle/>
          <a:p>
            <a:r>
              <a:rPr lang="en-IN" sz="1800" b="1" dirty="0">
                <a:effectLst/>
                <a:latin typeface="Times New Roman" panose="02020603050405020304" pitchFamily="18" charset="0"/>
                <a:ea typeface="Times New Roman" panose="02020603050405020304" pitchFamily="18" charset="0"/>
              </a:rPr>
              <a:t>Challenges</a:t>
            </a:r>
            <a:br>
              <a:rPr lang="en-IN" sz="1800" dirty="0">
                <a:effectLst/>
                <a:latin typeface="Arial" panose="020B0604020202020204" pitchFamily="34" charset="0"/>
                <a:ea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5364D0C1-09AF-5EBC-4101-A9BCCA1FDC0A}"/>
              </a:ext>
            </a:extLst>
          </p:cNvPr>
          <p:cNvSpPr>
            <a:spLocks noGrp="1"/>
          </p:cNvSpPr>
          <p:nvPr>
            <p:ph idx="1"/>
          </p:nvPr>
        </p:nvSpPr>
        <p:spPr>
          <a:xfrm>
            <a:off x="5707116" y="2638044"/>
            <a:ext cx="4253747" cy="3101983"/>
          </a:xfrm>
        </p:spPr>
        <p:txBody>
          <a:bodyPr>
            <a:normAutofit fontScale="62500" lnSpcReduction="20000"/>
          </a:bodyPr>
          <a:lstStyle/>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A particular region where IT managers fall short of other organizational departments is communication.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This may cause a rift in communication between the IT division and other divisions within the company, resulting in miscommunications and project delays.</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All firms have serious cybersecurity concerns, and IT managers are in charge of making sure that their company is safe from online attacks (</a:t>
            </a:r>
            <a:r>
              <a:rPr lang="en-IN" sz="1800" u="none" strike="noStrike" dirty="0" err="1">
                <a:solidFill>
                  <a:srgbClr val="222222"/>
                </a:solidFill>
                <a:effectLst/>
                <a:highlight>
                  <a:srgbClr val="FFFFFF"/>
                </a:highlight>
                <a:latin typeface="Times New Roman" panose="02020603050405020304" pitchFamily="18" charset="0"/>
                <a:ea typeface="Times New Roman" panose="02020603050405020304" pitchFamily="18" charset="0"/>
              </a:rPr>
              <a:t>Jarrahi</a:t>
            </a:r>
            <a:r>
              <a:rPr lang="en-IN" sz="18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IN" sz="1800" i="1"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rPr>
              <a:t>et al</a:t>
            </a:r>
            <a:r>
              <a:rPr lang="en-IN" sz="1800" u="none" strike="noStrike" dirty="0">
                <a:solidFill>
                  <a:srgbClr val="222222"/>
                </a:solidFill>
                <a:effectLst/>
                <a:highlight>
                  <a:srgbClr val="FFFFFF"/>
                </a:highlight>
                <a:latin typeface="Times New Roman" panose="02020603050405020304" pitchFamily="18" charset="0"/>
                <a:ea typeface="Times New Roman" panose="02020603050405020304" pitchFamily="18" charset="0"/>
              </a:rPr>
              <a:t>. 2023)</a:t>
            </a:r>
            <a:r>
              <a:rPr lang="en-IN" sz="1800" u="none" strike="noStrike" dirty="0">
                <a:effectLst/>
                <a:latin typeface="Times New Roman" panose="02020603050405020304" pitchFamily="18" charset="0"/>
                <a:ea typeface="Times New Roman" panose="02020603050405020304" pitchFamily="18" charset="0"/>
              </a:rPr>
              <a:t>.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IT managers must, however, be abreast of the most recent security patches and threats because they are always changing.</a:t>
            </a:r>
            <a:endParaRPr lang="en-IN" sz="1800" u="none" strike="noStrike" dirty="0">
              <a:effectLst/>
              <a:latin typeface="Arial" panose="020B0604020202020204" pitchFamily="34" charset="0"/>
              <a:ea typeface="Arial" panose="020B0604020202020204" pitchFamily="34" charset="0"/>
            </a:endParaRPr>
          </a:p>
          <a:p>
            <a:pPr marL="0" indent="0">
              <a:buNone/>
            </a:pPr>
            <a:endParaRPr lang="en-IN" dirty="0"/>
          </a:p>
        </p:txBody>
      </p:sp>
      <p:pic>
        <p:nvPicPr>
          <p:cNvPr id="4" name="Picture 3">
            <a:extLst>
              <a:ext uri="{FF2B5EF4-FFF2-40B4-BE49-F238E27FC236}">
                <a16:creationId xmlns:a16="http://schemas.microsoft.com/office/drawing/2014/main" id="{98EA6D12-C077-B782-D483-943C99217FE5}"/>
              </a:ext>
            </a:extLst>
          </p:cNvPr>
          <p:cNvPicPr>
            <a:picLocks noChangeAspect="1"/>
          </p:cNvPicPr>
          <p:nvPr/>
        </p:nvPicPr>
        <p:blipFill>
          <a:blip r:embed="rId3"/>
          <a:stretch>
            <a:fillRect/>
          </a:stretch>
        </p:blipFill>
        <p:spPr>
          <a:xfrm>
            <a:off x="354724" y="2427890"/>
            <a:ext cx="4837386" cy="3736428"/>
          </a:xfrm>
          <a:prstGeom prst="rect">
            <a:avLst/>
          </a:prstGeom>
        </p:spPr>
      </p:pic>
    </p:spTree>
    <p:extLst>
      <p:ext uri="{BB962C8B-B14F-4D97-AF65-F5344CB8AC3E}">
        <p14:creationId xmlns:p14="http://schemas.microsoft.com/office/powerpoint/2010/main" val="21576902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5C3F-478D-FA9E-0CF8-C88696A3C786}"/>
              </a:ext>
            </a:extLst>
          </p:cNvPr>
          <p:cNvSpPr>
            <a:spLocks noGrp="1"/>
          </p:cNvSpPr>
          <p:nvPr>
            <p:ph type="title"/>
          </p:nvPr>
        </p:nvSpPr>
        <p:spPr/>
        <p:txBody>
          <a:bodyPr/>
          <a:lstStyle/>
          <a:p>
            <a:r>
              <a:rPr lang="en-IN" sz="1800" b="1" dirty="0">
                <a:effectLst/>
                <a:latin typeface="Times New Roman" panose="02020603050405020304" pitchFamily="18" charset="0"/>
                <a:ea typeface="Times New Roman" panose="02020603050405020304" pitchFamily="18" charset="0"/>
              </a:rPr>
              <a:t>Recommendation</a:t>
            </a:r>
            <a:br>
              <a:rPr lang="en-IN" sz="1800" dirty="0">
                <a:effectLst/>
                <a:latin typeface="Arial" panose="020B0604020202020204" pitchFamily="34" charset="0"/>
                <a:ea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966761C0-81D9-A8A0-29BF-6F927E6DA18B}"/>
              </a:ext>
            </a:extLst>
          </p:cNvPr>
          <p:cNvSpPr>
            <a:spLocks noGrp="1"/>
          </p:cNvSpPr>
          <p:nvPr>
            <p:ph idx="1"/>
          </p:nvPr>
        </p:nvSpPr>
        <p:spPr>
          <a:xfrm>
            <a:off x="2231136" y="2638044"/>
            <a:ext cx="4495485" cy="3101983"/>
          </a:xfrm>
        </p:spPr>
        <p:txBody>
          <a:bodyPr>
            <a:normAutofit fontScale="92500" lnSpcReduction="20000"/>
          </a:bodyPr>
          <a:lstStyle/>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It is recommended to identify trends and put information to use.</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Intelligent approaches are effective instruments for developing an organizational knowledge base.</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For the best knowledge management platform, you must first ascertain present and long-term needs.</a:t>
            </a:r>
            <a:endParaRPr lang="en-IN" sz="1800" u="none" strike="noStrike" dirty="0">
              <a:effectLst/>
              <a:latin typeface="Arial" panose="020B0604020202020204" pitchFamily="34" charset="0"/>
              <a:ea typeface="Arial" panose="020B0604020202020204" pitchFamily="34" charset="0"/>
            </a:endParaRPr>
          </a:p>
          <a:p>
            <a:pPr marL="0" indent="0">
              <a:buNone/>
            </a:pPr>
            <a:endParaRPr lang="en-IN" dirty="0"/>
          </a:p>
        </p:txBody>
      </p:sp>
    </p:spTree>
    <p:extLst>
      <p:ext uri="{BB962C8B-B14F-4D97-AF65-F5344CB8AC3E}">
        <p14:creationId xmlns:p14="http://schemas.microsoft.com/office/powerpoint/2010/main" val="40632676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BDBA7-225B-F909-B94A-FBDF9741275A}"/>
              </a:ext>
            </a:extLst>
          </p:cNvPr>
          <p:cNvSpPr>
            <a:spLocks noGrp="1"/>
          </p:cNvSpPr>
          <p:nvPr>
            <p:ph type="title"/>
          </p:nvPr>
        </p:nvSpPr>
        <p:spPr/>
        <p:txBody>
          <a:bodyPr/>
          <a:lstStyle/>
          <a:p>
            <a:r>
              <a:rPr lang="en-IN" sz="1800" b="1" dirty="0">
                <a:effectLst/>
                <a:latin typeface="Times New Roman" panose="02020603050405020304" pitchFamily="18" charset="0"/>
                <a:ea typeface="Times New Roman" panose="02020603050405020304" pitchFamily="18" charset="0"/>
              </a:rPr>
              <a:t>Conclusion </a:t>
            </a:r>
            <a:br>
              <a:rPr lang="en-IN" sz="1800" dirty="0">
                <a:effectLst/>
                <a:latin typeface="Arial" panose="020B0604020202020204" pitchFamily="34" charset="0"/>
                <a:ea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51A74BBD-2AC3-B772-F234-C22FDA74F12D}"/>
              </a:ext>
            </a:extLst>
          </p:cNvPr>
          <p:cNvSpPr>
            <a:spLocks noGrp="1"/>
          </p:cNvSpPr>
          <p:nvPr>
            <p:ph idx="1"/>
          </p:nvPr>
        </p:nvSpPr>
        <p:spPr>
          <a:xfrm>
            <a:off x="4572000" y="2638044"/>
            <a:ext cx="5388864" cy="3101983"/>
          </a:xfrm>
        </p:spPr>
        <p:txBody>
          <a:bodyPr>
            <a:normAutofit fontScale="85000" lnSpcReduction="20000"/>
          </a:bodyPr>
          <a:lstStyle/>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In this presentation, Microsoft and Amazon are managing their businesses effectively.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The main problem with knowledge management systems is that they have scattered information storage, are often hard to maintain, and do not have indexing capabilities.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This could frustrate employees and waste their time. Organizations utilize knowledge management systems to enhance customer satisfaction through customer care solutions, streamline operations, and empower sales personnel. </a:t>
            </a:r>
            <a:endParaRPr lang="en-IN" sz="1800" u="none" strike="noStrike" dirty="0">
              <a:effectLst/>
              <a:latin typeface="Arial" panose="020B0604020202020204" pitchFamily="34" charset="0"/>
              <a:ea typeface="Arial" panose="020B0604020202020204" pitchFamily="34" charset="0"/>
            </a:endParaRPr>
          </a:p>
          <a:p>
            <a:pPr marL="0" indent="0">
              <a:buNone/>
            </a:pPr>
            <a:endParaRPr lang="en-IN" dirty="0"/>
          </a:p>
        </p:txBody>
      </p:sp>
      <p:pic>
        <p:nvPicPr>
          <p:cNvPr id="4" name="Picture 3">
            <a:extLst>
              <a:ext uri="{FF2B5EF4-FFF2-40B4-BE49-F238E27FC236}">
                <a16:creationId xmlns:a16="http://schemas.microsoft.com/office/drawing/2014/main" id="{A5ADBDB7-097A-06A2-D7F8-DFEEFCF98068}"/>
              </a:ext>
            </a:extLst>
          </p:cNvPr>
          <p:cNvPicPr>
            <a:picLocks noChangeAspect="1"/>
          </p:cNvPicPr>
          <p:nvPr/>
        </p:nvPicPr>
        <p:blipFill>
          <a:blip r:embed="rId3"/>
          <a:stretch>
            <a:fillRect/>
          </a:stretch>
        </p:blipFill>
        <p:spPr>
          <a:xfrm>
            <a:off x="719302" y="2236470"/>
            <a:ext cx="3716064" cy="3656838"/>
          </a:xfrm>
          <a:prstGeom prst="rect">
            <a:avLst/>
          </a:prstGeom>
        </p:spPr>
      </p:pic>
    </p:spTree>
    <p:extLst>
      <p:ext uri="{BB962C8B-B14F-4D97-AF65-F5344CB8AC3E}">
        <p14:creationId xmlns:p14="http://schemas.microsoft.com/office/powerpoint/2010/main" val="34836340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5DC0A-447F-9D58-6DE4-1D7DA134F62B}"/>
              </a:ext>
            </a:extLst>
          </p:cNvPr>
          <p:cNvSpPr>
            <a:spLocks noGrp="1"/>
          </p:cNvSpPr>
          <p:nvPr>
            <p:ph type="title"/>
          </p:nvPr>
        </p:nvSpPr>
        <p:spPr/>
        <p:txBody>
          <a:bodyPr/>
          <a:lstStyle/>
          <a:p>
            <a:r>
              <a:rPr lang="en-IN" sz="1800" b="1" dirty="0">
                <a:effectLst/>
                <a:latin typeface="Times New Roman" panose="02020603050405020304" pitchFamily="18" charset="0"/>
                <a:ea typeface="Times New Roman" panose="02020603050405020304" pitchFamily="18" charset="0"/>
              </a:rPr>
              <a:t>References</a:t>
            </a:r>
            <a:br>
              <a:rPr lang="en-IN" sz="1800" dirty="0">
                <a:effectLst/>
                <a:latin typeface="Arial" panose="020B0604020202020204" pitchFamily="34" charset="0"/>
                <a:ea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F47F55CF-E647-A49B-45BE-DDB66B168A68}"/>
              </a:ext>
            </a:extLst>
          </p:cNvPr>
          <p:cNvSpPr>
            <a:spLocks noGrp="1"/>
          </p:cNvSpPr>
          <p:nvPr>
            <p:ph idx="1"/>
          </p:nvPr>
        </p:nvSpPr>
        <p:spPr/>
        <p:txBody>
          <a:bodyPr>
            <a:normAutofit fontScale="62500" lnSpcReduction="20000"/>
          </a:bodyPr>
          <a:lstStyle/>
          <a:p>
            <a:pPr algn="just">
              <a:lnSpc>
                <a:spcPct val="150000"/>
              </a:lnSpc>
            </a:pP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Arnett, J., Goldfinch, B. and Chinta, R., (2018). Multi-dimensional nature of innovation at Amazon.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International Journal of Business Innovation and Research</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15</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(1), pp.1-13.</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rPr>
              <a:t>Dodla</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T.R. and Jones, L., (2023). Identifying knowledge management strategies for knowledge management systems.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Access Journal</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4</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(2), pp.261-277.</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rPr>
              <a:t>Jarrahi</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M.H., </a:t>
            </a: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rPr>
              <a:t>Askay</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D., </a:t>
            </a: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rPr>
              <a:t>Eshraghi</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A. and Smith, P., (2023). Artificial intelligence and knowledge management: A partnership between human and AI.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Business Horizons</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66</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(1), pp.87-99.</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rPr>
              <a:t>Karyatun</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S., </a:t>
            </a: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rPr>
              <a:t>Yuliantini</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T., </a:t>
            </a: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rPr>
              <a:t>Saratian</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E., </a:t>
            </a: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rPr>
              <a:t>Paijan</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P., </a:t>
            </a: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rPr>
              <a:t>Soelton</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M. and </a:t>
            </a: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rPr>
              <a:t>Riadi</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E., (2023). Towards The Best Model Good Corporate Governance And Knowledge Management To Improve Performance Through Job Satisfaction. </a:t>
            </a:r>
            <a:r>
              <a:rPr lang="en-IN" sz="1800" i="1" dirty="0" err="1">
                <a:solidFill>
                  <a:srgbClr val="222222"/>
                </a:solidFill>
                <a:effectLst/>
                <a:highlight>
                  <a:srgbClr val="FFFFFF"/>
                </a:highlight>
                <a:latin typeface="Times New Roman" panose="02020603050405020304" pitchFamily="18" charset="0"/>
                <a:ea typeface="Times New Roman" panose="02020603050405020304" pitchFamily="18" charset="0"/>
              </a:rPr>
              <a:t>Jurnal</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IN" sz="1800" i="1" dirty="0" err="1">
                <a:solidFill>
                  <a:srgbClr val="222222"/>
                </a:solidFill>
                <a:effectLst/>
                <a:highlight>
                  <a:srgbClr val="FFFFFF"/>
                </a:highlight>
                <a:latin typeface="Times New Roman" panose="02020603050405020304" pitchFamily="18" charset="0"/>
                <a:ea typeface="Times New Roman" panose="02020603050405020304" pitchFamily="18" charset="0"/>
              </a:rPr>
              <a:t>Riset</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IN" sz="1800" i="1" dirty="0" err="1">
                <a:solidFill>
                  <a:srgbClr val="222222"/>
                </a:solidFill>
                <a:effectLst/>
                <a:highlight>
                  <a:srgbClr val="FFFFFF"/>
                </a:highlight>
                <a:latin typeface="Times New Roman" panose="02020603050405020304" pitchFamily="18" charset="0"/>
                <a:ea typeface="Times New Roman" panose="02020603050405020304" pitchFamily="18" charset="0"/>
              </a:rPr>
              <a:t>Bisnis</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 Dan </a:t>
            </a:r>
            <a:r>
              <a:rPr lang="en-IN" sz="1800" i="1" dirty="0" err="1">
                <a:solidFill>
                  <a:srgbClr val="222222"/>
                </a:solidFill>
                <a:effectLst/>
                <a:highlight>
                  <a:srgbClr val="FFFFFF"/>
                </a:highlight>
                <a:latin typeface="Times New Roman" panose="02020603050405020304" pitchFamily="18" charset="0"/>
                <a:ea typeface="Times New Roman" panose="02020603050405020304" pitchFamily="18" charset="0"/>
              </a:rPr>
              <a:t>Manajemen</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16</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(2), pp.236-245.</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Singh, A., </a:t>
            </a: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rPr>
              <a:t>Kukreja</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V. and Kumar, M., (2023). An empirical study to design an effective agile knowledge management framework.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Multimedia Tools and Applications</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82</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(8), pp.12191-12209.</a:t>
            </a:r>
            <a:endParaRPr lang="en-IN" sz="1800" dirty="0">
              <a:effectLst/>
              <a:latin typeface="Arial" panose="020B0604020202020204" pitchFamily="34" charset="0"/>
              <a:ea typeface="Arial" panose="020B0604020202020204" pitchFamily="34" charset="0"/>
            </a:endParaRPr>
          </a:p>
          <a:p>
            <a:endParaRPr lang="en-IN" dirty="0"/>
          </a:p>
        </p:txBody>
      </p:sp>
    </p:spTree>
    <p:extLst>
      <p:ext uri="{BB962C8B-B14F-4D97-AF65-F5344CB8AC3E}">
        <p14:creationId xmlns:p14="http://schemas.microsoft.com/office/powerpoint/2010/main" val="14605616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Parcel</Template>
  <TotalTime>19</TotalTime>
  <Words>1417</Words>
  <Application>Microsoft Office PowerPoint</Application>
  <PresentationFormat>Ecran lat</PresentationFormat>
  <Paragraphs>56</Paragraphs>
  <Slides>9</Slides>
  <Notes>7</Notes>
  <HiddenSlides>0</HiddenSlides>
  <MMClips>0</MMClips>
  <ScaleCrop>false</ScaleCrop>
  <HeadingPairs>
    <vt:vector size="4" baseType="variant">
      <vt:variant>
        <vt:lpstr>Temă</vt:lpstr>
      </vt:variant>
      <vt:variant>
        <vt:i4>1</vt:i4>
      </vt:variant>
      <vt:variant>
        <vt:lpstr>Titluri diapozitive</vt:lpstr>
      </vt:variant>
      <vt:variant>
        <vt:i4>9</vt:i4>
      </vt:variant>
    </vt:vector>
  </HeadingPairs>
  <TitlesOfParts>
    <vt:vector size="10" baseType="lpstr">
      <vt:lpstr>Parcel</vt:lpstr>
      <vt:lpstr>Individual Academic Presentation  </vt:lpstr>
      <vt:lpstr>Introduction </vt:lpstr>
      <vt:lpstr>Knowledge management of Amazon </vt:lpstr>
      <vt:lpstr>Knowledge management of Microsoft </vt:lpstr>
      <vt:lpstr>Advantages </vt:lpstr>
      <vt:lpstr>Challenges </vt:lpstr>
      <vt:lpstr>Recommendation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Shreeja Banerjee</dc:creator>
  <cp:lastModifiedBy>Radu Nitu (2109427)</cp:lastModifiedBy>
  <cp:revision>6</cp:revision>
  <dcterms:created xsi:type="dcterms:W3CDTF">2024-03-07T13:08:46Z</dcterms:created>
  <dcterms:modified xsi:type="dcterms:W3CDTF">2024-03-17T10:57:46Z</dcterms:modified>
</cp:coreProperties>
</file>