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79"/>
  </p:normalViewPr>
  <p:slideViewPr>
    <p:cSldViewPr snapToGrid="0">
      <p:cViewPr varScale="1">
        <p:scale>
          <a:sx n="75" d="100"/>
          <a:sy n="75" d="100"/>
        </p:scale>
        <p:origin x="3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onica Toader" userId="ce82d2ce-206a-4e45-8dd8-ac2ccb3cff7c" providerId="ADAL" clId="{E6A9C948-4F31-44FB-9223-7CD2F08D5797}"/>
    <pc:docChg chg="modSld">
      <pc:chgData name="Ionica Toader" userId="ce82d2ce-206a-4e45-8dd8-ac2ccb3cff7c" providerId="ADAL" clId="{E6A9C948-4F31-44FB-9223-7CD2F08D5797}" dt="2023-11-24T22:23:12.969" v="53" actId="20577"/>
      <pc:docMkLst>
        <pc:docMk/>
      </pc:docMkLst>
      <pc:sldChg chg="modSp mod">
        <pc:chgData name="Ionica Toader" userId="ce82d2ce-206a-4e45-8dd8-ac2ccb3cff7c" providerId="ADAL" clId="{E6A9C948-4F31-44FB-9223-7CD2F08D5797}" dt="2023-11-24T22:22:31.053" v="50" actId="20577"/>
        <pc:sldMkLst>
          <pc:docMk/>
          <pc:sldMk cId="2682032332" sldId="256"/>
        </pc:sldMkLst>
        <pc:spChg chg="mod">
          <ac:chgData name="Ionica Toader" userId="ce82d2ce-206a-4e45-8dd8-ac2ccb3cff7c" providerId="ADAL" clId="{E6A9C948-4F31-44FB-9223-7CD2F08D5797}" dt="2023-11-24T22:22:31.053" v="50" actId="20577"/>
          <ac:spMkLst>
            <pc:docMk/>
            <pc:sldMk cId="2682032332" sldId="256"/>
            <ac:spMk id="5" creationId="{4541FBDB-3DE7-0108-F8CE-1526C27DAD7C}"/>
          </ac:spMkLst>
        </pc:spChg>
      </pc:sldChg>
      <pc:sldChg chg="modSp mod">
        <pc:chgData name="Ionica Toader" userId="ce82d2ce-206a-4e45-8dd8-ac2ccb3cff7c" providerId="ADAL" clId="{E6A9C948-4F31-44FB-9223-7CD2F08D5797}" dt="2023-11-24T22:23:12.969" v="53" actId="20577"/>
        <pc:sldMkLst>
          <pc:docMk/>
          <pc:sldMk cId="2329130019" sldId="264"/>
        </pc:sldMkLst>
        <pc:spChg chg="mod">
          <ac:chgData name="Ionica Toader" userId="ce82d2ce-206a-4e45-8dd8-ac2ccb3cff7c" providerId="ADAL" clId="{E6A9C948-4F31-44FB-9223-7CD2F08D5797}" dt="2023-11-24T22:23:12.969" v="53" actId="20577"/>
          <ac:spMkLst>
            <pc:docMk/>
            <pc:sldMk cId="2329130019" sldId="264"/>
            <ac:spMk id="2" creationId="{BADD1156-5290-4ACA-B1D8-42B318EFD09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564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8963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1249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8868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9135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3955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42928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015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75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2560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5090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397ED-98DB-4AD4-B761-CDAE56967F01}" type="datetimeFigureOut">
              <a:rPr lang="en-KE" smtClean="0"/>
              <a:t>11/24/2023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3BACED9-0EC6-41C2-AEED-0AB37BFE25EB}" type="slidenum">
              <a:rPr lang="en-KE" smtClean="0"/>
              <a:t>‹#›</a:t>
            </a:fld>
            <a:endParaRPr lang="en-KE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456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E3D30-9F21-41A6-B788-8F763E48BD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9705" y="1874463"/>
            <a:ext cx="8637073" cy="974558"/>
          </a:xfrm>
        </p:spPr>
        <p:txBody>
          <a:bodyPr>
            <a:normAutofit/>
          </a:bodyPr>
          <a:lstStyle/>
          <a:p>
            <a:r>
              <a:rPr lang="en-US" sz="6000" i="1" dirty="0"/>
              <a:t>Managing</a:t>
            </a:r>
            <a:r>
              <a:rPr lang="en-US" i="1" dirty="0"/>
              <a:t> People</a:t>
            </a:r>
            <a:endParaRPr lang="en-K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915DA-FE8E-43F5-917C-B9C072485C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53874" y="2959769"/>
            <a:ext cx="8637072" cy="619691"/>
          </a:xfrm>
        </p:spPr>
        <p:txBody>
          <a:bodyPr/>
          <a:lstStyle/>
          <a:p>
            <a:r>
              <a:rPr lang="en-US" i="1" dirty="0"/>
              <a:t>How HR Build Positive Employer-Employee Relationships</a:t>
            </a:r>
            <a:endParaRPr lang="en-K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41FBDB-3DE7-0108-F8CE-1526C27DAD7C}"/>
              </a:ext>
            </a:extLst>
          </p:cNvPr>
          <p:cNvSpPr txBox="1"/>
          <p:nvPr/>
        </p:nvSpPr>
        <p:spPr>
          <a:xfrm>
            <a:off x="4730416" y="3579460"/>
            <a:ext cx="3068053" cy="2179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400" dirty="0">
                <a:cs typeface="Arial" panose="020B0604020202020204" pitchFamily="34" charset="0"/>
              </a:rPr>
              <a:t>Ionica Toader</a:t>
            </a:r>
          </a:p>
          <a:p>
            <a:pPr>
              <a:lnSpc>
                <a:spcPct val="200000"/>
              </a:lnSpc>
            </a:pPr>
            <a:r>
              <a:rPr lang="en-US" sz="1400" dirty="0">
                <a:cs typeface="Arial" panose="020B0604020202020204" pitchFamily="34" charset="0"/>
              </a:rPr>
              <a:t>University of Wales Trinity Saint David</a:t>
            </a:r>
          </a:p>
          <a:p>
            <a:pPr>
              <a:lnSpc>
                <a:spcPct val="200000"/>
              </a:lnSpc>
            </a:pPr>
            <a:r>
              <a:rPr lang="en-US" sz="1400" dirty="0">
                <a:cs typeface="Arial" panose="020B0604020202020204" pitchFamily="34" charset="0"/>
              </a:rPr>
              <a:t>LCBB5004</a:t>
            </a:r>
          </a:p>
          <a:p>
            <a:pPr>
              <a:lnSpc>
                <a:spcPct val="200000"/>
              </a:lnSpc>
            </a:pPr>
            <a:r>
              <a:rPr lang="en-US" sz="1400" dirty="0">
                <a:cs typeface="Arial" panose="020B0604020202020204" pitchFamily="34" charset="0"/>
              </a:rPr>
              <a:t>Samuel Ofori</a:t>
            </a:r>
          </a:p>
          <a:p>
            <a:pPr>
              <a:lnSpc>
                <a:spcPct val="200000"/>
              </a:lnSpc>
            </a:pPr>
            <a:r>
              <a:rPr lang="en-US" sz="1400" dirty="0">
                <a:cs typeface="Arial" panose="020B0604020202020204" pitchFamily="34" charset="0"/>
              </a:rPr>
              <a:t>November 24th, 2023 </a:t>
            </a:r>
          </a:p>
        </p:txBody>
      </p:sp>
    </p:spTree>
    <p:extLst>
      <p:ext uri="{BB962C8B-B14F-4D97-AF65-F5344CB8AC3E}">
        <p14:creationId xmlns:p14="http://schemas.microsoft.com/office/powerpoint/2010/main" val="2682032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A59A7-DD4C-429E-9CBA-C17D70872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Introduction: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00722-8EBE-4A2A-9D6A-91023029D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 fontScale="92500"/>
          </a:bodyPr>
          <a:lstStyle/>
          <a:p>
            <a:r>
              <a:rPr lang="en-US" dirty="0"/>
              <a:t>The presentation, explores two critical aspects of Human Resources: the role of HR professionals and the factors influencing positive employer-employee relationships.</a:t>
            </a:r>
          </a:p>
          <a:p>
            <a:r>
              <a:rPr lang="en-US" dirty="0"/>
              <a:t>According to </a:t>
            </a:r>
            <a:r>
              <a:rPr lang="en-US" dirty="0" err="1"/>
              <a:t>Dessler</a:t>
            </a:r>
            <a:r>
              <a:rPr lang="en-US" dirty="0"/>
              <a:t> (2020) human Resources plays a pivotal role in any organization. It is responsible for managing an organization's most valuable asset - its people.</a:t>
            </a:r>
          </a:p>
          <a:p>
            <a:r>
              <a:rPr lang="en-US" dirty="0"/>
              <a:t>HR professionals are crucial in ensuring that organizations attract, develop, and retain talented individuals.</a:t>
            </a:r>
          </a:p>
          <a:p>
            <a:r>
              <a:rPr lang="en-US" dirty="0"/>
              <a:t>Building and maintaining positive relationships between employers and employees is vital for organizational success, as it directly impacts employee engagement, morale, and productivity.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2818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E32F-0AC6-4515-B527-94F8CA93B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Role of HR Professionals: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2DE0B-C08F-4108-A030-8ED2257D6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HR professionals play a multifaceted role within organizations. They are responsible for a wide range of functions, including recruitment and selection, training and development, performance management, and employee relations.</a:t>
            </a:r>
          </a:p>
          <a:p>
            <a:r>
              <a:rPr lang="en-US" dirty="0"/>
              <a:t>The current CIPD profession map serves as a valuable framework, outlining the competencies and behaviors expected of HR practitioners.</a:t>
            </a:r>
          </a:p>
          <a:p>
            <a:r>
              <a:rPr lang="en-US" dirty="0"/>
              <a:t>These competencies are divided into three main categories: Core HR, Specialist HR, and Technical HR. These areas encompass the knowledge and skills necessary for HR professionals to excel in their roles.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87771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427E7-8834-4EFA-A40A-2E014B67B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The CIPD Profession Map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6D65F-8F5F-49A3-8CDA-8774998A91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CIPD (Chartered Institute of Personnel and Development) Profession Map is a foundational framework.</a:t>
            </a:r>
          </a:p>
          <a:p>
            <a:r>
              <a:rPr lang="en-US" dirty="0"/>
              <a:t>It outlines the competencies and behaviors expected of HR practitioners.</a:t>
            </a:r>
          </a:p>
          <a:p>
            <a:r>
              <a:rPr lang="en-US" dirty="0"/>
              <a:t>These competencies are categorized into three main areas:</a:t>
            </a:r>
          </a:p>
          <a:p>
            <a:pPr lvl="1"/>
            <a:r>
              <a:rPr lang="en-US" dirty="0"/>
              <a:t>Core HR</a:t>
            </a:r>
          </a:p>
          <a:p>
            <a:pPr lvl="1"/>
            <a:r>
              <a:rPr lang="en-US" dirty="0"/>
              <a:t>Specialist HR</a:t>
            </a:r>
          </a:p>
          <a:p>
            <a:pPr lvl="1"/>
            <a:r>
              <a:rPr lang="en-US" dirty="0"/>
              <a:t>Technical HR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86978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84A24-A4B4-47F6-B48B-481819837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Job Responsibilities: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703C-9347-4109-89C8-158D4FF1D9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HR professionals are at the forefront of recruitment and selection processes. They source, screen, and interview candidates to ensure the right fit for the organization.</a:t>
            </a:r>
          </a:p>
          <a:p>
            <a:r>
              <a:rPr lang="en-US" dirty="0"/>
              <a:t>Once employees are onboard, HR takes charge of their training and development, helping them acquire the skills and knowledge needed for their roles.</a:t>
            </a:r>
          </a:p>
          <a:p>
            <a:r>
              <a:rPr lang="en-US" dirty="0"/>
              <a:t>Performance management is another crucial aspect. HR professionals design and implement appraisal systems, provide feedback, and assist in employees' career development.</a:t>
            </a:r>
          </a:p>
          <a:p>
            <a:r>
              <a:rPr lang="en-US" dirty="0"/>
              <a:t>Employee relations, including conflict resolution and creating a positive work environment, are also part of HR's responsibilities.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93453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AED9E-0406-4A3A-9D32-8DA8F380F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Functional Areas: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BB2B9-1B85-4F31-BEF4-1EF9629BA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HR is not confined to a single area but encompasses several functional domains.</a:t>
            </a:r>
          </a:p>
          <a:p>
            <a:r>
              <a:rPr lang="en-US" dirty="0"/>
              <a:t>HR Operations focuses on the day-to-day HR activities, including payroll, benefits administration, and compliance with labor laws.</a:t>
            </a:r>
          </a:p>
          <a:p>
            <a:r>
              <a:rPr lang="en-US" dirty="0"/>
              <a:t>Talent Management involves attracting, developing, and retaining top talent. It includes succession planning, leadership development, and workforce planning.</a:t>
            </a:r>
          </a:p>
          <a:p>
            <a:r>
              <a:rPr lang="en-US" dirty="0"/>
              <a:t>HR Strategy aligns HR practices with overall business goals. It involves crafting HR policies and practices that drive organizational success.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86689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5D821-1A2B-4D6A-9773-1FB5CD42D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Values and Ethics: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50D67-6F0B-4D79-9DC0-583F69837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HR professionals should embody certain core values and ethics in their roles.</a:t>
            </a:r>
          </a:p>
          <a:p>
            <a:r>
              <a:rPr lang="en-US" dirty="0"/>
              <a:t>Fairness is paramount. HR professionals must ensure that policies and practices are applied consistently and equitably.</a:t>
            </a:r>
          </a:p>
          <a:p>
            <a:r>
              <a:rPr lang="en-US" dirty="0"/>
              <a:t>Confidentiality is essential when handling sensitive employee information, such as personal and medical records.</a:t>
            </a:r>
          </a:p>
          <a:p>
            <a:r>
              <a:rPr lang="en-US" dirty="0"/>
              <a:t>Integrity means being honest, transparent, and trustworthy in all HR dealings. Upholding these values builds trust within the organization.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75624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17FC8-787E-4CE0-980A-D33C74DB6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Positive Employer-Employee Relationships: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E5C2C-F866-426C-9B1D-9A053E872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Now, let's shift our focus to the types of relationships that can develop between employers and employees.</a:t>
            </a:r>
          </a:p>
          <a:p>
            <a:r>
              <a:rPr lang="en-US" dirty="0"/>
              <a:t>The employer-employee relationship can vary from transactional (where employees simply exchange their labor for pay) to a partnership (where both parties collaborate closely to achieve shared goals).</a:t>
            </a:r>
          </a:p>
          <a:p>
            <a:r>
              <a:rPr lang="en-US" dirty="0"/>
              <a:t>Developing positive relationships is crucial as it can lead to increased employee engagement, job satisfaction, and overall organizational success.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144823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4B641-C54C-4DB0-AEEE-3C3F657FC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Factors Influencing Positive Relationships: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BD65C-DE76-4070-8378-84B88BA30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What factors contribute to positive employer-employee relationships? Let's explore some practical examples:</a:t>
            </a:r>
          </a:p>
          <a:p>
            <a:r>
              <a:rPr lang="en-US" dirty="0"/>
              <a:t>Effective communication is key. When employers and employees openly and transparently communicate, misunderstandings are minimized, and trust is built.</a:t>
            </a:r>
          </a:p>
          <a:p>
            <a:r>
              <a:rPr lang="en-US" dirty="0"/>
              <a:t>Mutual respect ensures that employees feel valued and appreciated for their contributions.</a:t>
            </a:r>
          </a:p>
          <a:p>
            <a:r>
              <a:rPr lang="en-US" dirty="0"/>
              <a:t>Recognition for achievements motivates employees and fosters a sense of accomplishment.</a:t>
            </a:r>
          </a:p>
          <a:p>
            <a:r>
              <a:rPr lang="en-US" dirty="0"/>
              <a:t>Opportunities for professional growth and development demonstrate an investment in employees' long-term success.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769677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D1156-5290-4ACA-B1D8-42B318EFD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E</a:t>
            </a:r>
            <a:r>
              <a:rPr lang="en-US" sz="2800" i="1" cap="none" dirty="0"/>
              <a:t>xample:</a:t>
            </a:r>
            <a:endParaRPr lang="en-KE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91AF2-5113-4A74-A193-B1863CDDA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previous organization, there was a mentorship program where experienced employees guided newer ones in their career development.</a:t>
            </a:r>
          </a:p>
          <a:p>
            <a:r>
              <a:rPr lang="en-US" dirty="0"/>
              <a:t>Being part of such a program not only helped in skill development but also created a strong bond between mentors and mentees.</a:t>
            </a:r>
          </a:p>
          <a:p>
            <a:r>
              <a:rPr lang="en-US" dirty="0"/>
              <a:t>It enhanced the sense of community within the company.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29130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A1931-9402-47C9-9EA7-459A41E2D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C</a:t>
            </a:r>
            <a:r>
              <a:rPr lang="en-US" i="1" cap="none" dirty="0"/>
              <a:t>onclusion</a:t>
            </a:r>
            <a:endParaRPr lang="en-KE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C967B-1E6B-4F20-929B-06F4677C9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conclusion, HR professionals play a pivotal role in organizations, managing various responsibilities and upholding ethical values.</a:t>
            </a:r>
          </a:p>
          <a:p>
            <a:r>
              <a:rPr lang="en-US" dirty="0"/>
              <a:t>Positive employer-employee relationships are nurtured through effective communication, mutual respect, recognition, and opportunities for growth.</a:t>
            </a:r>
          </a:p>
          <a:p>
            <a:r>
              <a:rPr lang="en-US" dirty="0"/>
              <a:t>By embracing these principles, organizations can create an environment where employees thrive, ultimately contributing to the organization's success.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716007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3DEA9-EB22-46FA-B7F3-0073F6B74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R</a:t>
            </a:r>
            <a:r>
              <a:rPr lang="en-US" i="1" cap="none" dirty="0"/>
              <a:t>EFERENCES</a:t>
            </a:r>
            <a:endParaRPr lang="en-KE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B9915-97A8-4B46-97E7-3683437B9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1400" dirty="0" err="1"/>
              <a:t>Dessler</a:t>
            </a:r>
            <a:r>
              <a:rPr lang="en-US" sz="1400" dirty="0"/>
              <a:t>, G. (2020). </a:t>
            </a:r>
            <a:r>
              <a:rPr lang="en-US" sz="1400" i="1" dirty="0"/>
              <a:t>Human Resource Management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Collins, A. (2019). </a:t>
            </a:r>
            <a:r>
              <a:rPr lang="en-US" sz="1400" i="1" dirty="0"/>
              <a:t>The New HR Leader's First 100 Days: How To Start Strong, Hit The Ground Running &amp; ACHIEVE SUCCESS FASTER As A New Human Resources Manager, Director or VP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Noe, R. A. (2016). </a:t>
            </a:r>
            <a:r>
              <a:rPr lang="en-US" sz="1400" i="1" dirty="0"/>
              <a:t>Employee Training &amp; Development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Sinek, S. (2017). </a:t>
            </a:r>
            <a:r>
              <a:rPr lang="en-US" sz="1400" i="1" dirty="0"/>
              <a:t>Leaders Eat Last: Why Some Teams Pull Together and Others Don't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Covey, S. R. (1989). </a:t>
            </a:r>
            <a:r>
              <a:rPr lang="en-US" sz="1400" i="1" dirty="0"/>
              <a:t>The 7 Habits of Highly Effective People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Pink, D. H. (2011). </a:t>
            </a:r>
            <a:r>
              <a:rPr lang="en-US" sz="1400" i="1" dirty="0"/>
              <a:t>Drive: The Surprising Truth About What Motivates Us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Scott, K. (2017). </a:t>
            </a:r>
            <a:r>
              <a:rPr lang="en-US" sz="1400" i="1" dirty="0"/>
              <a:t>Radical Candor: Be a Kick-Ass Boss Without Losing Your Humanity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Buckingham, M., &amp; Coffman, C. (1999). </a:t>
            </a:r>
            <a:r>
              <a:rPr lang="en-US" sz="1400" i="1" dirty="0"/>
              <a:t>First Break All the Rules: What the World's Greatest Managers Do Differently</a:t>
            </a:r>
            <a:r>
              <a:rPr lang="en-US" sz="1400" dirty="0"/>
              <a:t>. Publisher.</a:t>
            </a:r>
          </a:p>
          <a:p>
            <a:r>
              <a:rPr lang="en-US" sz="1400" dirty="0" err="1"/>
              <a:t>Switzler</a:t>
            </a:r>
            <a:r>
              <a:rPr lang="en-US" sz="1400" dirty="0"/>
              <a:t>, A., </a:t>
            </a:r>
            <a:r>
              <a:rPr lang="en-US" sz="1400" dirty="0" err="1"/>
              <a:t>Grenny</a:t>
            </a:r>
            <a:r>
              <a:rPr lang="en-US" sz="1400" dirty="0"/>
              <a:t>, J., &amp; McMillan, R. (2011). </a:t>
            </a:r>
            <a:r>
              <a:rPr lang="en-US" sz="1400" i="1" dirty="0"/>
              <a:t>Crucial Conversations: Tools for Talking When Stakes Are High</a:t>
            </a:r>
            <a:r>
              <a:rPr lang="en-US" sz="1400" dirty="0"/>
              <a:t>. Publisher.</a:t>
            </a:r>
          </a:p>
          <a:p>
            <a:r>
              <a:rPr lang="en-US" sz="1400" dirty="0"/>
              <a:t>Snell, S. A., &amp; Morris, S. S. (2019). </a:t>
            </a:r>
            <a:r>
              <a:rPr lang="en-US" sz="1400" i="1" dirty="0"/>
              <a:t>Managing Human Resources</a:t>
            </a:r>
            <a:r>
              <a:rPr lang="en-US" sz="1400" dirty="0"/>
              <a:t>. Publisher.</a:t>
            </a:r>
          </a:p>
          <a:p>
            <a:endParaRPr lang="en-KE" sz="1400" dirty="0"/>
          </a:p>
        </p:txBody>
      </p:sp>
    </p:spTree>
    <p:extLst>
      <p:ext uri="{BB962C8B-B14F-4D97-AF65-F5344CB8AC3E}">
        <p14:creationId xmlns:p14="http://schemas.microsoft.com/office/powerpoint/2010/main" val="265907388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83</TotalTime>
  <Words>1044</Words>
  <Application>Microsoft Office PowerPoint</Application>
  <PresentationFormat>Widescreen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Gill Sans MT</vt:lpstr>
      <vt:lpstr>Gallery</vt:lpstr>
      <vt:lpstr>Managing People</vt:lpstr>
      <vt:lpstr>Introduction:</vt:lpstr>
      <vt:lpstr>Role of HR Professionals: </vt:lpstr>
      <vt:lpstr>The CIPD Profession Map </vt:lpstr>
      <vt:lpstr>Job Responsibilities: </vt:lpstr>
      <vt:lpstr>Functional Areas: </vt:lpstr>
      <vt:lpstr>Values and Ethics: </vt:lpstr>
      <vt:lpstr>Positive Employer-Employee Relationships: </vt:lpstr>
      <vt:lpstr>Factors Influencing Positive Relationships: </vt:lpstr>
      <vt:lpstr>Example: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People</dc:title>
  <cp:lastModifiedBy>Ionica Toader</cp:lastModifiedBy>
  <cp:revision>6</cp:revision>
  <dcterms:created xsi:type="dcterms:W3CDTF">2023-11-22T16:37:05Z</dcterms:created>
  <dcterms:modified xsi:type="dcterms:W3CDTF">2023-11-24T22:23:21Z</dcterms:modified>
</cp:coreProperties>
</file>