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4"/>
  </p:notesMasterIdLst>
  <p:sldIdLst>
    <p:sldId id="256" r:id="rId2"/>
    <p:sldId id="266" r:id="rId3"/>
    <p:sldId id="257" r:id="rId4"/>
    <p:sldId id="258" r:id="rId5"/>
    <p:sldId id="259" r:id="rId6"/>
    <p:sldId id="260" r:id="rId7"/>
    <p:sldId id="261" r:id="rId8"/>
    <p:sldId id="262" r:id="rId9"/>
    <p:sldId id="263" r:id="rId10"/>
    <p:sldId id="264" r:id="rId11"/>
    <p:sldId id="267" r:id="rId12"/>
    <p:sldId id="268" r:id="rId13"/>
    <p:sldId id="269" r:id="rId14"/>
    <p:sldId id="270" r:id="rId15"/>
    <p:sldId id="271" r:id="rId16"/>
    <p:sldId id="272" r:id="rId17"/>
    <p:sldId id="273" r:id="rId18"/>
    <p:sldId id="274" r:id="rId19"/>
    <p:sldId id="275" r:id="rId20"/>
    <p:sldId id="276" r:id="rId21"/>
    <p:sldId id="278" r:id="rId22"/>
    <p:sldId id="265" r:id="rId23"/>
  </p:sldIdLst>
  <p:sldSz cx="18288000" cy="10287000"/>
  <p:notesSz cx="6858000" cy="9144000"/>
  <p:embeddedFontLst>
    <p:embeddedFont>
      <p:font typeface="Open Sauce Bold" panose="020B0604020202020204" charset="0"/>
      <p:regular r:id="rId25"/>
    </p:embeddedFont>
    <p:embeddedFont>
      <p:font typeface="Poppins" panose="00000500000000000000" pitchFamily="2" charset="0"/>
      <p:regular r:id="rId26"/>
      <p:bold r:id="rId27"/>
      <p:italic r:id="rId28"/>
      <p:boldItalic r:id="rId29"/>
    </p:embeddedFont>
    <p:embeddedFont>
      <p:font typeface="Poppins Bold" panose="00000800000000000000" charset="0"/>
      <p:regular r:id="rId30"/>
      <p:bold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BA690A-CD77-47CB-80DF-76D21995204E}" v="722" dt="2026-04-05T11:30:36.730"/>
    <p1510:client id="{DBB8FE58-54A1-46BE-885E-AA335C0D8AA1}" v="21" dt="2026-04-05T12:06:56.125"/>
    <p1510:client id="{F3E83974-C1B0-484F-817E-B344BDAEB4DA}" v="12" dt="2026-04-05T09:47:38.5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6" d="100"/>
          <a:sy n="56" d="100"/>
        </p:scale>
        <p:origin x="610"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vek singireddy" userId="fadc63ef65c0802a" providerId="LiveId" clId="{757F7CE4-4351-4E45-A3D7-9943C8C13B79}"/>
    <pc:docChg chg="custSel addSld delSld modSld">
      <pc:chgData name="vivek singireddy" userId="fadc63ef65c0802a" providerId="LiveId" clId="{757F7CE4-4351-4E45-A3D7-9943C8C13B79}" dt="2026-04-05T12:08:57.456" v="252" actId="20577"/>
      <pc:docMkLst>
        <pc:docMk/>
      </pc:docMkLst>
      <pc:sldChg chg="new del">
        <pc:chgData name="vivek singireddy" userId="fadc63ef65c0802a" providerId="LiveId" clId="{757F7CE4-4351-4E45-A3D7-9943C8C13B79}" dt="2026-04-05T11:58:27.277" v="2" actId="47"/>
        <pc:sldMkLst>
          <pc:docMk/>
          <pc:sldMk cId="1468049777" sldId="277"/>
        </pc:sldMkLst>
      </pc:sldChg>
      <pc:sldChg chg="addSp delSp modSp new mod modClrScheme chgLayout">
        <pc:chgData name="vivek singireddy" userId="fadc63ef65c0802a" providerId="LiveId" clId="{757F7CE4-4351-4E45-A3D7-9943C8C13B79}" dt="2026-04-05T12:08:57.456" v="252" actId="20577"/>
        <pc:sldMkLst>
          <pc:docMk/>
          <pc:sldMk cId="3821747939" sldId="278"/>
        </pc:sldMkLst>
        <pc:spChg chg="add mod">
          <ac:chgData name="vivek singireddy" userId="fadc63ef65c0802a" providerId="LiveId" clId="{757F7CE4-4351-4E45-A3D7-9943C8C13B79}" dt="2026-04-05T12:00:14.473" v="21" actId="1076"/>
          <ac:spMkLst>
            <pc:docMk/>
            <pc:sldMk cId="3821747939" sldId="278"/>
            <ac:spMk id="2" creationId="{18138E21-3387-372B-A575-3E517650C5D3}"/>
          </ac:spMkLst>
        </pc:spChg>
        <pc:spChg chg="add del mod">
          <ac:chgData name="vivek singireddy" userId="fadc63ef65c0802a" providerId="LiveId" clId="{757F7CE4-4351-4E45-A3D7-9943C8C13B79}" dt="2026-04-05T12:00:05.785" v="19"/>
          <ac:spMkLst>
            <pc:docMk/>
            <pc:sldMk cId="3821747939" sldId="278"/>
            <ac:spMk id="3" creationId="{BA156E7D-A0A5-0441-5B90-1F070E9CE306}"/>
          </ac:spMkLst>
        </pc:spChg>
        <pc:spChg chg="add del mod">
          <ac:chgData name="vivek singireddy" userId="fadc63ef65c0802a" providerId="LiveId" clId="{757F7CE4-4351-4E45-A3D7-9943C8C13B79}" dt="2026-04-05T12:00:08.893" v="20" actId="478"/>
          <ac:spMkLst>
            <pc:docMk/>
            <pc:sldMk cId="3821747939" sldId="278"/>
            <ac:spMk id="4" creationId="{DA4CAC57-C21F-3D13-93A3-5439FC2FE624}"/>
          </ac:spMkLst>
        </pc:spChg>
        <pc:spChg chg="add mod">
          <ac:chgData name="vivek singireddy" userId="fadc63ef65c0802a" providerId="LiveId" clId="{757F7CE4-4351-4E45-A3D7-9943C8C13B79}" dt="2026-04-05T12:08:57.456" v="252" actId="20577"/>
          <ac:spMkLst>
            <pc:docMk/>
            <pc:sldMk cId="3821747939" sldId="278"/>
            <ac:spMk id="6" creationId="{7CA01C82-9215-DF40-5C30-B4B4A6618DC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474EAB-120B-4352-98EA-E7AAB24E8AF4}" type="doc">
      <dgm:prSet loTypeId="urn:microsoft.com/office/officeart/2005/8/layout/arrow4" loCatId="relationship" qsTypeId="urn:microsoft.com/office/officeart/2005/8/quickstyle/simple1" qsCatId="simple" csTypeId="urn:microsoft.com/office/officeart/2005/8/colors/accent1_2" csCatId="accent1" phldr="1"/>
      <dgm:spPr/>
      <dgm:t>
        <a:bodyPr/>
        <a:lstStyle/>
        <a:p>
          <a:endParaRPr lang="en-IN"/>
        </a:p>
      </dgm:t>
    </dgm:pt>
    <dgm:pt modelId="{CBB1FE3F-BB94-48D8-A8EC-D838A6777516}">
      <dgm:prSet phldrT="[Text]"/>
      <dgm:spPr/>
      <dgm:t>
        <a:bodyPr/>
        <a:lstStyle/>
        <a:p>
          <a:pPr>
            <a:buNone/>
          </a:pPr>
          <a:r>
            <a:rPr lang="en-IN" b="1"/>
            <a:t>Motivators</a:t>
          </a:r>
          <a:r>
            <a:rPr lang="en-IN"/>
            <a:t> </a:t>
          </a:r>
        </a:p>
        <a:p>
          <a:pPr>
            <a:buNone/>
          </a:pPr>
          <a:r>
            <a:rPr lang="en-IN"/>
            <a:t>(intrinsic: recognition, autonomy, achievement, responsibility) </a:t>
          </a:r>
        </a:p>
      </dgm:t>
    </dgm:pt>
    <dgm:pt modelId="{12FAF181-4531-4353-8E38-DF30407BB675}" type="parTrans" cxnId="{78863A8B-1915-486E-83A9-C49B736FA716}">
      <dgm:prSet/>
      <dgm:spPr/>
      <dgm:t>
        <a:bodyPr/>
        <a:lstStyle/>
        <a:p>
          <a:endParaRPr lang="en-IN"/>
        </a:p>
      </dgm:t>
    </dgm:pt>
    <dgm:pt modelId="{A7925BC2-2702-4FF8-B127-191813B452D1}" type="sibTrans" cxnId="{78863A8B-1915-486E-83A9-C49B736FA716}">
      <dgm:prSet/>
      <dgm:spPr/>
      <dgm:t>
        <a:bodyPr/>
        <a:lstStyle/>
        <a:p>
          <a:endParaRPr lang="en-IN"/>
        </a:p>
      </dgm:t>
    </dgm:pt>
    <dgm:pt modelId="{5E047E9A-1A34-4E34-B86E-0DBB9F20D362}">
      <dgm:prSet phldrT="[Text]"/>
      <dgm:spPr/>
      <dgm:t>
        <a:bodyPr/>
        <a:lstStyle/>
        <a:p>
          <a:pPr>
            <a:buNone/>
          </a:pPr>
          <a:r>
            <a:rPr lang="en-IN" b="1"/>
            <a:t>Hygiene Factors</a:t>
          </a:r>
        </a:p>
        <a:p>
          <a:pPr>
            <a:buNone/>
          </a:pPr>
          <a:r>
            <a:rPr lang="en-IN"/>
            <a:t>(pay slip, empty staff room, broken wellbeing poster)</a:t>
          </a:r>
        </a:p>
      </dgm:t>
    </dgm:pt>
    <dgm:pt modelId="{FD0B373D-3D0A-4E6A-80B6-FA4A3EB0D2FC}" type="parTrans" cxnId="{C9DD8A14-6DE9-4F76-8398-E620B29E9B22}">
      <dgm:prSet/>
      <dgm:spPr/>
      <dgm:t>
        <a:bodyPr/>
        <a:lstStyle/>
        <a:p>
          <a:endParaRPr lang="en-IN"/>
        </a:p>
      </dgm:t>
    </dgm:pt>
    <dgm:pt modelId="{116DB63D-EFA9-41B5-992F-B6651561AE0C}" type="sibTrans" cxnId="{C9DD8A14-6DE9-4F76-8398-E620B29E9B22}">
      <dgm:prSet/>
      <dgm:spPr/>
      <dgm:t>
        <a:bodyPr/>
        <a:lstStyle/>
        <a:p>
          <a:endParaRPr lang="en-IN"/>
        </a:p>
      </dgm:t>
    </dgm:pt>
    <dgm:pt modelId="{4FAC447B-BD95-42C0-BE57-63FACFD087DA}" type="pres">
      <dgm:prSet presAssocID="{86474EAB-120B-4352-98EA-E7AAB24E8AF4}" presName="compositeShape" presStyleCnt="0">
        <dgm:presLayoutVars>
          <dgm:chMax val="2"/>
          <dgm:dir/>
          <dgm:resizeHandles val="exact"/>
        </dgm:presLayoutVars>
      </dgm:prSet>
      <dgm:spPr/>
    </dgm:pt>
    <dgm:pt modelId="{2F431737-CCB7-49E8-81DD-8E747503B366}" type="pres">
      <dgm:prSet presAssocID="{CBB1FE3F-BB94-48D8-A8EC-D838A6777516}" presName="upArrow" presStyleLbl="node1" presStyleIdx="0" presStyleCnt="2"/>
      <dgm:spPr>
        <a:solidFill>
          <a:schemeClr val="accent6"/>
        </a:solidFill>
      </dgm:spPr>
    </dgm:pt>
    <dgm:pt modelId="{42373FF1-FC2B-4C93-934F-0BC24BA9EA76}" type="pres">
      <dgm:prSet presAssocID="{CBB1FE3F-BB94-48D8-A8EC-D838A6777516}" presName="upArrowText" presStyleLbl="revTx" presStyleIdx="0" presStyleCnt="2">
        <dgm:presLayoutVars>
          <dgm:chMax val="0"/>
          <dgm:bulletEnabled val="1"/>
        </dgm:presLayoutVars>
      </dgm:prSet>
      <dgm:spPr/>
    </dgm:pt>
    <dgm:pt modelId="{C3AE628F-F9AE-4CF9-ACB8-0FE9277227AA}" type="pres">
      <dgm:prSet presAssocID="{5E047E9A-1A34-4E34-B86E-0DBB9F20D362}" presName="downArrow" presStyleLbl="node1" presStyleIdx="1" presStyleCnt="2"/>
      <dgm:spPr>
        <a:solidFill>
          <a:schemeClr val="accent2"/>
        </a:solidFill>
      </dgm:spPr>
    </dgm:pt>
    <dgm:pt modelId="{A15EA02C-4FCD-484B-ACB3-E6C4CCBE9874}" type="pres">
      <dgm:prSet presAssocID="{5E047E9A-1A34-4E34-B86E-0DBB9F20D362}" presName="downArrowText" presStyleLbl="revTx" presStyleIdx="1" presStyleCnt="2">
        <dgm:presLayoutVars>
          <dgm:chMax val="0"/>
          <dgm:bulletEnabled val="1"/>
        </dgm:presLayoutVars>
      </dgm:prSet>
      <dgm:spPr/>
    </dgm:pt>
  </dgm:ptLst>
  <dgm:cxnLst>
    <dgm:cxn modelId="{C9DD8A14-6DE9-4F76-8398-E620B29E9B22}" srcId="{86474EAB-120B-4352-98EA-E7AAB24E8AF4}" destId="{5E047E9A-1A34-4E34-B86E-0DBB9F20D362}" srcOrd="1" destOrd="0" parTransId="{FD0B373D-3D0A-4E6A-80B6-FA4A3EB0D2FC}" sibTransId="{116DB63D-EFA9-41B5-992F-B6651561AE0C}"/>
    <dgm:cxn modelId="{BD19FF63-0EC2-4306-A0AB-A46A04405791}" type="presOf" srcId="{86474EAB-120B-4352-98EA-E7AAB24E8AF4}" destId="{4FAC447B-BD95-42C0-BE57-63FACFD087DA}" srcOrd="0" destOrd="0" presId="urn:microsoft.com/office/officeart/2005/8/layout/arrow4"/>
    <dgm:cxn modelId="{98989B85-6E09-4814-913E-EFBE4222983D}" type="presOf" srcId="{CBB1FE3F-BB94-48D8-A8EC-D838A6777516}" destId="{42373FF1-FC2B-4C93-934F-0BC24BA9EA76}" srcOrd="0" destOrd="0" presId="urn:microsoft.com/office/officeart/2005/8/layout/arrow4"/>
    <dgm:cxn modelId="{78863A8B-1915-486E-83A9-C49B736FA716}" srcId="{86474EAB-120B-4352-98EA-E7AAB24E8AF4}" destId="{CBB1FE3F-BB94-48D8-A8EC-D838A6777516}" srcOrd="0" destOrd="0" parTransId="{12FAF181-4531-4353-8E38-DF30407BB675}" sibTransId="{A7925BC2-2702-4FF8-B127-191813B452D1}"/>
    <dgm:cxn modelId="{A23F5FE3-A7AF-4C26-9FC0-1A94F19482C6}" type="presOf" srcId="{5E047E9A-1A34-4E34-B86E-0DBB9F20D362}" destId="{A15EA02C-4FCD-484B-ACB3-E6C4CCBE9874}" srcOrd="0" destOrd="0" presId="urn:microsoft.com/office/officeart/2005/8/layout/arrow4"/>
    <dgm:cxn modelId="{05815B8A-7381-49B1-8464-C706D1721E9C}" type="presParOf" srcId="{4FAC447B-BD95-42C0-BE57-63FACFD087DA}" destId="{2F431737-CCB7-49E8-81DD-8E747503B366}" srcOrd="0" destOrd="0" presId="urn:microsoft.com/office/officeart/2005/8/layout/arrow4"/>
    <dgm:cxn modelId="{598B98F7-7D05-487B-A62D-FC8A5B873532}" type="presParOf" srcId="{4FAC447B-BD95-42C0-BE57-63FACFD087DA}" destId="{42373FF1-FC2B-4C93-934F-0BC24BA9EA76}" srcOrd="1" destOrd="0" presId="urn:microsoft.com/office/officeart/2005/8/layout/arrow4"/>
    <dgm:cxn modelId="{A58DF0BD-AEEC-4FF4-87EA-F0485DCEA486}" type="presParOf" srcId="{4FAC447B-BD95-42C0-BE57-63FACFD087DA}" destId="{C3AE628F-F9AE-4CF9-ACB8-0FE9277227AA}" srcOrd="2" destOrd="0" presId="urn:microsoft.com/office/officeart/2005/8/layout/arrow4"/>
    <dgm:cxn modelId="{17B35855-9F0E-4B66-BFA9-FD6E15D1DDC8}" type="presParOf" srcId="{4FAC447B-BD95-42C0-BE57-63FACFD087DA}" destId="{A15EA02C-4FCD-484B-ACB3-E6C4CCBE9874}" srcOrd="3" destOrd="0" presId="urn:microsoft.com/office/officeart/2005/8/layout/arrow4"/>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31737-CCB7-49E8-81DD-8E747503B366}">
      <dsp:nvSpPr>
        <dsp:cNvPr id="0" name=""/>
        <dsp:cNvSpPr/>
      </dsp:nvSpPr>
      <dsp:spPr>
        <a:xfrm>
          <a:off x="3520" y="0"/>
          <a:ext cx="2112264" cy="2077316"/>
        </a:xfrm>
        <a:prstGeom prst="upArrow">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373FF1-FC2B-4C93-934F-0BC24BA9EA76}">
      <dsp:nvSpPr>
        <dsp:cNvPr id="0" name=""/>
        <dsp:cNvSpPr/>
      </dsp:nvSpPr>
      <dsp:spPr>
        <a:xfrm>
          <a:off x="2179152" y="0"/>
          <a:ext cx="3584448" cy="2077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0" rIns="177800" bIns="177800" numCol="1" spcCol="1270" anchor="ctr" anchorCtr="0">
          <a:noAutofit/>
        </a:bodyPr>
        <a:lstStyle/>
        <a:p>
          <a:pPr marL="0" lvl="0" indent="0" algn="l" defTabSz="1111250">
            <a:lnSpc>
              <a:spcPct val="90000"/>
            </a:lnSpc>
            <a:spcBef>
              <a:spcPct val="0"/>
            </a:spcBef>
            <a:spcAft>
              <a:spcPct val="35000"/>
            </a:spcAft>
            <a:buNone/>
          </a:pPr>
          <a:r>
            <a:rPr lang="en-IN" sz="2500" b="1" kern="1200"/>
            <a:t>Motivators</a:t>
          </a:r>
          <a:r>
            <a:rPr lang="en-IN" sz="2500" kern="1200"/>
            <a:t> </a:t>
          </a:r>
        </a:p>
        <a:p>
          <a:pPr marL="0" lvl="0" indent="0" algn="l" defTabSz="1111250">
            <a:lnSpc>
              <a:spcPct val="90000"/>
            </a:lnSpc>
            <a:spcBef>
              <a:spcPct val="0"/>
            </a:spcBef>
            <a:spcAft>
              <a:spcPct val="35000"/>
            </a:spcAft>
            <a:buNone/>
          </a:pPr>
          <a:r>
            <a:rPr lang="en-IN" sz="2500" kern="1200"/>
            <a:t>(intrinsic: recognition, autonomy, achievement, responsibility) </a:t>
          </a:r>
        </a:p>
      </dsp:txBody>
      <dsp:txXfrm>
        <a:off x="2179152" y="0"/>
        <a:ext cx="3584448" cy="2077316"/>
      </dsp:txXfrm>
    </dsp:sp>
    <dsp:sp modelId="{C3AE628F-F9AE-4CF9-ACB8-0FE9277227AA}">
      <dsp:nvSpPr>
        <dsp:cNvPr id="0" name=""/>
        <dsp:cNvSpPr/>
      </dsp:nvSpPr>
      <dsp:spPr>
        <a:xfrm>
          <a:off x="637199" y="2250426"/>
          <a:ext cx="2112264" cy="2077316"/>
        </a:xfrm>
        <a:prstGeom prst="downArrow">
          <a:avLst/>
        </a:prstGeom>
        <a:solidFill>
          <a:schemeClr val="accent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5EA02C-4FCD-484B-ACB3-E6C4CCBE9874}">
      <dsp:nvSpPr>
        <dsp:cNvPr id="0" name=""/>
        <dsp:cNvSpPr/>
      </dsp:nvSpPr>
      <dsp:spPr>
        <a:xfrm>
          <a:off x="2812831" y="2250426"/>
          <a:ext cx="3584448" cy="2077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0" rIns="177800" bIns="177800" numCol="1" spcCol="1270" anchor="ctr" anchorCtr="0">
          <a:noAutofit/>
        </a:bodyPr>
        <a:lstStyle/>
        <a:p>
          <a:pPr marL="0" lvl="0" indent="0" algn="l" defTabSz="1111250">
            <a:lnSpc>
              <a:spcPct val="90000"/>
            </a:lnSpc>
            <a:spcBef>
              <a:spcPct val="0"/>
            </a:spcBef>
            <a:spcAft>
              <a:spcPct val="35000"/>
            </a:spcAft>
            <a:buNone/>
          </a:pPr>
          <a:r>
            <a:rPr lang="en-IN" sz="2500" b="1" kern="1200"/>
            <a:t>Hygiene Factors</a:t>
          </a:r>
        </a:p>
        <a:p>
          <a:pPr marL="0" lvl="0" indent="0" algn="l" defTabSz="1111250">
            <a:lnSpc>
              <a:spcPct val="90000"/>
            </a:lnSpc>
            <a:spcBef>
              <a:spcPct val="0"/>
            </a:spcBef>
            <a:spcAft>
              <a:spcPct val="35000"/>
            </a:spcAft>
            <a:buNone/>
          </a:pPr>
          <a:r>
            <a:rPr lang="en-IN" sz="2500" kern="1200"/>
            <a:t>(pay slip, empty staff room, broken wellbeing poster)</a:t>
          </a:r>
        </a:p>
      </dsp:txBody>
      <dsp:txXfrm>
        <a:off x="2812831" y="2250426"/>
        <a:ext cx="3584448" cy="2077316"/>
      </dsp:txXfrm>
    </dsp:sp>
  </dsp:spTree>
</dsp:drawing>
</file>

<file path=ppt/diagrams/layout1.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5A89D-86AB-4B43-9491-24A293AC5349}" type="datetimeFigureOut">
              <a:rPr lang="en-IN" smtClean="0"/>
              <a:t>05-04-2026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F83996-5420-4257-89C1-FDF586C14A24}" type="slidenum">
              <a:rPr lang="en-IN" smtClean="0"/>
              <a:t>‹#›</a:t>
            </a:fld>
            <a:endParaRPr lang="en-IN"/>
          </a:p>
        </p:txBody>
      </p:sp>
    </p:spTree>
    <p:extLst>
      <p:ext uri="{BB962C8B-B14F-4D97-AF65-F5344CB8AC3E}">
        <p14:creationId xmlns:p14="http://schemas.microsoft.com/office/powerpoint/2010/main" val="3929302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first slide dwells upon the recent data of the 2025 NHS Staff Survey that was organized and conducted among over 766,000 staff members. Job satisfaction has reached new lows of five years. This is a great decline of 58.05 percent of the people who would recommend NHS as a working environment compared to 60.79 percent last year. Just 52.32% are anticipating work and enthusiasm has dropped to 66.32 both at a record low. The burnout prevalence is 31.47 per cent of the staff and the prevalence of work-related stress illness is 42.36 per cent both on the rise. The lowest rate of wellbeing support is at 54.80. Only 42.95% feel valued. These cuts cannot be taken as marginal ones, it is evidence of the overstrained workforce. This must be regarded as strategic crisis and not as a decline that will only happen once as future HR leaders. The statistics is directly threatening the aims of the NHS People Promise and Long Term Workforce Plan (</a:t>
            </a:r>
            <a:r>
              <a:rPr lang="en-IN" sz="1200" kern="1200" dirty="0" err="1">
                <a:solidFill>
                  <a:schemeClr val="tx1"/>
                </a:solidFill>
                <a:effectLst/>
                <a:latin typeface="+mn-lt"/>
                <a:ea typeface="+mn-ea"/>
                <a:cs typeface="+mn-cs"/>
              </a:rPr>
              <a:t>Karaferis</a:t>
            </a:r>
            <a:r>
              <a:rPr lang="en-IN" sz="1200" kern="1200" dirty="0">
                <a:solidFill>
                  <a:schemeClr val="tx1"/>
                </a:solidFill>
                <a:effectLst/>
                <a:latin typeface="+mn-lt"/>
                <a:ea typeface="+mn-ea"/>
                <a:cs typeface="+mn-cs"/>
              </a:rPr>
              <a:t>, et al., 2022). Unless urgent interventions are made, recruitment, retention and patient safety will continue to decline. This evidence-based picture sets the foundation for analysing root causes in the following slides.</a:t>
            </a:r>
          </a:p>
          <a:p>
            <a:endParaRPr lang="en-IN" dirty="0"/>
          </a:p>
        </p:txBody>
      </p:sp>
      <p:sp>
        <p:nvSpPr>
          <p:cNvPr id="4" name="Slide Number Placeholder 3"/>
          <p:cNvSpPr>
            <a:spLocks noGrp="1"/>
          </p:cNvSpPr>
          <p:nvPr>
            <p:ph type="sldNum" sz="quarter" idx="5"/>
          </p:nvPr>
        </p:nvSpPr>
        <p:spPr/>
        <p:txBody>
          <a:bodyPr/>
          <a:lstStyle/>
          <a:p>
            <a:fld id="{90F83996-5420-4257-89C1-FDF586C14A24}" type="slidenum">
              <a:rPr lang="en-IN" smtClean="0"/>
              <a:t>3</a:t>
            </a:fld>
            <a:endParaRPr lang="en-IN"/>
          </a:p>
        </p:txBody>
      </p:sp>
    </p:spTree>
    <p:extLst>
      <p:ext uri="{BB962C8B-B14F-4D97-AF65-F5344CB8AC3E}">
        <p14:creationId xmlns:p14="http://schemas.microsoft.com/office/powerpoint/2010/main" val="360002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Slide 2 highlights the severe impacts. Declining job satisfaction is not just an HR issue – it directly damages performance. With 29.55% frequently thinking of leaving and younger staff hit hardest, retention is collapsing at a time when the NHS needs 130,000 more staff. Burnout at 31.47% and stress illness at 42.36% drive presenteeism (56% attending unwell) and increase clinical errors, threatening patient safety. Over two-thirds of staff cannot do their jobs properly due to understaffing, lengthening waiting lists and reducing care quality. Financially, the cost of replacing staff runs into hundreds of millions annually. These trends undermine the NHS People Promise and national EDI goals. Recent analyses confirm satisfied staff deliver measurably better outcomes. If unaddressed, this downward spiral will derail the 10-Year Workforce Plan. As HR professionals must intervene now with targeted, theory-driven solutions. The next two slides analyse why these problems persist. The 2025 British Social Attitudes Survey reveals that 71% of the public are dissatisfied because it takes too long to get a GP or hospital appointment. The second biggest reason is “not enough NHS staff” at 54%. This directly links to the staff burnout and understaffing discussed in Slide 1. When staff are unhappy and overworked, waiting times increase and public trust falls. The chart clearly proves that poor staff job satisfaction is damaging the NHS’s reputation with the public. Younger Gen Z staff, already the most dissatisfied group, make this situation even more urgent — described as a ‘ticking timebomb’. These impacts threaten patient care, increase costs and make recruitment and retention even harder. The next two slides will examine the root causes behind this crisis. The public dissatisfaction data provides important context: when staff are under pressure, waiting times increase and public trust falls. However, public views are not the same as staff job satisfaction measures</a:t>
            </a:r>
          </a:p>
          <a:p>
            <a:endParaRPr lang="en-IN" dirty="0"/>
          </a:p>
        </p:txBody>
      </p:sp>
      <p:sp>
        <p:nvSpPr>
          <p:cNvPr id="4" name="Slide Number Placeholder 3"/>
          <p:cNvSpPr>
            <a:spLocks noGrp="1"/>
          </p:cNvSpPr>
          <p:nvPr>
            <p:ph type="sldNum" sz="quarter" idx="5"/>
          </p:nvPr>
        </p:nvSpPr>
        <p:spPr/>
        <p:txBody>
          <a:bodyPr/>
          <a:lstStyle/>
          <a:p>
            <a:fld id="{90F83996-5420-4257-89C1-FDF586C14A24}" type="slidenum">
              <a:rPr lang="en-IN" smtClean="0"/>
              <a:t>4</a:t>
            </a:fld>
            <a:endParaRPr lang="en-IN"/>
          </a:p>
        </p:txBody>
      </p:sp>
    </p:spTree>
    <p:extLst>
      <p:ext uri="{BB962C8B-B14F-4D97-AF65-F5344CB8AC3E}">
        <p14:creationId xmlns:p14="http://schemas.microsoft.com/office/powerpoint/2010/main" val="3756066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 Slide 3 break down policy and leadership as the major root causes. Domestic wage restraint and persistent conflict have brought about general disappointment particularly amongst younger employees who present the least satisfaction rates. This is worsened by leadership failures: the lowest proportion of staff (under 50 percent) since 2008 reports to have been engaged in decision-making processes that impact their work. Empathic leadership is still a sore point in most trusts. The NHS People Promise - which was initiated to make the experience better - is unevenly performed, which sends mixed messages. Recent reviews indicate that these policy and leadership gaps are the direct cause of the 2025 survey drops in advocacy and wellbeing. Unless there is responsible leadership on all levels and national policy, in line with the realities of the workforce, job satisfaction will keep declining. These are the structural and cultural issues discussed below.</a:t>
            </a:r>
          </a:p>
          <a:p>
            <a:endParaRPr lang="en-IN" dirty="0"/>
          </a:p>
        </p:txBody>
      </p:sp>
      <p:sp>
        <p:nvSpPr>
          <p:cNvPr id="4" name="Slide Number Placeholder 3"/>
          <p:cNvSpPr>
            <a:spLocks noGrp="1"/>
          </p:cNvSpPr>
          <p:nvPr>
            <p:ph type="sldNum" sz="quarter" idx="5"/>
          </p:nvPr>
        </p:nvSpPr>
        <p:spPr/>
        <p:txBody>
          <a:bodyPr/>
          <a:lstStyle/>
          <a:p>
            <a:fld id="{90F83996-5420-4257-89C1-FDF586C14A24}" type="slidenum">
              <a:rPr lang="en-IN" smtClean="0"/>
              <a:t>5</a:t>
            </a:fld>
            <a:endParaRPr lang="en-IN"/>
          </a:p>
        </p:txBody>
      </p:sp>
    </p:spTree>
    <p:extLst>
      <p:ext uri="{BB962C8B-B14F-4D97-AF65-F5344CB8AC3E}">
        <p14:creationId xmlns:p14="http://schemas.microsoft.com/office/powerpoint/2010/main" val="1845448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Slide 4 addresses structural and cultural root causes. Chronic understaffing forces over two-thirds of staff to work under impossible conditions, directly fuelling burnout at 31.47%. The NHS retains a hierarchical, target-driven culture that clashes with the People Promise’s values of compassion, voice and inclusion. Staff report feeling unheard, undervalued and unsupported. Limited opportunities for job redesign or autonomy further erode motivation. Recent 2025–2026 analyses confirm these factors create a toxic cycle: structural shortages breed cultural distrust, leading to higher stress (42.36%) and leaving intentions. These structural and cultural pressures reinforce each other, turning operational shortages into long-term cultural disengagement</a:t>
            </a:r>
          </a:p>
          <a:p>
            <a:endParaRPr lang="en-IN" dirty="0"/>
          </a:p>
        </p:txBody>
      </p:sp>
      <p:sp>
        <p:nvSpPr>
          <p:cNvPr id="4" name="Slide Number Placeholder 3"/>
          <p:cNvSpPr>
            <a:spLocks noGrp="1"/>
          </p:cNvSpPr>
          <p:nvPr>
            <p:ph type="sldNum" sz="quarter" idx="5"/>
          </p:nvPr>
        </p:nvSpPr>
        <p:spPr/>
        <p:txBody>
          <a:bodyPr/>
          <a:lstStyle/>
          <a:p>
            <a:fld id="{90F83996-5420-4257-89C1-FDF586C14A24}" type="slidenum">
              <a:rPr lang="en-IN" smtClean="0"/>
              <a:t>6</a:t>
            </a:fld>
            <a:endParaRPr lang="en-IN"/>
          </a:p>
        </p:txBody>
      </p:sp>
    </p:spTree>
    <p:extLst>
      <p:ext uri="{BB962C8B-B14F-4D97-AF65-F5344CB8AC3E}">
        <p14:creationId xmlns:p14="http://schemas.microsoft.com/office/powerpoint/2010/main" val="669841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slide directly uses the Two-Factor Theory of Herzberg and applies it to the reality of the NHS today. According to Herzberg, job dissatisfaction and job satisfaction are not mutually exclusive; they are two sets of factors that cause dissatisfaction and satisfaction respectively. Hygiene factors - such as proper staffing, reasonable salaries, safe work environment, and wellbeing provision, only discourage dissatisfaction when they are present. Their absence leaves a lot of dissatisfaction. Herzberg remains relevant, yet in the NHS context it needs to be combined with other theories because it does not fully address the emotional demands of caring roles.</a:t>
            </a:r>
          </a:p>
          <a:p>
            <a:r>
              <a:rPr lang="en-IN" sz="1200" kern="1200" dirty="0">
                <a:solidFill>
                  <a:schemeClr val="tx1"/>
                </a:solidFill>
                <a:effectLst/>
                <a:latin typeface="+mn-lt"/>
                <a:ea typeface="+mn-ea"/>
                <a:cs typeface="+mn-cs"/>
              </a:rPr>
              <a:t>The 2025 NHS Staff Survey has distinctly broken these hygiene factors: only 32.82 per cent of personnel report that there are enough people to do the job properly, and positive action on wellbeing has dropped to the lowest level since the survey was first carried out at 54.80. That is why 42.36 percent of personnel are ill because of work-related pressure and 31.47 percent of them are burned out.</a:t>
            </a:r>
          </a:p>
          <a:p>
            <a:r>
              <a:rPr lang="en-IN" sz="1200" kern="1200" dirty="0">
                <a:solidFill>
                  <a:schemeClr val="tx1"/>
                </a:solidFill>
                <a:effectLst/>
                <a:latin typeface="+mn-lt"/>
                <a:ea typeface="+mn-ea"/>
                <a:cs typeface="+mn-cs"/>
              </a:rPr>
              <a:t>Instead, motivators, recognition, sense of achievement and responsibility, are what do in fact make real job satisfaction. However in the NHS only 42.95% of people feel valued and participation in decisions has declined below half of previous years. Recent research, including </a:t>
            </a:r>
            <a:r>
              <a:rPr lang="en-IN" sz="1200" kern="1200" dirty="0" err="1">
                <a:solidFill>
                  <a:schemeClr val="tx1"/>
                </a:solidFill>
                <a:effectLst/>
                <a:latin typeface="+mn-lt"/>
                <a:ea typeface="+mn-ea"/>
                <a:cs typeface="+mn-cs"/>
              </a:rPr>
              <a:t>Chamanga</a:t>
            </a:r>
            <a:r>
              <a:rPr lang="en-IN" sz="1200" kern="1200" dirty="0">
                <a:solidFill>
                  <a:schemeClr val="tx1"/>
                </a:solidFill>
                <a:effectLst/>
                <a:latin typeface="+mn-lt"/>
                <a:ea typeface="+mn-ea"/>
                <a:cs typeface="+mn-cs"/>
              </a:rPr>
              <a:t> (2025), affirms that the theory proposed by Herzberg remains quite applicable in medical care. What NHS needs to understand is that it is not enough to raise wages or hire more people. It should enhance hygiene factors and motivators simultaneously to truly increase job satisfaction and prevent a decrease that experienced in previous slides.</a:t>
            </a:r>
          </a:p>
          <a:p>
            <a:endParaRPr lang="en-IN" dirty="0"/>
          </a:p>
        </p:txBody>
      </p:sp>
      <p:sp>
        <p:nvSpPr>
          <p:cNvPr id="4" name="Slide Number Placeholder 3"/>
          <p:cNvSpPr>
            <a:spLocks noGrp="1"/>
          </p:cNvSpPr>
          <p:nvPr>
            <p:ph type="sldNum" sz="quarter" idx="5"/>
          </p:nvPr>
        </p:nvSpPr>
        <p:spPr/>
        <p:txBody>
          <a:bodyPr/>
          <a:lstStyle/>
          <a:p>
            <a:fld id="{90F83996-5420-4257-89C1-FDF586C14A24}" type="slidenum">
              <a:rPr lang="en-IN" smtClean="0"/>
              <a:t>7</a:t>
            </a:fld>
            <a:endParaRPr lang="en-IN"/>
          </a:p>
        </p:txBody>
      </p:sp>
    </p:spTree>
    <p:extLst>
      <p:ext uri="{BB962C8B-B14F-4D97-AF65-F5344CB8AC3E}">
        <p14:creationId xmlns:p14="http://schemas.microsoft.com/office/powerpoint/2010/main" val="1007112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Slide 6 presents the theory of psychological contract. New hires to the NHS join on the promise of a fair treatment, voice, recognition and support, the People Promise. In the 2025 survey, there is a definite violation: reality fails to keep its word. The most recent studies conducted in 2025 reveal that this violation is the cause of burnout, stress, and high turnover. It describes the emotional repercussions of the statistics. Together with Herzberg, it demonstrates the inadequacy of hygiene fixes alone, the agreement needs to be mended by apparent means. Our evidence-based suggestions are informed by this two-fold theoretical perspective.</a:t>
            </a:r>
          </a:p>
          <a:p>
            <a:endParaRPr lang="en-IN" dirty="0"/>
          </a:p>
        </p:txBody>
      </p:sp>
      <p:sp>
        <p:nvSpPr>
          <p:cNvPr id="4" name="Slide Number Placeholder 3"/>
          <p:cNvSpPr>
            <a:spLocks noGrp="1"/>
          </p:cNvSpPr>
          <p:nvPr>
            <p:ph type="sldNum" sz="quarter" idx="5"/>
          </p:nvPr>
        </p:nvSpPr>
        <p:spPr/>
        <p:txBody>
          <a:bodyPr/>
          <a:lstStyle/>
          <a:p>
            <a:fld id="{90F83996-5420-4257-89C1-FDF586C14A24}" type="slidenum">
              <a:rPr lang="en-IN" smtClean="0"/>
              <a:t>8</a:t>
            </a:fld>
            <a:endParaRPr lang="en-IN"/>
          </a:p>
        </p:txBody>
      </p:sp>
    </p:spTree>
    <p:extLst>
      <p:ext uri="{BB962C8B-B14F-4D97-AF65-F5344CB8AC3E}">
        <p14:creationId xmlns:p14="http://schemas.microsoft.com/office/powerpoint/2010/main" val="4173482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Slide 7 presents short-term, high-impact recommendations. First, digital peer recognition platforms address Herzberg’s motivators and the 42.95% who feel undervalued. Second, expand flexible working – already proven in pilots to cut burnout. Third, mandatory compassionate leadership training tackles the involvement crisis. Fourth, wellbeing hubs target the 42.36% stress figure. Fifth, voice forums restore the psychological contract. These are feasible, evidence-based and aligned with existing NHS programmes. They can deliver measurable gains within 12 months. </a:t>
            </a:r>
          </a:p>
          <a:p>
            <a:endParaRPr lang="en-IN" dirty="0"/>
          </a:p>
        </p:txBody>
      </p:sp>
      <p:sp>
        <p:nvSpPr>
          <p:cNvPr id="4" name="Slide Number Placeholder 3"/>
          <p:cNvSpPr>
            <a:spLocks noGrp="1"/>
          </p:cNvSpPr>
          <p:nvPr>
            <p:ph type="sldNum" sz="quarter" idx="5"/>
          </p:nvPr>
        </p:nvSpPr>
        <p:spPr/>
        <p:txBody>
          <a:bodyPr/>
          <a:lstStyle/>
          <a:p>
            <a:fld id="{90F83996-5420-4257-89C1-FDF586C14A24}" type="slidenum">
              <a:rPr lang="en-IN" smtClean="0"/>
              <a:t>9</a:t>
            </a:fld>
            <a:endParaRPr lang="en-IN"/>
          </a:p>
        </p:txBody>
      </p:sp>
    </p:spTree>
    <p:extLst>
      <p:ext uri="{BB962C8B-B14F-4D97-AF65-F5344CB8AC3E}">
        <p14:creationId xmlns:p14="http://schemas.microsoft.com/office/powerpoint/2010/main" val="1108113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 Slide 8 conclude with strategic innovations: job crafting, AI-driven retention dashboards and psychological safety programmes. These address root causes at scale. Projected impact includes 10–15% improvement in key metrics, supporting national workforce targets. Job satisfaction is the foundation for our entire group presentation. Without it, other HCM pillars fail. The NHS must shift to proactive, theory-driven human capital management. Each recommendation includes clear ownership and measurable KPIs so they can be tracked in the next Staff Survey.</a:t>
            </a:r>
          </a:p>
          <a:p>
            <a:endParaRPr lang="en-IN" dirty="0"/>
          </a:p>
        </p:txBody>
      </p:sp>
      <p:sp>
        <p:nvSpPr>
          <p:cNvPr id="4" name="Slide Number Placeholder 3"/>
          <p:cNvSpPr>
            <a:spLocks noGrp="1"/>
          </p:cNvSpPr>
          <p:nvPr>
            <p:ph type="sldNum" sz="quarter" idx="5"/>
          </p:nvPr>
        </p:nvSpPr>
        <p:spPr/>
        <p:txBody>
          <a:bodyPr/>
          <a:lstStyle/>
          <a:p>
            <a:fld id="{90F83996-5420-4257-89C1-FDF586C14A24}" type="slidenum">
              <a:rPr lang="en-IN" smtClean="0"/>
              <a:t>10</a:t>
            </a:fld>
            <a:endParaRPr lang="en-IN"/>
          </a:p>
        </p:txBody>
      </p:sp>
    </p:spTree>
    <p:extLst>
      <p:ext uri="{BB962C8B-B14F-4D97-AF65-F5344CB8AC3E}">
        <p14:creationId xmlns:p14="http://schemas.microsoft.com/office/powerpoint/2010/main" val="3251994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svg"/><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4.svg"/><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sv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s://scholar.google.com/scholar?q=Jeremy+Dawson+staff+engagement+NHS" TargetMode="External"/><Relationship Id="rId13" Type="http://schemas.openxmlformats.org/officeDocument/2006/relationships/hyperlink" Target="https://scholar.google.com/scholar?q=Ulrich+1997+HR+Champions" TargetMode="External"/><Relationship Id="rId3" Type="http://schemas.openxmlformats.org/officeDocument/2006/relationships/hyperlink" Target="https://www.england.nhs.uk/long-read/nhs-long-term-workforce-plan/" TargetMode="External"/><Relationship Id="rId7" Type="http://schemas.openxmlformats.org/officeDocument/2006/relationships/hyperlink" Target="https://scholar.google.com/scholar?q=West+Caring+to+Change+NHS" TargetMode="External"/><Relationship Id="rId12" Type="http://schemas.openxmlformats.org/officeDocument/2006/relationships/hyperlink" Target="https://scholar.google.com/scholar?q=Job+Demands+Resources+model" TargetMode="External"/><Relationship Id="rId2" Type="http://schemas.openxmlformats.org/officeDocument/2006/relationships/hyperlink" Target="https://www.nhsstaffsurveys.com/results/" TargetMode="External"/><Relationship Id="rId1" Type="http://schemas.openxmlformats.org/officeDocument/2006/relationships/slideLayout" Target="../slideLayouts/slideLayout1.xml"/><Relationship Id="rId6" Type="http://schemas.openxmlformats.org/officeDocument/2006/relationships/hyperlink" Target="https://scholar.google.com/scholar?q=Rousseau+1989+psychological+contract" TargetMode="External"/><Relationship Id="rId11" Type="http://schemas.openxmlformats.org/officeDocument/2006/relationships/hyperlink" Target="https://scholar.google.com/scholar?q=Maslach+burnout+1981" TargetMode="External"/><Relationship Id="rId5" Type="http://schemas.openxmlformats.org/officeDocument/2006/relationships/hyperlink" Target="https://scholar.google.com/scholar?q=Herzberg+Work+and+the+Nature+of+Man" TargetMode="External"/><Relationship Id="rId10" Type="http://schemas.openxmlformats.org/officeDocument/2006/relationships/hyperlink" Target="https://www.health.org.uk/" TargetMode="External"/><Relationship Id="rId4" Type="http://schemas.openxmlformats.org/officeDocument/2006/relationships/hyperlink" Target="https://www.england.nhs.uk/ournhspeople/" TargetMode="External"/><Relationship Id="rId9" Type="http://schemas.openxmlformats.org/officeDocument/2006/relationships/hyperlink" Target="https://www.kingsfund.org.uk/publications/nhs-workforce-pressure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16.svg"/><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344822" y="1562099"/>
            <a:ext cx="11573961" cy="11573961"/>
            <a:chOff x="10177" y="-15521"/>
            <a:chExt cx="812800" cy="812800"/>
          </a:xfrm>
        </p:grpSpPr>
        <p:sp>
          <p:nvSpPr>
            <p:cNvPr id="3" name="Freeform 3"/>
            <p:cNvSpPr/>
            <p:nvPr/>
          </p:nvSpPr>
          <p:spPr>
            <a:xfrm>
              <a:off x="10177" y="-15521"/>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25046" r="-25046"/>
              </a:stretch>
            </a:blipFill>
            <a:ln w="95250" cap="sq">
              <a:solidFill>
                <a:srgbClr val="014A85"/>
              </a:solidFill>
              <a:prstDash val="solid"/>
              <a:miter/>
            </a:ln>
          </p:spPr>
        </p:sp>
      </p:grpSp>
      <p:sp>
        <p:nvSpPr>
          <p:cNvPr id="5" name="Freeform 5"/>
          <p:cNvSpPr/>
          <p:nvPr/>
        </p:nvSpPr>
        <p:spPr>
          <a:xfrm>
            <a:off x="12573000" y="5138832"/>
            <a:ext cx="5908255" cy="3818210"/>
          </a:xfrm>
          <a:custGeom>
            <a:avLst/>
            <a:gdLst/>
            <a:ahLst/>
            <a:cxnLst/>
            <a:rect l="l" t="t" r="r" b="b"/>
            <a:pathLst>
              <a:path w="5908255" h="3818210">
                <a:moveTo>
                  <a:pt x="0" y="0"/>
                </a:moveTo>
                <a:lnTo>
                  <a:pt x="5908255" y="0"/>
                </a:lnTo>
                <a:lnTo>
                  <a:pt x="5908255" y="3818210"/>
                </a:lnTo>
                <a:lnTo>
                  <a:pt x="0" y="3818210"/>
                </a:lnTo>
                <a:lnTo>
                  <a:pt x="0" y="0"/>
                </a:lnTo>
                <a:close/>
              </a:path>
            </a:pathLst>
          </a:custGeom>
          <a:blipFill>
            <a:blip r:embed="rId3"/>
            <a:stretch>
              <a:fillRect/>
            </a:stretch>
          </a:blipFill>
        </p:spPr>
      </p:sp>
      <p:sp>
        <p:nvSpPr>
          <p:cNvPr id="6" name="Freeform 6"/>
          <p:cNvSpPr/>
          <p:nvPr/>
        </p:nvSpPr>
        <p:spPr>
          <a:xfrm>
            <a:off x="11706196" y="5927357"/>
            <a:ext cx="3506303" cy="1463881"/>
          </a:xfrm>
          <a:custGeom>
            <a:avLst/>
            <a:gdLst/>
            <a:ahLst/>
            <a:cxnLst/>
            <a:rect l="l" t="t" r="r" b="b"/>
            <a:pathLst>
              <a:path w="3506303" h="1463881">
                <a:moveTo>
                  <a:pt x="0" y="0"/>
                </a:moveTo>
                <a:lnTo>
                  <a:pt x="3506302" y="0"/>
                </a:lnTo>
                <a:lnTo>
                  <a:pt x="3506302" y="1463881"/>
                </a:lnTo>
                <a:lnTo>
                  <a:pt x="0" y="1463881"/>
                </a:lnTo>
                <a:lnTo>
                  <a:pt x="0" y="0"/>
                </a:lnTo>
                <a:close/>
              </a:path>
            </a:pathLst>
          </a:custGeom>
          <a:blipFill>
            <a:blip r:embed="rId4"/>
            <a:stretch>
              <a:fillRect/>
            </a:stretch>
          </a:blipFill>
        </p:spPr>
      </p:sp>
      <p:sp>
        <p:nvSpPr>
          <p:cNvPr id="8" name="Freeform 8"/>
          <p:cNvSpPr/>
          <p:nvPr/>
        </p:nvSpPr>
        <p:spPr>
          <a:xfrm>
            <a:off x="5383506" y="1180895"/>
            <a:ext cx="1332750" cy="1341247"/>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5"/>
                </a:ext>
              </a:extLst>
            </a:blip>
            <a:stretch>
              <a:fillRect t="-238460" r="-424611" b="-160673"/>
            </a:stretch>
          </a:blipFill>
        </p:spPr>
      </p:sp>
      <p:sp>
        <p:nvSpPr>
          <p:cNvPr id="9" name="Freeform 9"/>
          <p:cNvSpPr/>
          <p:nvPr/>
        </p:nvSpPr>
        <p:spPr>
          <a:xfrm>
            <a:off x="16968860" y="5342775"/>
            <a:ext cx="580879" cy="584582"/>
          </a:xfrm>
          <a:custGeom>
            <a:avLst/>
            <a:gdLst/>
            <a:ahLst/>
            <a:cxnLst/>
            <a:rect l="l" t="t" r="r" b="b"/>
            <a:pathLst>
              <a:path w="580879" h="584582">
                <a:moveTo>
                  <a:pt x="0" y="0"/>
                </a:moveTo>
                <a:lnTo>
                  <a:pt x="580880" y="0"/>
                </a:lnTo>
                <a:lnTo>
                  <a:pt x="580880" y="584583"/>
                </a:lnTo>
                <a:lnTo>
                  <a:pt x="0" y="584583"/>
                </a:lnTo>
                <a:lnTo>
                  <a:pt x="0" y="0"/>
                </a:lnTo>
                <a:close/>
              </a:path>
            </a:pathLst>
          </a:custGeom>
          <a:blipFill>
            <a:blip>
              <a:extLst>
                <a:ext uri="{96DAC541-7B7A-43D3-8B79-37D633B846F1}">
                  <asvg:svgBlip xmlns:asvg="http://schemas.microsoft.com/office/drawing/2016/SVG/main" r:embed="rId5"/>
                </a:ext>
              </a:extLst>
            </a:blip>
            <a:stretch>
              <a:fillRect t="-238460" r="-424611" b="-160673"/>
            </a:stretch>
          </a:blipFill>
        </p:spPr>
      </p:sp>
      <p:sp>
        <p:nvSpPr>
          <p:cNvPr id="10" name="TextBox 10"/>
          <p:cNvSpPr txBox="1"/>
          <p:nvPr/>
        </p:nvSpPr>
        <p:spPr>
          <a:xfrm>
            <a:off x="7381809" y="3508012"/>
            <a:ext cx="9403901" cy="1661993"/>
          </a:xfrm>
          <a:prstGeom prst="rect">
            <a:avLst/>
          </a:prstGeom>
        </p:spPr>
        <p:txBody>
          <a:bodyPr lIns="0" tIns="0" rIns="0" bIns="0" rtlCol="0" anchor="t">
            <a:spAutoFit/>
          </a:bodyPr>
          <a:lstStyle/>
          <a:p>
            <a:r>
              <a:rPr lang="en-US" sz="5400" b="1" dirty="0">
                <a:solidFill>
                  <a:schemeClr val="accent1"/>
                </a:solidFill>
                <a:ea typeface="Calibri"/>
                <a:cs typeface="Calibri"/>
              </a:rPr>
              <a:t>Job Satisfaction in the NHS: Individual Contribution (Topic 5)</a:t>
            </a:r>
            <a:endParaRPr lang="en-US"/>
          </a:p>
        </p:txBody>
      </p:sp>
      <p:sp>
        <p:nvSpPr>
          <p:cNvPr id="12" name="TextBox 12"/>
          <p:cNvSpPr txBox="1"/>
          <p:nvPr/>
        </p:nvSpPr>
        <p:spPr>
          <a:xfrm>
            <a:off x="7786065" y="5488616"/>
            <a:ext cx="5116357" cy="738664"/>
          </a:xfrm>
          <a:prstGeom prst="rect">
            <a:avLst/>
          </a:prstGeom>
        </p:spPr>
        <p:txBody>
          <a:bodyPr lIns="0" tIns="0" rIns="0" bIns="0" rtlCol="0" anchor="t">
            <a:spAutoFit/>
          </a:bodyPr>
          <a:lstStyle/>
          <a:p>
            <a:r>
              <a:rPr lang="en-IE" sz="2400" dirty="0"/>
              <a:t>LCMB7023 Human Capital Management – Assessment Component 2</a:t>
            </a:r>
            <a:endParaRPr lang="en-IN" sz="2400" dirty="0"/>
          </a:p>
        </p:txBody>
      </p:sp>
      <p:sp>
        <p:nvSpPr>
          <p:cNvPr id="19" name="TextBox 18">
            <a:extLst>
              <a:ext uri="{FF2B5EF4-FFF2-40B4-BE49-F238E27FC236}">
                <a16:creationId xmlns:a16="http://schemas.microsoft.com/office/drawing/2014/main" id="{CB345C1E-B08F-6227-2AFB-1E0215DAA15E}"/>
              </a:ext>
            </a:extLst>
          </p:cNvPr>
          <p:cNvSpPr txBox="1"/>
          <p:nvPr/>
        </p:nvSpPr>
        <p:spPr>
          <a:xfrm>
            <a:off x="7389022" y="8510057"/>
            <a:ext cx="7165178" cy="1456424"/>
          </a:xfrm>
          <a:prstGeom prst="rect">
            <a:avLst/>
          </a:prstGeom>
          <a:noFill/>
        </p:spPr>
        <p:txBody>
          <a:bodyPr wrap="square">
            <a:spAutoFit/>
          </a:bodyPr>
          <a:lstStyle/>
          <a:p>
            <a:pPr>
              <a:lnSpc>
                <a:spcPct val="107000"/>
              </a:lnSpc>
              <a:spcAft>
                <a:spcPts val="800"/>
              </a:spcAft>
              <a:buNone/>
            </a:pPr>
            <a:r>
              <a:rPr lang="en-IE" sz="2400" dirty="0">
                <a:effectLst/>
                <a:highlight>
                  <a:srgbClr val="00FFFF"/>
                </a:highlight>
                <a:latin typeface="Times New Roman" panose="02020603050405020304" pitchFamily="18" charset="0"/>
                <a:ea typeface="Calibri" panose="020F0502020204030204" pitchFamily="34" charset="0"/>
                <a:cs typeface="Cordia New" panose="020B0304020202020204" pitchFamily="34" charset="-34"/>
              </a:rPr>
              <a:t>Student ID:</a:t>
            </a:r>
            <a:r>
              <a:rPr lang="en-IN" dirty="0">
                <a:highlight>
                  <a:srgbClr val="00FFFF"/>
                </a:highlight>
              </a:rPr>
              <a:t> </a:t>
            </a:r>
            <a:r>
              <a:rPr lang="en-IN" sz="2400" dirty="0">
                <a:highlight>
                  <a:srgbClr val="00FFFF"/>
                </a:highlight>
              </a:rPr>
              <a:t>2529561</a:t>
            </a:r>
            <a:r>
              <a:rPr lang="en-IE" sz="2400" dirty="0">
                <a:effectLst/>
                <a:highlight>
                  <a:srgbClr val="00FFFF"/>
                </a:highlight>
                <a:latin typeface="Times New Roman" panose="02020603050405020304" pitchFamily="18" charset="0"/>
                <a:ea typeface="Calibri" panose="020F0502020204030204" pitchFamily="34" charset="0"/>
                <a:cs typeface="Cordia New" panose="020B0304020202020204" pitchFamily="34" charset="-34"/>
              </a:rPr>
              <a:t> </a:t>
            </a:r>
            <a:r>
              <a:rPr lang="en-IE" sz="1400" dirty="0">
                <a:highlight>
                  <a:srgbClr val="00FFFF"/>
                </a:highlight>
                <a:latin typeface="Times New Roman" panose="02020603050405020304" pitchFamily="18" charset="0"/>
                <a:ea typeface="Calibri" panose="020F0502020204030204" pitchFamily="34" charset="0"/>
                <a:cs typeface="Cordia New" panose="020B0304020202020204" pitchFamily="34" charset="-34"/>
              </a:rPr>
              <a:t>     </a:t>
            </a:r>
            <a:r>
              <a:rPr lang="en-IE" dirty="0">
                <a:highlight>
                  <a:srgbClr val="00FFFF"/>
                </a:highlight>
                <a:latin typeface="Times New Roman" panose="02020603050405020304" pitchFamily="18" charset="0"/>
                <a:ea typeface="Calibri" panose="020F0502020204030204" pitchFamily="34" charset="0"/>
                <a:cs typeface="Cordia New" panose="020B0304020202020204" pitchFamily="34" charset="-34"/>
              </a:rPr>
              <a:t>VIVEKANANDA REDDY SINGIREDDY</a:t>
            </a:r>
          </a:p>
          <a:p>
            <a:pPr>
              <a:lnSpc>
                <a:spcPct val="107000"/>
              </a:lnSpc>
              <a:spcAft>
                <a:spcPts val="800"/>
              </a:spcAft>
              <a:buNone/>
            </a:pPr>
            <a:r>
              <a:rPr lang="en-IE" sz="2400" dirty="0">
                <a:highlight>
                  <a:srgbClr val="00FFFF"/>
                </a:highlight>
                <a:latin typeface="Times New Roman" panose="02020603050405020304" pitchFamily="18" charset="0"/>
                <a:ea typeface="Calibri" panose="020F0502020204030204" pitchFamily="34" charset="0"/>
                <a:cs typeface="Cordia New" panose="020B0304020202020204" pitchFamily="34" charset="-34"/>
              </a:rPr>
              <a:t>Student ID:2509583      Vivek </a:t>
            </a:r>
            <a:r>
              <a:rPr lang="en-IE" sz="2400" dirty="0" err="1">
                <a:highlight>
                  <a:srgbClr val="00FFFF"/>
                </a:highlight>
                <a:latin typeface="Times New Roman" panose="02020603050405020304" pitchFamily="18" charset="0"/>
                <a:ea typeface="Calibri" panose="020F0502020204030204" pitchFamily="34" charset="0"/>
                <a:cs typeface="Cordia New" panose="020B0304020202020204" pitchFamily="34" charset="-34"/>
              </a:rPr>
              <a:t>Talaviya</a:t>
            </a:r>
            <a:endParaRPr lang="en-IE" sz="2400" dirty="0">
              <a:highlight>
                <a:srgbClr val="00FFFF"/>
              </a:highlight>
              <a:latin typeface="Times New Roman" panose="02020603050405020304" pitchFamily="18" charset="0"/>
              <a:ea typeface="Calibri" panose="020F0502020204030204" pitchFamily="34" charset="0"/>
              <a:cs typeface="Cordia New" panose="020B0304020202020204" pitchFamily="34" charset="-34"/>
            </a:endParaRPr>
          </a:p>
          <a:p>
            <a:pPr>
              <a:lnSpc>
                <a:spcPct val="107000"/>
              </a:lnSpc>
              <a:spcAft>
                <a:spcPts val="800"/>
              </a:spcAft>
              <a:buNone/>
            </a:pPr>
            <a:r>
              <a:rPr lang="en-IE" sz="2400" dirty="0">
                <a:highlight>
                  <a:srgbClr val="00FFFF"/>
                </a:highlight>
                <a:latin typeface="Times New Roman" panose="02020603050405020304" pitchFamily="18" charset="0"/>
                <a:ea typeface="Calibri" panose="020F0502020204030204" pitchFamily="34" charset="0"/>
                <a:cs typeface="Cordia New" panose="020B0304020202020204" pitchFamily="34" charset="-34"/>
              </a:rPr>
              <a:t>Student ID:2526084      Darshan </a:t>
            </a:r>
            <a:r>
              <a:rPr lang="en-IE" sz="2400" dirty="0" err="1">
                <a:highlight>
                  <a:srgbClr val="00FFFF"/>
                </a:highlight>
                <a:latin typeface="Times New Roman" panose="02020603050405020304" pitchFamily="18" charset="0"/>
                <a:ea typeface="Calibri" panose="020F0502020204030204" pitchFamily="34" charset="0"/>
                <a:cs typeface="Cordia New" panose="020B0304020202020204" pitchFamily="34" charset="-34"/>
              </a:rPr>
              <a:t>pansuriya</a:t>
            </a:r>
            <a:endParaRPr lang="en-IE" sz="2400" dirty="0">
              <a:highlight>
                <a:srgbClr val="00FFFF"/>
              </a:highlight>
              <a:latin typeface="Times New Roman" panose="02020603050405020304" pitchFamily="18" charset="0"/>
              <a:ea typeface="Calibri" panose="020F0502020204030204" pitchFamily="34" charset="0"/>
              <a:cs typeface="Cordia New" panose="020B0304020202020204" pitchFamily="34" charset="-34"/>
            </a:endParaRPr>
          </a:p>
        </p:txBody>
      </p:sp>
      <p:pic>
        <p:nvPicPr>
          <p:cNvPr id="20" name="Picture 19" descr="306,400+ Healthcare Workers Group Stock Photos, Pictures &amp; Royalty-Free  Images - iStock | Healthcare workers group mask, Healthcare workers group  serious, Covid-19 healthcare workers group">
            <a:extLst>
              <a:ext uri="{FF2B5EF4-FFF2-40B4-BE49-F238E27FC236}">
                <a16:creationId xmlns:a16="http://schemas.microsoft.com/office/drawing/2014/main" id="{CACEBC7C-05F6-3168-55E9-618FFD2964A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3944600" y="442135"/>
            <a:ext cx="4229100" cy="281876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FDD965-A3DC-0F4D-8953-7301F0E3064F}"/>
            </a:ext>
          </a:extLst>
        </p:cNvPr>
        <p:cNvGrpSpPr/>
        <p:nvPr/>
      </p:nvGrpSpPr>
      <p:grpSpPr>
        <a:xfrm>
          <a:off x="0" y="0"/>
          <a:ext cx="0" cy="0"/>
          <a:chOff x="0" y="0"/>
          <a:chExt cx="0" cy="0"/>
        </a:xfrm>
      </p:grpSpPr>
      <p:sp>
        <p:nvSpPr>
          <p:cNvPr id="4" name="Freeform 4">
            <a:extLst>
              <a:ext uri="{FF2B5EF4-FFF2-40B4-BE49-F238E27FC236}">
                <a16:creationId xmlns:a16="http://schemas.microsoft.com/office/drawing/2014/main" id="{183AB0D4-2459-19EE-73CB-6557BC5D91D4}"/>
              </a:ext>
            </a:extLst>
          </p:cNvPr>
          <p:cNvSpPr/>
          <p:nvPr/>
        </p:nvSpPr>
        <p:spPr>
          <a:xfrm>
            <a:off x="12735796" y="2244966"/>
            <a:ext cx="6163611" cy="7752970"/>
          </a:xfrm>
          <a:custGeom>
            <a:avLst/>
            <a:gdLst/>
            <a:ahLst/>
            <a:cxnLst/>
            <a:rect l="l" t="t" r="r" b="b"/>
            <a:pathLst>
              <a:path w="6163611" h="7752970">
                <a:moveTo>
                  <a:pt x="0" y="0"/>
                </a:moveTo>
                <a:lnTo>
                  <a:pt x="6163611" y="0"/>
                </a:lnTo>
                <a:lnTo>
                  <a:pt x="6163611" y="7752970"/>
                </a:lnTo>
                <a:lnTo>
                  <a:pt x="0" y="7752970"/>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5" name="Freeform 5">
            <a:extLst>
              <a:ext uri="{FF2B5EF4-FFF2-40B4-BE49-F238E27FC236}">
                <a16:creationId xmlns:a16="http://schemas.microsoft.com/office/drawing/2014/main" id="{8D48BC6D-72F8-E4E5-115C-CF5A17C64BE2}"/>
              </a:ext>
            </a:extLst>
          </p:cNvPr>
          <p:cNvSpPr/>
          <p:nvPr/>
        </p:nvSpPr>
        <p:spPr>
          <a:xfrm>
            <a:off x="-1143000" y="7579496"/>
            <a:ext cx="5908255" cy="3818210"/>
          </a:xfrm>
          <a:custGeom>
            <a:avLst/>
            <a:gdLst/>
            <a:ahLst/>
            <a:cxnLst/>
            <a:rect l="l" t="t" r="r" b="b"/>
            <a:pathLst>
              <a:path w="5908255" h="3818210">
                <a:moveTo>
                  <a:pt x="0" y="0"/>
                </a:moveTo>
                <a:lnTo>
                  <a:pt x="5908255" y="0"/>
                </a:lnTo>
                <a:lnTo>
                  <a:pt x="5908255" y="3818210"/>
                </a:lnTo>
                <a:lnTo>
                  <a:pt x="0" y="3818210"/>
                </a:lnTo>
                <a:lnTo>
                  <a:pt x="0" y="0"/>
                </a:lnTo>
                <a:close/>
              </a:path>
            </a:pathLst>
          </a:custGeom>
          <a:blipFill>
            <a:blip r:embed="rId3"/>
            <a:stretch>
              <a:fillRect/>
            </a:stretch>
          </a:blipFill>
        </p:spPr>
      </p:sp>
      <p:sp>
        <p:nvSpPr>
          <p:cNvPr id="6" name="Freeform 6">
            <a:extLst>
              <a:ext uri="{FF2B5EF4-FFF2-40B4-BE49-F238E27FC236}">
                <a16:creationId xmlns:a16="http://schemas.microsoft.com/office/drawing/2014/main" id="{024900EC-34F3-A3B6-418D-6475E62C05CD}"/>
              </a:ext>
            </a:extLst>
          </p:cNvPr>
          <p:cNvSpPr/>
          <p:nvPr/>
        </p:nvSpPr>
        <p:spPr>
          <a:xfrm>
            <a:off x="2303010" y="8039100"/>
            <a:ext cx="3506303" cy="1463881"/>
          </a:xfrm>
          <a:custGeom>
            <a:avLst/>
            <a:gdLst/>
            <a:ahLst/>
            <a:cxnLst/>
            <a:rect l="l" t="t" r="r" b="b"/>
            <a:pathLst>
              <a:path w="3506303" h="1463881">
                <a:moveTo>
                  <a:pt x="0" y="0"/>
                </a:moveTo>
                <a:lnTo>
                  <a:pt x="3506302" y="0"/>
                </a:lnTo>
                <a:lnTo>
                  <a:pt x="3506302" y="1463881"/>
                </a:lnTo>
                <a:lnTo>
                  <a:pt x="0" y="1463881"/>
                </a:lnTo>
                <a:lnTo>
                  <a:pt x="0" y="0"/>
                </a:lnTo>
                <a:close/>
              </a:path>
            </a:pathLst>
          </a:custGeom>
          <a:blipFill>
            <a:blip r:embed="rId4"/>
            <a:stretch>
              <a:fillRect/>
            </a:stretch>
          </a:blipFill>
        </p:spPr>
      </p:sp>
      <p:sp>
        <p:nvSpPr>
          <p:cNvPr id="8" name="Freeform 8">
            <a:extLst>
              <a:ext uri="{FF2B5EF4-FFF2-40B4-BE49-F238E27FC236}">
                <a16:creationId xmlns:a16="http://schemas.microsoft.com/office/drawing/2014/main" id="{9AA79E30-52A9-647D-9D6C-C628132F0E3A}"/>
              </a:ext>
            </a:extLst>
          </p:cNvPr>
          <p:cNvSpPr/>
          <p:nvPr/>
        </p:nvSpPr>
        <p:spPr>
          <a:xfrm>
            <a:off x="14188984" y="775539"/>
            <a:ext cx="2346416" cy="2005761"/>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5"/>
                </a:ext>
              </a:extLst>
            </a:blip>
            <a:stretch>
              <a:fillRect t="-238460" r="-424611" b="-160673"/>
            </a:stretch>
          </a:blipFill>
        </p:spPr>
      </p:sp>
      <p:sp>
        <p:nvSpPr>
          <p:cNvPr id="9" name="Freeform 9">
            <a:extLst>
              <a:ext uri="{FF2B5EF4-FFF2-40B4-BE49-F238E27FC236}">
                <a16:creationId xmlns:a16="http://schemas.microsoft.com/office/drawing/2014/main" id="{76D5DAED-AF09-FB30-BF9E-6430F01560AB}"/>
              </a:ext>
            </a:extLst>
          </p:cNvPr>
          <p:cNvSpPr/>
          <p:nvPr/>
        </p:nvSpPr>
        <p:spPr>
          <a:xfrm>
            <a:off x="16968860" y="5342775"/>
            <a:ext cx="580879" cy="584582"/>
          </a:xfrm>
          <a:custGeom>
            <a:avLst/>
            <a:gdLst/>
            <a:ahLst/>
            <a:cxnLst/>
            <a:rect l="l" t="t" r="r" b="b"/>
            <a:pathLst>
              <a:path w="580879" h="584582">
                <a:moveTo>
                  <a:pt x="0" y="0"/>
                </a:moveTo>
                <a:lnTo>
                  <a:pt x="580880" y="0"/>
                </a:lnTo>
                <a:lnTo>
                  <a:pt x="580880" y="584583"/>
                </a:lnTo>
                <a:lnTo>
                  <a:pt x="0" y="584583"/>
                </a:lnTo>
                <a:lnTo>
                  <a:pt x="0" y="0"/>
                </a:lnTo>
                <a:close/>
              </a:path>
            </a:pathLst>
          </a:custGeom>
          <a:blipFill>
            <a:blip>
              <a:extLst>
                <a:ext uri="{96DAC541-7B7A-43D3-8B79-37D633B846F1}">
                  <asvg:svgBlip xmlns:asvg="http://schemas.microsoft.com/office/drawing/2016/SVG/main" r:embed="rId5"/>
                </a:ext>
              </a:extLst>
            </a:blip>
            <a:stretch>
              <a:fillRect t="-238460" r="-424611" b="-160673"/>
            </a:stretch>
          </a:blipFill>
        </p:spPr>
      </p:sp>
      <p:sp>
        <p:nvSpPr>
          <p:cNvPr id="10" name="TextBox 10">
            <a:extLst>
              <a:ext uri="{FF2B5EF4-FFF2-40B4-BE49-F238E27FC236}">
                <a16:creationId xmlns:a16="http://schemas.microsoft.com/office/drawing/2014/main" id="{6A3336E1-3DB1-E8A5-EE66-68E33464241D}"/>
              </a:ext>
            </a:extLst>
          </p:cNvPr>
          <p:cNvSpPr txBox="1"/>
          <p:nvPr/>
        </p:nvSpPr>
        <p:spPr>
          <a:xfrm>
            <a:off x="2303010" y="857905"/>
            <a:ext cx="9403901" cy="1015663"/>
          </a:xfrm>
          <a:prstGeom prst="rect">
            <a:avLst/>
          </a:prstGeom>
        </p:spPr>
        <p:txBody>
          <a:bodyPr lIns="0" tIns="0" rIns="0" bIns="0" rtlCol="0" anchor="t">
            <a:spAutoFit/>
          </a:bodyPr>
          <a:lstStyle/>
          <a:p>
            <a:pPr algn="l"/>
            <a:r>
              <a:rPr lang="en-US" sz="6600" b="1" dirty="0">
                <a:solidFill>
                  <a:schemeClr val="accent1"/>
                </a:solidFill>
                <a:sym typeface="Open Sauce Bold"/>
              </a:rPr>
              <a:t>Index</a:t>
            </a:r>
          </a:p>
        </p:txBody>
      </p:sp>
      <p:sp>
        <p:nvSpPr>
          <p:cNvPr id="12" name="TextBox 12">
            <a:extLst>
              <a:ext uri="{FF2B5EF4-FFF2-40B4-BE49-F238E27FC236}">
                <a16:creationId xmlns:a16="http://schemas.microsoft.com/office/drawing/2014/main" id="{45B878E9-03D3-45F8-1EEC-38C3679667B8}"/>
              </a:ext>
            </a:extLst>
          </p:cNvPr>
          <p:cNvSpPr txBox="1"/>
          <p:nvPr/>
        </p:nvSpPr>
        <p:spPr>
          <a:xfrm>
            <a:off x="1636079" y="2247900"/>
            <a:ext cx="11272246" cy="5416868"/>
          </a:xfrm>
          <a:prstGeom prst="rect">
            <a:avLst/>
          </a:prstGeom>
        </p:spPr>
        <p:txBody>
          <a:bodyPr wrap="square" lIns="0" tIns="0" rIns="0" bIns="0" rtlCol="0" anchor="t">
            <a:spAutoFit/>
          </a:bodyPr>
          <a:lstStyle/>
          <a:p>
            <a:pPr marL="457200" indent="-457200">
              <a:buFont typeface="Wingdings" panose="05000000000000000000" pitchFamily="2" charset="2"/>
              <a:buChar char="q"/>
            </a:pPr>
            <a:r>
              <a:rPr lang="en-IN" sz="3200" b="1" dirty="0"/>
              <a:t>Current Job Satisfaction Challenges – in the NHS</a:t>
            </a:r>
          </a:p>
          <a:p>
            <a:pPr marL="457200" indent="-457200">
              <a:buFont typeface="Wingdings" panose="05000000000000000000" pitchFamily="2" charset="2"/>
              <a:buChar char="q"/>
            </a:pPr>
            <a:r>
              <a:rPr lang="en-IN" sz="3200" b="1" dirty="0"/>
              <a:t>Impacts of Low Job Satisfaction on NHS Performance and Retention</a:t>
            </a:r>
          </a:p>
          <a:p>
            <a:pPr marL="457200" indent="-457200">
              <a:buFont typeface="Wingdings" panose="05000000000000000000" pitchFamily="2" charset="2"/>
              <a:buChar char="q"/>
            </a:pPr>
            <a:r>
              <a:rPr lang="en-IN" sz="3200" b="1" dirty="0"/>
              <a:t>Root Causes – Policy and Leadership Failures</a:t>
            </a:r>
          </a:p>
          <a:p>
            <a:pPr marL="457200" indent="-457200">
              <a:buFont typeface="Wingdings" panose="05000000000000000000" pitchFamily="2" charset="2"/>
              <a:buChar char="q"/>
            </a:pPr>
            <a:r>
              <a:rPr lang="en-IN" sz="3200" b="1" dirty="0"/>
              <a:t>Root Causes – Structural and Cultural Dimensions</a:t>
            </a:r>
          </a:p>
          <a:p>
            <a:pPr marL="457200" indent="-457200">
              <a:buFont typeface="Wingdings" panose="05000000000000000000" pitchFamily="2" charset="2"/>
              <a:buChar char="q"/>
            </a:pPr>
            <a:r>
              <a:rPr lang="en-IN" sz="3200" b="1" dirty="0"/>
              <a:t>Theoretical Framework 1 – Herzberg’s Two-Factor Theory in NHS Context</a:t>
            </a:r>
          </a:p>
          <a:p>
            <a:pPr marL="457200" indent="-457200">
              <a:buFont typeface="Wingdings" panose="05000000000000000000" pitchFamily="2" charset="2"/>
              <a:buChar char="q"/>
            </a:pPr>
            <a:r>
              <a:rPr lang="en-IN" sz="3200" b="1" dirty="0"/>
              <a:t>Theoretical Framework 2 – Psychological Contract Breach</a:t>
            </a:r>
          </a:p>
          <a:p>
            <a:pPr marL="457200" indent="-457200">
              <a:buFont typeface="Wingdings" panose="05000000000000000000" pitchFamily="2" charset="2"/>
              <a:buChar char="q"/>
            </a:pPr>
            <a:r>
              <a:rPr lang="en-IN" sz="3200" b="1" dirty="0"/>
              <a:t>Recommendations – Short-Term HRM Interventions</a:t>
            </a:r>
          </a:p>
          <a:p>
            <a:pPr marL="457200" indent="-457200">
              <a:buFont typeface="Wingdings" panose="05000000000000000000" pitchFamily="2" charset="2"/>
              <a:buChar char="q"/>
            </a:pPr>
            <a:r>
              <a:rPr lang="en-IN" sz="3200" b="1" dirty="0"/>
              <a:t>Recommendations – Strategic Innovations &amp; Expected Impact</a:t>
            </a:r>
          </a:p>
          <a:p>
            <a:pPr marL="457200" indent="-457200">
              <a:buFont typeface="Wingdings" panose="05000000000000000000" pitchFamily="2" charset="2"/>
              <a:buChar char="q"/>
            </a:pPr>
            <a:endParaRPr lang="en-IN" sz="3200" dirty="0"/>
          </a:p>
        </p:txBody>
      </p:sp>
    </p:spTree>
    <p:extLst>
      <p:ext uri="{BB962C8B-B14F-4D97-AF65-F5344CB8AC3E}">
        <p14:creationId xmlns:p14="http://schemas.microsoft.com/office/powerpoint/2010/main" val="339625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633486" y="3885765"/>
            <a:ext cx="7151951" cy="4851518"/>
            <a:chOff x="0" y="0"/>
            <a:chExt cx="1438368" cy="1398973"/>
          </a:xfrm>
        </p:grpSpPr>
        <p:sp>
          <p:nvSpPr>
            <p:cNvPr id="7" name="Freeform 7"/>
            <p:cNvSpPr/>
            <p:nvPr/>
          </p:nvSpPr>
          <p:spPr>
            <a:xfrm>
              <a:off x="0" y="0"/>
              <a:ext cx="1438368" cy="1398973"/>
            </a:xfrm>
            <a:custGeom>
              <a:avLst/>
              <a:gdLst/>
              <a:ahLst/>
              <a:cxnLst/>
              <a:rect l="l" t="t" r="r" b="b"/>
              <a:pathLst>
                <a:path w="1438368" h="1398973">
                  <a:moveTo>
                    <a:pt x="72297" y="0"/>
                  </a:moveTo>
                  <a:lnTo>
                    <a:pt x="1366070" y="0"/>
                  </a:lnTo>
                  <a:cubicBezTo>
                    <a:pt x="1405999" y="0"/>
                    <a:pt x="1438368" y="32369"/>
                    <a:pt x="1438368" y="72297"/>
                  </a:cubicBezTo>
                  <a:lnTo>
                    <a:pt x="1438368" y="1326676"/>
                  </a:lnTo>
                  <a:cubicBezTo>
                    <a:pt x="1438368" y="1366604"/>
                    <a:pt x="1405999" y="1398973"/>
                    <a:pt x="1366070" y="1398973"/>
                  </a:cubicBezTo>
                  <a:lnTo>
                    <a:pt x="72297" y="1398973"/>
                  </a:lnTo>
                  <a:cubicBezTo>
                    <a:pt x="32369" y="1398973"/>
                    <a:pt x="0" y="1366604"/>
                    <a:pt x="0" y="1326676"/>
                  </a:cubicBezTo>
                  <a:lnTo>
                    <a:pt x="0" y="72297"/>
                  </a:lnTo>
                  <a:cubicBezTo>
                    <a:pt x="0" y="32369"/>
                    <a:pt x="32369" y="0"/>
                    <a:pt x="72297" y="0"/>
                  </a:cubicBezTo>
                  <a:close/>
                </a:path>
              </a:pathLst>
            </a:custGeom>
            <a:solidFill>
              <a:srgbClr val="014A85"/>
            </a:solidFill>
          </p:spPr>
        </p:sp>
        <p:sp>
          <p:nvSpPr>
            <p:cNvPr id="8" name="TextBox 8"/>
            <p:cNvSpPr txBox="1"/>
            <p:nvPr/>
          </p:nvSpPr>
          <p:spPr>
            <a:xfrm>
              <a:off x="0" y="-47625"/>
              <a:ext cx="1438368" cy="1446598"/>
            </a:xfrm>
            <a:prstGeom prst="rect">
              <a:avLst/>
            </a:prstGeom>
          </p:spPr>
          <p:txBody>
            <a:bodyPr lIns="50800" tIns="50800" rIns="50800" bIns="50800" rtlCol="0" anchor="ctr"/>
            <a:lstStyle/>
            <a:p>
              <a:pPr algn="ctr">
                <a:lnSpc>
                  <a:spcPts val="3432"/>
                </a:lnSpc>
              </a:pPr>
              <a:endParaRPr/>
            </a:p>
          </p:txBody>
        </p:sp>
      </p:grpSp>
      <p:sp>
        <p:nvSpPr>
          <p:cNvPr id="9" name="Freeform 9"/>
          <p:cNvSpPr/>
          <p:nvPr/>
        </p:nvSpPr>
        <p:spPr>
          <a:xfrm>
            <a:off x="13792231" y="8917069"/>
            <a:ext cx="341231" cy="341231"/>
          </a:xfrm>
          <a:custGeom>
            <a:avLst/>
            <a:gdLst/>
            <a:ahLst/>
            <a:cxnLst/>
            <a:rect l="l" t="t" r="r" b="b"/>
            <a:pathLst>
              <a:path w="341231" h="341231">
                <a:moveTo>
                  <a:pt x="0" y="0"/>
                </a:moveTo>
                <a:lnTo>
                  <a:pt x="341231" y="0"/>
                </a:lnTo>
                <a:lnTo>
                  <a:pt x="341231" y="341231"/>
                </a:lnTo>
                <a:lnTo>
                  <a:pt x="0" y="34123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TextBox 10"/>
          <p:cNvSpPr txBox="1"/>
          <p:nvPr/>
        </p:nvSpPr>
        <p:spPr>
          <a:xfrm>
            <a:off x="14312624" y="8909464"/>
            <a:ext cx="2997855" cy="318341"/>
          </a:xfrm>
          <a:prstGeom prst="rect">
            <a:avLst/>
          </a:prstGeom>
        </p:spPr>
        <p:txBody>
          <a:bodyPr lIns="0" tIns="0" rIns="0" bIns="0" rtlCol="0" anchor="t">
            <a:spAutoFit/>
          </a:bodyPr>
          <a:lstStyle/>
          <a:p>
            <a:pPr algn="l">
              <a:lnSpc>
                <a:spcPts val="2414"/>
              </a:lnSpc>
            </a:pPr>
            <a:r>
              <a:rPr lang="en-US" sz="1857">
                <a:solidFill>
                  <a:srgbClr val="FFFFFF"/>
                </a:solidFill>
                <a:latin typeface="Poppins"/>
                <a:ea typeface="Poppins"/>
                <a:cs typeface="Poppins"/>
                <a:sym typeface="Poppins"/>
              </a:rPr>
              <a:t>www.reallygreatsite.com</a:t>
            </a:r>
          </a:p>
        </p:txBody>
      </p:sp>
      <p:sp>
        <p:nvSpPr>
          <p:cNvPr id="11" name="Freeform 11"/>
          <p:cNvSpPr/>
          <p:nvPr/>
        </p:nvSpPr>
        <p:spPr>
          <a:xfrm>
            <a:off x="7727820" y="1215803"/>
            <a:ext cx="980801" cy="987054"/>
          </a:xfrm>
          <a:custGeom>
            <a:avLst/>
            <a:gdLst/>
            <a:ahLst/>
            <a:cxnLst/>
            <a:rect l="l" t="t" r="r" b="b"/>
            <a:pathLst>
              <a:path w="980801" h="987054">
                <a:moveTo>
                  <a:pt x="0" y="0"/>
                </a:moveTo>
                <a:lnTo>
                  <a:pt x="980801" y="0"/>
                </a:lnTo>
                <a:lnTo>
                  <a:pt x="980801" y="987053"/>
                </a:lnTo>
                <a:lnTo>
                  <a:pt x="0" y="987053"/>
                </a:lnTo>
                <a:lnTo>
                  <a:pt x="0" y="0"/>
                </a:lnTo>
                <a:close/>
              </a:path>
            </a:pathLst>
          </a:custGeom>
          <a:blipFill>
            <a:blip>
              <a:extLst>
                <a:ext uri="{96DAC541-7B7A-43D3-8B79-37D633B846F1}">
                  <asvg:svgBlip xmlns:asvg="http://schemas.microsoft.com/office/drawing/2016/SVG/main" r:embed="rId4"/>
                </a:ext>
              </a:extLst>
            </a:blip>
            <a:stretch>
              <a:fillRect t="-238460" r="-424611" b="-160673"/>
            </a:stretch>
          </a:blipFill>
        </p:spPr>
      </p:sp>
      <p:sp>
        <p:nvSpPr>
          <p:cNvPr id="12" name="TextBox 12"/>
          <p:cNvSpPr txBox="1"/>
          <p:nvPr/>
        </p:nvSpPr>
        <p:spPr>
          <a:xfrm>
            <a:off x="837254" y="1215803"/>
            <a:ext cx="6491419" cy="1231106"/>
          </a:xfrm>
          <a:prstGeom prst="rect">
            <a:avLst/>
          </a:prstGeom>
        </p:spPr>
        <p:txBody>
          <a:bodyPr lIns="0" tIns="0" rIns="0" bIns="0" rtlCol="0" anchor="t">
            <a:spAutoFit/>
          </a:bodyPr>
          <a:lstStyle/>
          <a:p>
            <a:pPr algn="l"/>
            <a:r>
              <a:rPr lang="en-US" sz="4000" b="1" dirty="0">
                <a:solidFill>
                  <a:srgbClr val="014A85"/>
                </a:solidFill>
                <a:latin typeface="Open Sauce Bold"/>
                <a:ea typeface="Open Sauce Bold"/>
                <a:cs typeface="Open Sauce Bold"/>
                <a:sym typeface="Open Sauce Bold"/>
              </a:rPr>
              <a:t>Current Job Satisfaction Challenges – in the NHS</a:t>
            </a:r>
          </a:p>
        </p:txBody>
      </p:sp>
      <p:sp>
        <p:nvSpPr>
          <p:cNvPr id="14" name="TextBox 14"/>
          <p:cNvSpPr txBox="1"/>
          <p:nvPr/>
        </p:nvSpPr>
        <p:spPr>
          <a:xfrm>
            <a:off x="1107551" y="4095532"/>
            <a:ext cx="6203820" cy="4431983"/>
          </a:xfrm>
          <a:prstGeom prst="rect">
            <a:avLst/>
          </a:prstGeom>
        </p:spPr>
        <p:txBody>
          <a:bodyPr wrap="square" lIns="0" tIns="0" rIns="0" bIns="0" rtlCol="0" anchor="t">
            <a:spAutoFit/>
          </a:bodyPr>
          <a:lstStyle/>
          <a:p>
            <a:pPr marL="285750" lvl="0" indent="-285750" algn="just">
              <a:buFont typeface="Arial" panose="020B0604020202020204" pitchFamily="34" charset="0"/>
              <a:buChar char="•"/>
            </a:pPr>
            <a:r>
              <a:rPr lang="en-IN" dirty="0">
                <a:solidFill>
                  <a:schemeClr val="bg1"/>
                </a:solidFill>
              </a:rPr>
              <a:t>Recommendation rate only 58.05% of staff would recommend the NHS as a place to work (compared to 60.79% in 2024) (NHS Staff Survey Coordination Centre, 2026).</a:t>
            </a:r>
          </a:p>
          <a:p>
            <a:pPr marL="285750" lvl="0" indent="-285750" algn="just">
              <a:buFont typeface="Arial" panose="020B0604020202020204" pitchFamily="34" charset="0"/>
              <a:buChar char="•"/>
            </a:pPr>
            <a:r>
              <a:rPr lang="en-IN" dirty="0">
                <a:solidFill>
                  <a:schemeClr val="bg1"/>
                </a:solidFill>
              </a:rPr>
              <a:t>52.32% now anticipate going to work (dropped to 54.23) and 66.32% now anticipate the job enthusiastically (dropped to 68.07) - both time lows (NHS Confederation, 2026).</a:t>
            </a:r>
          </a:p>
          <a:p>
            <a:pPr marL="285750" lvl="0" indent="-285750" algn="just">
              <a:buFont typeface="Arial" panose="020B0604020202020204" pitchFamily="34" charset="0"/>
              <a:buChar char="•"/>
            </a:pPr>
            <a:r>
              <a:rPr lang="en-IN" dirty="0">
                <a:solidFill>
                  <a:schemeClr val="bg1"/>
                </a:solidFill>
              </a:rPr>
              <a:t>31.47% report that they have work burnout; 36.51% report that they are frustrated by work; 28.51% report being too tired to go back to work (The Well Crowd, 2026).</a:t>
            </a:r>
          </a:p>
          <a:p>
            <a:pPr marL="285750" lvl="0" indent="-285750" algn="just">
              <a:buFont typeface="Arial" panose="020B0604020202020204" pitchFamily="34" charset="0"/>
              <a:buChar char="•"/>
            </a:pPr>
            <a:r>
              <a:rPr lang="en-IN" dirty="0">
                <a:solidFill>
                  <a:schemeClr val="bg1"/>
                </a:solidFill>
              </a:rPr>
              <a:t>The growth in work-related stress: 42.36% unwell due to stress (increase of 41.65%); positive action on wellbeing historical low of 54.80% (historical low of 57.05%) (NHS Staff Survey Coordination Centre, 2026).</a:t>
            </a:r>
          </a:p>
          <a:p>
            <a:pPr marL="285750" lvl="0" indent="-285750" algn="just">
              <a:buFont typeface="Arial" panose="020B0604020202020204" pitchFamily="34" charset="0"/>
              <a:buChar char="•"/>
            </a:pPr>
            <a:r>
              <a:rPr lang="en-IN" dirty="0">
                <a:solidFill>
                  <a:schemeClr val="bg1"/>
                </a:solidFill>
              </a:rPr>
              <a:t>low level of satisfaction with the opinion that the organisation values their work (42.95%); over two-thirds of them say that they lack sufficient staff to do their work well (Thomas, 2025).</a:t>
            </a:r>
          </a:p>
        </p:txBody>
      </p:sp>
      <p:sp>
        <p:nvSpPr>
          <p:cNvPr id="16" name="TextBox 16"/>
          <p:cNvSpPr txBox="1"/>
          <p:nvPr/>
        </p:nvSpPr>
        <p:spPr>
          <a:xfrm>
            <a:off x="1028250" y="2747439"/>
            <a:ext cx="6972750" cy="1107996"/>
          </a:xfrm>
          <a:prstGeom prst="rect">
            <a:avLst/>
          </a:prstGeom>
        </p:spPr>
        <p:txBody>
          <a:bodyPr wrap="square" lIns="0" tIns="0" rIns="0" bIns="0" rtlCol="0" anchor="t">
            <a:spAutoFit/>
          </a:bodyPr>
          <a:lstStyle/>
          <a:p>
            <a:pPr algn="just"/>
            <a:r>
              <a:rPr lang="en-IN" dirty="0"/>
              <a:t>Over 766,000 employees completed the 2025 NHS Staff Survey, revealing a continued deterioration in key job satisfaction indicators across the NHS. Advocacy and wellbeing measures have declined year-on-year, signalling pressure on the workforce.</a:t>
            </a:r>
          </a:p>
        </p:txBody>
      </p:sp>
      <p:sp>
        <p:nvSpPr>
          <p:cNvPr id="21" name="TextBox 20">
            <a:extLst>
              <a:ext uri="{FF2B5EF4-FFF2-40B4-BE49-F238E27FC236}">
                <a16:creationId xmlns:a16="http://schemas.microsoft.com/office/drawing/2014/main" id="{EA7D4C89-6CC3-2C41-1596-1E05212B31B2}"/>
              </a:ext>
            </a:extLst>
          </p:cNvPr>
          <p:cNvSpPr txBox="1"/>
          <p:nvPr/>
        </p:nvSpPr>
        <p:spPr>
          <a:xfrm>
            <a:off x="633486" y="9164438"/>
            <a:ext cx="7664298" cy="1360437"/>
          </a:xfrm>
          <a:prstGeom prst="rect">
            <a:avLst/>
          </a:prstGeom>
          <a:noFill/>
        </p:spPr>
        <p:txBody>
          <a:bodyPr wrap="square">
            <a:spAutoFit/>
          </a:bodyPr>
          <a:lstStyle/>
          <a:p>
            <a:pPr algn="just">
              <a:lnSpc>
                <a:spcPct val="107000"/>
              </a:lnSpc>
              <a:spcAft>
                <a:spcPts val="800"/>
              </a:spcAft>
              <a:buNone/>
            </a:pPr>
            <a:r>
              <a:rPr lang="en-IN" sz="1800" dirty="0">
                <a:effectLst/>
                <a:latin typeface="Times New Roman" panose="02020603050405020304" pitchFamily="18" charset="0"/>
                <a:ea typeface="Calibri" panose="020F0502020204030204" pitchFamily="34" charset="0"/>
                <a:cs typeface="Cordia New" panose="020B0304020202020204" pitchFamily="34" charset="-34"/>
              </a:rPr>
              <a:t>These (out of 766,285 responses) refer to the signals of the decline of job satisfaction at the systemic level in all categories of staff ( NHS Staff Survey Coordination Centre, 2026).</a:t>
            </a:r>
          </a:p>
          <a:p>
            <a:pPr marL="228600">
              <a:lnSpc>
                <a:spcPct val="107000"/>
              </a:lnSpc>
              <a:spcAft>
                <a:spcPts val="800"/>
              </a:spcAft>
              <a:buNone/>
            </a:pPr>
            <a:r>
              <a:rPr lang="en-IN" sz="1800" dirty="0">
                <a:effectLst/>
                <a:latin typeface="Times New Roman" panose="02020603050405020304" pitchFamily="18" charset="0"/>
                <a:ea typeface="Calibri" panose="020F0502020204030204" pitchFamily="34" charset="0"/>
                <a:cs typeface="Cordia New" panose="020B0304020202020204" pitchFamily="34" charset="-34"/>
              </a:rPr>
              <a:t> </a:t>
            </a:r>
          </a:p>
        </p:txBody>
      </p:sp>
      <p:pic>
        <p:nvPicPr>
          <p:cNvPr id="22" name="Picture 21" descr="Public Satisfaction With The NHS And Social Care In 2025 | BSA | The King's  Fund">
            <a:extLst>
              <a:ext uri="{FF2B5EF4-FFF2-40B4-BE49-F238E27FC236}">
                <a16:creationId xmlns:a16="http://schemas.microsoft.com/office/drawing/2014/main" id="{032B30DB-FB0C-1192-B5B9-03D2627677F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9462" b="11593"/>
          <a:stretch>
            <a:fillRect/>
          </a:stretch>
        </p:blipFill>
        <p:spPr bwMode="auto">
          <a:xfrm>
            <a:off x="8476946" y="4565062"/>
            <a:ext cx="7442915" cy="5284090"/>
          </a:xfrm>
          <a:prstGeom prst="rect">
            <a:avLst/>
          </a:prstGeom>
          <a:noFill/>
          <a:ln>
            <a:solidFill>
              <a:schemeClr val="accent1"/>
            </a:solidFill>
          </a:ln>
          <a:extLst>
            <a:ext uri="{53640926-AAD7-44D8-BBD7-CCE9431645EC}">
              <a14:shadowObscured xmlns:a14="http://schemas.microsoft.com/office/drawing/2010/main"/>
            </a:ext>
          </a:extLst>
        </p:spPr>
      </p:pic>
      <p:pic>
        <p:nvPicPr>
          <p:cNvPr id="23" name="Picture 22">
            <a:extLst>
              <a:ext uri="{FF2B5EF4-FFF2-40B4-BE49-F238E27FC236}">
                <a16:creationId xmlns:a16="http://schemas.microsoft.com/office/drawing/2014/main" id="{BCDCF8B6-5C53-3A03-2120-A68BF1A4FA3B}"/>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877800" y="399748"/>
            <a:ext cx="5105400" cy="3941823"/>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965201" y="676296"/>
            <a:ext cx="9865600" cy="1354217"/>
          </a:xfrm>
          <a:prstGeom prst="rect">
            <a:avLst/>
          </a:prstGeom>
        </p:spPr>
        <p:txBody>
          <a:bodyPr wrap="square" lIns="0" tIns="0" rIns="0" bIns="0" rtlCol="0" anchor="t">
            <a:spAutoFit/>
          </a:bodyPr>
          <a:lstStyle/>
          <a:p>
            <a:pPr algn="l"/>
            <a:r>
              <a:rPr lang="en-US" sz="4400" b="1" dirty="0">
                <a:solidFill>
                  <a:srgbClr val="014A85"/>
                </a:solidFill>
                <a:latin typeface="Open Sauce Bold"/>
                <a:ea typeface="Open Sauce Bold"/>
                <a:cs typeface="Open Sauce Bold"/>
                <a:sym typeface="Open Sauce Bold"/>
              </a:rPr>
              <a:t>Impacts of Low Job Satisfaction on NHS Performance and Retention</a:t>
            </a:r>
          </a:p>
        </p:txBody>
      </p:sp>
      <p:sp>
        <p:nvSpPr>
          <p:cNvPr id="3" name="Freeform 3"/>
          <p:cNvSpPr/>
          <p:nvPr/>
        </p:nvSpPr>
        <p:spPr>
          <a:xfrm>
            <a:off x="11842485" y="7894710"/>
            <a:ext cx="980801" cy="987054"/>
          </a:xfrm>
          <a:custGeom>
            <a:avLst/>
            <a:gdLst/>
            <a:ahLst/>
            <a:cxnLst/>
            <a:rect l="l" t="t" r="r" b="b"/>
            <a:pathLst>
              <a:path w="980801" h="987054">
                <a:moveTo>
                  <a:pt x="0" y="0"/>
                </a:moveTo>
                <a:lnTo>
                  <a:pt x="980800" y="0"/>
                </a:lnTo>
                <a:lnTo>
                  <a:pt x="980800" y="987054"/>
                </a:lnTo>
                <a:lnTo>
                  <a:pt x="0" y="987054"/>
                </a:lnTo>
                <a:lnTo>
                  <a:pt x="0" y="0"/>
                </a:lnTo>
                <a:close/>
              </a:path>
            </a:pathLst>
          </a:custGeom>
          <a:blipFill>
            <a:blip>
              <a:extLst>
                <a:ext uri="{96DAC541-7B7A-43D3-8B79-37D633B846F1}">
                  <asvg:svgBlip xmlns:asvg="http://schemas.microsoft.com/office/drawing/2016/SVG/main" r:embed="rId3"/>
                </a:ext>
              </a:extLst>
            </a:blip>
            <a:stretch>
              <a:fillRect t="-238460" r="-424611" b="-160673"/>
            </a:stretch>
          </a:blipFill>
        </p:spPr>
      </p:sp>
      <p:grpSp>
        <p:nvGrpSpPr>
          <p:cNvPr id="8" name="Group 8"/>
          <p:cNvGrpSpPr/>
          <p:nvPr/>
        </p:nvGrpSpPr>
        <p:grpSpPr>
          <a:xfrm>
            <a:off x="838200" y="5345616"/>
            <a:ext cx="7251199" cy="4141284"/>
            <a:chOff x="0" y="-47625"/>
            <a:chExt cx="1262212" cy="267612"/>
          </a:xfrm>
        </p:grpSpPr>
        <p:sp>
          <p:nvSpPr>
            <p:cNvPr id="9" name="Freeform 9"/>
            <p:cNvSpPr/>
            <p:nvPr/>
          </p:nvSpPr>
          <p:spPr>
            <a:xfrm>
              <a:off x="2863" y="-492"/>
              <a:ext cx="1259349" cy="219987"/>
            </a:xfrm>
            <a:custGeom>
              <a:avLst/>
              <a:gdLst/>
              <a:ahLst/>
              <a:cxnLst/>
              <a:rect l="l" t="t" r="r" b="b"/>
              <a:pathLst>
                <a:path w="1259349" h="219987">
                  <a:moveTo>
                    <a:pt x="88348" y="0"/>
                  </a:moveTo>
                  <a:lnTo>
                    <a:pt x="1171002" y="0"/>
                  </a:lnTo>
                  <a:cubicBezTo>
                    <a:pt x="1194433" y="0"/>
                    <a:pt x="1216905" y="9308"/>
                    <a:pt x="1233473" y="25876"/>
                  </a:cubicBezTo>
                  <a:cubicBezTo>
                    <a:pt x="1250041" y="42445"/>
                    <a:pt x="1259349" y="64916"/>
                    <a:pt x="1259349" y="88348"/>
                  </a:cubicBezTo>
                  <a:lnTo>
                    <a:pt x="1259349" y="131639"/>
                  </a:lnTo>
                  <a:cubicBezTo>
                    <a:pt x="1259349" y="155071"/>
                    <a:pt x="1250041" y="177542"/>
                    <a:pt x="1233473" y="194111"/>
                  </a:cubicBezTo>
                  <a:cubicBezTo>
                    <a:pt x="1216905" y="210679"/>
                    <a:pt x="1194433" y="219987"/>
                    <a:pt x="1171002" y="219987"/>
                  </a:cubicBezTo>
                  <a:lnTo>
                    <a:pt x="88348" y="219987"/>
                  </a:lnTo>
                  <a:cubicBezTo>
                    <a:pt x="64916" y="219987"/>
                    <a:pt x="42445" y="210679"/>
                    <a:pt x="25876" y="194111"/>
                  </a:cubicBezTo>
                  <a:cubicBezTo>
                    <a:pt x="9308" y="177542"/>
                    <a:pt x="0" y="155071"/>
                    <a:pt x="0" y="131639"/>
                  </a:cubicBezTo>
                  <a:lnTo>
                    <a:pt x="0" y="88348"/>
                  </a:lnTo>
                  <a:cubicBezTo>
                    <a:pt x="0" y="64916"/>
                    <a:pt x="9308" y="42445"/>
                    <a:pt x="25876" y="25876"/>
                  </a:cubicBezTo>
                  <a:cubicBezTo>
                    <a:pt x="42445" y="9308"/>
                    <a:pt x="64916" y="0"/>
                    <a:pt x="88348" y="0"/>
                  </a:cubicBezTo>
                  <a:close/>
                </a:path>
              </a:pathLst>
            </a:custGeom>
            <a:solidFill>
              <a:srgbClr val="014A85"/>
            </a:solidFill>
          </p:spPr>
        </p:sp>
        <p:sp>
          <p:nvSpPr>
            <p:cNvPr id="10" name="TextBox 10"/>
            <p:cNvSpPr txBox="1"/>
            <p:nvPr/>
          </p:nvSpPr>
          <p:spPr>
            <a:xfrm>
              <a:off x="0" y="-47625"/>
              <a:ext cx="1259350" cy="267612"/>
            </a:xfrm>
            <a:prstGeom prst="rect">
              <a:avLst/>
            </a:prstGeom>
          </p:spPr>
          <p:txBody>
            <a:bodyPr lIns="50800" tIns="50800" rIns="50800" bIns="50800" rtlCol="0" anchor="ctr"/>
            <a:lstStyle/>
            <a:p>
              <a:pPr algn="ctr">
                <a:lnSpc>
                  <a:spcPts val="3432"/>
                </a:lnSpc>
              </a:pPr>
              <a:endParaRPr/>
            </a:p>
          </p:txBody>
        </p:sp>
      </p:grpSp>
      <p:sp>
        <p:nvSpPr>
          <p:cNvPr id="17" name="Freeform 17"/>
          <p:cNvSpPr/>
          <p:nvPr/>
        </p:nvSpPr>
        <p:spPr>
          <a:xfrm>
            <a:off x="154513" y="6812521"/>
            <a:ext cx="1336896" cy="1310158"/>
          </a:xfrm>
          <a:custGeom>
            <a:avLst/>
            <a:gdLst/>
            <a:ahLst/>
            <a:cxnLst/>
            <a:rect l="l" t="t" r="r" b="b"/>
            <a:pathLst>
              <a:path w="1336896" h="1310158">
                <a:moveTo>
                  <a:pt x="0" y="0"/>
                </a:moveTo>
                <a:lnTo>
                  <a:pt x="1336896" y="0"/>
                </a:lnTo>
                <a:lnTo>
                  <a:pt x="1336896" y="1310158"/>
                </a:lnTo>
                <a:lnTo>
                  <a:pt x="0" y="13101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0" name="Freeform 20"/>
          <p:cNvSpPr/>
          <p:nvPr/>
        </p:nvSpPr>
        <p:spPr>
          <a:xfrm>
            <a:off x="589481" y="7198071"/>
            <a:ext cx="466959" cy="539058"/>
          </a:xfrm>
          <a:custGeom>
            <a:avLst/>
            <a:gdLst/>
            <a:ahLst/>
            <a:cxnLst/>
            <a:rect l="l" t="t" r="r" b="b"/>
            <a:pathLst>
              <a:path w="466959" h="539058">
                <a:moveTo>
                  <a:pt x="0" y="0"/>
                </a:moveTo>
                <a:lnTo>
                  <a:pt x="466959" y="0"/>
                </a:lnTo>
                <a:lnTo>
                  <a:pt x="466959" y="539058"/>
                </a:lnTo>
                <a:lnTo>
                  <a:pt x="0" y="53905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25" name="TextBox 25"/>
          <p:cNvSpPr txBox="1"/>
          <p:nvPr/>
        </p:nvSpPr>
        <p:spPr>
          <a:xfrm>
            <a:off x="1398980" y="6659911"/>
            <a:ext cx="6324239" cy="2154436"/>
          </a:xfrm>
          <a:prstGeom prst="rect">
            <a:avLst/>
          </a:prstGeom>
        </p:spPr>
        <p:txBody>
          <a:bodyPr wrap="square" lIns="0" tIns="0" rIns="0" bIns="0" rtlCol="0" anchor="t">
            <a:spAutoFit/>
          </a:bodyPr>
          <a:lstStyle/>
          <a:p>
            <a:pPr marL="342900" indent="-342900">
              <a:buFont typeface="Wingdings" panose="05000000000000000000" pitchFamily="2" charset="2"/>
              <a:buChar char="q"/>
            </a:pPr>
            <a:r>
              <a:rPr lang="en-IN" sz="2000" b="1" dirty="0">
                <a:solidFill>
                  <a:schemeClr val="bg1"/>
                </a:solidFill>
              </a:rPr>
              <a:t> </a:t>
            </a:r>
            <a:r>
              <a:rPr lang="en-IE" sz="2000" b="1" dirty="0">
                <a:solidFill>
                  <a:schemeClr val="bg1"/>
                </a:solidFill>
              </a:rPr>
              <a:t>It takes too long to get a GP or hospital appointment — 71% </a:t>
            </a:r>
            <a:endParaRPr lang="en-IN" sz="2000" b="1" dirty="0">
              <a:solidFill>
                <a:schemeClr val="bg1"/>
              </a:solidFill>
            </a:endParaRPr>
          </a:p>
          <a:p>
            <a:pPr marL="342900" indent="-342900">
              <a:buFont typeface="Wingdings" panose="05000000000000000000" pitchFamily="2" charset="2"/>
              <a:buChar char="q"/>
            </a:pPr>
            <a:r>
              <a:rPr lang="en-IE" sz="2000" b="1" dirty="0">
                <a:solidFill>
                  <a:schemeClr val="bg1"/>
                </a:solidFill>
              </a:rPr>
              <a:t> Not enough NHS staff — 54% </a:t>
            </a:r>
            <a:endParaRPr lang="en-IN" sz="2000" b="1" dirty="0">
              <a:solidFill>
                <a:schemeClr val="bg1"/>
              </a:solidFill>
            </a:endParaRPr>
          </a:p>
          <a:p>
            <a:pPr marL="342900" indent="-342900">
              <a:buFont typeface="Wingdings" panose="05000000000000000000" pitchFamily="2" charset="2"/>
              <a:buChar char="q"/>
            </a:pPr>
            <a:r>
              <a:rPr lang="en-IE" sz="2000" b="1" dirty="0">
                <a:solidFill>
                  <a:schemeClr val="bg1"/>
                </a:solidFill>
              </a:rPr>
              <a:t>The government doesn’t spend enough money on the NHS — 47% </a:t>
            </a:r>
            <a:endParaRPr lang="en-IN" sz="2000" b="1" dirty="0">
              <a:solidFill>
                <a:schemeClr val="bg1"/>
              </a:solidFill>
            </a:endParaRPr>
          </a:p>
          <a:p>
            <a:pPr marL="342900" indent="-342900">
              <a:buFont typeface="Wingdings" panose="05000000000000000000" pitchFamily="2" charset="2"/>
              <a:buChar char="q"/>
            </a:pPr>
            <a:r>
              <a:rPr lang="en-IE" sz="2000" b="1" dirty="0">
                <a:solidFill>
                  <a:schemeClr val="bg1"/>
                </a:solidFill>
              </a:rPr>
              <a:t>Money is wasted in the NHS — 32% </a:t>
            </a:r>
            <a:endParaRPr lang="en-IN" sz="2000" b="1" dirty="0">
              <a:solidFill>
                <a:schemeClr val="bg1"/>
              </a:solidFill>
            </a:endParaRPr>
          </a:p>
          <a:p>
            <a:pPr marL="342900" indent="-342900">
              <a:buFont typeface="Wingdings" panose="05000000000000000000" pitchFamily="2" charset="2"/>
              <a:buChar char="q"/>
            </a:pPr>
            <a:r>
              <a:rPr lang="en-IE" sz="2000" b="1" dirty="0">
                <a:solidFill>
                  <a:schemeClr val="bg1"/>
                </a:solidFill>
              </a:rPr>
              <a:t> Government reforms that affect the NHS — 19%</a:t>
            </a:r>
            <a:endParaRPr lang="en-IN" sz="2000" b="1" dirty="0">
              <a:solidFill>
                <a:schemeClr val="bg1"/>
              </a:solidFill>
            </a:endParaRPr>
          </a:p>
        </p:txBody>
      </p:sp>
      <p:sp>
        <p:nvSpPr>
          <p:cNvPr id="28" name="TextBox 28"/>
          <p:cNvSpPr txBox="1"/>
          <p:nvPr/>
        </p:nvSpPr>
        <p:spPr>
          <a:xfrm>
            <a:off x="9067800" y="3558985"/>
            <a:ext cx="8550337" cy="3600986"/>
          </a:xfrm>
          <a:prstGeom prst="rect">
            <a:avLst/>
          </a:prstGeom>
          <a:solidFill>
            <a:schemeClr val="accent1">
              <a:lumMod val="50000"/>
            </a:schemeClr>
          </a:solidFill>
        </p:spPr>
        <p:txBody>
          <a:bodyPr wrap="square" lIns="0" tIns="0" rIns="0" bIns="0" rtlCol="0" anchor="t">
            <a:spAutoFit/>
          </a:bodyPr>
          <a:lstStyle/>
          <a:p>
            <a:pPr marL="285750" lvl="0" indent="-285750" algn="just">
              <a:buFont typeface="Wingdings" panose="05000000000000000000" pitchFamily="2" charset="2"/>
              <a:buChar char="ü"/>
            </a:pPr>
            <a:r>
              <a:rPr lang="en-IN" dirty="0">
                <a:solidFill>
                  <a:schemeClr val="bg1"/>
                </a:solidFill>
              </a:rPr>
              <a:t>Low satisfaction is associated with 29.55% of employees having frequent thoughts of leaving their organisation (NHS Staff Survey Coordination Centre, 2026).</a:t>
            </a:r>
          </a:p>
          <a:p>
            <a:pPr marL="285750" lvl="0" indent="-285750" algn="just">
              <a:buFont typeface="Wingdings" panose="05000000000000000000" pitchFamily="2" charset="2"/>
              <a:buChar char="ü"/>
            </a:pPr>
            <a:r>
              <a:rPr lang="en-IN" dirty="0">
                <a:solidFill>
                  <a:schemeClr val="bg1"/>
                </a:solidFill>
              </a:rPr>
              <a:t>burnout and stress enhance errors, sickness absence and presenteeism (56.01% attend work when unwell) (Thomas, 2025).</a:t>
            </a:r>
          </a:p>
          <a:p>
            <a:pPr marL="285750" lvl="0" indent="-285750" algn="just">
              <a:buFont typeface="Wingdings" panose="05000000000000000000" pitchFamily="2" charset="2"/>
              <a:buChar char="ü"/>
            </a:pPr>
            <a:r>
              <a:rPr lang="en-IN" dirty="0">
                <a:solidFill>
                  <a:schemeClr val="bg1"/>
                </a:solidFill>
              </a:rPr>
              <a:t>More than two-thirds cannot carry out their functions effectively because of the lack of staff, which increases wait times and worsens performance (NHS Confederation, 2026).</a:t>
            </a:r>
          </a:p>
          <a:p>
            <a:pPr marL="285750" lvl="0" indent="-285750" algn="just">
              <a:buFont typeface="Wingdings" panose="05000000000000000000" pitchFamily="2" charset="2"/>
              <a:buChar char="ü"/>
            </a:pPr>
            <a:r>
              <a:rPr lang="en-IN" dirty="0">
                <a:solidFill>
                  <a:schemeClr val="bg1"/>
                </a:solidFill>
              </a:rPr>
              <a:t>high turnover costs millions of dollars in recruitment and training; retention is now a central 10-Year Workforce Plan (Goula et al., 2022).</a:t>
            </a:r>
          </a:p>
          <a:p>
            <a:pPr marL="285750" lvl="0" indent="-285750" algn="just">
              <a:buFont typeface="Wingdings" panose="05000000000000000000" pitchFamily="2" charset="2"/>
              <a:buChar char="ü"/>
            </a:pPr>
            <a:r>
              <a:rPr lang="en-IN" dirty="0">
                <a:solidFill>
                  <a:schemeClr val="bg1"/>
                </a:solidFill>
              </a:rPr>
              <a:t>Young employees (21-30) are much less satisfied and have a higher turnover intention compared to their older counterparts (Thomas, 2025).</a:t>
            </a:r>
          </a:p>
          <a:p>
            <a:pPr marL="285750" lvl="0" indent="-285750" algn="just">
              <a:buFont typeface="Wingdings" panose="05000000000000000000" pitchFamily="2" charset="2"/>
              <a:buChar char="ü"/>
            </a:pPr>
            <a:r>
              <a:rPr lang="en-IN" dirty="0">
                <a:solidFill>
                  <a:schemeClr val="bg1"/>
                </a:solidFill>
              </a:rPr>
              <a:t>It is demonstrated that satisfied employees provide higher quality care; the existing trends threaten to undo post-pandemic recovery progress (NHS Staff Survey Coordination Centre, 2026).</a:t>
            </a:r>
          </a:p>
        </p:txBody>
      </p:sp>
      <p:sp>
        <p:nvSpPr>
          <p:cNvPr id="29" name="TextBox 29"/>
          <p:cNvSpPr txBox="1"/>
          <p:nvPr/>
        </p:nvSpPr>
        <p:spPr>
          <a:xfrm>
            <a:off x="8190641" y="2485712"/>
            <a:ext cx="9088543" cy="830997"/>
          </a:xfrm>
          <a:prstGeom prst="rect">
            <a:avLst/>
          </a:prstGeom>
        </p:spPr>
        <p:txBody>
          <a:bodyPr lIns="0" tIns="0" rIns="0" bIns="0" rtlCol="0" anchor="t">
            <a:spAutoFit/>
          </a:bodyPr>
          <a:lstStyle/>
          <a:p>
            <a:r>
              <a:rPr lang="en-IN" dirty="0"/>
              <a:t>Low </a:t>
            </a:r>
            <a:r>
              <a:rPr lang="en-IE" dirty="0"/>
              <a:t>job satisfaction level in the NHS is not just an HR problem but also it has severe effects on service delivery, staff retention and patient outcomes. The 2025 data evidently associates a decreased morale with an increased turnover and operational problems.</a:t>
            </a:r>
            <a:endParaRPr lang="en-IN" dirty="0"/>
          </a:p>
        </p:txBody>
      </p:sp>
      <p:pic>
        <p:nvPicPr>
          <p:cNvPr id="32" name="Picture 31" descr="Public satisfaction with NHS at lowest ever level, survey shows">
            <a:extLst>
              <a:ext uri="{FF2B5EF4-FFF2-40B4-BE49-F238E27FC236}">
                <a16:creationId xmlns:a16="http://schemas.microsoft.com/office/drawing/2014/main" id="{9AEE1114-0B8D-6F60-043A-9061B97772C1}"/>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b="5293"/>
          <a:stretch>
            <a:fillRect/>
          </a:stretch>
        </p:blipFill>
        <p:spPr bwMode="auto">
          <a:xfrm>
            <a:off x="196366" y="419100"/>
            <a:ext cx="7550492" cy="5029200"/>
          </a:xfrm>
          <a:prstGeom prst="rect">
            <a:avLst/>
          </a:prstGeom>
          <a:noFill/>
          <a:ln>
            <a:noFill/>
          </a:ln>
          <a:extLst>
            <a:ext uri="{53640926-AAD7-44D8-BBD7-CCE9431645EC}">
              <a14:shadowObscured xmlns:a14="http://schemas.microsoft.com/office/drawing/2010/main"/>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1420" y="-219483"/>
            <a:ext cx="8265211" cy="10725965"/>
            <a:chOff x="0" y="0"/>
            <a:chExt cx="2176846" cy="2824946"/>
          </a:xfrm>
        </p:grpSpPr>
        <p:sp>
          <p:nvSpPr>
            <p:cNvPr id="3" name="Freeform 3"/>
            <p:cNvSpPr/>
            <p:nvPr/>
          </p:nvSpPr>
          <p:spPr>
            <a:xfrm>
              <a:off x="0" y="0"/>
              <a:ext cx="2176846" cy="2824946"/>
            </a:xfrm>
            <a:custGeom>
              <a:avLst/>
              <a:gdLst/>
              <a:ahLst/>
              <a:cxnLst/>
              <a:rect l="l" t="t" r="r" b="b"/>
              <a:pathLst>
                <a:path w="2176846" h="2824946">
                  <a:moveTo>
                    <a:pt x="93669" y="0"/>
                  </a:moveTo>
                  <a:lnTo>
                    <a:pt x="2083177" y="0"/>
                  </a:lnTo>
                  <a:cubicBezTo>
                    <a:pt x="2108019" y="0"/>
                    <a:pt x="2131844" y="9869"/>
                    <a:pt x="2149411" y="27435"/>
                  </a:cubicBezTo>
                  <a:cubicBezTo>
                    <a:pt x="2166977" y="45001"/>
                    <a:pt x="2176846" y="68826"/>
                    <a:pt x="2176846" y="93669"/>
                  </a:cubicBezTo>
                  <a:lnTo>
                    <a:pt x="2176846" y="2731277"/>
                  </a:lnTo>
                  <a:cubicBezTo>
                    <a:pt x="2176846" y="2783009"/>
                    <a:pt x="2134909" y="2824946"/>
                    <a:pt x="2083177" y="2824946"/>
                  </a:cubicBezTo>
                  <a:lnTo>
                    <a:pt x="93669" y="2824946"/>
                  </a:lnTo>
                  <a:cubicBezTo>
                    <a:pt x="41937" y="2824946"/>
                    <a:pt x="0" y="2783009"/>
                    <a:pt x="0" y="2731277"/>
                  </a:cubicBezTo>
                  <a:lnTo>
                    <a:pt x="0" y="93669"/>
                  </a:lnTo>
                  <a:cubicBezTo>
                    <a:pt x="0" y="41937"/>
                    <a:pt x="41937" y="0"/>
                    <a:pt x="93669" y="0"/>
                  </a:cubicBezTo>
                  <a:close/>
                </a:path>
              </a:pathLst>
            </a:custGeom>
            <a:solidFill>
              <a:srgbClr val="014A85"/>
            </a:solidFill>
          </p:spPr>
        </p:sp>
        <p:sp>
          <p:nvSpPr>
            <p:cNvPr id="4" name="TextBox 4"/>
            <p:cNvSpPr txBox="1"/>
            <p:nvPr/>
          </p:nvSpPr>
          <p:spPr>
            <a:xfrm>
              <a:off x="0" y="-47625"/>
              <a:ext cx="2176846" cy="2872571"/>
            </a:xfrm>
            <a:prstGeom prst="rect">
              <a:avLst/>
            </a:prstGeom>
          </p:spPr>
          <p:txBody>
            <a:bodyPr lIns="50800" tIns="50800" rIns="50800" bIns="50800" rtlCol="0" anchor="ctr"/>
            <a:lstStyle/>
            <a:p>
              <a:pPr algn="ctr">
                <a:lnSpc>
                  <a:spcPts val="3432"/>
                </a:lnSpc>
              </a:pPr>
              <a:endParaRPr/>
            </a:p>
          </p:txBody>
        </p:sp>
      </p:grpSp>
      <p:sp>
        <p:nvSpPr>
          <p:cNvPr id="7" name="TextBox 7"/>
          <p:cNvSpPr txBox="1"/>
          <p:nvPr/>
        </p:nvSpPr>
        <p:spPr>
          <a:xfrm>
            <a:off x="8687582" y="822802"/>
            <a:ext cx="8819368" cy="1661993"/>
          </a:xfrm>
          <a:prstGeom prst="rect">
            <a:avLst/>
          </a:prstGeom>
        </p:spPr>
        <p:txBody>
          <a:bodyPr wrap="square" lIns="0" tIns="0" rIns="0" bIns="0" rtlCol="0" anchor="t">
            <a:spAutoFit/>
          </a:bodyPr>
          <a:lstStyle/>
          <a:p>
            <a:pPr algn="l"/>
            <a:r>
              <a:rPr lang="en-US" sz="5400" b="1" dirty="0">
                <a:solidFill>
                  <a:srgbClr val="014A85"/>
                </a:solidFill>
                <a:latin typeface="Open Sauce Bold"/>
                <a:ea typeface="Open Sauce Bold"/>
                <a:cs typeface="Open Sauce Bold"/>
                <a:sym typeface="Open Sauce Bold"/>
              </a:rPr>
              <a:t>Root Causes – Policy and Leadership Failures</a:t>
            </a:r>
          </a:p>
        </p:txBody>
      </p:sp>
      <p:sp>
        <p:nvSpPr>
          <p:cNvPr id="11" name="TextBox 11"/>
          <p:cNvSpPr txBox="1"/>
          <p:nvPr/>
        </p:nvSpPr>
        <p:spPr>
          <a:xfrm>
            <a:off x="8687582" y="3050054"/>
            <a:ext cx="8160566" cy="1938992"/>
          </a:xfrm>
          <a:prstGeom prst="rect">
            <a:avLst/>
          </a:prstGeom>
        </p:spPr>
        <p:txBody>
          <a:bodyPr lIns="0" tIns="0" rIns="0" bIns="0" rtlCol="0" anchor="t">
            <a:spAutoFit/>
          </a:bodyPr>
          <a:lstStyle/>
          <a:p>
            <a:pPr algn="just"/>
            <a:r>
              <a:rPr lang="en-IN" dirty="0"/>
              <a:t>The drop in job satisfaction is being caused by a number of interconnected factors. Decisions made at national and trust level are at policy and leadership level, which are causing disillusionment among staff.</a:t>
            </a:r>
          </a:p>
          <a:p>
            <a:pPr algn="just"/>
            <a:endParaRPr lang="en-IN" dirty="0"/>
          </a:p>
          <a:p>
            <a:pPr algn="just"/>
            <a:r>
              <a:rPr lang="en-IN" dirty="0"/>
              <a:t>In the absence of the effective accountability of the national and local leaders, these policy gaps will continue to violate the employment relationship.</a:t>
            </a:r>
          </a:p>
          <a:p>
            <a:pPr algn="just"/>
            <a:endParaRPr lang="en-IN" dirty="0"/>
          </a:p>
        </p:txBody>
      </p:sp>
      <p:sp>
        <p:nvSpPr>
          <p:cNvPr id="13" name="TextBox 13"/>
          <p:cNvSpPr txBox="1"/>
          <p:nvPr/>
        </p:nvSpPr>
        <p:spPr>
          <a:xfrm>
            <a:off x="1710050" y="1474532"/>
            <a:ext cx="5452749" cy="7694414"/>
          </a:xfrm>
          <a:prstGeom prst="rect">
            <a:avLst/>
          </a:prstGeom>
        </p:spPr>
        <p:txBody>
          <a:bodyPr wrap="square" lIns="0" tIns="0" rIns="0" bIns="0" rtlCol="0" anchor="t">
            <a:spAutoFit/>
          </a:bodyPr>
          <a:lstStyle/>
          <a:p>
            <a:pPr lvl="0" algn="just"/>
            <a:r>
              <a:rPr lang="en-IN" sz="2000" dirty="0">
                <a:solidFill>
                  <a:schemeClr val="bg1"/>
                </a:solidFill>
              </a:rPr>
              <a:t>Policy level: pay restraint that persisted during cost-of-living crisis and industrial disputes that were not resolved undermined trust (NHS Confederation, 2026).</a:t>
            </a:r>
          </a:p>
          <a:p>
            <a:pPr lvl="0" algn="just"/>
            <a:endParaRPr lang="en-IN" sz="2000" dirty="0">
              <a:solidFill>
                <a:schemeClr val="bg1"/>
              </a:solidFill>
            </a:endParaRPr>
          </a:p>
          <a:p>
            <a:pPr lvl="0" algn="just"/>
            <a:r>
              <a:rPr lang="en-IN" sz="2000" dirty="0">
                <a:solidFill>
                  <a:schemeClr val="bg1"/>
                </a:solidFill>
              </a:rPr>
              <a:t>Leadership challenge: staff involvement in decisions affecting their work has fallen below 50% for the first time in four years (NHS Staff Survey Coordination Centre, 2026)</a:t>
            </a:r>
          </a:p>
          <a:p>
            <a:pPr lvl="0" algn="just"/>
            <a:endParaRPr lang="en-IN" sz="2000" dirty="0">
              <a:solidFill>
                <a:schemeClr val="bg1"/>
              </a:solidFill>
            </a:endParaRPr>
          </a:p>
          <a:p>
            <a:pPr lvl="0" algn="just"/>
            <a:r>
              <a:rPr lang="en-IN" sz="2000" dirty="0">
                <a:solidFill>
                  <a:schemeClr val="bg1"/>
                </a:solidFill>
              </a:rPr>
              <a:t>Failure to make deliveries on commitments of People Promise on a consistent basis across trusts.</a:t>
            </a:r>
          </a:p>
          <a:p>
            <a:pPr lvl="0" algn="just"/>
            <a:r>
              <a:rPr lang="en-IN" sz="2000" dirty="0">
                <a:solidFill>
                  <a:schemeClr val="bg1"/>
                </a:solidFill>
              </a:rPr>
              <a:t>Mismatch in generational policies: younger employees who are also most impacted by the pay dissatisfaction (Thomas, 2025).</a:t>
            </a:r>
          </a:p>
          <a:p>
            <a:pPr lvl="0" algn="just"/>
            <a:endParaRPr lang="en-IN" sz="2000" dirty="0">
              <a:solidFill>
                <a:schemeClr val="bg1"/>
              </a:solidFill>
            </a:endParaRPr>
          </a:p>
          <a:p>
            <a:pPr lvl="0" algn="just"/>
            <a:r>
              <a:rPr lang="en-IN" sz="2000" dirty="0">
                <a:solidFill>
                  <a:schemeClr val="bg1"/>
                </a:solidFill>
              </a:rPr>
              <a:t>Trusts are not in a position to deal with long-term shortages due to the absence of strategic workforce planning (NHS Staff Survey Coordination Centre , 2026).</a:t>
            </a:r>
          </a:p>
          <a:p>
            <a:pPr lvl="0" algn="just"/>
            <a:endParaRPr lang="en-IN" sz="2000" dirty="0">
              <a:solidFill>
                <a:schemeClr val="bg1"/>
              </a:solidFill>
            </a:endParaRPr>
          </a:p>
          <a:p>
            <a:pPr lvl="0" algn="just"/>
            <a:r>
              <a:rPr lang="en-IN" sz="2000" dirty="0">
                <a:solidFill>
                  <a:schemeClr val="bg1"/>
                </a:solidFill>
              </a:rPr>
              <a:t>Policy choices, according to evidence revealed in 2025 survey, are directly associated with the drop in morale and the increase in burnout indicators (NHS Staff Survey Coordination Centre, 2026).</a:t>
            </a:r>
          </a:p>
        </p:txBody>
      </p:sp>
      <p:sp>
        <p:nvSpPr>
          <p:cNvPr id="15" name="Freeform 15"/>
          <p:cNvSpPr/>
          <p:nvPr/>
        </p:nvSpPr>
        <p:spPr>
          <a:xfrm>
            <a:off x="567341" y="1691898"/>
            <a:ext cx="780655" cy="765042"/>
          </a:xfrm>
          <a:custGeom>
            <a:avLst/>
            <a:gdLst/>
            <a:ahLst/>
            <a:cxnLst/>
            <a:rect l="l" t="t" r="r" b="b"/>
            <a:pathLst>
              <a:path w="780655" h="765042">
                <a:moveTo>
                  <a:pt x="0" y="0"/>
                </a:moveTo>
                <a:lnTo>
                  <a:pt x="780655" y="0"/>
                </a:lnTo>
                <a:lnTo>
                  <a:pt x="780655" y="765042"/>
                </a:lnTo>
                <a:lnTo>
                  <a:pt x="0" y="7650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6" name="Freeform 16"/>
          <p:cNvSpPr/>
          <p:nvPr/>
        </p:nvSpPr>
        <p:spPr>
          <a:xfrm>
            <a:off x="493643" y="3254508"/>
            <a:ext cx="780655" cy="765042"/>
          </a:xfrm>
          <a:custGeom>
            <a:avLst/>
            <a:gdLst/>
            <a:ahLst/>
            <a:cxnLst/>
            <a:rect l="l" t="t" r="r" b="b"/>
            <a:pathLst>
              <a:path w="780655" h="765042">
                <a:moveTo>
                  <a:pt x="0" y="0"/>
                </a:moveTo>
                <a:lnTo>
                  <a:pt x="780655" y="0"/>
                </a:lnTo>
                <a:lnTo>
                  <a:pt x="780655" y="765042"/>
                </a:lnTo>
                <a:lnTo>
                  <a:pt x="0" y="7650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7" name="Freeform 17"/>
          <p:cNvSpPr/>
          <p:nvPr/>
        </p:nvSpPr>
        <p:spPr>
          <a:xfrm>
            <a:off x="493643" y="5053086"/>
            <a:ext cx="780655" cy="765042"/>
          </a:xfrm>
          <a:custGeom>
            <a:avLst/>
            <a:gdLst/>
            <a:ahLst/>
            <a:cxnLst/>
            <a:rect l="l" t="t" r="r" b="b"/>
            <a:pathLst>
              <a:path w="780655" h="765042">
                <a:moveTo>
                  <a:pt x="0" y="0"/>
                </a:moveTo>
                <a:lnTo>
                  <a:pt x="780655" y="0"/>
                </a:lnTo>
                <a:lnTo>
                  <a:pt x="780655" y="765042"/>
                </a:lnTo>
                <a:lnTo>
                  <a:pt x="0" y="7650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1" name="Freeform 17">
            <a:extLst>
              <a:ext uri="{FF2B5EF4-FFF2-40B4-BE49-F238E27FC236}">
                <a16:creationId xmlns:a16="http://schemas.microsoft.com/office/drawing/2014/main" id="{34167862-E7CB-65A2-AB93-41CBAF10FCA7}"/>
              </a:ext>
            </a:extLst>
          </p:cNvPr>
          <p:cNvSpPr/>
          <p:nvPr/>
        </p:nvSpPr>
        <p:spPr>
          <a:xfrm>
            <a:off x="478403" y="6469143"/>
            <a:ext cx="780655" cy="765042"/>
          </a:xfrm>
          <a:custGeom>
            <a:avLst/>
            <a:gdLst/>
            <a:ahLst/>
            <a:cxnLst/>
            <a:rect l="l" t="t" r="r" b="b"/>
            <a:pathLst>
              <a:path w="780655" h="765042">
                <a:moveTo>
                  <a:pt x="0" y="0"/>
                </a:moveTo>
                <a:lnTo>
                  <a:pt x="780655" y="0"/>
                </a:lnTo>
                <a:lnTo>
                  <a:pt x="780655" y="765042"/>
                </a:lnTo>
                <a:lnTo>
                  <a:pt x="0" y="7650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22" name="Freeform 17">
            <a:extLst>
              <a:ext uri="{FF2B5EF4-FFF2-40B4-BE49-F238E27FC236}">
                <a16:creationId xmlns:a16="http://schemas.microsoft.com/office/drawing/2014/main" id="{4B060B16-60AC-358F-9121-2CCF1FF2A9A2}"/>
              </a:ext>
            </a:extLst>
          </p:cNvPr>
          <p:cNvSpPr/>
          <p:nvPr/>
        </p:nvSpPr>
        <p:spPr>
          <a:xfrm>
            <a:off x="478402" y="7908060"/>
            <a:ext cx="780655" cy="765042"/>
          </a:xfrm>
          <a:custGeom>
            <a:avLst/>
            <a:gdLst/>
            <a:ahLst/>
            <a:cxnLst/>
            <a:rect l="l" t="t" r="r" b="b"/>
            <a:pathLst>
              <a:path w="780655" h="765042">
                <a:moveTo>
                  <a:pt x="0" y="0"/>
                </a:moveTo>
                <a:lnTo>
                  <a:pt x="780655" y="0"/>
                </a:lnTo>
                <a:lnTo>
                  <a:pt x="780655" y="765042"/>
                </a:lnTo>
                <a:lnTo>
                  <a:pt x="0" y="765042"/>
                </a:lnTo>
                <a:lnTo>
                  <a:pt x="0" y="0"/>
                </a:lnTo>
                <a:close/>
              </a:path>
            </a:pathLst>
          </a:custGeom>
          <a:blipFill>
            <a:blip>
              <a:extLst>
                <a:ext uri="{96DAC541-7B7A-43D3-8B79-37D633B846F1}">
                  <asvg:svgBlip xmlns:asvg="http://schemas.microsoft.com/office/drawing/2016/SVG/main" r:embed="rId3"/>
                </a:ext>
              </a:extLst>
            </a:blip>
            <a:stretch>
              <a:fillRect/>
            </a:stretch>
          </a:blipFill>
        </p:spPr>
      </p:sp>
      <p:pic>
        <p:nvPicPr>
          <p:cNvPr id="23" name="Picture 22" descr="24,124 Frustration Meeting Royalty-Free Images, Stock Photos &amp; Pictures |  Shutterstock">
            <a:extLst>
              <a:ext uri="{FF2B5EF4-FFF2-40B4-BE49-F238E27FC236}">
                <a16:creationId xmlns:a16="http://schemas.microsoft.com/office/drawing/2014/main" id="{03298D16-3499-9EA7-EA20-F2CD8A6F4168}"/>
              </a:ext>
            </a:extLst>
          </p:cNvPr>
          <p:cNvPicPr>
            <a:picLocks noChangeAspect="1"/>
          </p:cNvPicPr>
          <p:nvPr/>
        </p:nvPicPr>
        <p:blipFill rotWithShape="1">
          <a:blip r:embed="rId4">
            <a:extLst>
              <a:ext uri="{28A0092B-C50C-407E-A947-70E740481C1C}">
                <a14:useLocalDpi xmlns:a14="http://schemas.microsoft.com/office/drawing/2010/main" val="0"/>
              </a:ext>
            </a:extLst>
          </a:blip>
          <a:srcRect b="9109"/>
          <a:stretch>
            <a:fillRect/>
          </a:stretch>
        </p:blipFill>
        <p:spPr bwMode="auto">
          <a:xfrm>
            <a:off x="9601200" y="4940565"/>
            <a:ext cx="5731510" cy="2293620"/>
          </a:xfrm>
          <a:prstGeom prst="rect">
            <a:avLst/>
          </a:prstGeom>
          <a:noFill/>
          <a:ln>
            <a:noFill/>
          </a:ln>
          <a:extLst>
            <a:ext uri="{53640926-AAD7-44D8-BBD7-CCE9431645EC}">
              <a14:shadowObscured xmlns:a14="http://schemas.microsoft.com/office/drawing/2010/main"/>
            </a:ext>
          </a:extLst>
        </p:spPr>
      </p:pic>
      <p:pic>
        <p:nvPicPr>
          <p:cNvPr id="24" name="Picture 23" descr="Welsh NHS workers vote for strike action over 1% pay deal | Nursing Times">
            <a:extLst>
              <a:ext uri="{FF2B5EF4-FFF2-40B4-BE49-F238E27FC236}">
                <a16:creationId xmlns:a16="http://schemas.microsoft.com/office/drawing/2014/main" id="{68235EC7-9206-6C90-AA12-EBB3E01CF135}"/>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329936" y="7480003"/>
            <a:ext cx="4466390" cy="261649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044216" y="1179654"/>
            <a:ext cx="8327287" cy="1477328"/>
          </a:xfrm>
          <a:prstGeom prst="rect">
            <a:avLst/>
          </a:prstGeom>
        </p:spPr>
        <p:txBody>
          <a:bodyPr lIns="0" tIns="0" rIns="0" bIns="0" rtlCol="0" anchor="t">
            <a:spAutoFit/>
          </a:bodyPr>
          <a:lstStyle/>
          <a:p>
            <a:pPr algn="l"/>
            <a:r>
              <a:rPr lang="en-US" sz="4800" b="1" dirty="0">
                <a:solidFill>
                  <a:srgbClr val="014A85"/>
                </a:solidFill>
                <a:latin typeface="Open Sauce Bold"/>
                <a:ea typeface="Open Sauce Bold"/>
                <a:cs typeface="Open Sauce Bold"/>
                <a:sym typeface="Open Sauce Bold"/>
              </a:rPr>
              <a:t>Root Causes – Structural and Cultural Dimensions</a:t>
            </a:r>
          </a:p>
        </p:txBody>
      </p:sp>
      <p:sp>
        <p:nvSpPr>
          <p:cNvPr id="4" name="TextBox 4"/>
          <p:cNvSpPr txBox="1"/>
          <p:nvPr/>
        </p:nvSpPr>
        <p:spPr>
          <a:xfrm>
            <a:off x="1044216" y="2819550"/>
            <a:ext cx="7930829" cy="830997"/>
          </a:xfrm>
          <a:prstGeom prst="rect">
            <a:avLst/>
          </a:prstGeom>
        </p:spPr>
        <p:txBody>
          <a:bodyPr lIns="0" tIns="0" rIns="0" bIns="0" rtlCol="0" anchor="t">
            <a:spAutoFit/>
          </a:bodyPr>
          <a:lstStyle/>
          <a:p>
            <a:pPr algn="just"/>
            <a:r>
              <a:rPr lang="en-IN" dirty="0"/>
              <a:t>In addition to policy, there are far-rooted structural and cultural issues within the NHS that are rendering it extremely challenging to have employees who feel satisfied and motivated in their work.</a:t>
            </a:r>
          </a:p>
        </p:txBody>
      </p:sp>
      <p:sp>
        <p:nvSpPr>
          <p:cNvPr id="5" name="TextBox 5"/>
          <p:cNvSpPr txBox="1"/>
          <p:nvPr/>
        </p:nvSpPr>
        <p:spPr>
          <a:xfrm>
            <a:off x="16074111" y="1179654"/>
            <a:ext cx="1469098" cy="368010"/>
          </a:xfrm>
          <a:prstGeom prst="rect">
            <a:avLst/>
          </a:prstGeom>
        </p:spPr>
        <p:txBody>
          <a:bodyPr lIns="0" tIns="0" rIns="0" bIns="0" rtlCol="0" anchor="t">
            <a:spAutoFit/>
          </a:bodyPr>
          <a:lstStyle/>
          <a:p>
            <a:pPr algn="r">
              <a:lnSpc>
                <a:spcPts val="2866"/>
              </a:lnSpc>
            </a:pPr>
            <a:r>
              <a:rPr lang="en-US" sz="2204">
                <a:solidFill>
                  <a:srgbClr val="FFFFFF"/>
                </a:solidFill>
                <a:latin typeface="Poppins"/>
                <a:ea typeface="Poppins"/>
                <a:cs typeface="Poppins"/>
                <a:sym typeface="Poppins"/>
              </a:rPr>
              <a:t>Hanover</a:t>
            </a:r>
          </a:p>
        </p:txBody>
      </p:sp>
      <p:sp>
        <p:nvSpPr>
          <p:cNvPr id="6" name="TextBox 6"/>
          <p:cNvSpPr txBox="1"/>
          <p:nvPr/>
        </p:nvSpPr>
        <p:spPr>
          <a:xfrm>
            <a:off x="15948071" y="1509564"/>
            <a:ext cx="1595138" cy="368010"/>
          </a:xfrm>
          <a:prstGeom prst="rect">
            <a:avLst/>
          </a:prstGeom>
        </p:spPr>
        <p:txBody>
          <a:bodyPr lIns="0" tIns="0" rIns="0" bIns="0" rtlCol="0" anchor="t">
            <a:spAutoFit/>
          </a:bodyPr>
          <a:lstStyle/>
          <a:p>
            <a:pPr algn="r">
              <a:lnSpc>
                <a:spcPts val="2866"/>
              </a:lnSpc>
            </a:pPr>
            <a:r>
              <a:rPr lang="en-US" sz="2204" b="1">
                <a:solidFill>
                  <a:srgbClr val="FFFFFF"/>
                </a:solidFill>
                <a:latin typeface="Poppins Bold"/>
                <a:ea typeface="Poppins Bold"/>
                <a:cs typeface="Poppins Bold"/>
                <a:sym typeface="Poppins Bold"/>
              </a:rPr>
              <a:t>and Tyke</a:t>
            </a:r>
          </a:p>
        </p:txBody>
      </p:sp>
      <p:sp>
        <p:nvSpPr>
          <p:cNvPr id="12" name="Freeform 12"/>
          <p:cNvSpPr/>
          <p:nvPr/>
        </p:nvSpPr>
        <p:spPr>
          <a:xfrm>
            <a:off x="10248288" y="1334074"/>
            <a:ext cx="1336896" cy="1310158"/>
          </a:xfrm>
          <a:custGeom>
            <a:avLst/>
            <a:gdLst/>
            <a:ahLst/>
            <a:cxnLst/>
            <a:rect l="l" t="t" r="r" b="b"/>
            <a:pathLst>
              <a:path w="1336896" h="1310158">
                <a:moveTo>
                  <a:pt x="0" y="0"/>
                </a:moveTo>
                <a:lnTo>
                  <a:pt x="1336896" y="0"/>
                </a:lnTo>
                <a:lnTo>
                  <a:pt x="1336896" y="1310159"/>
                </a:lnTo>
                <a:lnTo>
                  <a:pt x="0" y="1310159"/>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3" name="Freeform 13"/>
          <p:cNvSpPr/>
          <p:nvPr/>
        </p:nvSpPr>
        <p:spPr>
          <a:xfrm>
            <a:off x="10683257" y="1720881"/>
            <a:ext cx="466959" cy="539058"/>
          </a:xfrm>
          <a:custGeom>
            <a:avLst/>
            <a:gdLst/>
            <a:ahLst/>
            <a:cxnLst/>
            <a:rect l="l" t="t" r="r" b="b"/>
            <a:pathLst>
              <a:path w="466959" h="539058">
                <a:moveTo>
                  <a:pt x="0" y="0"/>
                </a:moveTo>
                <a:lnTo>
                  <a:pt x="466959" y="0"/>
                </a:lnTo>
                <a:lnTo>
                  <a:pt x="466959" y="539058"/>
                </a:lnTo>
                <a:lnTo>
                  <a:pt x="0" y="53905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15" name="Group 15"/>
          <p:cNvGrpSpPr/>
          <p:nvPr/>
        </p:nvGrpSpPr>
        <p:grpSpPr>
          <a:xfrm>
            <a:off x="10439400" y="495300"/>
            <a:ext cx="7167326" cy="9188016"/>
            <a:chOff x="0" y="0"/>
            <a:chExt cx="1208174" cy="219987"/>
          </a:xfrm>
        </p:grpSpPr>
        <p:sp>
          <p:nvSpPr>
            <p:cNvPr id="16" name="Freeform 16"/>
            <p:cNvSpPr/>
            <p:nvPr/>
          </p:nvSpPr>
          <p:spPr>
            <a:xfrm>
              <a:off x="0" y="0"/>
              <a:ext cx="1208174" cy="219987"/>
            </a:xfrm>
            <a:custGeom>
              <a:avLst/>
              <a:gdLst/>
              <a:ahLst/>
              <a:cxnLst/>
              <a:rect l="l" t="t" r="r" b="b"/>
              <a:pathLst>
                <a:path w="1208174" h="219987">
                  <a:moveTo>
                    <a:pt x="92090" y="0"/>
                  </a:moveTo>
                  <a:lnTo>
                    <a:pt x="1116084" y="0"/>
                  </a:lnTo>
                  <a:cubicBezTo>
                    <a:pt x="1140508" y="0"/>
                    <a:pt x="1163931" y="9702"/>
                    <a:pt x="1181202" y="26972"/>
                  </a:cubicBezTo>
                  <a:cubicBezTo>
                    <a:pt x="1198472" y="44243"/>
                    <a:pt x="1208174" y="67666"/>
                    <a:pt x="1208174" y="92090"/>
                  </a:cubicBezTo>
                  <a:lnTo>
                    <a:pt x="1208174" y="127897"/>
                  </a:lnTo>
                  <a:cubicBezTo>
                    <a:pt x="1208174" y="152321"/>
                    <a:pt x="1198472" y="175744"/>
                    <a:pt x="1181202" y="193015"/>
                  </a:cubicBezTo>
                  <a:cubicBezTo>
                    <a:pt x="1163931" y="210285"/>
                    <a:pt x="1140508" y="219987"/>
                    <a:pt x="1116084" y="219987"/>
                  </a:cubicBezTo>
                  <a:lnTo>
                    <a:pt x="92090" y="219987"/>
                  </a:lnTo>
                  <a:cubicBezTo>
                    <a:pt x="67666" y="219987"/>
                    <a:pt x="44243" y="210285"/>
                    <a:pt x="26972" y="193015"/>
                  </a:cubicBezTo>
                  <a:cubicBezTo>
                    <a:pt x="9702" y="175744"/>
                    <a:pt x="0" y="152321"/>
                    <a:pt x="0" y="127897"/>
                  </a:cubicBezTo>
                  <a:lnTo>
                    <a:pt x="0" y="92090"/>
                  </a:lnTo>
                  <a:cubicBezTo>
                    <a:pt x="0" y="67666"/>
                    <a:pt x="9702" y="44243"/>
                    <a:pt x="26972" y="26972"/>
                  </a:cubicBezTo>
                  <a:cubicBezTo>
                    <a:pt x="44243" y="9702"/>
                    <a:pt x="67666" y="0"/>
                    <a:pt x="92090" y="0"/>
                  </a:cubicBezTo>
                  <a:close/>
                </a:path>
              </a:pathLst>
            </a:custGeom>
            <a:solidFill>
              <a:srgbClr val="014A85"/>
            </a:solidFill>
          </p:spPr>
        </p:sp>
        <p:sp>
          <p:nvSpPr>
            <p:cNvPr id="17" name="TextBox 17"/>
            <p:cNvSpPr txBox="1"/>
            <p:nvPr/>
          </p:nvSpPr>
          <p:spPr>
            <a:xfrm>
              <a:off x="0" y="-47625"/>
              <a:ext cx="1208174" cy="267612"/>
            </a:xfrm>
            <a:prstGeom prst="rect">
              <a:avLst/>
            </a:prstGeom>
          </p:spPr>
          <p:txBody>
            <a:bodyPr lIns="50800" tIns="50800" rIns="50800" bIns="50800" rtlCol="0" anchor="ctr"/>
            <a:lstStyle/>
            <a:p>
              <a:pPr algn="ctr">
                <a:lnSpc>
                  <a:spcPts val="3432"/>
                </a:lnSpc>
              </a:pPr>
              <a:endParaRPr/>
            </a:p>
          </p:txBody>
        </p:sp>
      </p:grpSp>
      <p:sp>
        <p:nvSpPr>
          <p:cNvPr id="19" name="Freeform 19"/>
          <p:cNvSpPr/>
          <p:nvPr/>
        </p:nvSpPr>
        <p:spPr>
          <a:xfrm>
            <a:off x="10683257" y="3407248"/>
            <a:ext cx="466959" cy="539058"/>
          </a:xfrm>
          <a:custGeom>
            <a:avLst/>
            <a:gdLst/>
            <a:ahLst/>
            <a:cxnLst/>
            <a:rect l="l" t="t" r="r" b="b"/>
            <a:pathLst>
              <a:path w="466959" h="539058">
                <a:moveTo>
                  <a:pt x="0" y="0"/>
                </a:moveTo>
                <a:lnTo>
                  <a:pt x="466959" y="0"/>
                </a:lnTo>
                <a:lnTo>
                  <a:pt x="466959" y="539058"/>
                </a:lnTo>
                <a:lnTo>
                  <a:pt x="0" y="5390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0" name="TextBox 20"/>
          <p:cNvSpPr txBox="1"/>
          <p:nvPr/>
        </p:nvSpPr>
        <p:spPr>
          <a:xfrm>
            <a:off x="11504171" y="988516"/>
            <a:ext cx="5677695" cy="8309967"/>
          </a:xfrm>
          <a:prstGeom prst="rect">
            <a:avLst/>
          </a:prstGeom>
        </p:spPr>
        <p:txBody>
          <a:bodyPr wrap="square" lIns="0" tIns="0" rIns="0" bIns="0" rtlCol="0" anchor="t">
            <a:spAutoFit/>
          </a:bodyPr>
          <a:lstStyle/>
          <a:p>
            <a:pPr algn="just"/>
            <a:r>
              <a:rPr lang="en-IN" dirty="0">
                <a:solidFill>
                  <a:schemeClr val="bg1"/>
                </a:solidFill>
              </a:rPr>
              <a:t>Structural: unsustainable workloads and burnout are the result of structural understaffing (more than two-thirds can no longer do the job adequately) (The Well Crowd, 2026).</a:t>
            </a:r>
          </a:p>
          <a:p>
            <a:pPr algn="just"/>
            <a:endParaRPr lang="en-IN" dirty="0">
              <a:solidFill>
                <a:schemeClr val="bg1"/>
              </a:solidFill>
            </a:endParaRPr>
          </a:p>
          <a:p>
            <a:pPr algn="just"/>
            <a:r>
              <a:rPr lang="en-IN" dirty="0">
                <a:solidFill>
                  <a:schemeClr val="bg1"/>
                </a:solidFill>
              </a:rPr>
              <a:t>Top-down, goal-focused organizational culture remains despite the focus of People Promise on the principles of compassion and inclusion (NHS Confederation, 2026).</a:t>
            </a:r>
          </a:p>
          <a:p>
            <a:pPr algn="just"/>
            <a:endParaRPr lang="en-IN" dirty="0">
              <a:solidFill>
                <a:schemeClr val="bg1"/>
              </a:solidFill>
            </a:endParaRPr>
          </a:p>
          <a:p>
            <a:pPr algn="just"/>
            <a:r>
              <a:rPr lang="en-IN" dirty="0">
                <a:solidFill>
                  <a:schemeClr val="bg1"/>
                </a:solidFill>
              </a:rPr>
              <a:t>Cultural incompatibility: the reality of day to day life is opposite of the values of voice, recognition and teamwork that were promised (NHS Staff Survey Coordination Centre, 2026).</a:t>
            </a:r>
          </a:p>
          <a:p>
            <a:pPr algn="just"/>
            <a:endParaRPr lang="en-IN" dirty="0">
              <a:solidFill>
                <a:schemeClr val="bg1"/>
              </a:solidFill>
            </a:endParaRPr>
          </a:p>
          <a:p>
            <a:pPr algn="just"/>
            <a:r>
              <a:rPr lang="en-IN" dirty="0">
                <a:solidFill>
                  <a:schemeClr val="bg1"/>
                </a:solidFill>
              </a:rPr>
              <a:t>Poor inter-team cooperation and psychological safety elevate emotional fatigue.</a:t>
            </a:r>
          </a:p>
          <a:p>
            <a:pPr algn="just"/>
            <a:endParaRPr lang="en-IN" dirty="0">
              <a:solidFill>
                <a:schemeClr val="bg1"/>
              </a:solidFill>
            </a:endParaRPr>
          </a:p>
          <a:p>
            <a:pPr algn="just"/>
            <a:r>
              <a:rPr lang="en-IN" dirty="0">
                <a:solidFill>
                  <a:schemeClr val="bg1"/>
                </a:solidFill>
              </a:rPr>
              <a:t>There are few job redesign opportunities, which limit autonomy and motivation (NHS Staff Survey Coordination Centre , 2026).</a:t>
            </a:r>
          </a:p>
          <a:p>
            <a:pPr algn="just"/>
            <a:endParaRPr lang="en-IN" dirty="0">
              <a:solidFill>
                <a:schemeClr val="bg1"/>
              </a:solidFill>
            </a:endParaRPr>
          </a:p>
          <a:p>
            <a:pPr algn="just"/>
            <a:r>
              <a:rPr lang="en-IN" dirty="0">
                <a:solidFill>
                  <a:schemeClr val="bg1"/>
                </a:solidFill>
              </a:rPr>
              <a:t>These structural-cultural factors are associated with the burnout rate of 31.47% and stress illness of 42.36 (NHS Staff Survey Coordination Centre, 2026).</a:t>
            </a:r>
          </a:p>
          <a:p>
            <a:pPr algn="just"/>
            <a:endParaRPr lang="en-IN" dirty="0">
              <a:solidFill>
                <a:schemeClr val="bg1"/>
              </a:solidFill>
            </a:endParaRPr>
          </a:p>
          <a:p>
            <a:pPr algn="just"/>
            <a:r>
              <a:rPr lang="en-IN" dirty="0">
                <a:solidFill>
                  <a:schemeClr val="bg1"/>
                </a:solidFill>
              </a:rPr>
              <a:t>Together with the policy gaps, they create a vicious circle of disengagement and intent to leave (Thomas, 2025).</a:t>
            </a:r>
          </a:p>
          <a:p>
            <a:pPr algn="just"/>
            <a:endParaRPr lang="en-IN" dirty="0">
              <a:solidFill>
                <a:schemeClr val="bg1"/>
              </a:solidFill>
            </a:endParaRPr>
          </a:p>
          <a:p>
            <a:pPr algn="just"/>
            <a:r>
              <a:rPr lang="en-IN" dirty="0">
                <a:solidFill>
                  <a:schemeClr val="bg1"/>
                </a:solidFill>
              </a:rPr>
              <a:t>Limited job redesign and autonomy reduce motivation and psychological safety, creating a cycle of disengagement (Nuffield Trust, 2026)</a:t>
            </a:r>
          </a:p>
        </p:txBody>
      </p:sp>
      <p:sp>
        <p:nvSpPr>
          <p:cNvPr id="25" name="Freeform 25"/>
          <p:cNvSpPr/>
          <p:nvPr/>
        </p:nvSpPr>
        <p:spPr>
          <a:xfrm>
            <a:off x="10746052" y="7642768"/>
            <a:ext cx="466959" cy="539058"/>
          </a:xfrm>
          <a:custGeom>
            <a:avLst/>
            <a:gdLst/>
            <a:ahLst/>
            <a:cxnLst/>
            <a:rect l="l" t="t" r="r" b="b"/>
            <a:pathLst>
              <a:path w="466959" h="539058">
                <a:moveTo>
                  <a:pt x="0" y="0"/>
                </a:moveTo>
                <a:lnTo>
                  <a:pt x="466959" y="0"/>
                </a:lnTo>
                <a:lnTo>
                  <a:pt x="466959" y="539057"/>
                </a:lnTo>
                <a:lnTo>
                  <a:pt x="0" y="53905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31" name="Freeform 31"/>
          <p:cNvSpPr/>
          <p:nvPr/>
        </p:nvSpPr>
        <p:spPr>
          <a:xfrm>
            <a:off x="10921413" y="8566119"/>
            <a:ext cx="457605" cy="588119"/>
          </a:xfrm>
          <a:custGeom>
            <a:avLst/>
            <a:gdLst/>
            <a:ahLst/>
            <a:cxnLst/>
            <a:rect l="l" t="t" r="r" b="b"/>
            <a:pathLst>
              <a:path w="466959" h="539058">
                <a:moveTo>
                  <a:pt x="0" y="0"/>
                </a:moveTo>
                <a:lnTo>
                  <a:pt x="466959" y="0"/>
                </a:lnTo>
                <a:lnTo>
                  <a:pt x="466959" y="539058"/>
                </a:lnTo>
                <a:lnTo>
                  <a:pt x="0" y="53905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38" name="Freeform 38"/>
          <p:cNvSpPr/>
          <p:nvPr/>
        </p:nvSpPr>
        <p:spPr>
          <a:xfrm>
            <a:off x="5207859" y="8739889"/>
            <a:ext cx="937451" cy="943427"/>
          </a:xfrm>
          <a:custGeom>
            <a:avLst/>
            <a:gdLst/>
            <a:ahLst/>
            <a:cxnLst/>
            <a:rect l="l" t="t" r="r" b="b"/>
            <a:pathLst>
              <a:path w="937451" h="943427">
                <a:moveTo>
                  <a:pt x="0" y="0"/>
                </a:moveTo>
                <a:lnTo>
                  <a:pt x="937450" y="0"/>
                </a:lnTo>
                <a:lnTo>
                  <a:pt x="937450" y="943427"/>
                </a:lnTo>
                <a:lnTo>
                  <a:pt x="0" y="943427"/>
                </a:lnTo>
                <a:lnTo>
                  <a:pt x="0" y="0"/>
                </a:lnTo>
                <a:close/>
              </a:path>
            </a:pathLst>
          </a:custGeom>
          <a:blipFill>
            <a:blip>
              <a:extLst>
                <a:ext uri="{96DAC541-7B7A-43D3-8B79-37D633B846F1}">
                  <asvg:svgBlip xmlns:asvg="http://schemas.microsoft.com/office/drawing/2016/SVG/main" r:embed="rId5"/>
                </a:ext>
              </a:extLst>
            </a:blip>
            <a:stretch>
              <a:fillRect t="-238460" r="-424611" b="-160673"/>
            </a:stretch>
          </a:blipFill>
        </p:spPr>
      </p:sp>
      <p:sp>
        <p:nvSpPr>
          <p:cNvPr id="39" name="Freeform 39"/>
          <p:cNvSpPr/>
          <p:nvPr/>
        </p:nvSpPr>
        <p:spPr>
          <a:xfrm>
            <a:off x="7451271" y="8709394"/>
            <a:ext cx="1002067" cy="367007"/>
          </a:xfrm>
          <a:custGeom>
            <a:avLst/>
            <a:gdLst/>
            <a:ahLst/>
            <a:cxnLst/>
            <a:rect l="l" t="t" r="r" b="b"/>
            <a:pathLst>
              <a:path w="1002067" h="367007">
                <a:moveTo>
                  <a:pt x="0" y="0"/>
                </a:moveTo>
                <a:lnTo>
                  <a:pt x="1002067" y="0"/>
                </a:lnTo>
                <a:lnTo>
                  <a:pt x="1002067" y="367007"/>
                </a:lnTo>
                <a:lnTo>
                  <a:pt x="0" y="367007"/>
                </a:lnTo>
                <a:lnTo>
                  <a:pt x="0" y="0"/>
                </a:lnTo>
                <a:close/>
              </a:path>
            </a:pathLst>
          </a:custGeom>
          <a:blipFill>
            <a:blip>
              <a:extLst>
                <a:ext uri="{96DAC541-7B7A-43D3-8B79-37D633B846F1}">
                  <asvg:svgBlip xmlns:asvg="http://schemas.microsoft.com/office/drawing/2016/SVG/main" r:embed="rId6"/>
                </a:ext>
              </a:extLst>
            </a:blip>
            <a:stretch>
              <a:fillRect/>
            </a:stretch>
          </a:blipFill>
        </p:spPr>
      </p:sp>
      <p:pic>
        <p:nvPicPr>
          <p:cNvPr id="41" name="Picture 40" descr="Health workers suffering 'burnout' amid NHS staffing crisis | The  Independent">
            <a:extLst>
              <a:ext uri="{FF2B5EF4-FFF2-40B4-BE49-F238E27FC236}">
                <a16:creationId xmlns:a16="http://schemas.microsoft.com/office/drawing/2014/main" id="{A7C320E0-9242-D2D2-6250-55BA66CCA143}"/>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55781" y="3972623"/>
            <a:ext cx="7001463" cy="4667642"/>
          </a:xfrm>
          <a:prstGeom prst="rect">
            <a:avLst/>
          </a:prstGeom>
          <a:noFill/>
          <a:ln>
            <a:noFill/>
          </a:ln>
        </p:spPr>
      </p:pic>
      <p:sp>
        <p:nvSpPr>
          <p:cNvPr id="42" name="Freeform 25">
            <a:extLst>
              <a:ext uri="{FF2B5EF4-FFF2-40B4-BE49-F238E27FC236}">
                <a16:creationId xmlns:a16="http://schemas.microsoft.com/office/drawing/2014/main" id="{CCB25FB4-28D7-E4A2-1E93-83432AECEF28}"/>
              </a:ext>
            </a:extLst>
          </p:cNvPr>
          <p:cNvSpPr/>
          <p:nvPr/>
        </p:nvSpPr>
        <p:spPr>
          <a:xfrm>
            <a:off x="10755827" y="6620156"/>
            <a:ext cx="466959" cy="539058"/>
          </a:xfrm>
          <a:custGeom>
            <a:avLst/>
            <a:gdLst/>
            <a:ahLst/>
            <a:cxnLst/>
            <a:rect l="l" t="t" r="r" b="b"/>
            <a:pathLst>
              <a:path w="466959" h="539058">
                <a:moveTo>
                  <a:pt x="0" y="0"/>
                </a:moveTo>
                <a:lnTo>
                  <a:pt x="466959" y="0"/>
                </a:lnTo>
                <a:lnTo>
                  <a:pt x="466959" y="539057"/>
                </a:lnTo>
                <a:lnTo>
                  <a:pt x="0" y="53905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3" name="Freeform 25">
            <a:extLst>
              <a:ext uri="{FF2B5EF4-FFF2-40B4-BE49-F238E27FC236}">
                <a16:creationId xmlns:a16="http://schemas.microsoft.com/office/drawing/2014/main" id="{0742BA09-8943-265D-F472-40E12A4DD5B9}"/>
              </a:ext>
            </a:extLst>
          </p:cNvPr>
          <p:cNvSpPr/>
          <p:nvPr/>
        </p:nvSpPr>
        <p:spPr>
          <a:xfrm>
            <a:off x="10776998" y="5547018"/>
            <a:ext cx="466959" cy="539058"/>
          </a:xfrm>
          <a:custGeom>
            <a:avLst/>
            <a:gdLst/>
            <a:ahLst/>
            <a:cxnLst/>
            <a:rect l="l" t="t" r="r" b="b"/>
            <a:pathLst>
              <a:path w="466959" h="539058">
                <a:moveTo>
                  <a:pt x="0" y="0"/>
                </a:moveTo>
                <a:lnTo>
                  <a:pt x="466959" y="0"/>
                </a:lnTo>
                <a:lnTo>
                  <a:pt x="466959" y="539057"/>
                </a:lnTo>
                <a:lnTo>
                  <a:pt x="0" y="53905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4" name="Freeform 25">
            <a:extLst>
              <a:ext uri="{FF2B5EF4-FFF2-40B4-BE49-F238E27FC236}">
                <a16:creationId xmlns:a16="http://schemas.microsoft.com/office/drawing/2014/main" id="{5D50945C-2122-0AAE-DD03-70057F745969}"/>
              </a:ext>
            </a:extLst>
          </p:cNvPr>
          <p:cNvSpPr/>
          <p:nvPr/>
        </p:nvSpPr>
        <p:spPr>
          <a:xfrm>
            <a:off x="10736743" y="4579608"/>
            <a:ext cx="466959" cy="539058"/>
          </a:xfrm>
          <a:custGeom>
            <a:avLst/>
            <a:gdLst/>
            <a:ahLst/>
            <a:cxnLst/>
            <a:rect l="l" t="t" r="r" b="b"/>
            <a:pathLst>
              <a:path w="466959" h="539058">
                <a:moveTo>
                  <a:pt x="0" y="0"/>
                </a:moveTo>
                <a:lnTo>
                  <a:pt x="466959" y="0"/>
                </a:lnTo>
                <a:lnTo>
                  <a:pt x="466959" y="539057"/>
                </a:lnTo>
                <a:lnTo>
                  <a:pt x="0" y="53905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5" name="Freeform 25">
            <a:extLst>
              <a:ext uri="{FF2B5EF4-FFF2-40B4-BE49-F238E27FC236}">
                <a16:creationId xmlns:a16="http://schemas.microsoft.com/office/drawing/2014/main" id="{D8DDAD27-FB2E-BC83-A912-7424E924675C}"/>
              </a:ext>
            </a:extLst>
          </p:cNvPr>
          <p:cNvSpPr/>
          <p:nvPr/>
        </p:nvSpPr>
        <p:spPr>
          <a:xfrm>
            <a:off x="10804781" y="2326619"/>
            <a:ext cx="466959" cy="539058"/>
          </a:xfrm>
          <a:custGeom>
            <a:avLst/>
            <a:gdLst/>
            <a:ahLst/>
            <a:cxnLst/>
            <a:rect l="l" t="t" r="r" b="b"/>
            <a:pathLst>
              <a:path w="466959" h="539058">
                <a:moveTo>
                  <a:pt x="0" y="0"/>
                </a:moveTo>
                <a:lnTo>
                  <a:pt x="466959" y="0"/>
                </a:lnTo>
                <a:lnTo>
                  <a:pt x="466959" y="539057"/>
                </a:lnTo>
                <a:lnTo>
                  <a:pt x="0" y="53905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6" name="Freeform 25">
            <a:extLst>
              <a:ext uri="{FF2B5EF4-FFF2-40B4-BE49-F238E27FC236}">
                <a16:creationId xmlns:a16="http://schemas.microsoft.com/office/drawing/2014/main" id="{98588930-AFC6-6301-34C9-AFEC6D384179}"/>
              </a:ext>
            </a:extLst>
          </p:cNvPr>
          <p:cNvSpPr/>
          <p:nvPr/>
        </p:nvSpPr>
        <p:spPr>
          <a:xfrm>
            <a:off x="10860234" y="1164262"/>
            <a:ext cx="466959" cy="539058"/>
          </a:xfrm>
          <a:custGeom>
            <a:avLst/>
            <a:gdLst/>
            <a:ahLst/>
            <a:cxnLst/>
            <a:rect l="l" t="t" r="r" b="b"/>
            <a:pathLst>
              <a:path w="466959" h="539058">
                <a:moveTo>
                  <a:pt x="0" y="0"/>
                </a:moveTo>
                <a:lnTo>
                  <a:pt x="466959" y="0"/>
                </a:lnTo>
                <a:lnTo>
                  <a:pt x="466959" y="539057"/>
                </a:lnTo>
                <a:lnTo>
                  <a:pt x="0" y="539057"/>
                </a:lnTo>
                <a:lnTo>
                  <a:pt x="0" y="0"/>
                </a:lnTo>
                <a:close/>
              </a:path>
            </a:pathLst>
          </a:custGeom>
          <a:blipFill>
            <a:blip>
              <a:extLst>
                <a:ext uri="{96DAC541-7B7A-43D3-8B79-37D633B846F1}">
                  <asvg:svgBlip xmlns:asvg="http://schemas.microsoft.com/office/drawing/2016/SVG/main" r:embed="rId4"/>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97931" y="559126"/>
            <a:ext cx="16259355" cy="1354217"/>
          </a:xfrm>
          <a:prstGeom prst="rect">
            <a:avLst/>
          </a:prstGeom>
        </p:spPr>
        <p:txBody>
          <a:bodyPr wrap="square" lIns="0" tIns="0" rIns="0" bIns="0" rtlCol="0" anchor="t">
            <a:spAutoFit/>
          </a:bodyPr>
          <a:lstStyle/>
          <a:p>
            <a:pPr algn="l"/>
            <a:r>
              <a:rPr lang="en-US" sz="4400" b="1" dirty="0">
                <a:solidFill>
                  <a:srgbClr val="014A85"/>
                </a:solidFill>
                <a:latin typeface="Open Sauce Bold"/>
                <a:ea typeface="Open Sauce Bold"/>
                <a:cs typeface="Open Sauce Bold"/>
                <a:sym typeface="Open Sauce Bold"/>
              </a:rPr>
              <a:t>Theoretical Framework 1 – Herzberg’s Two-Factor Theory in NHS Context</a:t>
            </a:r>
          </a:p>
        </p:txBody>
      </p:sp>
      <p:sp>
        <p:nvSpPr>
          <p:cNvPr id="10" name="TextBox 10"/>
          <p:cNvSpPr txBox="1"/>
          <p:nvPr/>
        </p:nvSpPr>
        <p:spPr>
          <a:xfrm>
            <a:off x="1021080" y="2333612"/>
            <a:ext cx="16954500" cy="553998"/>
          </a:xfrm>
          <a:prstGeom prst="rect">
            <a:avLst/>
          </a:prstGeom>
        </p:spPr>
        <p:txBody>
          <a:bodyPr wrap="square" lIns="0" tIns="0" rIns="0" bIns="0" rtlCol="0" anchor="t">
            <a:spAutoFit/>
          </a:bodyPr>
          <a:lstStyle/>
          <a:p>
            <a:r>
              <a:rPr lang="en-IN" b="1" dirty="0"/>
              <a:t>Herzberg’s Two-Factor Theory provides a strong perspective for understanding why job satisfaction in the NHS has dropped drastically. The theory differentiates things that stop dissatisfaction and things that really generate satisfaction.</a:t>
            </a:r>
          </a:p>
        </p:txBody>
      </p:sp>
      <p:sp>
        <p:nvSpPr>
          <p:cNvPr id="19" name="Freeform 19"/>
          <p:cNvSpPr/>
          <p:nvPr/>
        </p:nvSpPr>
        <p:spPr>
          <a:xfrm>
            <a:off x="342900" y="9134223"/>
            <a:ext cx="838200" cy="914400"/>
          </a:xfrm>
          <a:custGeom>
            <a:avLst/>
            <a:gdLst/>
            <a:ahLst/>
            <a:cxnLst/>
            <a:rect l="l" t="t" r="r" b="b"/>
            <a:pathLst>
              <a:path w="647458" h="651585">
                <a:moveTo>
                  <a:pt x="0" y="0"/>
                </a:moveTo>
                <a:lnTo>
                  <a:pt x="647458" y="0"/>
                </a:lnTo>
                <a:lnTo>
                  <a:pt x="647458" y="651586"/>
                </a:lnTo>
                <a:lnTo>
                  <a:pt x="0" y="651586"/>
                </a:lnTo>
                <a:lnTo>
                  <a:pt x="0" y="0"/>
                </a:lnTo>
                <a:close/>
              </a:path>
            </a:pathLst>
          </a:custGeom>
          <a:blipFill>
            <a:blip>
              <a:extLst>
                <a:ext uri="{96DAC541-7B7A-43D3-8B79-37D633B846F1}">
                  <asvg:svgBlip xmlns:asvg="http://schemas.microsoft.com/office/drawing/2016/SVG/main" r:embed="rId3"/>
                </a:ext>
              </a:extLst>
            </a:blip>
            <a:stretch>
              <a:fillRect t="-238460" r="-424611" b="-160673"/>
            </a:stretch>
          </a:blipFill>
        </p:spPr>
      </p:sp>
      <p:graphicFrame>
        <p:nvGraphicFramePr>
          <p:cNvPr id="24" name="Diagram 23">
            <a:extLst>
              <a:ext uri="{FF2B5EF4-FFF2-40B4-BE49-F238E27FC236}">
                <a16:creationId xmlns:a16="http://schemas.microsoft.com/office/drawing/2014/main" id="{46A57F29-10C9-4FC9-158F-2F888363CA7D}"/>
              </a:ext>
            </a:extLst>
          </p:cNvPr>
          <p:cNvGraphicFramePr/>
          <p:nvPr>
            <p:extLst>
              <p:ext uri="{D42A27DB-BD31-4B8C-83A1-F6EECF244321}">
                <p14:modId xmlns:p14="http://schemas.microsoft.com/office/powerpoint/2010/main" val="3071784412"/>
              </p:ext>
            </p:extLst>
          </p:nvPr>
        </p:nvGraphicFramePr>
        <p:xfrm>
          <a:off x="10591800" y="3406556"/>
          <a:ext cx="6400800" cy="43277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6" name="TextBox 25">
            <a:extLst>
              <a:ext uri="{FF2B5EF4-FFF2-40B4-BE49-F238E27FC236}">
                <a16:creationId xmlns:a16="http://schemas.microsoft.com/office/drawing/2014/main" id="{95143E8F-DA87-A6F1-2EBD-269B46F31BE0}"/>
              </a:ext>
            </a:extLst>
          </p:cNvPr>
          <p:cNvSpPr txBox="1"/>
          <p:nvPr/>
        </p:nvSpPr>
        <p:spPr>
          <a:xfrm>
            <a:off x="762000" y="3258772"/>
            <a:ext cx="9144000" cy="5591274"/>
          </a:xfrm>
          <a:prstGeom prst="rect">
            <a:avLst/>
          </a:prstGeom>
          <a:noFill/>
        </p:spPr>
        <p:txBody>
          <a:bodyPr wrap="square">
            <a:spAutoFit/>
          </a:bodyPr>
          <a:lstStyle/>
          <a:p>
            <a:pPr marL="514350" indent="-285750" algn="just">
              <a:spcAft>
                <a:spcPts val="800"/>
              </a:spcAft>
              <a:buFont typeface="Wingdings" panose="05000000000000000000" pitchFamily="2" charset="2"/>
              <a:buChar char="q"/>
            </a:pPr>
            <a:r>
              <a:rPr lang="en-IN" sz="1800" dirty="0">
                <a:effectLst/>
                <a:ea typeface="Calibri" panose="020F0502020204030204" pitchFamily="34" charset="0"/>
                <a:cs typeface="Cordia New" panose="020B0304020202020204" pitchFamily="34" charset="-34"/>
              </a:rPr>
              <a:t>Herzberg Two-Factor Theory divides between Hygiene Factors (extrinsic: pay, staffing, working conditions, wellbeing support) that help avoid dissatisfaction and Motivators (intrinsic: recognition, autonomy, achievement, responsibility) that bring real job satisfaction (</a:t>
            </a:r>
            <a:r>
              <a:rPr lang="en-IN" sz="1800" dirty="0" err="1">
                <a:effectLst/>
                <a:ea typeface="Calibri" panose="020F0502020204030204" pitchFamily="34" charset="0"/>
                <a:cs typeface="Cordia New" panose="020B0304020202020204" pitchFamily="34" charset="-34"/>
              </a:rPr>
              <a:t>Peramatzis</a:t>
            </a:r>
            <a:r>
              <a:rPr lang="en-IN" sz="1800" dirty="0">
                <a:effectLst/>
                <a:ea typeface="Calibri" panose="020F0502020204030204" pitchFamily="34" charset="0"/>
                <a:cs typeface="Cordia New" panose="020B0304020202020204" pitchFamily="34" charset="-34"/>
              </a:rPr>
              <a:t> and Galanakis, 2022).</a:t>
            </a:r>
          </a:p>
          <a:p>
            <a:pPr marL="514350" indent="-285750" algn="just">
              <a:spcAft>
                <a:spcPts val="800"/>
              </a:spcAft>
              <a:buFont typeface="Wingdings" panose="05000000000000000000" pitchFamily="2" charset="2"/>
              <a:buChar char="q"/>
            </a:pPr>
            <a:r>
              <a:rPr lang="en-IN" sz="1800" dirty="0">
                <a:effectLst/>
                <a:ea typeface="Calibri" panose="020F0502020204030204" pitchFamily="34" charset="0"/>
                <a:cs typeface="Cordia New" panose="020B0304020202020204" pitchFamily="34" charset="-34"/>
              </a:rPr>
              <a:t>Hygiene Factors are not working in the NHS: 32.82 of employees say they have enough colleagues to work well; positive action on wellbeing is at an all time low of 54.80 (The Well Crowd, 2026).</a:t>
            </a:r>
          </a:p>
          <a:p>
            <a:pPr marL="514350" indent="-285750" algn="just">
              <a:spcAft>
                <a:spcPts val="800"/>
              </a:spcAft>
              <a:buFont typeface="Wingdings" panose="05000000000000000000" pitchFamily="2" charset="2"/>
              <a:buChar char="q"/>
            </a:pPr>
            <a:r>
              <a:rPr lang="en-IN" sz="1800" dirty="0">
                <a:effectLst/>
                <a:ea typeface="Calibri" panose="020F0502020204030204" pitchFamily="34" charset="0"/>
                <a:cs typeface="Cordia New" panose="020B0304020202020204" pitchFamily="34" charset="-34"/>
              </a:rPr>
              <a:t>This is the direct cause of high dissatisfaction: 42.36% experience work-related stress illness and 31.47% experience burnout due to their occupation (The Well Crowd, 2026).</a:t>
            </a:r>
          </a:p>
          <a:p>
            <a:pPr marL="514350" indent="-285750" algn="just">
              <a:spcAft>
                <a:spcPts val="800"/>
              </a:spcAft>
              <a:buFont typeface="Wingdings" panose="05000000000000000000" pitchFamily="2" charset="2"/>
              <a:buChar char="q"/>
            </a:pPr>
            <a:r>
              <a:rPr lang="en-IN" sz="1800" dirty="0">
                <a:effectLst/>
                <a:ea typeface="Calibri" panose="020F0502020204030204" pitchFamily="34" charset="0"/>
                <a:cs typeface="Cordia New" panose="020B0304020202020204" pitchFamily="34" charset="-34"/>
              </a:rPr>
              <a:t>Motivators are also very low: only 42.95% of these people believe that their organisation appreciates their work; the participation in the decisions has dropped to under 50% (NHS Confederation, 2026).</a:t>
            </a:r>
          </a:p>
          <a:p>
            <a:pPr marL="514350" indent="-285750" algn="just">
              <a:spcAft>
                <a:spcPts val="800"/>
              </a:spcAft>
              <a:buFont typeface="Wingdings" panose="05000000000000000000" pitchFamily="2" charset="2"/>
              <a:buChar char="q"/>
            </a:pPr>
            <a:r>
              <a:rPr lang="en-IN" sz="1800" dirty="0">
                <a:effectLst/>
                <a:ea typeface="Calibri" panose="020F0502020204030204" pitchFamily="34" charset="0"/>
                <a:cs typeface="Cordia New" panose="020B0304020202020204" pitchFamily="34" charset="-34"/>
              </a:rPr>
              <a:t>E.g., recent healthcare studies prove that the theory is highly relevant to NHS environments, where the two sets of factors should be considered simultaneously (</a:t>
            </a:r>
            <a:r>
              <a:rPr lang="en-IN" sz="1800" dirty="0" err="1">
                <a:effectLst/>
                <a:ea typeface="Calibri" panose="020F0502020204030204" pitchFamily="34" charset="0"/>
                <a:cs typeface="Cordia New" panose="020B0304020202020204" pitchFamily="34" charset="-34"/>
              </a:rPr>
              <a:t>Chamanga</a:t>
            </a:r>
            <a:r>
              <a:rPr lang="en-IN" sz="1800" dirty="0">
                <a:effectLst/>
                <a:ea typeface="Calibri" panose="020F0502020204030204" pitchFamily="34" charset="0"/>
                <a:cs typeface="Cordia New" panose="020B0304020202020204" pitchFamily="34" charset="-34"/>
              </a:rPr>
              <a:t>, 2025).</a:t>
            </a:r>
          </a:p>
          <a:p>
            <a:pPr marL="514350" indent="-285750" algn="just">
              <a:spcAft>
                <a:spcPts val="800"/>
              </a:spcAft>
              <a:buFont typeface="Wingdings" panose="05000000000000000000" pitchFamily="2" charset="2"/>
              <a:buChar char="q"/>
            </a:pPr>
            <a:r>
              <a:rPr lang="en-IN" sz="1800" dirty="0">
                <a:effectLst/>
                <a:ea typeface="Calibri" panose="020F0502020204030204" pitchFamily="34" charset="0"/>
                <a:cs typeface="Cordia New" panose="020B0304020202020204" pitchFamily="34" charset="-34"/>
              </a:rPr>
              <a:t>Implication to NHS: Remedying hygiene factors alone (e.g. pay rises) will never generate sustainable satisfaction in the absence of motivators - key to turning around 2025 morale decline.</a:t>
            </a:r>
          </a:p>
        </p:txBody>
      </p:sp>
      <p:sp>
        <p:nvSpPr>
          <p:cNvPr id="28" name="TextBox 27">
            <a:extLst>
              <a:ext uri="{FF2B5EF4-FFF2-40B4-BE49-F238E27FC236}">
                <a16:creationId xmlns:a16="http://schemas.microsoft.com/office/drawing/2014/main" id="{D70F59F3-8309-4AD9-6827-99548CFE9F04}"/>
              </a:ext>
            </a:extLst>
          </p:cNvPr>
          <p:cNvSpPr txBox="1"/>
          <p:nvPr/>
        </p:nvSpPr>
        <p:spPr>
          <a:xfrm>
            <a:off x="1752600" y="9079728"/>
            <a:ext cx="16192500" cy="665118"/>
          </a:xfrm>
          <a:prstGeom prst="rect">
            <a:avLst/>
          </a:prstGeom>
          <a:noFill/>
        </p:spPr>
        <p:txBody>
          <a:bodyPr wrap="square">
            <a:spAutoFit/>
          </a:bodyPr>
          <a:lstStyle/>
          <a:p>
            <a:pPr>
              <a:lnSpc>
                <a:spcPct val="107000"/>
              </a:lnSpc>
              <a:spcAft>
                <a:spcPts val="800"/>
              </a:spcAft>
              <a:buNone/>
            </a:pPr>
            <a:r>
              <a:rPr lang="en-IN" sz="1800" b="1" dirty="0">
                <a:effectLst/>
                <a:latin typeface="Times New Roman" panose="02020603050405020304" pitchFamily="18" charset="0"/>
                <a:ea typeface="Calibri" panose="020F0502020204030204" pitchFamily="34" charset="0"/>
                <a:cs typeface="Cordia New" panose="020B0304020202020204" pitchFamily="34" charset="-34"/>
              </a:rPr>
              <a:t>While Herzberg’s theory usefully explains the NHS situation, it is less effective at capturing emotional labour and high public-service demand pressures unique to healthcare (</a:t>
            </a:r>
            <a:r>
              <a:rPr lang="en-IN" sz="1800" b="1" dirty="0" err="1">
                <a:effectLst/>
                <a:latin typeface="Times New Roman" panose="02020603050405020304" pitchFamily="18" charset="0"/>
                <a:ea typeface="Calibri" panose="020F0502020204030204" pitchFamily="34" charset="0"/>
                <a:cs typeface="Cordia New" panose="020B0304020202020204" pitchFamily="34" charset="-34"/>
              </a:rPr>
              <a:t>Chamanga</a:t>
            </a:r>
            <a:r>
              <a:rPr lang="en-IN" sz="1800" b="1" dirty="0">
                <a:effectLst/>
                <a:latin typeface="Times New Roman" panose="02020603050405020304" pitchFamily="18" charset="0"/>
                <a:ea typeface="Calibri" panose="020F0502020204030204" pitchFamily="34" charset="0"/>
                <a:cs typeface="Cordia New" panose="020B0304020202020204" pitchFamily="34" charset="-34"/>
              </a:rPr>
              <a:t>, 2025).</a:t>
            </a:r>
            <a:endParaRPr lang="en-IN" sz="1800" dirty="0">
              <a:effectLst/>
              <a:latin typeface="Times New Roman" panose="02020603050405020304" pitchFamily="18" charset="0"/>
              <a:ea typeface="Calibri" panose="020F0502020204030204" pitchFamily="34" charset="0"/>
              <a:cs typeface="Cordia New" panose="020B0304020202020204" pitchFamily="34" charset="-3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1"/>
          <p:cNvSpPr/>
          <p:nvPr/>
        </p:nvSpPr>
        <p:spPr>
          <a:xfrm>
            <a:off x="-1712469" y="2120440"/>
            <a:ext cx="3424939" cy="3459534"/>
          </a:xfrm>
          <a:custGeom>
            <a:avLst/>
            <a:gdLst/>
            <a:ahLst/>
            <a:cxnLst/>
            <a:rect l="l" t="t" r="r" b="b"/>
            <a:pathLst>
              <a:path w="3424939" h="3459534">
                <a:moveTo>
                  <a:pt x="0" y="0"/>
                </a:moveTo>
                <a:lnTo>
                  <a:pt x="3424938" y="0"/>
                </a:lnTo>
                <a:lnTo>
                  <a:pt x="3424938" y="3459534"/>
                </a:lnTo>
                <a:lnTo>
                  <a:pt x="0" y="3459534"/>
                </a:lnTo>
                <a:lnTo>
                  <a:pt x="0" y="0"/>
                </a:lnTo>
                <a:close/>
              </a:path>
            </a:pathLst>
          </a:custGeom>
          <a:blipFill>
            <a:blip>
              <a:alphaModFix amt="4000"/>
              <a:extLst>
                <a:ext uri="{96DAC541-7B7A-43D3-8B79-37D633B846F1}">
                  <asvg:svgBlip xmlns:asvg="http://schemas.microsoft.com/office/drawing/2016/SVG/main" r:embed="rId3"/>
                </a:ext>
              </a:extLst>
            </a:blip>
            <a:stretch>
              <a:fillRect/>
            </a:stretch>
          </a:blipFill>
        </p:spPr>
      </p:sp>
      <p:sp>
        <p:nvSpPr>
          <p:cNvPr id="33" name="TextBox 33"/>
          <p:cNvSpPr txBox="1"/>
          <p:nvPr/>
        </p:nvSpPr>
        <p:spPr>
          <a:xfrm>
            <a:off x="982514" y="352243"/>
            <a:ext cx="16560817" cy="1846659"/>
          </a:xfrm>
          <a:prstGeom prst="rect">
            <a:avLst/>
          </a:prstGeom>
        </p:spPr>
        <p:txBody>
          <a:bodyPr wrap="square" lIns="0" tIns="0" rIns="0" bIns="0" rtlCol="0" anchor="t">
            <a:spAutoFit/>
          </a:bodyPr>
          <a:lstStyle/>
          <a:p>
            <a:pPr algn="l"/>
            <a:r>
              <a:rPr lang="en-US" sz="6000" b="1" dirty="0">
                <a:solidFill>
                  <a:srgbClr val="014A85"/>
                </a:solidFill>
                <a:latin typeface="Open Sauce Bold"/>
                <a:ea typeface="Open Sauce Bold"/>
                <a:cs typeface="Open Sauce Bold"/>
                <a:sym typeface="Open Sauce Bold"/>
              </a:rPr>
              <a:t>Theoretical Framework 2 – Psychological Contract Breach</a:t>
            </a:r>
          </a:p>
        </p:txBody>
      </p:sp>
      <p:sp>
        <p:nvSpPr>
          <p:cNvPr id="35" name="TextBox 35"/>
          <p:cNvSpPr txBox="1"/>
          <p:nvPr/>
        </p:nvSpPr>
        <p:spPr>
          <a:xfrm>
            <a:off x="1371600" y="2606985"/>
            <a:ext cx="9130979" cy="553998"/>
          </a:xfrm>
          <a:prstGeom prst="rect">
            <a:avLst/>
          </a:prstGeom>
        </p:spPr>
        <p:txBody>
          <a:bodyPr wrap="square" lIns="0" tIns="0" rIns="0" bIns="0" rtlCol="0" anchor="t">
            <a:spAutoFit/>
          </a:bodyPr>
          <a:lstStyle/>
          <a:p>
            <a:r>
              <a:rPr lang="en-IN" b="1" dirty="0"/>
              <a:t>The psychological contract theory explains the emotional consequences when the NHS fails to meet the expectations created by its own People Promise.</a:t>
            </a:r>
            <a:endParaRPr lang="en-IN" dirty="0"/>
          </a:p>
        </p:txBody>
      </p:sp>
      <p:sp>
        <p:nvSpPr>
          <p:cNvPr id="46" name="TextBox 45">
            <a:extLst>
              <a:ext uri="{FF2B5EF4-FFF2-40B4-BE49-F238E27FC236}">
                <a16:creationId xmlns:a16="http://schemas.microsoft.com/office/drawing/2014/main" id="{3504CFCF-4F55-2213-735B-D4DF796002D0}"/>
              </a:ext>
            </a:extLst>
          </p:cNvPr>
          <p:cNvSpPr txBox="1"/>
          <p:nvPr/>
        </p:nvSpPr>
        <p:spPr>
          <a:xfrm>
            <a:off x="1446280" y="3546206"/>
            <a:ext cx="9997440" cy="4837030"/>
          </a:xfrm>
          <a:prstGeom prst="rect">
            <a:avLst/>
          </a:prstGeom>
          <a:solidFill>
            <a:schemeClr val="accent1">
              <a:lumMod val="50000"/>
            </a:schemeClr>
          </a:solidFill>
        </p:spPr>
        <p:txBody>
          <a:bodyPr wrap="square">
            <a:spAutoFit/>
          </a:bodyPr>
          <a:lstStyle/>
          <a:p>
            <a:pPr marL="228600">
              <a:lnSpc>
                <a:spcPct val="107000"/>
              </a:lnSpc>
              <a:spcAft>
                <a:spcPts val="800"/>
              </a:spcAft>
              <a:buNone/>
            </a:pPr>
            <a:r>
              <a:rPr lang="en-IN" sz="1800" dirty="0">
                <a:solidFill>
                  <a:schemeClr val="bg1"/>
                </a:solidFill>
                <a:effectLst/>
                <a:ea typeface="Calibri" panose="020F0502020204030204" pitchFamily="34" charset="0"/>
                <a:cs typeface="Cordia New" panose="020B0304020202020204" pitchFamily="34" charset="-34"/>
              </a:rPr>
              <a:t>Psychological contract: implicit anticipations of reciprocal duties between staff and NHS (People Promise vs reality) (Faizan et al, 2025).</a:t>
            </a:r>
          </a:p>
          <a:p>
            <a:pPr marL="228600">
              <a:lnSpc>
                <a:spcPct val="107000"/>
              </a:lnSpc>
              <a:spcAft>
                <a:spcPts val="800"/>
              </a:spcAft>
              <a:buNone/>
            </a:pPr>
            <a:r>
              <a:rPr lang="en-IN" sz="1800" dirty="0">
                <a:solidFill>
                  <a:schemeClr val="bg1"/>
                </a:solidFill>
                <a:effectLst/>
                <a:ea typeface="Calibri" panose="020F0502020204030204" pitchFamily="34" charset="0"/>
                <a:cs typeface="Cordia New" panose="020B0304020202020204" pitchFamily="34" charset="-34"/>
              </a:rPr>
              <a:t>Breach in the survey 2025: voice, recognition and support promises not fulfilled results to disengagement (NHS Staff Survey Coordination Centre, 2026).</a:t>
            </a:r>
          </a:p>
          <a:p>
            <a:pPr marL="228600">
              <a:lnSpc>
                <a:spcPct val="107000"/>
              </a:lnSpc>
              <a:spcAft>
                <a:spcPts val="800"/>
              </a:spcAft>
              <a:buNone/>
            </a:pPr>
            <a:r>
              <a:rPr lang="en-IN" sz="1800" dirty="0">
                <a:solidFill>
                  <a:schemeClr val="bg1"/>
                </a:solidFill>
                <a:effectLst/>
                <a:ea typeface="Calibri" panose="020F0502020204030204" pitchFamily="34" charset="0"/>
                <a:cs typeface="Cordia New" panose="020B0304020202020204" pitchFamily="34" charset="-34"/>
              </a:rPr>
              <a:t>Consequences: more burnout (31.47%), stress (42.36%) and leaving intentions (29.55) often think of leaving) (Faizan et al, 2025).</a:t>
            </a:r>
          </a:p>
          <a:p>
            <a:pPr marL="228600">
              <a:lnSpc>
                <a:spcPct val="107000"/>
              </a:lnSpc>
              <a:spcAft>
                <a:spcPts val="800"/>
              </a:spcAft>
              <a:buNone/>
            </a:pPr>
            <a:r>
              <a:rPr lang="en-IN" sz="1800" dirty="0">
                <a:solidFill>
                  <a:schemeClr val="bg1"/>
                </a:solidFill>
                <a:effectLst/>
                <a:ea typeface="Calibri" panose="020F0502020204030204" pitchFamily="34" charset="0"/>
                <a:cs typeface="Cordia New" panose="020B0304020202020204" pitchFamily="34" charset="-34"/>
              </a:rPr>
              <a:t>Recent research associates the contract breach directly with NHS attrition and lower quality of patient care (Thomas, 2025).</a:t>
            </a:r>
          </a:p>
          <a:p>
            <a:pPr marL="228600">
              <a:lnSpc>
                <a:spcPct val="107000"/>
              </a:lnSpc>
              <a:spcAft>
                <a:spcPts val="800"/>
              </a:spcAft>
              <a:buNone/>
            </a:pPr>
            <a:r>
              <a:rPr lang="en-IN" sz="1800" dirty="0">
                <a:solidFill>
                  <a:schemeClr val="bg1"/>
                </a:solidFill>
                <a:effectLst/>
                <a:ea typeface="Calibri" panose="020F0502020204030204" pitchFamily="34" charset="0"/>
                <a:cs typeface="Cordia New" panose="020B0304020202020204" pitchFamily="34" charset="-34"/>
              </a:rPr>
              <a:t>Repair involves observable leadership intervention, regular delivery of People Promises and staff voice systems (NHS Confederation, 2026).</a:t>
            </a:r>
          </a:p>
          <a:p>
            <a:pPr marL="228600">
              <a:lnSpc>
                <a:spcPct val="107000"/>
              </a:lnSpc>
              <a:spcAft>
                <a:spcPts val="800"/>
              </a:spcAft>
              <a:buNone/>
            </a:pPr>
            <a:r>
              <a:rPr lang="en-IN" sz="1800" dirty="0">
                <a:solidFill>
                  <a:schemeClr val="bg1"/>
                </a:solidFill>
                <a:effectLst/>
                <a:ea typeface="Calibri" panose="020F0502020204030204" pitchFamily="34" charset="0"/>
                <a:cs typeface="Cordia New" panose="020B0304020202020204" pitchFamily="34" charset="-34"/>
              </a:rPr>
              <a:t>Theory blends with Herzberg: breach increases hygiene failures and prevents motivators (Raj and Ling-Meng., 2024).</a:t>
            </a:r>
          </a:p>
          <a:p>
            <a:pPr marL="228600">
              <a:lnSpc>
                <a:spcPct val="107000"/>
              </a:lnSpc>
              <a:spcAft>
                <a:spcPts val="800"/>
              </a:spcAft>
              <a:buNone/>
            </a:pPr>
            <a:r>
              <a:rPr lang="en-IN" sz="1800" dirty="0">
                <a:solidFill>
                  <a:schemeClr val="bg1"/>
                </a:solidFill>
                <a:effectLst/>
                <a:ea typeface="Times New Roman" panose="02020603050405020304" pitchFamily="18" charset="0"/>
                <a:cs typeface="Times New Roman" panose="02020603050405020304" pitchFamily="18" charset="0"/>
              </a:rPr>
              <a:t>The People Promise creates expectations of voice, recognition and support; the 2025 survey shows these expectations are not consistently met, resulting in a perceived breach.</a:t>
            </a:r>
            <a:endParaRPr lang="en-IN" sz="1800" dirty="0">
              <a:solidFill>
                <a:schemeClr val="bg1"/>
              </a:solidFill>
              <a:effectLst/>
              <a:ea typeface="Calibri" panose="020F0502020204030204" pitchFamily="34" charset="0"/>
              <a:cs typeface="Cordia New" panose="020B0304020202020204" pitchFamily="34" charset="-34"/>
            </a:endParaRPr>
          </a:p>
        </p:txBody>
      </p:sp>
      <p:pic>
        <p:nvPicPr>
          <p:cNvPr id="47" name="Picture 46" descr="Cracked handshake NHS Staff">
            <a:extLst>
              <a:ext uri="{FF2B5EF4-FFF2-40B4-BE49-F238E27FC236}">
                <a16:creationId xmlns:a16="http://schemas.microsoft.com/office/drawing/2014/main" id="{C5853223-3DD8-A6D4-363B-E85601F1FA5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734800" y="3487625"/>
            <a:ext cx="6277046" cy="418469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1676400" y="399140"/>
            <a:ext cx="17322817" cy="1846659"/>
          </a:xfrm>
          <a:prstGeom prst="rect">
            <a:avLst/>
          </a:prstGeom>
        </p:spPr>
        <p:txBody>
          <a:bodyPr wrap="square" lIns="0" tIns="0" rIns="0" bIns="0" rtlCol="0" anchor="t">
            <a:spAutoFit/>
          </a:bodyPr>
          <a:lstStyle/>
          <a:p>
            <a:pPr algn="l"/>
            <a:r>
              <a:rPr lang="en-US" sz="6000" b="1" dirty="0">
                <a:solidFill>
                  <a:srgbClr val="014A85"/>
                </a:solidFill>
                <a:latin typeface="Open Sauce Bold"/>
                <a:ea typeface="Open Sauce Bold"/>
                <a:cs typeface="Open Sauce Bold"/>
                <a:sym typeface="Open Sauce Bold"/>
              </a:rPr>
              <a:t>Recommendations – Short-Term HRM Interventions</a:t>
            </a:r>
          </a:p>
        </p:txBody>
      </p:sp>
      <p:sp>
        <p:nvSpPr>
          <p:cNvPr id="6" name="TextBox 6"/>
          <p:cNvSpPr txBox="1"/>
          <p:nvPr/>
        </p:nvSpPr>
        <p:spPr>
          <a:xfrm>
            <a:off x="1022517" y="2509127"/>
            <a:ext cx="5149683" cy="2585323"/>
          </a:xfrm>
          <a:prstGeom prst="rect">
            <a:avLst/>
          </a:prstGeom>
        </p:spPr>
        <p:txBody>
          <a:bodyPr wrap="square" lIns="0" tIns="0" rIns="0" bIns="0" rtlCol="0" anchor="t">
            <a:spAutoFit/>
          </a:bodyPr>
          <a:lstStyle/>
          <a:p>
            <a:pPr algn="just"/>
            <a:r>
              <a:rPr lang="en-IN" sz="2800" b="1" dirty="0"/>
              <a:t>The simple, inexpensive HRM interventions might be used to enhance job satisfaction within a short time frame by eliminating hygiene factors and motivators of theories above.</a:t>
            </a:r>
            <a:endParaRPr lang="en-IN" sz="2800" dirty="0"/>
          </a:p>
        </p:txBody>
      </p:sp>
      <p:sp>
        <p:nvSpPr>
          <p:cNvPr id="8" name="Freeform 8"/>
          <p:cNvSpPr/>
          <p:nvPr/>
        </p:nvSpPr>
        <p:spPr>
          <a:xfrm>
            <a:off x="3426667" y="5173450"/>
            <a:ext cx="908495" cy="332736"/>
          </a:xfrm>
          <a:custGeom>
            <a:avLst/>
            <a:gdLst/>
            <a:ahLst/>
            <a:cxnLst/>
            <a:rect l="l" t="t" r="r" b="b"/>
            <a:pathLst>
              <a:path w="908495" h="332736">
                <a:moveTo>
                  <a:pt x="0" y="0"/>
                </a:moveTo>
                <a:lnTo>
                  <a:pt x="908495" y="0"/>
                </a:lnTo>
                <a:lnTo>
                  <a:pt x="908495" y="332736"/>
                </a:lnTo>
                <a:lnTo>
                  <a:pt x="0" y="332736"/>
                </a:lnTo>
                <a:lnTo>
                  <a:pt x="0" y="0"/>
                </a:lnTo>
                <a:close/>
              </a:path>
            </a:pathLst>
          </a:custGeom>
          <a:blipFill>
            <a:blip>
              <a:extLst>
                <a:ext uri="{96DAC541-7B7A-43D3-8B79-37D633B846F1}">
                  <asvg:svgBlip xmlns:asvg="http://schemas.microsoft.com/office/drawing/2016/SVG/main" r:embed="rId3"/>
                </a:ext>
              </a:extLst>
            </a:blip>
            <a:stretch>
              <a:fillRect/>
            </a:stretch>
          </a:blipFill>
        </p:spPr>
      </p:sp>
      <p:pic>
        <p:nvPicPr>
          <p:cNvPr id="29" name="Picture 28" descr="NHS team wellbeing and flexible working">
            <a:extLst>
              <a:ext uri="{FF2B5EF4-FFF2-40B4-BE49-F238E27FC236}">
                <a16:creationId xmlns:a16="http://schemas.microsoft.com/office/drawing/2014/main" id="{6EC3BE77-6FF3-2619-A417-BFE40D3C55B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14400" y="5341823"/>
            <a:ext cx="5486400" cy="4191000"/>
          </a:xfrm>
          <a:prstGeom prst="rect">
            <a:avLst/>
          </a:prstGeom>
          <a:noFill/>
          <a:ln>
            <a:noFill/>
          </a:ln>
        </p:spPr>
      </p:pic>
      <p:graphicFrame>
        <p:nvGraphicFramePr>
          <p:cNvPr id="30" name="Table 29">
            <a:extLst>
              <a:ext uri="{FF2B5EF4-FFF2-40B4-BE49-F238E27FC236}">
                <a16:creationId xmlns:a16="http://schemas.microsoft.com/office/drawing/2014/main" id="{35790E1E-D13E-C894-2AF7-F70342B179DB}"/>
              </a:ext>
            </a:extLst>
          </p:cNvPr>
          <p:cNvGraphicFramePr>
            <a:graphicFrameLocks noGrp="1"/>
          </p:cNvGraphicFramePr>
          <p:nvPr>
            <p:extLst>
              <p:ext uri="{D42A27DB-BD31-4B8C-83A1-F6EECF244321}">
                <p14:modId xmlns:p14="http://schemas.microsoft.com/office/powerpoint/2010/main" val="837848175"/>
              </p:ext>
            </p:extLst>
          </p:nvPr>
        </p:nvGraphicFramePr>
        <p:xfrm>
          <a:off x="7010400" y="2209846"/>
          <a:ext cx="10754772" cy="7504369"/>
        </p:xfrm>
        <a:graphic>
          <a:graphicData uri="http://schemas.openxmlformats.org/drawingml/2006/table">
            <a:tbl>
              <a:tblPr firstRow="1" firstCol="1" bandRow="1">
                <a:tableStyleId>{5C22544A-7EE6-4342-B048-85BDC9FD1C3A}</a:tableStyleId>
              </a:tblPr>
              <a:tblGrid>
                <a:gridCol w="2688693">
                  <a:extLst>
                    <a:ext uri="{9D8B030D-6E8A-4147-A177-3AD203B41FA5}">
                      <a16:colId xmlns:a16="http://schemas.microsoft.com/office/drawing/2014/main" val="1051655415"/>
                    </a:ext>
                  </a:extLst>
                </a:gridCol>
                <a:gridCol w="3291088">
                  <a:extLst>
                    <a:ext uri="{9D8B030D-6E8A-4147-A177-3AD203B41FA5}">
                      <a16:colId xmlns:a16="http://schemas.microsoft.com/office/drawing/2014/main" val="3795923040"/>
                    </a:ext>
                  </a:extLst>
                </a:gridCol>
                <a:gridCol w="2086298">
                  <a:extLst>
                    <a:ext uri="{9D8B030D-6E8A-4147-A177-3AD203B41FA5}">
                      <a16:colId xmlns:a16="http://schemas.microsoft.com/office/drawing/2014/main" val="2067415498"/>
                    </a:ext>
                  </a:extLst>
                </a:gridCol>
                <a:gridCol w="2688693">
                  <a:extLst>
                    <a:ext uri="{9D8B030D-6E8A-4147-A177-3AD203B41FA5}">
                      <a16:colId xmlns:a16="http://schemas.microsoft.com/office/drawing/2014/main" val="3671549337"/>
                    </a:ext>
                  </a:extLst>
                </a:gridCol>
              </a:tblGrid>
              <a:tr h="829212">
                <a:tc>
                  <a:txBody>
                    <a:bodyPr/>
                    <a:lstStyle/>
                    <a:p>
                      <a:pPr algn="ctr">
                        <a:lnSpc>
                          <a:spcPct val="107000"/>
                        </a:lnSpc>
                        <a:spcAft>
                          <a:spcPts val="800"/>
                        </a:spcAft>
                        <a:buNone/>
                      </a:pPr>
                      <a:r>
                        <a:rPr lang="en-IN" sz="3600" kern="100" dirty="0">
                          <a:effectLst/>
                        </a:rPr>
                        <a:t>Intervention</a:t>
                      </a:r>
                      <a:endParaRPr lang="en-IN" sz="36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3600" kern="100" dirty="0">
                          <a:effectLst/>
                        </a:rPr>
                        <a:t>Why it works</a:t>
                      </a:r>
                      <a:endParaRPr lang="en-IN" sz="36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3600" kern="100" dirty="0">
                          <a:effectLst/>
                        </a:rPr>
                        <a:t>Owner</a:t>
                      </a:r>
                    </a:p>
                    <a:p>
                      <a:pPr algn="ctr">
                        <a:lnSpc>
                          <a:spcPct val="107000"/>
                        </a:lnSpc>
                        <a:spcAft>
                          <a:spcPts val="800"/>
                        </a:spcAft>
                        <a:buNone/>
                      </a:pPr>
                      <a:endParaRPr lang="en-IN" sz="36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3600" kern="100" dirty="0">
                          <a:effectLst/>
                        </a:rPr>
                        <a:t>Success measure</a:t>
                      </a:r>
                      <a:endParaRPr lang="en-IN" sz="36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3860237854"/>
                  </a:ext>
                </a:extLst>
              </a:tr>
              <a:tr h="654376">
                <a:tc>
                  <a:txBody>
                    <a:bodyPr/>
                    <a:lstStyle/>
                    <a:p>
                      <a:pPr algn="ctr">
                        <a:lnSpc>
                          <a:spcPct val="107000"/>
                        </a:lnSpc>
                        <a:spcAft>
                          <a:spcPts val="800"/>
                        </a:spcAft>
                        <a:buNone/>
                      </a:pPr>
                      <a:r>
                        <a:rPr lang="en-IN" sz="2000" kern="100">
                          <a:effectLst/>
                        </a:rPr>
                        <a:t>Peer-to-peer digital recognition platforms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Directly targets low “feeling valued” score (42.95%) and boosts motivators</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HR / OD Team</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+10% increase in “feeling valued” score</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770473181"/>
                  </a:ext>
                </a:extLst>
              </a:tr>
              <a:tr h="654376">
                <a:tc>
                  <a:txBody>
                    <a:bodyPr/>
                    <a:lstStyle/>
                    <a:p>
                      <a:pPr algn="ctr">
                        <a:lnSpc>
                          <a:spcPct val="107000"/>
                        </a:lnSpc>
                        <a:spcAft>
                          <a:spcPts val="800"/>
                        </a:spcAft>
                        <a:buNone/>
                      </a:pPr>
                      <a:r>
                        <a:rPr lang="en-IN" sz="2000" kern="100">
                          <a:effectLst/>
                        </a:rPr>
                        <a:t>Scale proven flexible working pilots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Reduces burnout and improves work-life balance (addresses hygiene failure)</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Line Managers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Reduction in sickness absence</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166367839"/>
                  </a:ext>
                </a:extLst>
              </a:tr>
              <a:tr h="654376">
                <a:tc>
                  <a:txBody>
                    <a:bodyPr/>
                    <a:lstStyle/>
                    <a:p>
                      <a:pPr algn="ctr">
                        <a:lnSpc>
                          <a:spcPct val="107000"/>
                        </a:lnSpc>
                        <a:spcAft>
                          <a:spcPts val="800"/>
                        </a:spcAft>
                        <a:buNone/>
                      </a:pPr>
                      <a:r>
                        <a:rPr lang="en-IN" sz="2000" kern="100">
                          <a:effectLst/>
                        </a:rPr>
                        <a:t>Mandatory compassionate leadership training</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Improves staff involvement (currently &lt;50%) and repairs psychological contract</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Trust HR / L&amp;D</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Staff voice/involvement score &gt;50%</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1677563732"/>
                  </a:ext>
                </a:extLst>
              </a:tr>
              <a:tr h="432630">
                <a:tc>
                  <a:txBody>
                    <a:bodyPr/>
                    <a:lstStyle/>
                    <a:p>
                      <a:pPr algn="ctr">
                        <a:lnSpc>
                          <a:spcPct val="107000"/>
                        </a:lnSpc>
                        <a:spcAft>
                          <a:spcPts val="800"/>
                        </a:spcAft>
                        <a:buNone/>
                      </a:pPr>
                      <a:r>
                        <a:rPr lang="en-IN" sz="2000" kern="100">
                          <a:effectLst/>
                        </a:rPr>
                        <a:t>Immediate wellbeing hubs &amp; stress support</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Tackles high work-related stress (42.36%)</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Occupational Health</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Lower reported stress and burnout levels</a:t>
                      </a: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736277288"/>
                  </a:ext>
                </a:extLst>
              </a:tr>
              <a:tr h="432630">
                <a:tc>
                  <a:txBody>
                    <a:bodyPr/>
                    <a:lstStyle/>
                    <a:p>
                      <a:pPr algn="ctr">
                        <a:lnSpc>
                          <a:spcPct val="107000"/>
                        </a:lnSpc>
                        <a:spcAft>
                          <a:spcPts val="800"/>
                        </a:spcAft>
                        <a:buNone/>
                      </a:pPr>
                      <a:r>
                        <a:rPr lang="en-IN" sz="2000" kern="100">
                          <a:effectLst/>
                        </a:rPr>
                        <a:t>Regular “Voice That Counts” forums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Restores employee voice and psychological contract</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Department Heads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Improved involvement in decisions score</a:t>
                      </a: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3515218678"/>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747310" y="685096"/>
            <a:ext cx="16793379" cy="1846659"/>
          </a:xfrm>
          <a:prstGeom prst="rect">
            <a:avLst/>
          </a:prstGeom>
        </p:spPr>
        <p:txBody>
          <a:bodyPr wrap="square" lIns="0" tIns="0" rIns="0" bIns="0" rtlCol="0" anchor="t">
            <a:spAutoFit/>
          </a:bodyPr>
          <a:lstStyle/>
          <a:p>
            <a:pPr algn="l"/>
            <a:r>
              <a:rPr lang="en-US" sz="6000" b="1" dirty="0">
                <a:solidFill>
                  <a:srgbClr val="014A85"/>
                </a:solidFill>
                <a:latin typeface="Open Sauce Bold"/>
                <a:ea typeface="Open Sauce Bold"/>
                <a:cs typeface="Open Sauce Bold"/>
                <a:sym typeface="Open Sauce Bold"/>
              </a:rPr>
              <a:t>Recommendations – Strategic Innovations &amp; Expected Impact</a:t>
            </a:r>
          </a:p>
        </p:txBody>
      </p:sp>
      <p:sp>
        <p:nvSpPr>
          <p:cNvPr id="18" name="TextBox 18"/>
          <p:cNvSpPr txBox="1"/>
          <p:nvPr/>
        </p:nvSpPr>
        <p:spPr>
          <a:xfrm>
            <a:off x="944880" y="3284489"/>
            <a:ext cx="5867400" cy="1723549"/>
          </a:xfrm>
          <a:prstGeom prst="rect">
            <a:avLst/>
          </a:prstGeom>
        </p:spPr>
        <p:txBody>
          <a:bodyPr wrap="square" lIns="0" tIns="0" rIns="0" bIns="0" rtlCol="0" anchor="t">
            <a:spAutoFit/>
          </a:bodyPr>
          <a:lstStyle/>
          <a:p>
            <a:r>
              <a:rPr lang="en-IN" sz="2800" b="1" dirty="0"/>
              <a:t>Longer-term strategic innovations will create sustainable improvement in job satisfaction and support the NHS Long Term Workforce Plan.</a:t>
            </a:r>
            <a:endParaRPr lang="en-IN" sz="2800" dirty="0"/>
          </a:p>
        </p:txBody>
      </p:sp>
      <p:sp>
        <p:nvSpPr>
          <p:cNvPr id="23" name="Freeform 23"/>
          <p:cNvSpPr/>
          <p:nvPr/>
        </p:nvSpPr>
        <p:spPr>
          <a:xfrm>
            <a:off x="7155516" y="1399730"/>
            <a:ext cx="642214" cy="235211"/>
          </a:xfrm>
          <a:custGeom>
            <a:avLst/>
            <a:gdLst/>
            <a:ahLst/>
            <a:cxnLst/>
            <a:rect l="l" t="t" r="r" b="b"/>
            <a:pathLst>
              <a:path w="642214" h="235211">
                <a:moveTo>
                  <a:pt x="0" y="0"/>
                </a:moveTo>
                <a:lnTo>
                  <a:pt x="642214" y="0"/>
                </a:lnTo>
                <a:lnTo>
                  <a:pt x="642214" y="235211"/>
                </a:lnTo>
                <a:lnTo>
                  <a:pt x="0" y="235211"/>
                </a:lnTo>
                <a:lnTo>
                  <a:pt x="0" y="0"/>
                </a:lnTo>
                <a:close/>
              </a:path>
            </a:pathLst>
          </a:custGeom>
          <a:blipFill>
            <a:blip>
              <a:extLst>
                <a:ext uri="{96DAC541-7B7A-43D3-8B79-37D633B846F1}">
                  <asvg:svgBlip xmlns:asvg="http://schemas.microsoft.com/office/drawing/2016/SVG/main" r:embed="rId3"/>
                </a:ext>
              </a:extLst>
            </a:blip>
            <a:stretch>
              <a:fillRect/>
            </a:stretch>
          </a:blipFill>
        </p:spPr>
      </p:sp>
      <p:pic>
        <p:nvPicPr>
          <p:cNvPr id="24" name="Picture 23" descr="NHS staff using AI dashboard with upward graph">
            <a:extLst>
              <a:ext uri="{FF2B5EF4-FFF2-40B4-BE49-F238E27FC236}">
                <a16:creationId xmlns:a16="http://schemas.microsoft.com/office/drawing/2014/main" id="{67632405-4D71-A6F1-131F-1218FCD54B6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4880" y="5420217"/>
            <a:ext cx="5486400" cy="3657600"/>
          </a:xfrm>
          <a:prstGeom prst="rect">
            <a:avLst/>
          </a:prstGeom>
          <a:noFill/>
          <a:ln>
            <a:noFill/>
          </a:ln>
        </p:spPr>
      </p:pic>
      <p:graphicFrame>
        <p:nvGraphicFramePr>
          <p:cNvPr id="25" name="Table 24">
            <a:extLst>
              <a:ext uri="{FF2B5EF4-FFF2-40B4-BE49-F238E27FC236}">
                <a16:creationId xmlns:a16="http://schemas.microsoft.com/office/drawing/2014/main" id="{758F4B3D-29E6-F66F-D3E4-12AD0491F93B}"/>
              </a:ext>
            </a:extLst>
          </p:cNvPr>
          <p:cNvGraphicFramePr>
            <a:graphicFrameLocks noGrp="1"/>
          </p:cNvGraphicFramePr>
          <p:nvPr>
            <p:extLst>
              <p:ext uri="{D42A27DB-BD31-4B8C-83A1-F6EECF244321}">
                <p14:modId xmlns:p14="http://schemas.microsoft.com/office/powerpoint/2010/main" val="994044241"/>
              </p:ext>
            </p:extLst>
          </p:nvPr>
        </p:nvGraphicFramePr>
        <p:xfrm>
          <a:off x="7620001" y="3246389"/>
          <a:ext cx="9920688" cy="6100563"/>
        </p:xfrm>
        <a:graphic>
          <a:graphicData uri="http://schemas.openxmlformats.org/drawingml/2006/table">
            <a:tbl>
              <a:tblPr firstRow="1" firstCol="1" bandRow="1">
                <a:tableStyleId>{5C22544A-7EE6-4342-B048-85BDC9FD1C3A}</a:tableStyleId>
              </a:tblPr>
              <a:tblGrid>
                <a:gridCol w="2590799">
                  <a:extLst>
                    <a:ext uri="{9D8B030D-6E8A-4147-A177-3AD203B41FA5}">
                      <a16:colId xmlns:a16="http://schemas.microsoft.com/office/drawing/2014/main" val="235948454"/>
                    </a:ext>
                  </a:extLst>
                </a:gridCol>
                <a:gridCol w="2743200">
                  <a:extLst>
                    <a:ext uri="{9D8B030D-6E8A-4147-A177-3AD203B41FA5}">
                      <a16:colId xmlns:a16="http://schemas.microsoft.com/office/drawing/2014/main" val="2072416127"/>
                    </a:ext>
                  </a:extLst>
                </a:gridCol>
                <a:gridCol w="2106517">
                  <a:extLst>
                    <a:ext uri="{9D8B030D-6E8A-4147-A177-3AD203B41FA5}">
                      <a16:colId xmlns:a16="http://schemas.microsoft.com/office/drawing/2014/main" val="3504147725"/>
                    </a:ext>
                  </a:extLst>
                </a:gridCol>
                <a:gridCol w="2480172">
                  <a:extLst>
                    <a:ext uri="{9D8B030D-6E8A-4147-A177-3AD203B41FA5}">
                      <a16:colId xmlns:a16="http://schemas.microsoft.com/office/drawing/2014/main" val="1903177169"/>
                    </a:ext>
                  </a:extLst>
                </a:gridCol>
              </a:tblGrid>
              <a:tr h="752898">
                <a:tc>
                  <a:txBody>
                    <a:bodyPr/>
                    <a:lstStyle/>
                    <a:p>
                      <a:pPr algn="ctr">
                        <a:lnSpc>
                          <a:spcPct val="107000"/>
                        </a:lnSpc>
                        <a:spcAft>
                          <a:spcPts val="800"/>
                        </a:spcAft>
                        <a:buNone/>
                      </a:pPr>
                      <a:r>
                        <a:rPr lang="en-IN" sz="2800" kern="100" dirty="0">
                          <a:effectLst/>
                        </a:rPr>
                        <a:t>Innovation</a:t>
                      </a:r>
                    </a:p>
                    <a:p>
                      <a:pPr algn="ctr">
                        <a:lnSpc>
                          <a:spcPct val="107000"/>
                        </a:lnSpc>
                        <a:spcAft>
                          <a:spcPts val="800"/>
                        </a:spcAft>
                        <a:buNone/>
                      </a:pPr>
                      <a:endParaRPr lang="en-IN" sz="28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800" kern="100">
                          <a:effectLst/>
                        </a:rPr>
                        <a:t>Why it works</a:t>
                      </a:r>
                      <a:endParaRPr lang="en-IN" sz="28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800" kern="100">
                          <a:effectLst/>
                        </a:rPr>
                        <a:t>Owner</a:t>
                      </a:r>
                      <a:endParaRPr lang="en-IN" sz="28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800" kern="100" dirty="0">
                          <a:effectLst/>
                        </a:rPr>
                        <a:t>Success measure</a:t>
                      </a:r>
                      <a:endParaRPr lang="en-IN" sz="28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2572990415"/>
                  </a:ext>
                </a:extLst>
              </a:tr>
              <a:tr h="1059995">
                <a:tc>
                  <a:txBody>
                    <a:bodyPr/>
                    <a:lstStyle/>
                    <a:p>
                      <a:pPr algn="ctr">
                        <a:lnSpc>
                          <a:spcPct val="107000"/>
                        </a:lnSpc>
                        <a:spcAft>
                          <a:spcPts val="800"/>
                        </a:spcAft>
                        <a:buNone/>
                      </a:pPr>
                      <a:r>
                        <a:rPr lang="en-IN" sz="2000" kern="100">
                          <a:effectLst/>
                        </a:rPr>
                        <a:t>Job crafting programmes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Increases autonomy and motivators (Herzberg)</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HR / Clinical Leads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Higher staff engagement and retention scores</a:t>
                      </a: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2622173544"/>
                  </a:ext>
                </a:extLst>
              </a:tr>
              <a:tr h="1059995">
                <a:tc>
                  <a:txBody>
                    <a:bodyPr/>
                    <a:lstStyle/>
                    <a:p>
                      <a:pPr algn="ctr">
                        <a:lnSpc>
                          <a:spcPct val="107000"/>
                        </a:lnSpc>
                        <a:spcAft>
                          <a:spcPts val="800"/>
                        </a:spcAft>
                        <a:buNone/>
                      </a:pPr>
                      <a:r>
                        <a:rPr lang="en-IN" sz="2000" kern="100">
                          <a:effectLst/>
                        </a:rPr>
                        <a:t>Integrated retention dashboard (real-time survey + AI predictive analytics)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Enables early intervention on burnout risk</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Workforce Planning Team</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Reduction in turnover intention</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3028396909"/>
                  </a:ext>
                </a:extLst>
              </a:tr>
              <a:tr h="1059995">
                <a:tc>
                  <a:txBody>
                    <a:bodyPr/>
                    <a:lstStyle/>
                    <a:p>
                      <a:pPr algn="ctr">
                        <a:lnSpc>
                          <a:spcPct val="107000"/>
                        </a:lnSpc>
                        <a:spcAft>
                          <a:spcPts val="800"/>
                        </a:spcAft>
                        <a:buNone/>
                      </a:pPr>
                      <a:r>
                        <a:rPr lang="en-IN" sz="2000" kern="100">
                          <a:effectLst/>
                        </a:rPr>
                        <a:t>Team-based psychological safety training</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Improves collaboration and reduces emotional exhaustion</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OD / Learning &amp; Development</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Lower burnout rate and improved team scores</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3897042520"/>
                  </a:ext>
                </a:extLst>
              </a:tr>
              <a:tr h="906248">
                <a:tc>
                  <a:txBody>
                    <a:bodyPr/>
                    <a:lstStyle/>
                    <a:p>
                      <a:pPr algn="ctr">
                        <a:lnSpc>
                          <a:spcPct val="107000"/>
                        </a:lnSpc>
                        <a:spcAft>
                          <a:spcPts val="800"/>
                        </a:spcAft>
                        <a:buNone/>
                      </a:pPr>
                      <a:r>
                        <a:rPr lang="en-IN" sz="2000" kern="100">
                          <a:effectLst/>
                        </a:rPr>
                        <a:t>Overall expected impact</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Addresses root causes at scale</a:t>
                      </a:r>
                    </a:p>
                    <a:p>
                      <a:pPr algn="ctr">
                        <a:lnSpc>
                          <a:spcPct val="107000"/>
                        </a:lnSpc>
                        <a:spcAft>
                          <a:spcPts val="800"/>
                        </a:spcAft>
                        <a:buNone/>
                      </a:pP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a:effectLst/>
                        </a:rPr>
                        <a:t>Trust Board / HR Director</a:t>
                      </a:r>
                      <a:endParaRPr lang="en-IN" sz="2000" kern="10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tc>
                  <a:txBody>
                    <a:bodyPr/>
                    <a:lstStyle/>
                    <a:p>
                      <a:pPr algn="ctr">
                        <a:lnSpc>
                          <a:spcPct val="107000"/>
                        </a:lnSpc>
                        <a:spcAft>
                          <a:spcPts val="800"/>
                        </a:spcAft>
                        <a:buNone/>
                      </a:pPr>
                      <a:r>
                        <a:rPr lang="en-IN" sz="2000" kern="100" dirty="0">
                          <a:effectLst/>
                        </a:rPr>
                        <a:t>+10–15% improvement in recommendation rate (based on pilot data)</a:t>
                      </a:r>
                      <a:endParaRPr lang="en-IN" sz="2000" kern="100" dirty="0">
                        <a:effectLst/>
                        <a:latin typeface="Times New Roman" panose="02020603050405020304" pitchFamily="18" charset="0"/>
                        <a:ea typeface="Calibri" panose="020F0502020204030204" pitchFamily="34" charset="0"/>
                        <a:cs typeface="Cordia New" panose="020B0304020202020204" pitchFamily="34" charset="-34"/>
                      </a:endParaRPr>
                    </a:p>
                  </a:txBody>
                  <a:tcPr marL="68580" marR="68580" marT="0" marB="0"/>
                </a:tc>
                <a:extLst>
                  <a:ext uri="{0D108BD9-81ED-4DB2-BD59-A6C34878D82A}">
                    <a16:rowId xmlns:a16="http://schemas.microsoft.com/office/drawing/2014/main" val="21414210"/>
                  </a:ext>
                </a:extLst>
              </a:tr>
            </a:tbl>
          </a:graphicData>
        </a:graphic>
      </p:graphicFrame>
      <p:pic>
        <p:nvPicPr>
          <p:cNvPr id="2" name="Picture 1" descr="A hand holding a stack of wooden blocks&#10;&#10;AI-generated content may be incorrect.">
            <a:extLst>
              <a:ext uri="{FF2B5EF4-FFF2-40B4-BE49-F238E27FC236}">
                <a16:creationId xmlns:a16="http://schemas.microsoft.com/office/drawing/2014/main" id="{57EE134C-416C-F2C2-9CEB-418BF5A8EDD1}"/>
              </a:ext>
            </a:extLst>
          </p:cNvPr>
          <p:cNvPicPr>
            <a:picLocks noChangeAspect="1"/>
          </p:cNvPicPr>
          <p:nvPr/>
        </p:nvPicPr>
        <p:blipFill>
          <a:blip r:embed="rId5"/>
          <a:stretch>
            <a:fillRect/>
          </a:stretch>
        </p:blipFill>
        <p:spPr>
          <a:xfrm>
            <a:off x="7834313" y="4271963"/>
            <a:ext cx="2619375" cy="174307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12">
            <a:extLst>
              <a:ext uri="{FF2B5EF4-FFF2-40B4-BE49-F238E27FC236}">
                <a16:creationId xmlns:a16="http://schemas.microsoft.com/office/drawing/2014/main" id="{B2B41B08-36F8-3185-ACE8-FFC3DF7C0FC4}"/>
              </a:ext>
            </a:extLst>
          </p:cNvPr>
          <p:cNvSpPr txBox="1"/>
          <p:nvPr/>
        </p:nvSpPr>
        <p:spPr>
          <a:xfrm>
            <a:off x="960120" y="488053"/>
            <a:ext cx="6552903" cy="293526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8100" b="1" dirty="0">
                <a:solidFill>
                  <a:schemeClr val="tx2"/>
                </a:solidFill>
                <a:latin typeface="+mj-lt"/>
                <a:ea typeface="+mj-ea"/>
                <a:cs typeface="+mj-cs"/>
                <a:sym typeface="Open Sauce Bold"/>
              </a:rPr>
              <a:t>Conclusion of </a:t>
            </a:r>
            <a:r>
              <a:rPr lang="en-US" sz="8100" b="1">
                <a:solidFill>
                  <a:schemeClr val="tx2"/>
                </a:solidFill>
                <a:latin typeface="+mj-lt"/>
                <a:ea typeface="+mj-ea"/>
                <a:cs typeface="+mj-cs"/>
                <a:sym typeface="Open Sauce Bold"/>
              </a:rPr>
              <a:t>Major Results</a:t>
            </a:r>
            <a:endParaRPr lang="en-US" sz="8100" b="1">
              <a:solidFill>
                <a:schemeClr val="tx2"/>
              </a:solidFill>
              <a:latin typeface="+mj-lt"/>
              <a:ea typeface="+mj-ea"/>
              <a:cs typeface="+mj-cs"/>
            </a:endParaRP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120" y="3880491"/>
            <a:ext cx="5212080" cy="27432"/>
          </a:xfrm>
          <a:custGeom>
            <a:avLst/>
            <a:gdLst>
              <a:gd name="csX0" fmla="*/ 0 w 5212080"/>
              <a:gd name="csY0" fmla="*/ 0 h 27432"/>
              <a:gd name="csX1" fmla="*/ 599389 w 5212080"/>
              <a:gd name="csY1" fmla="*/ 0 h 27432"/>
              <a:gd name="csX2" fmla="*/ 1198778 w 5212080"/>
              <a:gd name="csY2" fmla="*/ 0 h 27432"/>
              <a:gd name="csX3" fmla="*/ 1954530 w 5212080"/>
              <a:gd name="csY3" fmla="*/ 0 h 27432"/>
              <a:gd name="csX4" fmla="*/ 2501798 w 5212080"/>
              <a:gd name="csY4" fmla="*/ 0 h 27432"/>
              <a:gd name="csX5" fmla="*/ 3049067 w 5212080"/>
              <a:gd name="csY5" fmla="*/ 0 h 27432"/>
              <a:gd name="csX6" fmla="*/ 3700577 w 5212080"/>
              <a:gd name="csY6" fmla="*/ 0 h 27432"/>
              <a:gd name="csX7" fmla="*/ 4247845 w 5212080"/>
              <a:gd name="csY7" fmla="*/ 0 h 27432"/>
              <a:gd name="csX8" fmla="*/ 5212080 w 5212080"/>
              <a:gd name="csY8" fmla="*/ 0 h 27432"/>
              <a:gd name="csX9" fmla="*/ 5212080 w 5212080"/>
              <a:gd name="csY9" fmla="*/ 27432 h 27432"/>
              <a:gd name="csX10" fmla="*/ 4664812 w 5212080"/>
              <a:gd name="csY10" fmla="*/ 27432 h 27432"/>
              <a:gd name="csX11" fmla="*/ 4117543 w 5212080"/>
              <a:gd name="csY11" fmla="*/ 27432 h 27432"/>
              <a:gd name="csX12" fmla="*/ 3466033 w 5212080"/>
              <a:gd name="csY12" fmla="*/ 27432 h 27432"/>
              <a:gd name="csX13" fmla="*/ 2918765 w 5212080"/>
              <a:gd name="csY13" fmla="*/ 27432 h 27432"/>
              <a:gd name="csX14" fmla="*/ 2423617 w 5212080"/>
              <a:gd name="csY14" fmla="*/ 27432 h 27432"/>
              <a:gd name="csX15" fmla="*/ 1772107 w 5212080"/>
              <a:gd name="csY15" fmla="*/ 27432 h 27432"/>
              <a:gd name="csX16" fmla="*/ 1120597 w 5212080"/>
              <a:gd name="csY16" fmla="*/ 27432 h 27432"/>
              <a:gd name="csX17" fmla="*/ 0 w 5212080"/>
              <a:gd name="csY17" fmla="*/ 27432 h 27432"/>
              <a:gd name="csX18" fmla="*/ 0 w 5212080"/>
              <a:gd name="csY18"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212080" h="27432" fill="none" extrusionOk="0">
                <a:moveTo>
                  <a:pt x="0" y="0"/>
                </a:moveTo>
                <a:cubicBezTo>
                  <a:pt x="128838" y="-11329"/>
                  <a:pt x="306779" y="5198"/>
                  <a:pt x="599389" y="0"/>
                </a:cubicBezTo>
                <a:cubicBezTo>
                  <a:pt x="891999" y="-5198"/>
                  <a:pt x="916635" y="-24425"/>
                  <a:pt x="1198778" y="0"/>
                </a:cubicBezTo>
                <a:cubicBezTo>
                  <a:pt x="1480921" y="24425"/>
                  <a:pt x="1761605" y="-17440"/>
                  <a:pt x="1954530" y="0"/>
                </a:cubicBezTo>
                <a:cubicBezTo>
                  <a:pt x="2147455" y="17440"/>
                  <a:pt x="2239112" y="-16223"/>
                  <a:pt x="2501798" y="0"/>
                </a:cubicBezTo>
                <a:cubicBezTo>
                  <a:pt x="2764484" y="16223"/>
                  <a:pt x="2838074" y="12987"/>
                  <a:pt x="3049067" y="0"/>
                </a:cubicBezTo>
                <a:cubicBezTo>
                  <a:pt x="3260060" y="-12987"/>
                  <a:pt x="3470388" y="-15138"/>
                  <a:pt x="3700577" y="0"/>
                </a:cubicBezTo>
                <a:cubicBezTo>
                  <a:pt x="3930766" y="15138"/>
                  <a:pt x="4052672" y="-14938"/>
                  <a:pt x="4247845" y="0"/>
                </a:cubicBezTo>
                <a:cubicBezTo>
                  <a:pt x="4443018" y="14938"/>
                  <a:pt x="4730158" y="-1623"/>
                  <a:pt x="5212080" y="0"/>
                </a:cubicBezTo>
                <a:cubicBezTo>
                  <a:pt x="5212790" y="9050"/>
                  <a:pt x="5211442" y="21151"/>
                  <a:pt x="5212080" y="27432"/>
                </a:cubicBezTo>
                <a:cubicBezTo>
                  <a:pt x="4991075" y="27722"/>
                  <a:pt x="4932008" y="37429"/>
                  <a:pt x="4664812" y="27432"/>
                </a:cubicBezTo>
                <a:cubicBezTo>
                  <a:pt x="4397616" y="17435"/>
                  <a:pt x="4374940" y="47585"/>
                  <a:pt x="4117543" y="27432"/>
                </a:cubicBezTo>
                <a:cubicBezTo>
                  <a:pt x="3860146" y="7279"/>
                  <a:pt x="3773367" y="36569"/>
                  <a:pt x="3466033" y="27432"/>
                </a:cubicBezTo>
                <a:cubicBezTo>
                  <a:pt x="3158699" y="18296"/>
                  <a:pt x="3137854" y="54523"/>
                  <a:pt x="2918765" y="27432"/>
                </a:cubicBezTo>
                <a:cubicBezTo>
                  <a:pt x="2699676" y="341"/>
                  <a:pt x="2536311" y="13149"/>
                  <a:pt x="2423617" y="27432"/>
                </a:cubicBezTo>
                <a:cubicBezTo>
                  <a:pt x="2310923" y="41715"/>
                  <a:pt x="2021228" y="23141"/>
                  <a:pt x="1772107" y="27432"/>
                </a:cubicBezTo>
                <a:cubicBezTo>
                  <a:pt x="1522986" y="31724"/>
                  <a:pt x="1317107" y="20364"/>
                  <a:pt x="1120597" y="27432"/>
                </a:cubicBezTo>
                <a:cubicBezTo>
                  <a:pt x="924087" y="34501"/>
                  <a:pt x="454536" y="8495"/>
                  <a:pt x="0" y="27432"/>
                </a:cubicBezTo>
                <a:cubicBezTo>
                  <a:pt x="-1228" y="21145"/>
                  <a:pt x="-815" y="8816"/>
                  <a:pt x="0" y="0"/>
                </a:cubicBezTo>
                <a:close/>
              </a:path>
              <a:path w="5212080" h="27432" stroke="0" extrusionOk="0">
                <a:moveTo>
                  <a:pt x="0" y="0"/>
                </a:moveTo>
                <a:cubicBezTo>
                  <a:pt x="233695" y="-764"/>
                  <a:pt x="364103" y="24957"/>
                  <a:pt x="547268" y="0"/>
                </a:cubicBezTo>
                <a:cubicBezTo>
                  <a:pt x="730433" y="-24957"/>
                  <a:pt x="937737" y="-21107"/>
                  <a:pt x="1303020" y="0"/>
                </a:cubicBezTo>
                <a:cubicBezTo>
                  <a:pt x="1668303" y="21107"/>
                  <a:pt x="1620404" y="13071"/>
                  <a:pt x="1798168" y="0"/>
                </a:cubicBezTo>
                <a:cubicBezTo>
                  <a:pt x="1975932" y="-13071"/>
                  <a:pt x="2090998" y="4232"/>
                  <a:pt x="2293315" y="0"/>
                </a:cubicBezTo>
                <a:cubicBezTo>
                  <a:pt x="2495632" y="-4232"/>
                  <a:pt x="2738710" y="-17332"/>
                  <a:pt x="2944825" y="0"/>
                </a:cubicBezTo>
                <a:cubicBezTo>
                  <a:pt x="3150940" y="17332"/>
                  <a:pt x="3308101" y="26665"/>
                  <a:pt x="3544214" y="0"/>
                </a:cubicBezTo>
                <a:cubicBezTo>
                  <a:pt x="3780327" y="-26665"/>
                  <a:pt x="4028425" y="-24303"/>
                  <a:pt x="4247845" y="0"/>
                </a:cubicBezTo>
                <a:cubicBezTo>
                  <a:pt x="4467265" y="24303"/>
                  <a:pt x="4779418" y="33057"/>
                  <a:pt x="5212080" y="0"/>
                </a:cubicBezTo>
                <a:cubicBezTo>
                  <a:pt x="5212137" y="6776"/>
                  <a:pt x="5210915" y="20935"/>
                  <a:pt x="5212080" y="27432"/>
                </a:cubicBezTo>
                <a:cubicBezTo>
                  <a:pt x="4921467" y="60248"/>
                  <a:pt x="4631077" y="62273"/>
                  <a:pt x="4456328" y="27432"/>
                </a:cubicBezTo>
                <a:cubicBezTo>
                  <a:pt x="4281579" y="-7409"/>
                  <a:pt x="4048724" y="47667"/>
                  <a:pt x="3856939" y="27432"/>
                </a:cubicBezTo>
                <a:cubicBezTo>
                  <a:pt x="3665154" y="7197"/>
                  <a:pt x="3498754" y="15866"/>
                  <a:pt x="3257550" y="27432"/>
                </a:cubicBezTo>
                <a:cubicBezTo>
                  <a:pt x="3016346" y="38998"/>
                  <a:pt x="2854089" y="39360"/>
                  <a:pt x="2710282" y="27432"/>
                </a:cubicBezTo>
                <a:cubicBezTo>
                  <a:pt x="2566475" y="15504"/>
                  <a:pt x="2336282" y="56792"/>
                  <a:pt x="2110892" y="27432"/>
                </a:cubicBezTo>
                <a:cubicBezTo>
                  <a:pt x="1885502" y="-1928"/>
                  <a:pt x="1825148" y="42061"/>
                  <a:pt x="1615745" y="27432"/>
                </a:cubicBezTo>
                <a:cubicBezTo>
                  <a:pt x="1406342" y="12803"/>
                  <a:pt x="1193655" y="44031"/>
                  <a:pt x="1016356" y="27432"/>
                </a:cubicBezTo>
                <a:cubicBezTo>
                  <a:pt x="839057" y="10833"/>
                  <a:pt x="292902" y="7819"/>
                  <a:pt x="0" y="27432"/>
                </a:cubicBezTo>
                <a:cubicBezTo>
                  <a:pt x="-234" y="21031"/>
                  <a:pt x="-921" y="6323"/>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123220A-57A3-EB13-6835-855AB7D0E46C}"/>
              </a:ext>
            </a:extLst>
          </p:cNvPr>
          <p:cNvSpPr txBox="1"/>
          <p:nvPr/>
        </p:nvSpPr>
        <p:spPr>
          <a:xfrm>
            <a:off x="960120" y="4309348"/>
            <a:ext cx="6365383" cy="498100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300"/>
              <a:t>According to the 2025 survey data, job satisfaction in the NHS has resulted in critically low levels.</a:t>
            </a:r>
          </a:p>
          <a:p>
            <a:pPr marL="285750" indent="-228600">
              <a:lnSpc>
                <a:spcPct val="90000"/>
              </a:lnSpc>
              <a:spcAft>
                <a:spcPts val="600"/>
              </a:spcAft>
              <a:buFont typeface="Arial" panose="020B0604020202020204" pitchFamily="34" charset="0"/>
              <a:buChar char="•"/>
            </a:pPr>
            <a:r>
              <a:rPr lang="en-US" sz="2300"/>
              <a:t>The workforce is strained demonstrated by high burnout (31.47) and stress (42.36).</a:t>
            </a:r>
          </a:p>
          <a:p>
            <a:pPr marL="285750" indent="-228600">
              <a:lnSpc>
                <a:spcPct val="90000"/>
              </a:lnSpc>
              <a:spcAft>
                <a:spcPts val="600"/>
              </a:spcAft>
              <a:buFont typeface="Arial" panose="020B0604020202020204" pitchFamily="34" charset="0"/>
              <a:buChar char="•"/>
            </a:pPr>
            <a:r>
              <a:rPr lang="en-US" sz="2300"/>
              <a:t>De-motivation, lack of recognition, and employee engagement are key issues.</a:t>
            </a:r>
          </a:p>
          <a:p>
            <a:pPr marL="285750" indent="-228600">
              <a:lnSpc>
                <a:spcPct val="90000"/>
              </a:lnSpc>
              <a:spcAft>
                <a:spcPts val="600"/>
              </a:spcAft>
              <a:buFont typeface="Arial" panose="020B0604020202020204" pitchFamily="34" charset="0"/>
              <a:buChar char="•"/>
            </a:pPr>
            <a:r>
              <a:rPr lang="en-US" sz="2300"/>
              <a:t>Close correlation between job dissatisfaction and turnover intentions (29.55%).</a:t>
            </a:r>
          </a:p>
          <a:p>
            <a:pPr marL="285750" indent="-228600">
              <a:lnSpc>
                <a:spcPct val="90000"/>
              </a:lnSpc>
              <a:spcAft>
                <a:spcPts val="600"/>
              </a:spcAft>
              <a:buFont typeface="Arial" panose="020B0604020202020204" pitchFamily="34" charset="0"/>
              <a:buChar char="•"/>
            </a:pPr>
            <a:r>
              <a:rPr lang="en-US" sz="2300"/>
              <a:t>The effect of impact goes beyond HR to the patient care, waiting times and trust of people.</a:t>
            </a:r>
          </a:p>
          <a:p>
            <a:pPr marL="285750" indent="-228600">
              <a:lnSpc>
                <a:spcPct val="90000"/>
              </a:lnSpc>
              <a:spcAft>
                <a:spcPts val="600"/>
              </a:spcAft>
              <a:buFont typeface="Arial" panose="020B0604020202020204" pitchFamily="34" charset="0"/>
              <a:buChar char="•"/>
            </a:pPr>
            <a:endParaRPr lang="en-US" sz="2300"/>
          </a:p>
        </p:txBody>
      </p:sp>
      <p:pic>
        <p:nvPicPr>
          <p:cNvPr id="12" name="Picture 11" descr="A person and person looking at a tablet&#10;&#10;AI-generated content may be incorrect.">
            <a:extLst>
              <a:ext uri="{FF2B5EF4-FFF2-40B4-BE49-F238E27FC236}">
                <a16:creationId xmlns:a16="http://schemas.microsoft.com/office/drawing/2014/main" id="{39AA737F-7CC7-E710-9A41-DEDB86699AF8}"/>
              </a:ext>
            </a:extLst>
          </p:cNvPr>
          <p:cNvPicPr>
            <a:picLocks noChangeAspect="1"/>
          </p:cNvPicPr>
          <p:nvPr/>
        </p:nvPicPr>
        <p:blipFill>
          <a:blip r:embed="rId2"/>
          <a:srcRect l="23196" r="10103"/>
          <a:stretch>
            <a:fillRect/>
          </a:stretch>
        </p:blipFill>
        <p:spPr>
          <a:xfrm>
            <a:off x="8374383" y="10"/>
            <a:ext cx="10318162" cy="10286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11" name="Freeform 8">
            <a:extLst>
              <a:ext uri="{FF2B5EF4-FFF2-40B4-BE49-F238E27FC236}">
                <a16:creationId xmlns:a16="http://schemas.microsoft.com/office/drawing/2014/main" id="{837A6B60-A616-8568-216A-8E0D2C0BEF78}"/>
              </a:ext>
            </a:extLst>
          </p:cNvPr>
          <p:cNvSpPr/>
          <p:nvPr/>
        </p:nvSpPr>
        <p:spPr>
          <a:xfrm>
            <a:off x="603689" y="8471848"/>
            <a:ext cx="1315432" cy="1116111"/>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3"/>
                </a:ext>
              </a:extLst>
            </a:blip>
            <a:stretch>
              <a:fillRect t="-238460" r="-424611" b="-160673"/>
            </a:stretch>
          </a:blipFill>
        </p:spPr>
      </p:sp>
    </p:spTree>
    <p:extLst>
      <p:ext uri="{BB962C8B-B14F-4D97-AF65-F5344CB8AC3E}">
        <p14:creationId xmlns:p14="http://schemas.microsoft.com/office/powerpoint/2010/main" val="3103985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2">
            <a:extLst>
              <a:ext uri="{FF2B5EF4-FFF2-40B4-BE49-F238E27FC236}">
                <a16:creationId xmlns:a16="http://schemas.microsoft.com/office/drawing/2014/main" id="{5BBBB419-20A1-8F86-6D99-E4E1352E1439}"/>
              </a:ext>
            </a:extLst>
          </p:cNvPr>
          <p:cNvSpPr txBox="1"/>
          <p:nvPr/>
        </p:nvSpPr>
        <p:spPr>
          <a:xfrm>
            <a:off x="3033310" y="685096"/>
            <a:ext cx="11528652" cy="923330"/>
          </a:xfrm>
          <a:prstGeom prst="rect">
            <a:avLst/>
          </a:prstGeom>
        </p:spPr>
        <p:txBody>
          <a:bodyPr wrap="square" lIns="0" tIns="0" rIns="0" bIns="0" rtlCol="0" anchor="t">
            <a:spAutoFit/>
          </a:bodyPr>
          <a:lstStyle/>
          <a:p>
            <a:r>
              <a:rPr lang="en-US" sz="6000" b="1">
                <a:solidFill>
                  <a:srgbClr val="014A85"/>
                </a:solidFill>
                <a:latin typeface="Calibri"/>
                <a:ea typeface="+mn-lt"/>
                <a:cs typeface="+mn-lt"/>
                <a:sym typeface="Open Sauce Bold"/>
              </a:rPr>
              <a:t>Link</a:t>
            </a:r>
            <a:r>
              <a:rPr lang="en-US" sz="6000" b="1">
                <a:solidFill>
                  <a:srgbClr val="014A85"/>
                </a:solidFill>
                <a:ea typeface="+mn-lt"/>
                <a:cs typeface="+mn-lt"/>
                <a:sym typeface="Open Sauce Bold"/>
              </a:rPr>
              <a:t> Between Theory and Practice</a:t>
            </a:r>
            <a:endParaRPr lang="en-US" sz="6000" b="1">
              <a:solidFill>
                <a:srgbClr val="014A85"/>
              </a:solidFill>
              <a:latin typeface="Open Sauce Bold"/>
              <a:ea typeface="Open Sauce Bold"/>
              <a:cs typeface="Open Sauce Bold"/>
            </a:endParaRPr>
          </a:p>
        </p:txBody>
      </p:sp>
      <p:sp>
        <p:nvSpPr>
          <p:cNvPr id="7" name="TextBox 6">
            <a:extLst>
              <a:ext uri="{FF2B5EF4-FFF2-40B4-BE49-F238E27FC236}">
                <a16:creationId xmlns:a16="http://schemas.microsoft.com/office/drawing/2014/main" id="{16F132B0-9321-6BA9-6235-2CF54B426FDF}"/>
              </a:ext>
            </a:extLst>
          </p:cNvPr>
          <p:cNvSpPr txBox="1"/>
          <p:nvPr/>
        </p:nvSpPr>
        <p:spPr>
          <a:xfrm>
            <a:off x="3039975" y="2970936"/>
            <a:ext cx="842722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ea typeface="+mn-lt"/>
                <a:cs typeface="+mn-lt"/>
              </a:rPr>
              <a:t>Theory by Herzberg describes dissatisfaction because of bad hygienic factors (pay, workload).</a:t>
            </a:r>
            <a:endParaRPr lang="en-US" sz="2800">
              <a:ea typeface="Calibri"/>
              <a:cs typeface="Calibri"/>
            </a:endParaRPr>
          </a:p>
          <a:p>
            <a:pPr marL="285750" indent="-285750">
              <a:buFont typeface="Arial"/>
              <a:buChar char="•"/>
            </a:pPr>
            <a:r>
              <a:rPr lang="en-GB" sz="2800">
                <a:ea typeface="+mn-lt"/>
                <a:cs typeface="+mn-lt"/>
              </a:rPr>
              <a:t>True satisfaction cannot be achieved because of the absence of motivators (recognition, autonomy).</a:t>
            </a:r>
            <a:endParaRPr lang="en-GB" sz="2800">
              <a:ea typeface="Calibri"/>
              <a:cs typeface="Calibri"/>
            </a:endParaRPr>
          </a:p>
          <a:p>
            <a:pPr marL="285750" indent="-285750">
              <a:buFont typeface="Arial"/>
              <a:buChar char="•"/>
            </a:pPr>
            <a:r>
              <a:rPr lang="en-GB" sz="2800">
                <a:ea typeface="+mn-lt"/>
                <a:cs typeface="+mn-lt"/>
              </a:rPr>
              <a:t>Emotional disengagement is explained by Psychological Contract Breach.</a:t>
            </a:r>
            <a:endParaRPr lang="en-GB" sz="2800">
              <a:ea typeface="Calibri"/>
              <a:cs typeface="Calibri"/>
            </a:endParaRPr>
          </a:p>
          <a:p>
            <a:pPr marL="285750" indent="-285750">
              <a:buFont typeface="Arial"/>
              <a:buChar char="•"/>
            </a:pPr>
            <a:r>
              <a:rPr lang="en-GB" sz="2800">
                <a:ea typeface="+mn-lt"/>
                <a:cs typeface="+mn-lt"/>
              </a:rPr>
              <a:t>NHS “People Promise” failed to be delivered regularly → trust lost.</a:t>
            </a:r>
            <a:endParaRPr lang="en-GB" sz="2800">
              <a:ea typeface="Calibri"/>
              <a:cs typeface="Calibri"/>
            </a:endParaRPr>
          </a:p>
          <a:p>
            <a:pPr marL="285750" indent="-285750">
              <a:buFont typeface="Arial"/>
              <a:buChar char="•"/>
            </a:pPr>
            <a:r>
              <a:rPr lang="en-GB" sz="2800">
                <a:ea typeface="+mn-lt"/>
                <a:cs typeface="+mn-lt"/>
              </a:rPr>
              <a:t>Combining the two theories is why problems survive even with the policy interventions.</a:t>
            </a:r>
            <a:endParaRPr lang="en-GB" sz="2800">
              <a:ea typeface="Calibri"/>
              <a:cs typeface="Calibri"/>
            </a:endParaRPr>
          </a:p>
        </p:txBody>
      </p:sp>
      <p:sp>
        <p:nvSpPr>
          <p:cNvPr id="9" name="Freeform 8">
            <a:extLst>
              <a:ext uri="{FF2B5EF4-FFF2-40B4-BE49-F238E27FC236}">
                <a16:creationId xmlns:a16="http://schemas.microsoft.com/office/drawing/2014/main" id="{30417892-720E-222A-723D-A1D18CAB1DA9}"/>
              </a:ext>
            </a:extLst>
          </p:cNvPr>
          <p:cNvSpPr/>
          <p:nvPr/>
        </p:nvSpPr>
        <p:spPr>
          <a:xfrm>
            <a:off x="238246" y="1596531"/>
            <a:ext cx="1488613" cy="1358565"/>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18" name="Picture 17" descr="Healthcare Management Stock Photos, Images and Backgrounds for Free Download">
            <a:extLst>
              <a:ext uri="{FF2B5EF4-FFF2-40B4-BE49-F238E27FC236}">
                <a16:creationId xmlns:a16="http://schemas.microsoft.com/office/drawing/2014/main" id="{94965AE7-8BE8-C039-2E7B-EF77D2C1FC2D}"/>
              </a:ext>
            </a:extLst>
          </p:cNvPr>
          <p:cNvPicPr>
            <a:picLocks noChangeAspect="1"/>
          </p:cNvPicPr>
          <p:nvPr/>
        </p:nvPicPr>
        <p:blipFill>
          <a:blip r:embed="rId3"/>
          <a:stretch>
            <a:fillRect/>
          </a:stretch>
        </p:blipFill>
        <p:spPr>
          <a:xfrm>
            <a:off x="11653757" y="2275265"/>
            <a:ext cx="5829300" cy="7538149"/>
          </a:xfrm>
          <a:prstGeom prst="rect">
            <a:avLst/>
          </a:prstGeom>
        </p:spPr>
      </p:pic>
    </p:spTree>
    <p:extLst>
      <p:ext uri="{BB962C8B-B14F-4D97-AF65-F5344CB8AC3E}">
        <p14:creationId xmlns:p14="http://schemas.microsoft.com/office/powerpoint/2010/main" val="2975737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2">
            <a:extLst>
              <a:ext uri="{FF2B5EF4-FFF2-40B4-BE49-F238E27FC236}">
                <a16:creationId xmlns:a16="http://schemas.microsoft.com/office/drawing/2014/main" id="{812A44BD-1798-477A-35C2-87883BD83137}"/>
              </a:ext>
            </a:extLst>
          </p:cNvPr>
          <p:cNvSpPr txBox="1"/>
          <p:nvPr/>
        </p:nvSpPr>
        <p:spPr>
          <a:xfrm>
            <a:off x="3033310" y="685096"/>
            <a:ext cx="11528652" cy="1846659"/>
          </a:xfrm>
          <a:prstGeom prst="rect">
            <a:avLst/>
          </a:prstGeom>
        </p:spPr>
        <p:txBody>
          <a:bodyPr wrap="square" lIns="0" tIns="0" rIns="0" bIns="0" rtlCol="0" anchor="t">
            <a:spAutoFit/>
          </a:bodyPr>
          <a:lstStyle/>
          <a:p>
            <a:r>
              <a:rPr lang="en-US" sz="6000" b="1" dirty="0">
                <a:solidFill>
                  <a:srgbClr val="014A85"/>
                </a:solidFill>
                <a:ea typeface="+mn-lt"/>
                <a:cs typeface="+mn-lt"/>
                <a:sym typeface="Open Sauce Bold"/>
              </a:rPr>
              <a:t>Why Our Interventions are not </a:t>
            </a:r>
            <a:r>
              <a:rPr lang="en-US" sz="6000" b="1">
                <a:solidFill>
                  <a:srgbClr val="014A85"/>
                </a:solidFill>
                <a:ea typeface="+mn-lt"/>
                <a:cs typeface="+mn-lt"/>
                <a:sym typeface="Open Sauce Bold"/>
              </a:rPr>
              <a:t>Sufficient</a:t>
            </a:r>
            <a:endParaRPr lang="en-US" b="1">
              <a:ea typeface="Calibri"/>
              <a:cs typeface="Calibri"/>
            </a:endParaRPr>
          </a:p>
        </p:txBody>
      </p:sp>
      <p:sp>
        <p:nvSpPr>
          <p:cNvPr id="4" name="TextBox 3">
            <a:extLst>
              <a:ext uri="{FF2B5EF4-FFF2-40B4-BE49-F238E27FC236}">
                <a16:creationId xmlns:a16="http://schemas.microsoft.com/office/drawing/2014/main" id="{DBF369E6-89C9-C1DA-169A-22FECC7115CD}"/>
              </a:ext>
            </a:extLst>
          </p:cNvPr>
          <p:cNvSpPr txBox="1"/>
          <p:nvPr/>
        </p:nvSpPr>
        <p:spPr>
          <a:xfrm>
            <a:off x="8322214" y="3319635"/>
            <a:ext cx="914681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dirty="0">
                <a:ea typeface="+mn-lt"/>
                <a:cs typeface="+mn-lt"/>
              </a:rPr>
              <a:t>Policies are more </a:t>
            </a:r>
            <a:r>
              <a:rPr lang="en-GB" sz="2800">
                <a:ea typeface="+mn-lt"/>
                <a:cs typeface="+mn-lt"/>
              </a:rPr>
              <a:t>short-term</a:t>
            </a:r>
            <a:r>
              <a:rPr lang="en-GB" sz="2800" dirty="0">
                <a:ea typeface="+mn-lt"/>
                <a:cs typeface="+mn-lt"/>
              </a:rPr>
              <a:t> solutions (pay, hiring).</a:t>
            </a:r>
            <a:endParaRPr lang="en-US" sz="2800">
              <a:ea typeface="Calibri"/>
              <a:cs typeface="Calibri"/>
            </a:endParaRPr>
          </a:p>
          <a:p>
            <a:pPr marL="285750" indent="-285750">
              <a:buFont typeface="Arial"/>
              <a:buChar char="•"/>
            </a:pPr>
            <a:r>
              <a:rPr lang="en-GB" sz="2800">
                <a:ea typeface="+mn-lt"/>
                <a:cs typeface="+mn-lt"/>
              </a:rPr>
              <a:t>Absence of uniform implementation in NHS trusts.</a:t>
            </a:r>
            <a:endParaRPr lang="en-GB" sz="2800" dirty="0">
              <a:ea typeface="Calibri"/>
              <a:cs typeface="Calibri"/>
            </a:endParaRPr>
          </a:p>
          <a:p>
            <a:pPr marL="285750" indent="-285750">
              <a:buFont typeface="Arial"/>
              <a:buChar char="•"/>
            </a:pPr>
            <a:r>
              <a:rPr lang="en-GB" sz="2800">
                <a:ea typeface="+mn-lt"/>
                <a:cs typeface="+mn-lt"/>
              </a:rPr>
              <a:t>Low attention to employee voice and engagement.</a:t>
            </a:r>
            <a:endParaRPr lang="en-GB" sz="2800" dirty="0">
              <a:ea typeface="Calibri"/>
              <a:cs typeface="Calibri"/>
            </a:endParaRPr>
          </a:p>
          <a:p>
            <a:pPr marL="285750" indent="-285750">
              <a:buFont typeface="Arial"/>
              <a:buChar char="•"/>
            </a:pPr>
            <a:r>
              <a:rPr lang="en-GB" sz="2800">
                <a:ea typeface="+mn-lt"/>
                <a:cs typeface="+mn-lt"/>
              </a:rPr>
              <a:t>Lack of leadership decreases initiative effectiveness.</a:t>
            </a:r>
            <a:endParaRPr lang="en-GB" sz="2800" dirty="0">
              <a:ea typeface="Calibri"/>
              <a:cs typeface="Calibri"/>
            </a:endParaRPr>
          </a:p>
          <a:p>
            <a:pPr marL="285750" indent="-285750">
              <a:buFont typeface="Arial"/>
              <a:buChar char="•"/>
            </a:pPr>
            <a:r>
              <a:rPr lang="en-GB" sz="2800">
                <a:ea typeface="+mn-lt"/>
                <a:cs typeface="+mn-lt"/>
              </a:rPr>
              <a:t>There are structural and cultural problems that are not addressed.</a:t>
            </a:r>
            <a:endParaRPr lang="en-GB" sz="2800" dirty="0">
              <a:ea typeface="Calibri"/>
              <a:cs typeface="Calibri"/>
            </a:endParaRPr>
          </a:p>
        </p:txBody>
      </p:sp>
      <p:sp>
        <p:nvSpPr>
          <p:cNvPr id="6" name="Freeform 8">
            <a:extLst>
              <a:ext uri="{FF2B5EF4-FFF2-40B4-BE49-F238E27FC236}">
                <a16:creationId xmlns:a16="http://schemas.microsoft.com/office/drawing/2014/main" id="{21018776-9688-E2E0-2A85-AF29566A24F5}"/>
              </a:ext>
            </a:extLst>
          </p:cNvPr>
          <p:cNvSpPr/>
          <p:nvPr/>
        </p:nvSpPr>
        <p:spPr>
          <a:xfrm>
            <a:off x="15823729" y="8142804"/>
            <a:ext cx="1332750" cy="1341247"/>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8" name="Picture 7" descr="A person holding a phone and a pen&#10;&#10;AI-generated content may be incorrect.">
            <a:extLst>
              <a:ext uri="{FF2B5EF4-FFF2-40B4-BE49-F238E27FC236}">
                <a16:creationId xmlns:a16="http://schemas.microsoft.com/office/drawing/2014/main" id="{13E8DB68-E4FC-0C58-2872-D3732CAFBC2D}"/>
              </a:ext>
            </a:extLst>
          </p:cNvPr>
          <p:cNvPicPr>
            <a:picLocks noChangeAspect="1"/>
          </p:cNvPicPr>
          <p:nvPr/>
        </p:nvPicPr>
        <p:blipFill>
          <a:blip r:embed="rId3"/>
          <a:stretch>
            <a:fillRect/>
          </a:stretch>
        </p:blipFill>
        <p:spPr>
          <a:xfrm>
            <a:off x="230537" y="2563840"/>
            <a:ext cx="8101737" cy="6941626"/>
          </a:xfrm>
          <a:prstGeom prst="rect">
            <a:avLst/>
          </a:prstGeom>
        </p:spPr>
      </p:pic>
    </p:spTree>
    <p:extLst>
      <p:ext uri="{BB962C8B-B14F-4D97-AF65-F5344CB8AC3E}">
        <p14:creationId xmlns:p14="http://schemas.microsoft.com/office/powerpoint/2010/main" val="1537870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2">
            <a:extLst>
              <a:ext uri="{FF2B5EF4-FFF2-40B4-BE49-F238E27FC236}">
                <a16:creationId xmlns:a16="http://schemas.microsoft.com/office/drawing/2014/main" id="{724297CA-243D-AAB4-D4FB-26E0BD1D32F4}"/>
              </a:ext>
            </a:extLst>
          </p:cNvPr>
          <p:cNvSpPr txBox="1"/>
          <p:nvPr/>
        </p:nvSpPr>
        <p:spPr>
          <a:xfrm>
            <a:off x="3033310" y="685096"/>
            <a:ext cx="11528652" cy="923330"/>
          </a:xfrm>
          <a:prstGeom prst="rect">
            <a:avLst/>
          </a:prstGeom>
        </p:spPr>
        <p:txBody>
          <a:bodyPr wrap="square" lIns="0" tIns="0" rIns="0" bIns="0" rtlCol="0" anchor="t">
            <a:spAutoFit/>
          </a:bodyPr>
          <a:lstStyle/>
          <a:p>
            <a:endParaRPr lang="en-US" sz="6000" b="1" dirty="0">
              <a:solidFill>
                <a:srgbClr val="014A85"/>
              </a:solidFill>
              <a:ea typeface="Calibri"/>
              <a:cs typeface="Calibri"/>
            </a:endParaRPr>
          </a:p>
        </p:txBody>
      </p:sp>
      <p:sp>
        <p:nvSpPr>
          <p:cNvPr id="5" name="TextBox 12">
            <a:extLst>
              <a:ext uri="{FF2B5EF4-FFF2-40B4-BE49-F238E27FC236}">
                <a16:creationId xmlns:a16="http://schemas.microsoft.com/office/drawing/2014/main" id="{5C06FD06-199B-4035-4DD7-E6D316A0BFB5}"/>
              </a:ext>
            </a:extLst>
          </p:cNvPr>
          <p:cNvSpPr txBox="1"/>
          <p:nvPr/>
        </p:nvSpPr>
        <p:spPr>
          <a:xfrm>
            <a:off x="3033310" y="685096"/>
            <a:ext cx="11528652" cy="923330"/>
          </a:xfrm>
          <a:prstGeom prst="rect">
            <a:avLst/>
          </a:prstGeom>
        </p:spPr>
        <p:txBody>
          <a:bodyPr wrap="square" lIns="0" tIns="0" rIns="0" bIns="0" rtlCol="0" anchor="t">
            <a:spAutoFit/>
          </a:bodyPr>
          <a:lstStyle/>
          <a:p>
            <a:r>
              <a:rPr lang="en-US" sz="6000" b="1">
                <a:solidFill>
                  <a:srgbClr val="014A85"/>
                </a:solidFill>
                <a:ea typeface="+mn-lt"/>
                <a:cs typeface="+mn-lt"/>
                <a:sym typeface="Open Sauce Bold"/>
              </a:rPr>
              <a:t>HR in responding to the Crisis</a:t>
            </a:r>
            <a:endParaRPr lang="en-US" b="1">
              <a:ea typeface="+mn-lt"/>
              <a:cs typeface="+mn-lt"/>
            </a:endParaRPr>
          </a:p>
        </p:txBody>
      </p:sp>
      <p:sp>
        <p:nvSpPr>
          <p:cNvPr id="6" name="TextBox 5">
            <a:extLst>
              <a:ext uri="{FF2B5EF4-FFF2-40B4-BE49-F238E27FC236}">
                <a16:creationId xmlns:a16="http://schemas.microsoft.com/office/drawing/2014/main" id="{0F4F2D32-F650-59EF-7C54-3205A526ADDA}"/>
              </a:ext>
            </a:extLst>
          </p:cNvPr>
          <p:cNvSpPr txBox="1"/>
          <p:nvPr/>
        </p:nvSpPr>
        <p:spPr>
          <a:xfrm>
            <a:off x="229476" y="2883518"/>
            <a:ext cx="951460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200">
                <a:ea typeface="+mn-lt"/>
                <a:cs typeface="+mn-lt"/>
              </a:rPr>
              <a:t>HR needs to change the administrative position to strategic partner.</a:t>
            </a:r>
            <a:endParaRPr lang="en-US" sz="3200">
              <a:ea typeface="Calibri"/>
              <a:cs typeface="Calibri"/>
            </a:endParaRPr>
          </a:p>
          <a:p>
            <a:pPr marL="285750" indent="-285750">
              <a:buFont typeface="Arial"/>
              <a:buChar char="•"/>
            </a:pPr>
            <a:r>
              <a:rPr lang="en-GB" sz="3200">
                <a:ea typeface="+mn-lt"/>
                <a:cs typeface="+mn-lt"/>
              </a:rPr>
              <a:t>Pay attention to the experience and wellbeing of employees.</a:t>
            </a:r>
            <a:endParaRPr lang="en-GB" sz="3200">
              <a:ea typeface="Calibri"/>
              <a:cs typeface="Calibri"/>
            </a:endParaRPr>
          </a:p>
          <a:p>
            <a:pPr marL="285750" indent="-285750">
              <a:buFont typeface="Arial"/>
              <a:buChar char="•"/>
            </a:pPr>
            <a:r>
              <a:rPr lang="en-GB" sz="3200">
                <a:ea typeface="+mn-lt"/>
                <a:cs typeface="+mn-lt"/>
              </a:rPr>
              <a:t>Apply decision making based on data (analytics, staff surveys)</a:t>
            </a:r>
            <a:endParaRPr lang="en-GB" sz="3200">
              <a:ea typeface="Calibri"/>
              <a:cs typeface="Calibri"/>
            </a:endParaRPr>
          </a:p>
          <a:p>
            <a:pPr marL="285750" indent="-285750">
              <a:buFont typeface="Arial"/>
              <a:buChar char="•"/>
            </a:pPr>
            <a:r>
              <a:rPr lang="en-GB" sz="3200">
                <a:ea typeface="+mn-lt"/>
                <a:cs typeface="+mn-lt"/>
              </a:rPr>
              <a:t>Encourage non-discriminatory and caring leadership.</a:t>
            </a:r>
            <a:endParaRPr lang="en-GB" sz="3200">
              <a:ea typeface="Calibri"/>
              <a:cs typeface="Calibri"/>
            </a:endParaRPr>
          </a:p>
          <a:p>
            <a:pPr marL="285750" indent="-285750">
              <a:buFont typeface="Arial"/>
              <a:buChar char="•"/>
            </a:pPr>
            <a:r>
              <a:rPr lang="en-GB" sz="3200">
                <a:ea typeface="+mn-lt"/>
                <a:cs typeface="+mn-lt"/>
              </a:rPr>
              <a:t>Link the HR practices to the long-term workforce strategy.</a:t>
            </a:r>
            <a:endParaRPr lang="en-GB" sz="3200">
              <a:ea typeface="Calibri"/>
              <a:cs typeface="Calibri"/>
            </a:endParaRPr>
          </a:p>
        </p:txBody>
      </p:sp>
      <p:sp>
        <p:nvSpPr>
          <p:cNvPr id="8" name="Freeform 8">
            <a:extLst>
              <a:ext uri="{FF2B5EF4-FFF2-40B4-BE49-F238E27FC236}">
                <a16:creationId xmlns:a16="http://schemas.microsoft.com/office/drawing/2014/main" id="{41FC5A73-A5B2-8DA7-3D04-65367D0B2AAB}"/>
              </a:ext>
            </a:extLst>
          </p:cNvPr>
          <p:cNvSpPr/>
          <p:nvPr/>
        </p:nvSpPr>
        <p:spPr>
          <a:xfrm>
            <a:off x="776871" y="8575759"/>
            <a:ext cx="1332750" cy="1341247"/>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9" name="Picture 8" descr="A person touching a screen with icons">
            <a:extLst>
              <a:ext uri="{FF2B5EF4-FFF2-40B4-BE49-F238E27FC236}">
                <a16:creationId xmlns:a16="http://schemas.microsoft.com/office/drawing/2014/main" id="{CB87ED27-D733-A783-F0CE-539D00246EF8}"/>
              </a:ext>
            </a:extLst>
          </p:cNvPr>
          <p:cNvPicPr>
            <a:picLocks noChangeAspect="1"/>
          </p:cNvPicPr>
          <p:nvPr/>
        </p:nvPicPr>
        <p:blipFill>
          <a:blip r:embed="rId3"/>
          <a:stretch>
            <a:fillRect/>
          </a:stretch>
        </p:blipFill>
        <p:spPr>
          <a:xfrm>
            <a:off x="10027227" y="2569585"/>
            <a:ext cx="8070272" cy="7104783"/>
          </a:xfrm>
          <a:prstGeom prst="rect">
            <a:avLst/>
          </a:prstGeom>
        </p:spPr>
      </p:pic>
    </p:spTree>
    <p:extLst>
      <p:ext uri="{BB962C8B-B14F-4D97-AF65-F5344CB8AC3E}">
        <p14:creationId xmlns:p14="http://schemas.microsoft.com/office/powerpoint/2010/main" val="9687327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2">
            <a:extLst>
              <a:ext uri="{FF2B5EF4-FFF2-40B4-BE49-F238E27FC236}">
                <a16:creationId xmlns:a16="http://schemas.microsoft.com/office/drawing/2014/main" id="{0EE1FB04-44E6-1DA6-BBAC-422EF22F4E49}"/>
              </a:ext>
            </a:extLst>
          </p:cNvPr>
          <p:cNvSpPr txBox="1"/>
          <p:nvPr/>
        </p:nvSpPr>
        <p:spPr>
          <a:xfrm>
            <a:off x="3033310" y="685096"/>
            <a:ext cx="11528652" cy="1846659"/>
          </a:xfrm>
          <a:prstGeom prst="rect">
            <a:avLst/>
          </a:prstGeom>
        </p:spPr>
        <p:txBody>
          <a:bodyPr wrap="square" lIns="0" tIns="0" rIns="0" bIns="0" rtlCol="0" anchor="t">
            <a:spAutoFit/>
          </a:bodyPr>
          <a:lstStyle/>
          <a:p>
            <a:r>
              <a:rPr lang="en-US" sz="6000" b="1" dirty="0">
                <a:solidFill>
                  <a:srgbClr val="014A85"/>
                </a:solidFill>
                <a:ea typeface="+mn-lt"/>
                <a:cs typeface="+mn-lt"/>
                <a:sym typeface="Open Sauce Bold"/>
              </a:rPr>
              <a:t>The Value of Engagement of the </a:t>
            </a:r>
            <a:r>
              <a:rPr lang="en-US" sz="6000" b="1">
                <a:solidFill>
                  <a:srgbClr val="014A85"/>
                </a:solidFill>
                <a:ea typeface="+mn-lt"/>
                <a:cs typeface="+mn-lt"/>
                <a:sym typeface="Open Sauce Bold"/>
              </a:rPr>
              <a:t>Employees</a:t>
            </a:r>
            <a:endParaRPr lang="en-US">
              <a:ea typeface="Calibri"/>
              <a:cs typeface="Calibri"/>
            </a:endParaRPr>
          </a:p>
        </p:txBody>
      </p:sp>
      <p:sp>
        <p:nvSpPr>
          <p:cNvPr id="4" name="TextBox 3">
            <a:extLst>
              <a:ext uri="{FF2B5EF4-FFF2-40B4-BE49-F238E27FC236}">
                <a16:creationId xmlns:a16="http://schemas.microsoft.com/office/drawing/2014/main" id="{4FBE9CA1-8286-E747-3FFB-6D0B427B4F37}"/>
              </a:ext>
            </a:extLst>
          </p:cNvPr>
          <p:cNvSpPr txBox="1"/>
          <p:nvPr/>
        </p:nvSpPr>
        <p:spPr>
          <a:xfrm>
            <a:off x="929507" y="4100850"/>
            <a:ext cx="972242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200">
                <a:ea typeface="+mn-lt"/>
                <a:cs typeface="+mn-lt"/>
              </a:rPr>
              <a:t>Motivated employees provide better care to the patients.</a:t>
            </a:r>
            <a:endParaRPr lang="en-US" sz="3200">
              <a:ea typeface="Calibri"/>
              <a:cs typeface="Calibri"/>
            </a:endParaRPr>
          </a:p>
          <a:p>
            <a:pPr marL="285750" indent="-285750">
              <a:buFont typeface="Arial"/>
              <a:buChar char="•"/>
            </a:pPr>
            <a:r>
              <a:rPr lang="en-GB" sz="3200">
                <a:ea typeface="+mn-lt"/>
                <a:cs typeface="+mn-lt"/>
              </a:rPr>
              <a:t>Enhances retention and decreases the cost of recruitment.</a:t>
            </a:r>
            <a:endParaRPr lang="en-GB" sz="3200" dirty="0">
              <a:ea typeface="Calibri"/>
              <a:cs typeface="Calibri"/>
            </a:endParaRPr>
          </a:p>
          <a:p>
            <a:pPr marL="285750" indent="-285750">
              <a:buFont typeface="Arial"/>
              <a:buChar char="•"/>
            </a:pPr>
            <a:r>
              <a:rPr lang="en-GB" sz="3200">
                <a:ea typeface="+mn-lt"/>
                <a:cs typeface="+mn-lt"/>
              </a:rPr>
              <a:t>Develops confidence between employees and management.</a:t>
            </a:r>
            <a:endParaRPr lang="en-GB" sz="3200" dirty="0">
              <a:ea typeface="Calibri"/>
              <a:cs typeface="Calibri"/>
            </a:endParaRPr>
          </a:p>
          <a:p>
            <a:pPr marL="285750" indent="-285750">
              <a:buFont typeface="Arial"/>
              <a:buChar char="•"/>
            </a:pPr>
            <a:r>
              <a:rPr lang="en-GB" sz="3200">
                <a:ea typeface="+mn-lt"/>
                <a:cs typeface="+mn-lt"/>
              </a:rPr>
              <a:t>Improves collaboration and teamwork.</a:t>
            </a:r>
            <a:endParaRPr lang="en-GB" sz="3200" dirty="0">
              <a:ea typeface="Calibri"/>
              <a:cs typeface="Calibri"/>
            </a:endParaRPr>
          </a:p>
          <a:p>
            <a:pPr marL="285750" indent="-285750">
              <a:buFont typeface="Arial"/>
              <a:buChar char="•"/>
            </a:pPr>
            <a:r>
              <a:rPr lang="en-GB" sz="3200" dirty="0">
                <a:ea typeface="+mn-lt"/>
                <a:cs typeface="+mn-lt"/>
              </a:rPr>
              <a:t>Key to the realization of NHS long-term objectives.</a:t>
            </a:r>
            <a:endParaRPr lang="en-GB" sz="3200" dirty="0">
              <a:ea typeface="Calibri"/>
              <a:cs typeface="Calibri"/>
            </a:endParaRPr>
          </a:p>
          <a:p>
            <a:pPr marL="285750" indent="-285750" algn="l">
              <a:buFont typeface="Arial"/>
              <a:buChar char="•"/>
            </a:pPr>
            <a:endParaRPr lang="en-GB" sz="3200" dirty="0">
              <a:ea typeface="Calibri"/>
              <a:cs typeface="Calibri"/>
            </a:endParaRPr>
          </a:p>
        </p:txBody>
      </p:sp>
      <p:sp>
        <p:nvSpPr>
          <p:cNvPr id="6" name="Freeform 8">
            <a:extLst>
              <a:ext uri="{FF2B5EF4-FFF2-40B4-BE49-F238E27FC236}">
                <a16:creationId xmlns:a16="http://schemas.microsoft.com/office/drawing/2014/main" id="{DFCCCE4E-27E9-5635-0417-794B687BEFD2}"/>
              </a:ext>
            </a:extLst>
          </p:cNvPr>
          <p:cNvSpPr/>
          <p:nvPr/>
        </p:nvSpPr>
        <p:spPr>
          <a:xfrm>
            <a:off x="569053" y="1596531"/>
            <a:ext cx="1332750" cy="1341247"/>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7" name="Picture 6" descr="A person talking to a person&#10;&#10;AI-generated content may be incorrect.">
            <a:extLst>
              <a:ext uri="{FF2B5EF4-FFF2-40B4-BE49-F238E27FC236}">
                <a16:creationId xmlns:a16="http://schemas.microsoft.com/office/drawing/2014/main" id="{8493D910-E720-D6C4-90D5-AD5D8C16CB48}"/>
              </a:ext>
            </a:extLst>
          </p:cNvPr>
          <p:cNvPicPr>
            <a:picLocks noChangeAspect="1"/>
          </p:cNvPicPr>
          <p:nvPr/>
        </p:nvPicPr>
        <p:blipFill>
          <a:blip r:embed="rId3"/>
          <a:stretch>
            <a:fillRect/>
          </a:stretch>
        </p:blipFill>
        <p:spPr>
          <a:xfrm>
            <a:off x="10905258" y="2524991"/>
            <a:ext cx="6539345" cy="6709062"/>
          </a:xfrm>
          <a:prstGeom prst="rect">
            <a:avLst/>
          </a:prstGeom>
        </p:spPr>
      </p:pic>
    </p:spTree>
    <p:extLst>
      <p:ext uri="{BB962C8B-B14F-4D97-AF65-F5344CB8AC3E}">
        <p14:creationId xmlns:p14="http://schemas.microsoft.com/office/powerpoint/2010/main" val="22222518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2">
            <a:extLst>
              <a:ext uri="{FF2B5EF4-FFF2-40B4-BE49-F238E27FC236}">
                <a16:creationId xmlns:a16="http://schemas.microsoft.com/office/drawing/2014/main" id="{1FC9CE56-A3A2-E40A-49B9-19E5F28BED46}"/>
              </a:ext>
            </a:extLst>
          </p:cNvPr>
          <p:cNvSpPr txBox="1"/>
          <p:nvPr/>
        </p:nvSpPr>
        <p:spPr>
          <a:xfrm>
            <a:off x="3033310" y="685096"/>
            <a:ext cx="11528652" cy="923330"/>
          </a:xfrm>
          <a:prstGeom prst="rect">
            <a:avLst/>
          </a:prstGeom>
        </p:spPr>
        <p:txBody>
          <a:bodyPr wrap="square" lIns="0" tIns="0" rIns="0" bIns="0" rtlCol="0" anchor="t">
            <a:spAutoFit/>
          </a:bodyPr>
          <a:lstStyle/>
          <a:p>
            <a:r>
              <a:rPr lang="en-US" sz="6000" b="1">
                <a:solidFill>
                  <a:srgbClr val="014A85"/>
                </a:solidFill>
                <a:ea typeface="+mn-lt"/>
                <a:cs typeface="+mn-lt"/>
                <a:sym typeface="Open Sauce Bold"/>
              </a:rPr>
              <a:t>Risks in Case of No Action.</a:t>
            </a:r>
            <a:endParaRPr lang="en-US" b="1"/>
          </a:p>
        </p:txBody>
      </p:sp>
      <p:sp>
        <p:nvSpPr>
          <p:cNvPr id="4" name="TextBox 3">
            <a:extLst>
              <a:ext uri="{FF2B5EF4-FFF2-40B4-BE49-F238E27FC236}">
                <a16:creationId xmlns:a16="http://schemas.microsoft.com/office/drawing/2014/main" id="{0720ED02-8609-E0F4-533A-712FC44A81C3}"/>
              </a:ext>
            </a:extLst>
          </p:cNvPr>
          <p:cNvSpPr txBox="1"/>
          <p:nvPr/>
        </p:nvSpPr>
        <p:spPr>
          <a:xfrm>
            <a:off x="8626083" y="3373848"/>
            <a:ext cx="926509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600">
                <a:ea typeface="+mn-lt"/>
                <a:cs typeface="+mn-lt"/>
              </a:rPr>
              <a:t>Staff turnover and shortages.</a:t>
            </a:r>
            <a:endParaRPr lang="en-US" sz="3600">
              <a:ea typeface="Calibri"/>
              <a:cs typeface="Calibri"/>
            </a:endParaRPr>
          </a:p>
          <a:p>
            <a:pPr marL="285750" indent="-285750">
              <a:buFont typeface="Arial"/>
              <a:buChar char="•"/>
            </a:pPr>
            <a:r>
              <a:rPr lang="en-GB" sz="3600">
                <a:ea typeface="+mn-lt"/>
                <a:cs typeface="+mn-lt"/>
              </a:rPr>
              <a:t>Increased healthcare expenditure on recruitment/training.</a:t>
            </a:r>
            <a:endParaRPr lang="en-GB" sz="3600" dirty="0">
              <a:ea typeface="Calibri"/>
              <a:cs typeface="Calibri"/>
            </a:endParaRPr>
          </a:p>
          <a:p>
            <a:pPr marL="285750" indent="-285750">
              <a:buFont typeface="Arial"/>
              <a:buChar char="•"/>
            </a:pPr>
            <a:r>
              <a:rPr lang="en-GB" sz="3600">
                <a:ea typeface="+mn-lt"/>
                <a:cs typeface="+mn-lt"/>
              </a:rPr>
              <a:t>Reduction in patient satisfaction and quality of care.</a:t>
            </a:r>
            <a:endParaRPr lang="en-GB" sz="3600" dirty="0">
              <a:ea typeface="Calibri"/>
              <a:cs typeface="Calibri"/>
            </a:endParaRPr>
          </a:p>
          <a:p>
            <a:pPr marL="285750" indent="-285750">
              <a:buFont typeface="Arial"/>
              <a:buChar char="•"/>
            </a:pPr>
            <a:r>
              <a:rPr lang="en-GB" sz="3600">
                <a:ea typeface="+mn-lt"/>
                <a:cs typeface="+mn-lt"/>
              </a:rPr>
              <a:t>Longer waits and dissatisfaction of people.</a:t>
            </a:r>
            <a:endParaRPr lang="en-GB" sz="3600" dirty="0">
              <a:ea typeface="Calibri"/>
              <a:cs typeface="Calibri"/>
            </a:endParaRPr>
          </a:p>
          <a:p>
            <a:pPr marL="285750" indent="-285750">
              <a:buFont typeface="Arial"/>
              <a:buChar char="•"/>
            </a:pPr>
            <a:r>
              <a:rPr lang="en-GB" sz="3600">
                <a:ea typeface="+mn-lt"/>
                <a:cs typeface="+mn-lt"/>
              </a:rPr>
              <a:t>NHS Workforce Plan and People Promise Failure.</a:t>
            </a:r>
            <a:endParaRPr lang="en-GB" sz="3600" dirty="0">
              <a:ea typeface="Calibri"/>
              <a:cs typeface="Calibri"/>
            </a:endParaRPr>
          </a:p>
        </p:txBody>
      </p:sp>
      <p:sp>
        <p:nvSpPr>
          <p:cNvPr id="6" name="Freeform 8">
            <a:extLst>
              <a:ext uri="{FF2B5EF4-FFF2-40B4-BE49-F238E27FC236}">
                <a16:creationId xmlns:a16="http://schemas.microsoft.com/office/drawing/2014/main" id="{678D5454-B76A-5B9C-15DE-BFCAC7E14DDE}"/>
              </a:ext>
            </a:extLst>
          </p:cNvPr>
          <p:cNvSpPr/>
          <p:nvPr/>
        </p:nvSpPr>
        <p:spPr>
          <a:xfrm>
            <a:off x="16311280" y="8333304"/>
            <a:ext cx="1332750" cy="1341247"/>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7" name="Picture 6" descr="A person in a white coat holding a tablet&#10;&#10;AI-generated content may be incorrect.">
            <a:extLst>
              <a:ext uri="{FF2B5EF4-FFF2-40B4-BE49-F238E27FC236}">
                <a16:creationId xmlns:a16="http://schemas.microsoft.com/office/drawing/2014/main" id="{7EC0E0DF-D718-9132-9037-DB1900938DF1}"/>
              </a:ext>
            </a:extLst>
          </p:cNvPr>
          <p:cNvPicPr>
            <a:picLocks noChangeAspect="1"/>
          </p:cNvPicPr>
          <p:nvPr/>
        </p:nvPicPr>
        <p:blipFill>
          <a:blip r:embed="rId3"/>
          <a:stretch>
            <a:fillRect/>
          </a:stretch>
        </p:blipFill>
        <p:spPr>
          <a:xfrm>
            <a:off x="219941" y="2564389"/>
            <a:ext cx="8167253" cy="6664900"/>
          </a:xfrm>
          <a:prstGeom prst="rect">
            <a:avLst/>
          </a:prstGeom>
        </p:spPr>
      </p:pic>
    </p:spTree>
    <p:extLst>
      <p:ext uri="{BB962C8B-B14F-4D97-AF65-F5344CB8AC3E}">
        <p14:creationId xmlns:p14="http://schemas.microsoft.com/office/powerpoint/2010/main" val="2258312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2">
            <a:extLst>
              <a:ext uri="{FF2B5EF4-FFF2-40B4-BE49-F238E27FC236}">
                <a16:creationId xmlns:a16="http://schemas.microsoft.com/office/drawing/2014/main" id="{BA4964F4-AB85-49C8-7757-AA2C4CD57954}"/>
              </a:ext>
            </a:extLst>
          </p:cNvPr>
          <p:cNvSpPr txBox="1"/>
          <p:nvPr/>
        </p:nvSpPr>
        <p:spPr>
          <a:xfrm>
            <a:off x="3033310" y="685096"/>
            <a:ext cx="11528652" cy="1846659"/>
          </a:xfrm>
          <a:prstGeom prst="rect">
            <a:avLst/>
          </a:prstGeom>
        </p:spPr>
        <p:txBody>
          <a:bodyPr wrap="square" lIns="0" tIns="0" rIns="0" bIns="0" rtlCol="0" anchor="t">
            <a:spAutoFit/>
          </a:bodyPr>
          <a:lstStyle/>
          <a:p>
            <a:r>
              <a:rPr lang="en-US" sz="6000" b="1" dirty="0">
                <a:solidFill>
                  <a:srgbClr val="014A85"/>
                </a:solidFill>
                <a:ea typeface="+mn-lt"/>
                <a:cs typeface="+mn-lt"/>
                <a:sym typeface="Open Sauce Bold"/>
              </a:rPr>
              <a:t>Anticipated Recommendations Results</a:t>
            </a:r>
            <a:endParaRPr lang="en-US" b="1" dirty="0">
              <a:ea typeface="+mn-lt"/>
              <a:cs typeface="+mn-lt"/>
            </a:endParaRPr>
          </a:p>
        </p:txBody>
      </p:sp>
      <p:sp>
        <p:nvSpPr>
          <p:cNvPr id="4" name="TextBox 3">
            <a:extLst>
              <a:ext uri="{FF2B5EF4-FFF2-40B4-BE49-F238E27FC236}">
                <a16:creationId xmlns:a16="http://schemas.microsoft.com/office/drawing/2014/main" id="{8974F86B-34E2-5EE3-8193-E690719F1507}"/>
              </a:ext>
            </a:extLst>
          </p:cNvPr>
          <p:cNvSpPr txBox="1"/>
          <p:nvPr/>
        </p:nvSpPr>
        <p:spPr>
          <a:xfrm>
            <a:off x="1580061" y="3353226"/>
            <a:ext cx="755659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4000">
                <a:ea typeface="+mn-lt"/>
                <a:cs typeface="+mn-lt"/>
              </a:rPr>
              <a:t>Better job satisfaction and morale.</a:t>
            </a:r>
            <a:endParaRPr lang="en-US" sz="4000">
              <a:ea typeface="Calibri"/>
              <a:cs typeface="Calibri"/>
            </a:endParaRPr>
          </a:p>
          <a:p>
            <a:pPr marL="285750" indent="-285750">
              <a:buFont typeface="Arial" panose="020B0604020202020204" pitchFamily="34" charset="0"/>
              <a:buChar char="•"/>
            </a:pPr>
            <a:r>
              <a:rPr lang="en-GB" sz="4000">
                <a:ea typeface="+mn-lt"/>
                <a:cs typeface="+mn-lt"/>
              </a:rPr>
              <a:t>Decline in burnout and stress rates.</a:t>
            </a:r>
            <a:endParaRPr lang="en-GB" sz="4000">
              <a:ea typeface="Calibri"/>
              <a:cs typeface="Calibri"/>
            </a:endParaRPr>
          </a:p>
          <a:p>
            <a:pPr marL="285750" indent="-285750">
              <a:buFont typeface="Arial" panose="020B0604020202020204" pitchFamily="34" charset="0"/>
              <a:buChar char="•"/>
            </a:pPr>
            <a:r>
              <a:rPr lang="en-GB" sz="4000">
                <a:ea typeface="+mn-lt"/>
                <a:cs typeface="+mn-lt"/>
              </a:rPr>
              <a:t>Increased employee retention</a:t>
            </a:r>
            <a:endParaRPr lang="en-GB" sz="4000">
              <a:ea typeface="Calibri"/>
              <a:cs typeface="Calibri"/>
            </a:endParaRPr>
          </a:p>
          <a:p>
            <a:pPr marL="285750" indent="-285750">
              <a:buFont typeface="Arial" panose="020B0604020202020204" pitchFamily="34" charset="0"/>
              <a:buChar char="•"/>
            </a:pPr>
            <a:r>
              <a:rPr lang="en-GB" sz="4000">
                <a:ea typeface="+mn-lt"/>
                <a:cs typeface="+mn-lt"/>
              </a:rPr>
              <a:t>Improved patient care and service provision.</a:t>
            </a:r>
            <a:endParaRPr lang="en-GB" sz="4000">
              <a:ea typeface="Calibri"/>
              <a:cs typeface="Calibri"/>
            </a:endParaRPr>
          </a:p>
          <a:p>
            <a:pPr marL="285750" indent="-285750">
              <a:buFont typeface="Arial" panose="020B0604020202020204" pitchFamily="34" charset="0"/>
              <a:buChar char="•"/>
            </a:pPr>
            <a:r>
              <a:rPr lang="en-GB" sz="4000">
                <a:ea typeface="+mn-lt"/>
                <a:cs typeface="+mn-lt"/>
              </a:rPr>
              <a:t>More powerful organizational culture and trust.</a:t>
            </a:r>
            <a:endParaRPr lang="en-GB" sz="4000">
              <a:ea typeface="Calibri"/>
              <a:cs typeface="Calibri"/>
            </a:endParaRPr>
          </a:p>
        </p:txBody>
      </p:sp>
      <p:sp>
        <p:nvSpPr>
          <p:cNvPr id="6" name="Freeform 8">
            <a:extLst>
              <a:ext uri="{FF2B5EF4-FFF2-40B4-BE49-F238E27FC236}">
                <a16:creationId xmlns:a16="http://schemas.microsoft.com/office/drawing/2014/main" id="{C5953077-A966-D2F7-7156-6D40AF488106}"/>
              </a:ext>
            </a:extLst>
          </p:cNvPr>
          <p:cNvSpPr/>
          <p:nvPr/>
        </p:nvSpPr>
        <p:spPr>
          <a:xfrm>
            <a:off x="655644" y="8575759"/>
            <a:ext cx="1332750" cy="1341247"/>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7" name="Picture 6">
            <a:extLst>
              <a:ext uri="{FF2B5EF4-FFF2-40B4-BE49-F238E27FC236}">
                <a16:creationId xmlns:a16="http://schemas.microsoft.com/office/drawing/2014/main" id="{C9B18D98-20CD-B8BE-391A-8A0FEBE38BCC}"/>
              </a:ext>
            </a:extLst>
          </p:cNvPr>
          <p:cNvPicPr>
            <a:picLocks noChangeAspect="1"/>
          </p:cNvPicPr>
          <p:nvPr/>
        </p:nvPicPr>
        <p:blipFill>
          <a:blip r:embed="rId3"/>
          <a:stretch>
            <a:fillRect/>
          </a:stretch>
        </p:blipFill>
        <p:spPr>
          <a:xfrm>
            <a:off x="9709439" y="2266517"/>
            <a:ext cx="7926532" cy="7658965"/>
          </a:xfrm>
          <a:prstGeom prst="rect">
            <a:avLst/>
          </a:prstGeom>
        </p:spPr>
      </p:pic>
    </p:spTree>
    <p:extLst>
      <p:ext uri="{BB962C8B-B14F-4D97-AF65-F5344CB8AC3E}">
        <p14:creationId xmlns:p14="http://schemas.microsoft.com/office/powerpoint/2010/main" val="4258346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2">
            <a:extLst>
              <a:ext uri="{FF2B5EF4-FFF2-40B4-BE49-F238E27FC236}">
                <a16:creationId xmlns:a16="http://schemas.microsoft.com/office/drawing/2014/main" id="{FA918D18-45A6-E13B-B26C-16DFB9F38A31}"/>
              </a:ext>
            </a:extLst>
          </p:cNvPr>
          <p:cNvSpPr txBox="1"/>
          <p:nvPr/>
        </p:nvSpPr>
        <p:spPr>
          <a:xfrm>
            <a:off x="3345037" y="685096"/>
            <a:ext cx="11528652" cy="923330"/>
          </a:xfrm>
          <a:prstGeom prst="rect">
            <a:avLst/>
          </a:prstGeom>
        </p:spPr>
        <p:txBody>
          <a:bodyPr wrap="square" lIns="0" tIns="0" rIns="0" bIns="0" rtlCol="0" anchor="t">
            <a:spAutoFit/>
          </a:bodyPr>
          <a:lstStyle/>
          <a:p>
            <a:r>
              <a:rPr lang="en-US" sz="6000" b="1">
                <a:solidFill>
                  <a:srgbClr val="014A85"/>
                </a:solidFill>
                <a:ea typeface="+mn-lt"/>
                <a:cs typeface="+mn-lt"/>
                <a:sym typeface="Open Sauce Bold"/>
              </a:rPr>
              <a:t>Implementation Roadmap</a:t>
            </a:r>
            <a:endParaRPr lang="en-US" b="1">
              <a:ea typeface="Calibri"/>
              <a:cs typeface="Calibri"/>
            </a:endParaRPr>
          </a:p>
        </p:txBody>
      </p:sp>
      <p:sp>
        <p:nvSpPr>
          <p:cNvPr id="5" name="TextBox 4">
            <a:extLst>
              <a:ext uri="{FF2B5EF4-FFF2-40B4-BE49-F238E27FC236}">
                <a16:creationId xmlns:a16="http://schemas.microsoft.com/office/drawing/2014/main" id="{37500C34-179B-92E0-D92B-CD9189766BC7}"/>
              </a:ext>
            </a:extLst>
          </p:cNvPr>
          <p:cNvSpPr txBox="1"/>
          <p:nvPr/>
        </p:nvSpPr>
        <p:spPr>
          <a:xfrm>
            <a:off x="8474814" y="3207144"/>
            <a:ext cx="938543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600">
                <a:ea typeface="+mn-lt"/>
                <a:cs typeface="+mn-lt"/>
              </a:rPr>
              <a:t>Phase 1: Short-term HR interventions (0-6 months)</a:t>
            </a:r>
            <a:endParaRPr lang="en-GB" sz="3600">
              <a:ea typeface="Calibri"/>
              <a:cs typeface="Calibri"/>
            </a:endParaRPr>
          </a:p>
          <a:p>
            <a:pPr marL="285750" indent="-285750">
              <a:buFont typeface="Arial"/>
              <a:buChar char="•"/>
            </a:pPr>
            <a:r>
              <a:rPr lang="en-GB" sz="3600">
                <a:ea typeface="+mn-lt"/>
                <a:cs typeface="+mn-lt"/>
              </a:rPr>
              <a:t>Phase 2: Leadership development and engagement programs (612 months)</a:t>
            </a:r>
            <a:endParaRPr lang="en-GB" sz="3600">
              <a:ea typeface="Calibri"/>
              <a:cs typeface="Calibri"/>
            </a:endParaRPr>
          </a:p>
          <a:p>
            <a:pPr marL="285750" indent="-285750">
              <a:buFont typeface="Arial"/>
              <a:buChar char="•"/>
            </a:pPr>
            <a:r>
              <a:rPr lang="en-GB" sz="3600">
                <a:ea typeface="+mn-lt"/>
                <a:cs typeface="+mn-lt"/>
              </a:rPr>
              <a:t>Phase 3: Strategic innovations (1-3 years)</a:t>
            </a:r>
            <a:endParaRPr lang="en-GB" sz="3600">
              <a:ea typeface="Calibri"/>
              <a:cs typeface="Calibri"/>
            </a:endParaRPr>
          </a:p>
          <a:p>
            <a:pPr marL="285750" indent="-285750">
              <a:buFont typeface="Arial"/>
              <a:buChar char="•"/>
            </a:pPr>
            <a:r>
              <a:rPr lang="en-GB" sz="3600">
                <a:ea typeface="+mn-lt"/>
                <a:cs typeface="+mn-lt"/>
              </a:rPr>
              <a:t>Constant observation in terms of staff surveys and KPIs.</a:t>
            </a:r>
            <a:endParaRPr lang="en-GB" sz="3600">
              <a:ea typeface="Calibri"/>
              <a:cs typeface="Calibri"/>
            </a:endParaRPr>
          </a:p>
          <a:p>
            <a:pPr marL="285750" indent="-285750">
              <a:buFont typeface="Arial"/>
              <a:buChar char="•"/>
            </a:pPr>
            <a:r>
              <a:rPr lang="en-GB" sz="3600">
                <a:ea typeface="+mn-lt"/>
                <a:cs typeface="+mn-lt"/>
              </a:rPr>
              <a:t>Continuous improvement feedback loops.</a:t>
            </a:r>
            <a:endParaRPr lang="en-GB" sz="3600">
              <a:ea typeface="Calibri"/>
              <a:cs typeface="Calibri"/>
            </a:endParaRPr>
          </a:p>
        </p:txBody>
      </p:sp>
      <p:sp>
        <p:nvSpPr>
          <p:cNvPr id="7" name="Freeform 8">
            <a:extLst>
              <a:ext uri="{FF2B5EF4-FFF2-40B4-BE49-F238E27FC236}">
                <a16:creationId xmlns:a16="http://schemas.microsoft.com/office/drawing/2014/main" id="{38A2334B-394D-C958-FF4B-CB7238B9760D}"/>
              </a:ext>
            </a:extLst>
          </p:cNvPr>
          <p:cNvSpPr/>
          <p:nvPr/>
        </p:nvSpPr>
        <p:spPr>
          <a:xfrm>
            <a:off x="15583916" y="8246715"/>
            <a:ext cx="1540568" cy="1618337"/>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8" name="Picture 7" descr="A person holding a phone and a pen&#10;&#10;AI-generated content may be incorrect.">
            <a:extLst>
              <a:ext uri="{FF2B5EF4-FFF2-40B4-BE49-F238E27FC236}">
                <a16:creationId xmlns:a16="http://schemas.microsoft.com/office/drawing/2014/main" id="{63BE8350-C3C5-8A77-B96C-6F5445002941}"/>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252843" y="2207203"/>
            <a:ext cx="7997536" cy="7916141"/>
          </a:xfrm>
          <a:prstGeom prst="rect">
            <a:avLst/>
          </a:prstGeom>
        </p:spPr>
      </p:pic>
    </p:spTree>
    <p:extLst>
      <p:ext uri="{BB962C8B-B14F-4D97-AF65-F5344CB8AC3E}">
        <p14:creationId xmlns:p14="http://schemas.microsoft.com/office/powerpoint/2010/main" val="24002522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2">
            <a:extLst>
              <a:ext uri="{FF2B5EF4-FFF2-40B4-BE49-F238E27FC236}">
                <a16:creationId xmlns:a16="http://schemas.microsoft.com/office/drawing/2014/main" id="{5BAB818B-1E57-903C-A74F-7A02940081EF}"/>
              </a:ext>
            </a:extLst>
          </p:cNvPr>
          <p:cNvSpPr txBox="1"/>
          <p:nvPr/>
        </p:nvSpPr>
        <p:spPr>
          <a:xfrm>
            <a:off x="6825991" y="875596"/>
            <a:ext cx="9294607" cy="923330"/>
          </a:xfrm>
          <a:prstGeom prst="rect">
            <a:avLst/>
          </a:prstGeom>
        </p:spPr>
        <p:txBody>
          <a:bodyPr wrap="square" lIns="0" tIns="0" rIns="0" bIns="0" rtlCol="0" anchor="t">
            <a:spAutoFit/>
          </a:bodyPr>
          <a:lstStyle/>
          <a:p>
            <a:r>
              <a:rPr lang="en-US" sz="6000" b="1">
                <a:solidFill>
                  <a:srgbClr val="014A85"/>
                </a:solidFill>
                <a:ea typeface="+mn-lt"/>
                <a:cs typeface="+mn-lt"/>
                <a:sym typeface="Open Sauce Bold"/>
              </a:rPr>
              <a:t>Conclusion</a:t>
            </a:r>
            <a:endParaRPr lang="en-US" b="1">
              <a:ea typeface="Calibri"/>
              <a:cs typeface="Calibri"/>
            </a:endParaRPr>
          </a:p>
        </p:txBody>
      </p:sp>
      <p:sp>
        <p:nvSpPr>
          <p:cNvPr id="4" name="TextBox 3">
            <a:extLst>
              <a:ext uri="{FF2B5EF4-FFF2-40B4-BE49-F238E27FC236}">
                <a16:creationId xmlns:a16="http://schemas.microsoft.com/office/drawing/2014/main" id="{E05EAE87-403F-14E4-FA94-9B54CDBB4742}"/>
              </a:ext>
            </a:extLst>
          </p:cNvPr>
          <p:cNvSpPr txBox="1"/>
          <p:nvPr/>
        </p:nvSpPr>
        <p:spPr>
          <a:xfrm>
            <a:off x="8246840" y="3348631"/>
            <a:ext cx="1003876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3200">
                <a:ea typeface="+mn-lt"/>
                <a:cs typeface="+mn-lt"/>
              </a:rPr>
              <a:t>NHS job satisfaction crisis is not a transient one.</a:t>
            </a:r>
            <a:endParaRPr lang="en-US" sz="3200">
              <a:ea typeface="Calibri"/>
              <a:cs typeface="Calibri"/>
            </a:endParaRPr>
          </a:p>
          <a:p>
            <a:pPr marL="457200" indent="-457200">
              <a:buFont typeface="Arial"/>
              <a:buChar char="•"/>
            </a:pPr>
            <a:r>
              <a:rPr lang="en-GB" sz="3200">
                <a:ea typeface="+mn-lt"/>
                <a:cs typeface="+mn-lt"/>
              </a:rPr>
              <a:t>Policy, leadership, structural, and cultural are the root causes.</a:t>
            </a:r>
            <a:endParaRPr lang="en-GB" sz="3200" dirty="0">
              <a:ea typeface="Calibri"/>
              <a:cs typeface="Calibri"/>
            </a:endParaRPr>
          </a:p>
          <a:p>
            <a:pPr marL="457200" indent="-457200">
              <a:buFont typeface="Arial"/>
              <a:buChar char="•"/>
            </a:pPr>
            <a:r>
              <a:rPr lang="en-GB" sz="3200">
                <a:ea typeface="+mn-lt"/>
                <a:cs typeface="+mn-lt"/>
              </a:rPr>
              <a:t>Theories (Herzberg + Psychological Contract) are well explained.</a:t>
            </a:r>
            <a:endParaRPr lang="en-GB" sz="3200" dirty="0">
              <a:ea typeface="Calibri"/>
              <a:cs typeface="Calibri"/>
            </a:endParaRPr>
          </a:p>
          <a:p>
            <a:pPr marL="457200" indent="-457200">
              <a:buFont typeface="Arial"/>
              <a:buChar char="•"/>
            </a:pPr>
            <a:r>
              <a:rPr lang="en-GB" sz="3200" dirty="0">
                <a:ea typeface="+mn-lt"/>
                <a:cs typeface="+mn-lt"/>
              </a:rPr>
              <a:t>Both short-term and long-term interventions are required</a:t>
            </a:r>
            <a:endParaRPr lang="en-GB" sz="3200" dirty="0">
              <a:ea typeface="Calibri"/>
              <a:cs typeface="Calibri"/>
            </a:endParaRPr>
          </a:p>
          <a:p>
            <a:pPr marL="457200" indent="-457200">
              <a:buFont typeface="Arial"/>
              <a:buChar char="•"/>
            </a:pPr>
            <a:r>
              <a:rPr lang="en-GB" sz="3200">
                <a:ea typeface="+mn-lt"/>
                <a:cs typeface="+mn-lt"/>
              </a:rPr>
              <a:t>HR is essential to bring about sustainable change.</a:t>
            </a:r>
            <a:endParaRPr lang="en-GB" sz="3200" dirty="0">
              <a:ea typeface="Calibri"/>
              <a:cs typeface="Calibri"/>
            </a:endParaRPr>
          </a:p>
        </p:txBody>
      </p:sp>
      <p:sp>
        <p:nvSpPr>
          <p:cNvPr id="6" name="Freeform 8">
            <a:extLst>
              <a:ext uri="{FF2B5EF4-FFF2-40B4-BE49-F238E27FC236}">
                <a16:creationId xmlns:a16="http://schemas.microsoft.com/office/drawing/2014/main" id="{AD5CDEA8-A3F9-07FA-822C-0F45E21FBFA8}"/>
              </a:ext>
            </a:extLst>
          </p:cNvPr>
          <p:cNvSpPr/>
          <p:nvPr/>
        </p:nvSpPr>
        <p:spPr>
          <a:xfrm>
            <a:off x="8448825" y="8748941"/>
            <a:ext cx="1402023" cy="1306610"/>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7" name="Picture 6" descr="A hand touching a glowing blue planet&#10;&#10;AI-generated content may be incorrect.">
            <a:extLst>
              <a:ext uri="{FF2B5EF4-FFF2-40B4-BE49-F238E27FC236}">
                <a16:creationId xmlns:a16="http://schemas.microsoft.com/office/drawing/2014/main" id="{F0244478-60DA-2D0A-3397-8D9A65901F3B}"/>
              </a:ext>
            </a:extLst>
          </p:cNvPr>
          <p:cNvPicPr>
            <a:picLocks noChangeAspect="1"/>
          </p:cNvPicPr>
          <p:nvPr/>
        </p:nvPicPr>
        <p:blipFill>
          <a:blip r:embed="rId3"/>
          <a:stretch>
            <a:fillRect/>
          </a:stretch>
        </p:blipFill>
        <p:spPr>
          <a:xfrm>
            <a:off x="304609" y="2476499"/>
            <a:ext cx="7668871" cy="7325592"/>
          </a:xfrm>
          <a:prstGeom prst="rect">
            <a:avLst/>
          </a:prstGeom>
        </p:spPr>
      </p:pic>
    </p:spTree>
    <p:extLst>
      <p:ext uri="{BB962C8B-B14F-4D97-AF65-F5344CB8AC3E}">
        <p14:creationId xmlns:p14="http://schemas.microsoft.com/office/powerpoint/2010/main" val="39978809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2">
            <a:extLst>
              <a:ext uri="{FF2B5EF4-FFF2-40B4-BE49-F238E27FC236}">
                <a16:creationId xmlns:a16="http://schemas.microsoft.com/office/drawing/2014/main" id="{30443639-C8E5-1ACE-6A69-CEB768EF385E}"/>
              </a:ext>
            </a:extLst>
          </p:cNvPr>
          <p:cNvSpPr txBox="1"/>
          <p:nvPr/>
        </p:nvSpPr>
        <p:spPr>
          <a:xfrm>
            <a:off x="6285664" y="785541"/>
            <a:ext cx="10143198" cy="923330"/>
          </a:xfrm>
          <a:prstGeom prst="rect">
            <a:avLst/>
          </a:prstGeom>
        </p:spPr>
        <p:txBody>
          <a:bodyPr wrap="square" lIns="0" tIns="0" rIns="0" bIns="0" rtlCol="0" anchor="t">
            <a:spAutoFit/>
          </a:bodyPr>
          <a:lstStyle/>
          <a:p>
            <a:r>
              <a:rPr lang="en-US" sz="6000" b="1">
                <a:solidFill>
                  <a:srgbClr val="014A85"/>
                </a:solidFill>
                <a:ea typeface="+mn-lt"/>
                <a:cs typeface="+mn-lt"/>
                <a:sym typeface="Open Sauce Bold"/>
              </a:rPr>
              <a:t>Final Message</a:t>
            </a:r>
            <a:endParaRPr lang="en-US">
              <a:ea typeface="Calibri"/>
              <a:cs typeface="Calibri"/>
            </a:endParaRPr>
          </a:p>
        </p:txBody>
      </p:sp>
      <p:sp>
        <p:nvSpPr>
          <p:cNvPr id="8" name="TextBox 7">
            <a:extLst>
              <a:ext uri="{FF2B5EF4-FFF2-40B4-BE49-F238E27FC236}">
                <a16:creationId xmlns:a16="http://schemas.microsoft.com/office/drawing/2014/main" id="{D06F678C-F858-436F-BD94-93DE1971245F}"/>
              </a:ext>
            </a:extLst>
          </p:cNvPr>
          <p:cNvSpPr txBox="1"/>
          <p:nvPr/>
        </p:nvSpPr>
        <p:spPr>
          <a:xfrm>
            <a:off x="1031637" y="3377616"/>
            <a:ext cx="9012381"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200">
                <a:ea typeface="+mn-lt"/>
                <a:cs typeface="+mn-lt"/>
              </a:rPr>
              <a:t>Employees who are happy = Healthy patient care.</a:t>
            </a:r>
            <a:endParaRPr lang="en-US" sz="3200">
              <a:ea typeface="Calibri"/>
              <a:cs typeface="Calibri"/>
            </a:endParaRPr>
          </a:p>
          <a:p>
            <a:pPr marL="285750" indent="-285750">
              <a:buFont typeface="Arial"/>
              <a:buChar char="•"/>
            </a:pPr>
            <a:r>
              <a:rPr lang="en-GB" sz="3200">
                <a:ea typeface="+mn-lt"/>
                <a:cs typeface="+mn-lt"/>
              </a:rPr>
              <a:t>NHS success requires investment in workforce.</a:t>
            </a:r>
            <a:endParaRPr lang="en-GB" sz="3200">
              <a:ea typeface="Calibri"/>
              <a:cs typeface="Calibri"/>
            </a:endParaRPr>
          </a:p>
          <a:p>
            <a:pPr marL="285750" indent="-285750">
              <a:buFont typeface="Arial"/>
              <a:buChar char="•"/>
            </a:pPr>
            <a:r>
              <a:rPr lang="en-GB" sz="3200">
                <a:ea typeface="+mn-lt"/>
                <a:cs typeface="+mn-lt"/>
              </a:rPr>
              <a:t>There is a need to act urgently to avoid a long-term harm.</a:t>
            </a:r>
            <a:endParaRPr lang="en-GB" sz="3200">
              <a:ea typeface="Calibri"/>
              <a:cs typeface="Calibri"/>
            </a:endParaRPr>
          </a:p>
          <a:p>
            <a:pPr marL="285750" indent="-285750">
              <a:buFont typeface="Arial"/>
              <a:buChar char="•"/>
            </a:pPr>
            <a:r>
              <a:rPr lang="en-GB" sz="3200">
                <a:ea typeface="+mn-lt"/>
                <a:cs typeface="+mn-lt"/>
              </a:rPr>
              <a:t>HR practices can be strategic and theory-based and turn the present trend.</a:t>
            </a:r>
            <a:endParaRPr lang="en-GB" sz="3200">
              <a:ea typeface="Calibri"/>
              <a:cs typeface="Calibri"/>
            </a:endParaRPr>
          </a:p>
          <a:p>
            <a:pPr marL="285750" indent="-285750">
              <a:buFont typeface="Arial"/>
              <a:buChar char="•"/>
            </a:pPr>
            <a:r>
              <a:rPr lang="en-GB" sz="3200">
                <a:ea typeface="+mn-lt"/>
                <a:cs typeface="+mn-lt"/>
              </a:rPr>
              <a:t>NHS is a people-oriented institution</a:t>
            </a:r>
            <a:endParaRPr lang="en-GB" sz="3200">
              <a:ea typeface="Calibri"/>
              <a:cs typeface="Calibri"/>
            </a:endParaRPr>
          </a:p>
        </p:txBody>
      </p:sp>
      <p:sp>
        <p:nvSpPr>
          <p:cNvPr id="10" name="Freeform 8">
            <a:extLst>
              <a:ext uri="{FF2B5EF4-FFF2-40B4-BE49-F238E27FC236}">
                <a16:creationId xmlns:a16="http://schemas.microsoft.com/office/drawing/2014/main" id="{7ABE0722-CB2E-30EB-E4DD-E23E58350ECB}"/>
              </a:ext>
            </a:extLst>
          </p:cNvPr>
          <p:cNvSpPr/>
          <p:nvPr/>
        </p:nvSpPr>
        <p:spPr>
          <a:xfrm>
            <a:off x="11185098" y="1527260"/>
            <a:ext cx="362932" cy="388747"/>
          </a:xfrm>
          <a:custGeom>
            <a:avLst/>
            <a:gdLst/>
            <a:ahLst/>
            <a:cxnLst/>
            <a:rect l="l" t="t" r="r" b="b"/>
            <a:pathLst>
              <a:path w="1332750" h="1341247">
                <a:moveTo>
                  <a:pt x="0" y="0"/>
                </a:moveTo>
                <a:lnTo>
                  <a:pt x="1332750" y="0"/>
                </a:lnTo>
                <a:lnTo>
                  <a:pt x="1332750" y="1341247"/>
                </a:lnTo>
                <a:lnTo>
                  <a:pt x="0" y="1341247"/>
                </a:lnTo>
                <a:lnTo>
                  <a:pt x="0" y="0"/>
                </a:lnTo>
                <a:close/>
              </a:path>
            </a:pathLst>
          </a:custGeom>
          <a:blipFill>
            <a:blip>
              <a:extLst>
                <a:ext uri="{96DAC541-7B7A-43D3-8B79-37D633B846F1}">
                  <asvg:svgBlip xmlns:asvg="http://schemas.microsoft.com/office/drawing/2016/SVG/main" r:embed="rId2"/>
                </a:ext>
              </a:extLst>
            </a:blip>
            <a:stretch>
              <a:fillRect t="-238460" r="-424611" b="-160673"/>
            </a:stretch>
          </a:blipFill>
        </p:spPr>
      </p:sp>
      <p:pic>
        <p:nvPicPr>
          <p:cNvPr id="14" name="Picture 13" descr="A notebook with a pen and paper clips&#10;&#10;AI-generated content may be incorrect.">
            <a:extLst>
              <a:ext uri="{FF2B5EF4-FFF2-40B4-BE49-F238E27FC236}">
                <a16:creationId xmlns:a16="http://schemas.microsoft.com/office/drawing/2014/main" id="{5B5F1A2B-1DD9-423C-C11F-27157A6493C7}"/>
              </a:ext>
            </a:extLst>
          </p:cNvPr>
          <p:cNvPicPr>
            <a:picLocks noChangeAspect="1"/>
          </p:cNvPicPr>
          <p:nvPr/>
        </p:nvPicPr>
        <p:blipFill>
          <a:blip r:embed="rId3"/>
          <a:stretch>
            <a:fillRect/>
          </a:stretch>
        </p:blipFill>
        <p:spPr>
          <a:xfrm>
            <a:off x="10044547" y="2570452"/>
            <a:ext cx="7914408" cy="6202506"/>
          </a:xfrm>
          <a:prstGeom prst="rect">
            <a:avLst/>
          </a:prstGeom>
        </p:spPr>
      </p:pic>
    </p:spTree>
    <p:extLst>
      <p:ext uri="{BB962C8B-B14F-4D97-AF65-F5344CB8AC3E}">
        <p14:creationId xmlns:p14="http://schemas.microsoft.com/office/powerpoint/2010/main" val="13610342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38E21-3387-372B-A575-3E517650C5D3}"/>
              </a:ext>
            </a:extLst>
          </p:cNvPr>
          <p:cNvSpPr>
            <a:spLocks noGrp="1"/>
          </p:cNvSpPr>
          <p:nvPr>
            <p:ph type="ctrTitle"/>
          </p:nvPr>
        </p:nvSpPr>
        <p:spPr>
          <a:xfrm>
            <a:off x="-762000" y="114300"/>
            <a:ext cx="7772400" cy="1470025"/>
          </a:xfrm>
        </p:spPr>
        <p:txBody>
          <a:bodyPr/>
          <a:lstStyle/>
          <a:p>
            <a:r>
              <a:rPr lang="en-IN" b="1" dirty="0">
                <a:solidFill>
                  <a:schemeClr val="tx2"/>
                </a:solidFill>
                <a:latin typeface="+mn-lt"/>
              </a:rPr>
              <a:t>REFERENCES</a:t>
            </a:r>
          </a:p>
        </p:txBody>
      </p:sp>
      <p:sp>
        <p:nvSpPr>
          <p:cNvPr id="6" name="TextBox 5">
            <a:extLst>
              <a:ext uri="{FF2B5EF4-FFF2-40B4-BE49-F238E27FC236}">
                <a16:creationId xmlns:a16="http://schemas.microsoft.com/office/drawing/2014/main" id="{7CA01C82-9215-DF40-5C30-B4B4A6618DC4}"/>
              </a:ext>
            </a:extLst>
          </p:cNvPr>
          <p:cNvSpPr txBox="1"/>
          <p:nvPr/>
        </p:nvSpPr>
        <p:spPr>
          <a:xfrm>
            <a:off x="1600200" y="1206735"/>
            <a:ext cx="13182600" cy="9233297"/>
          </a:xfrm>
          <a:prstGeom prst="rect">
            <a:avLst/>
          </a:prstGeom>
          <a:noFill/>
        </p:spPr>
        <p:txBody>
          <a:bodyPr wrap="square">
            <a:spAutoFit/>
          </a:bodyPr>
          <a:lstStyle/>
          <a:p>
            <a:r>
              <a:rPr lang="en-US" b="1" dirty="0"/>
              <a:t>NHS England (2024) </a:t>
            </a:r>
            <a:r>
              <a:rPr lang="en-US" b="1" i="1" dirty="0"/>
              <a:t>NHS Staff Survey Results 2023–2024</a:t>
            </a:r>
            <a:r>
              <a:rPr lang="en-US" b="1" dirty="0"/>
              <a:t>: </a:t>
            </a:r>
            <a:r>
              <a:rPr lang="en-US" b="1" dirty="0">
                <a:hlinkClick r:id="rId2"/>
              </a:rPr>
              <a:t>https://www.nhsstaffsurveys.com/results/</a:t>
            </a:r>
            <a:r>
              <a:rPr lang="en-US" b="1" dirty="0"/>
              <a:t> (Accessed: 5 April 2026).</a:t>
            </a:r>
          </a:p>
          <a:p>
            <a:endParaRPr lang="en-US" b="1" dirty="0"/>
          </a:p>
          <a:p>
            <a:r>
              <a:rPr lang="en-US" b="1" dirty="0"/>
              <a:t>NHS England (2023) </a:t>
            </a:r>
            <a:r>
              <a:rPr lang="en-US" b="1" i="1" dirty="0"/>
              <a:t>NHS Long Term Workforce Plan</a:t>
            </a:r>
            <a:r>
              <a:rPr lang="en-US" b="1" dirty="0"/>
              <a:t>: </a:t>
            </a:r>
            <a:r>
              <a:rPr lang="en-US" b="1" dirty="0">
                <a:hlinkClick r:id="rId3"/>
              </a:rPr>
              <a:t>https://www.england.nhs.uk/long-read/nhs-long-term-workforce-plan/</a:t>
            </a:r>
            <a:r>
              <a:rPr lang="en-US" b="1" dirty="0"/>
              <a:t> (Accessed: 5 April 2026).</a:t>
            </a:r>
          </a:p>
          <a:p>
            <a:endParaRPr lang="en-US" b="1" dirty="0"/>
          </a:p>
          <a:p>
            <a:r>
              <a:rPr lang="en-US" b="1" dirty="0"/>
              <a:t>Care Quality Commission (2023) </a:t>
            </a:r>
            <a:r>
              <a:rPr lang="en-US" b="1" i="1" dirty="0"/>
              <a:t>State of Care Report</a:t>
            </a:r>
            <a:r>
              <a:rPr lang="en-US" b="1" dirty="0"/>
              <a:t>: https://www.cqc.org.uk/publications/state-care (Accessed: 5 April 2026).</a:t>
            </a:r>
          </a:p>
          <a:p>
            <a:endParaRPr lang="en-US" b="1" dirty="0"/>
          </a:p>
          <a:p>
            <a:r>
              <a:rPr lang="en-US" b="1" dirty="0"/>
              <a:t>NHS England (2020) </a:t>
            </a:r>
            <a:r>
              <a:rPr lang="en-US" b="1" i="1" dirty="0"/>
              <a:t>We Are the NHS: People Plan for 2020/21</a:t>
            </a:r>
            <a:r>
              <a:rPr lang="en-US" b="1" dirty="0"/>
              <a:t>: </a:t>
            </a:r>
            <a:r>
              <a:rPr lang="en-US" b="1" dirty="0">
                <a:hlinkClick r:id="rId4"/>
              </a:rPr>
              <a:t>https://www.england.nhs.uk/ournhspeople/</a:t>
            </a:r>
            <a:r>
              <a:rPr lang="en-US" b="1" dirty="0"/>
              <a:t> (Accessed: 5 April 2026).</a:t>
            </a:r>
          </a:p>
          <a:p>
            <a:endParaRPr lang="en-US" b="1" dirty="0"/>
          </a:p>
          <a:p>
            <a:r>
              <a:rPr lang="en-US" b="1" dirty="0"/>
              <a:t>Frederick Herzberg (1966) </a:t>
            </a:r>
            <a:r>
              <a:rPr lang="en-US" b="1" i="1" dirty="0"/>
              <a:t>Work and the Nature of Man</a:t>
            </a:r>
            <a:r>
              <a:rPr lang="en-US" b="1" dirty="0"/>
              <a:t>: </a:t>
            </a:r>
            <a:r>
              <a:rPr lang="en-US" b="1" dirty="0">
                <a:hlinkClick r:id="rId5"/>
              </a:rPr>
              <a:t>https://scholar.google.com/scholar?q=Herzberg+Work+and+the+Nature+of+Man</a:t>
            </a:r>
            <a:endParaRPr lang="en-US" b="1" dirty="0"/>
          </a:p>
          <a:p>
            <a:endParaRPr lang="en-US" b="1" dirty="0"/>
          </a:p>
          <a:p>
            <a:r>
              <a:rPr lang="en-US" b="1" dirty="0"/>
              <a:t>Denise Rousseau (1989) ‘Psychological and implied contracts in organizations’, </a:t>
            </a:r>
            <a:r>
              <a:rPr lang="en-US" b="1" i="1" dirty="0"/>
              <a:t>Employee Responsibilities and Rights Journal</a:t>
            </a:r>
            <a:r>
              <a:rPr lang="en-US" b="1" dirty="0"/>
              <a:t>, 2(2), pp. 121–139: </a:t>
            </a:r>
            <a:r>
              <a:rPr lang="en-US" b="1" dirty="0">
                <a:hlinkClick r:id="rId6"/>
              </a:rPr>
              <a:t>https://scholar.google.com/scholar?q=Rousseau+1989+psychological+contract</a:t>
            </a:r>
            <a:endParaRPr lang="en-US" b="1" dirty="0"/>
          </a:p>
          <a:p>
            <a:endParaRPr lang="en-US" b="1" dirty="0"/>
          </a:p>
          <a:p>
            <a:r>
              <a:rPr lang="en-US" b="1" dirty="0"/>
              <a:t>Michael West et al. (2017) </a:t>
            </a:r>
            <a:r>
              <a:rPr lang="en-US" b="1" i="1" dirty="0"/>
              <a:t>Caring to Change: How Compassionate Leadership Can Stimulate Innovation in Health Care</a:t>
            </a:r>
            <a:r>
              <a:rPr lang="en-US" b="1" dirty="0"/>
              <a:t>: </a:t>
            </a:r>
            <a:r>
              <a:rPr lang="en-US" b="1" dirty="0">
                <a:hlinkClick r:id="rId7"/>
              </a:rPr>
              <a:t>https://scholar.google.com/scholar?q=West+Caring+to+Change+NHS</a:t>
            </a:r>
            <a:endParaRPr lang="en-US" b="1" dirty="0"/>
          </a:p>
          <a:p>
            <a:endParaRPr lang="en-US" b="1" dirty="0"/>
          </a:p>
          <a:p>
            <a:r>
              <a:rPr lang="en-US" b="1" dirty="0"/>
              <a:t>Jeremy Dawson (2014) ‘Staff engagement and NHS performance’, </a:t>
            </a:r>
            <a:r>
              <a:rPr lang="en-US" b="1" i="1" dirty="0"/>
              <a:t>The King’s Fund</a:t>
            </a:r>
            <a:r>
              <a:rPr lang="en-US" b="1" dirty="0"/>
              <a:t>: </a:t>
            </a:r>
            <a:r>
              <a:rPr lang="en-US" b="1" dirty="0">
                <a:hlinkClick r:id="rId8"/>
              </a:rPr>
              <a:t>https://scholar.google.com/scholar?q=Jeremy+Dawson+staff+engagement+NHS</a:t>
            </a:r>
            <a:endParaRPr lang="en-US" b="1" dirty="0"/>
          </a:p>
          <a:p>
            <a:endParaRPr lang="en-US" b="1" dirty="0"/>
          </a:p>
          <a:p>
            <a:r>
              <a:rPr lang="en-US" b="1" dirty="0"/>
              <a:t>The King’s Fund (2022) </a:t>
            </a:r>
            <a:r>
              <a:rPr lang="en-US" b="1" i="1" dirty="0"/>
              <a:t>NHS workforce pressures</a:t>
            </a:r>
            <a:r>
              <a:rPr lang="en-US" b="1" dirty="0"/>
              <a:t>: </a:t>
            </a:r>
            <a:r>
              <a:rPr lang="en-US" b="1" dirty="0">
                <a:hlinkClick r:id="rId9"/>
              </a:rPr>
              <a:t>https://www.kingsfund.org.uk/publications/nhs-workforce-pressures</a:t>
            </a:r>
            <a:endParaRPr lang="en-US" b="1" dirty="0"/>
          </a:p>
          <a:p>
            <a:endParaRPr lang="en-US" b="1" dirty="0"/>
          </a:p>
          <a:p>
            <a:r>
              <a:rPr lang="en-US" b="1" dirty="0"/>
              <a:t>Health Foundation (2023) </a:t>
            </a:r>
            <a:r>
              <a:rPr lang="en-US" b="1" i="1" dirty="0"/>
              <a:t>NHS workforce and staff wellbeing</a:t>
            </a:r>
            <a:r>
              <a:rPr lang="en-US" b="1" dirty="0"/>
              <a:t>: </a:t>
            </a:r>
            <a:r>
              <a:rPr lang="en-US" b="1" dirty="0">
                <a:hlinkClick r:id="rId10"/>
              </a:rPr>
              <a:t>https://www.health.org.uk/</a:t>
            </a:r>
            <a:endParaRPr lang="en-US" b="1" dirty="0"/>
          </a:p>
          <a:p>
            <a:endParaRPr lang="en-US" b="1" dirty="0"/>
          </a:p>
          <a:p>
            <a:r>
              <a:rPr lang="en-US" b="1" dirty="0"/>
              <a:t>Christina Maslach &amp; Jackson, S.E. (1981) ‘The measurement of experienced burnout’, </a:t>
            </a:r>
            <a:r>
              <a:rPr lang="en-US" b="1" i="1" dirty="0"/>
              <a:t>Journal of Occupational </a:t>
            </a:r>
            <a:r>
              <a:rPr lang="en-US" b="1" i="1" dirty="0" err="1"/>
              <a:t>Behaviour</a:t>
            </a:r>
            <a:r>
              <a:rPr lang="en-US" b="1" i="1" dirty="0"/>
              <a:t>:</a:t>
            </a:r>
            <a:r>
              <a:rPr lang="en-US" b="1" dirty="0"/>
              <a:t> </a:t>
            </a:r>
            <a:r>
              <a:rPr lang="en-US" b="1" dirty="0">
                <a:hlinkClick r:id="rId11"/>
              </a:rPr>
              <a:t>https://scholar.google.com/scholar?q=Maslach+burnout+1981</a:t>
            </a:r>
            <a:endParaRPr lang="en-US" b="1" dirty="0"/>
          </a:p>
          <a:p>
            <a:endParaRPr lang="en-US" b="1" dirty="0"/>
          </a:p>
          <a:p>
            <a:r>
              <a:rPr lang="en-US" b="1" dirty="0"/>
              <a:t>Arnold Bakker &amp; Demerouti, E. (2007) ‘The Job Demands–Resources model’, </a:t>
            </a:r>
            <a:r>
              <a:rPr lang="en-US" b="1" i="1" dirty="0"/>
              <a:t>Journal of Managerial Psychology</a:t>
            </a:r>
            <a:r>
              <a:rPr lang="en-US" b="1" dirty="0"/>
              <a:t>: </a:t>
            </a:r>
            <a:r>
              <a:rPr lang="en-US" b="1" dirty="0">
                <a:hlinkClick r:id="rId12"/>
              </a:rPr>
              <a:t>https://scholar.google.com/scholar?q=Job+Demands+Resources+model</a:t>
            </a:r>
            <a:endParaRPr lang="en-US" b="1" dirty="0"/>
          </a:p>
          <a:p>
            <a:endParaRPr lang="en-US" b="1" dirty="0"/>
          </a:p>
          <a:p>
            <a:r>
              <a:rPr lang="en-IN" b="1" dirty="0"/>
              <a:t>Dave Ulrich (1997) </a:t>
            </a:r>
            <a:r>
              <a:rPr lang="en-IN" b="1" i="1" dirty="0"/>
              <a:t>Human Resource Champions</a:t>
            </a:r>
            <a:r>
              <a:rPr lang="en-IN" b="1" dirty="0"/>
              <a:t>: </a:t>
            </a:r>
            <a:r>
              <a:rPr lang="en-IN" b="1" dirty="0">
                <a:hlinkClick r:id="rId13"/>
              </a:rPr>
              <a:t>https://scholar.google.com/scholar?q=Ulrich+1997+HR+Champions</a:t>
            </a:r>
            <a:endParaRPr lang="en-IN" b="1" dirty="0"/>
          </a:p>
          <a:p>
            <a:endParaRPr lang="en-IN" dirty="0"/>
          </a:p>
        </p:txBody>
      </p:sp>
    </p:spTree>
    <p:extLst>
      <p:ext uri="{BB962C8B-B14F-4D97-AF65-F5344CB8AC3E}">
        <p14:creationId xmlns:p14="http://schemas.microsoft.com/office/powerpoint/2010/main" val="38217479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247426" y="6055965"/>
            <a:ext cx="5763562" cy="7093615"/>
            <a:chOff x="0" y="0"/>
            <a:chExt cx="660400" cy="812800"/>
          </a:xfrm>
        </p:grpSpPr>
        <p:sp>
          <p:nvSpPr>
            <p:cNvPr id="4" name="Freeform 4"/>
            <p:cNvSpPr/>
            <p:nvPr/>
          </p:nvSpPr>
          <p:spPr>
            <a:xfrm>
              <a:off x="0" y="0"/>
              <a:ext cx="660400" cy="812800"/>
            </a:xfrm>
            <a:custGeom>
              <a:avLst/>
              <a:gdLst/>
              <a:ahLst/>
              <a:cxnLst/>
              <a:rect l="l" t="t" r="r" b="b"/>
              <a:pathLst>
                <a:path w="660400" h="812800">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8502"/>
                  </a:cubicBezTo>
                  <a:lnTo>
                    <a:pt x="660400" y="812800"/>
                  </a:lnTo>
                  <a:lnTo>
                    <a:pt x="0" y="812800"/>
                  </a:lnTo>
                  <a:lnTo>
                    <a:pt x="0" y="328861"/>
                  </a:lnTo>
                  <a:cubicBezTo>
                    <a:pt x="1782" y="185660"/>
                    <a:pt x="93019" y="64045"/>
                    <a:pt x="220252" y="19070"/>
                  </a:cubicBezTo>
                  <a:close/>
                </a:path>
              </a:pathLst>
            </a:custGeom>
            <a:blipFill>
              <a:blip r:embed="rId2"/>
              <a:stretch>
                <a:fillRect l="-61318" r="-23297"/>
              </a:stretch>
            </a:blipFill>
            <a:ln w="95250" cap="sq">
              <a:solidFill>
                <a:srgbClr val="FFFFFF"/>
              </a:solidFill>
              <a:prstDash val="solid"/>
              <a:miter/>
            </a:ln>
          </p:spPr>
        </p:sp>
      </p:grpSp>
      <p:grpSp>
        <p:nvGrpSpPr>
          <p:cNvPr id="5" name="Group 5"/>
          <p:cNvGrpSpPr/>
          <p:nvPr/>
        </p:nvGrpSpPr>
        <p:grpSpPr>
          <a:xfrm>
            <a:off x="7603049" y="-4300384"/>
            <a:ext cx="11573961" cy="11573961"/>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17491" r="-17491"/>
              </a:stretch>
            </a:blipFill>
            <a:ln w="95250" cap="sq">
              <a:solidFill>
                <a:srgbClr val="014A85"/>
              </a:solidFill>
              <a:prstDash val="solid"/>
              <a:miter/>
            </a:ln>
          </p:spPr>
        </p:sp>
      </p:grpSp>
      <p:sp>
        <p:nvSpPr>
          <p:cNvPr id="9" name="TextBox 9"/>
          <p:cNvSpPr txBox="1"/>
          <p:nvPr/>
        </p:nvSpPr>
        <p:spPr>
          <a:xfrm>
            <a:off x="1408126" y="1024122"/>
            <a:ext cx="5248220" cy="3306148"/>
          </a:xfrm>
          <a:prstGeom prst="rect">
            <a:avLst/>
          </a:prstGeom>
        </p:spPr>
        <p:txBody>
          <a:bodyPr lIns="0" tIns="0" rIns="0" bIns="0" rtlCol="0" anchor="t">
            <a:spAutoFit/>
          </a:bodyPr>
          <a:lstStyle/>
          <a:p>
            <a:pPr algn="l">
              <a:lnSpc>
                <a:spcPts val="12793"/>
              </a:lnSpc>
            </a:pPr>
            <a:r>
              <a:rPr lang="en-US" sz="12542" b="1">
                <a:solidFill>
                  <a:srgbClr val="014A85"/>
                </a:solidFill>
                <a:latin typeface="Open Sauce Bold"/>
                <a:ea typeface="Open Sauce Bold"/>
                <a:cs typeface="Open Sauce Bold"/>
                <a:sym typeface="Open Sauce Bold"/>
              </a:rPr>
              <a:t>Thank you</a:t>
            </a:r>
          </a:p>
        </p:txBody>
      </p:sp>
      <p:sp>
        <p:nvSpPr>
          <p:cNvPr id="10" name="Freeform 10"/>
          <p:cNvSpPr/>
          <p:nvPr/>
        </p:nvSpPr>
        <p:spPr>
          <a:xfrm>
            <a:off x="16323393" y="7453686"/>
            <a:ext cx="637667" cy="641732"/>
          </a:xfrm>
          <a:custGeom>
            <a:avLst/>
            <a:gdLst/>
            <a:ahLst/>
            <a:cxnLst/>
            <a:rect l="l" t="t" r="r" b="b"/>
            <a:pathLst>
              <a:path w="637667" h="641732">
                <a:moveTo>
                  <a:pt x="0" y="0"/>
                </a:moveTo>
                <a:lnTo>
                  <a:pt x="637667" y="0"/>
                </a:lnTo>
                <a:lnTo>
                  <a:pt x="637667" y="641732"/>
                </a:lnTo>
                <a:lnTo>
                  <a:pt x="0" y="641732"/>
                </a:lnTo>
                <a:lnTo>
                  <a:pt x="0" y="0"/>
                </a:lnTo>
                <a:close/>
              </a:path>
            </a:pathLst>
          </a:custGeom>
          <a:blipFill>
            <a:blip>
              <a:extLst>
                <a:ext uri="{96DAC541-7B7A-43D3-8B79-37D633B846F1}">
                  <asvg:svgBlip xmlns:asvg="http://schemas.microsoft.com/office/drawing/2016/SVG/main" r:embed="rId4"/>
                </a:ext>
              </a:extLst>
            </a:blip>
            <a:stretch>
              <a:fillRect t="-238460" r="-424611" b="-160673"/>
            </a:stretch>
          </a:blipFill>
        </p:spPr>
      </p:sp>
      <p:sp>
        <p:nvSpPr>
          <p:cNvPr id="11" name="Freeform 11"/>
          <p:cNvSpPr/>
          <p:nvPr/>
        </p:nvSpPr>
        <p:spPr>
          <a:xfrm>
            <a:off x="5275329" y="3364321"/>
            <a:ext cx="908495" cy="332736"/>
          </a:xfrm>
          <a:custGeom>
            <a:avLst/>
            <a:gdLst/>
            <a:ahLst/>
            <a:cxnLst/>
            <a:rect l="l" t="t" r="r" b="b"/>
            <a:pathLst>
              <a:path w="908495" h="332736">
                <a:moveTo>
                  <a:pt x="0" y="0"/>
                </a:moveTo>
                <a:lnTo>
                  <a:pt x="908495" y="0"/>
                </a:lnTo>
                <a:lnTo>
                  <a:pt x="908495" y="332736"/>
                </a:lnTo>
                <a:lnTo>
                  <a:pt x="0" y="33273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2" name="Freeform 12"/>
          <p:cNvSpPr/>
          <p:nvPr/>
        </p:nvSpPr>
        <p:spPr>
          <a:xfrm flipV="1">
            <a:off x="15277715" y="-8064888"/>
            <a:ext cx="4242826" cy="11194062"/>
          </a:xfrm>
          <a:custGeom>
            <a:avLst/>
            <a:gdLst/>
            <a:ahLst/>
            <a:cxnLst/>
            <a:rect l="l" t="t" r="r" b="b"/>
            <a:pathLst>
              <a:path w="4242826" h="11194062">
                <a:moveTo>
                  <a:pt x="0" y="11194061"/>
                </a:moveTo>
                <a:lnTo>
                  <a:pt x="4242825" y="11194061"/>
                </a:lnTo>
                <a:lnTo>
                  <a:pt x="4242825" y="0"/>
                </a:lnTo>
                <a:lnTo>
                  <a:pt x="0" y="0"/>
                </a:lnTo>
                <a:lnTo>
                  <a:pt x="0" y="11194061"/>
                </a:lnTo>
                <a:close/>
              </a:path>
            </a:pathLst>
          </a:custGeom>
          <a:blipFill>
            <a:blip>
              <a:extLst>
                <a:ext uri="{96DAC541-7B7A-43D3-8B79-37D633B846F1}">
                  <asvg:svgBlip xmlns:asvg="http://schemas.microsoft.com/office/drawing/2016/SVG/main" r:embed="rId6"/>
                </a:ext>
              </a:extLst>
            </a:blip>
            <a:stretch>
              <a:fillRect r="-109748"/>
            </a:stretch>
          </a:blipFill>
        </p:spPr>
      </p:sp>
      <p:sp>
        <p:nvSpPr>
          <p:cNvPr id="14" name="TextBox 14"/>
          <p:cNvSpPr txBox="1"/>
          <p:nvPr/>
        </p:nvSpPr>
        <p:spPr>
          <a:xfrm>
            <a:off x="1408126" y="4465773"/>
            <a:ext cx="5602862" cy="766197"/>
          </a:xfrm>
          <a:prstGeom prst="rect">
            <a:avLst/>
          </a:prstGeom>
        </p:spPr>
        <p:txBody>
          <a:bodyPr lIns="0" tIns="0" rIns="0" bIns="0" rtlCol="0" anchor="t">
            <a:spAutoFit/>
          </a:bodyPr>
          <a:lstStyle/>
          <a:p>
            <a:pPr algn="l">
              <a:lnSpc>
                <a:spcPts val="5636"/>
              </a:lnSpc>
            </a:pPr>
            <a:r>
              <a:rPr lang="en-US" sz="4817" dirty="0">
                <a:solidFill>
                  <a:srgbClr val="000000"/>
                </a:solidFill>
                <a:latin typeface="Poppins"/>
                <a:ea typeface="Poppins"/>
                <a:cs typeface="Poppins"/>
                <a:sym typeface="Poppins"/>
              </a:rPr>
              <a:t>for your attention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4323</Words>
  <Application>Microsoft Office PowerPoint</Application>
  <PresentationFormat>Custom</PresentationFormat>
  <Paragraphs>246</Paragraphs>
  <Slides>22</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Poppins Bold</vt:lpstr>
      <vt:lpstr>Open Sauce Bold</vt:lpstr>
      <vt:lpstr>Times New Roman</vt:lpstr>
      <vt:lpstr>Poppins</vt:lpstr>
      <vt:lpstr>Wingdings</vt:lpstr>
      <vt:lpstr>Calibri</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Medical Healthcare Presentation</dc:title>
  <cp:lastModifiedBy>vivek singireddy</cp:lastModifiedBy>
  <cp:revision>311</cp:revision>
  <dcterms:created xsi:type="dcterms:W3CDTF">2006-08-16T00:00:00Z</dcterms:created>
  <dcterms:modified xsi:type="dcterms:W3CDTF">2026-04-05T12:09:04Z</dcterms:modified>
  <dc:identifier>DAHFyG5__TQ</dc:identifier>
</cp:coreProperties>
</file>