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56" r:id="rId2"/>
    <p:sldId id="280" r:id="rId3"/>
    <p:sldId id="257" r:id="rId4"/>
    <p:sldId id="263" r:id="rId5"/>
    <p:sldId id="262" r:id="rId6"/>
    <p:sldId id="281" r:id="rId7"/>
    <p:sldId id="261" r:id="rId8"/>
    <p:sldId id="264" r:id="rId9"/>
    <p:sldId id="287" r:id="rId10"/>
    <p:sldId id="266" r:id="rId11"/>
    <p:sldId id="282" r:id="rId12"/>
    <p:sldId id="265" r:id="rId13"/>
    <p:sldId id="288" r:id="rId14"/>
    <p:sldId id="271" r:id="rId15"/>
    <p:sldId id="289" r:id="rId16"/>
    <p:sldId id="277" r:id="rId17"/>
    <p:sldId id="270" r:id="rId18"/>
    <p:sldId id="272" r:id="rId19"/>
    <p:sldId id="273" r:id="rId20"/>
    <p:sldId id="269" r:id="rId21"/>
    <p:sldId id="268" r:id="rId22"/>
    <p:sldId id="276" r:id="rId23"/>
    <p:sldId id="283" r:id="rId24"/>
    <p:sldId id="279" r:id="rId25"/>
    <p:sldId id="284" r:id="rId26"/>
    <p:sldId id="278" r:id="rId27"/>
    <p:sldId id="286" r:id="rId28"/>
    <p:sldId id="27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619" autoAdjust="0"/>
  </p:normalViewPr>
  <p:slideViewPr>
    <p:cSldViewPr snapToGrid="0">
      <p:cViewPr varScale="1">
        <p:scale>
          <a:sx n="87" d="100"/>
          <a:sy n="87" d="100"/>
        </p:scale>
        <p:origin x="76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47663D-5702-4169-BE15-600518D4F90A}" type="datetimeFigureOut">
              <a:rPr lang="en-GB" smtClean="0"/>
              <a:t>18/10/2023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EC3BE5-FB62-44C7-A962-41A1A4E14D06}" type="slidenum">
              <a:rPr lang="en-GB" smtClean="0"/>
              <a:t>‹#›</a:t>
            </a:fld>
            <a:endParaRPr lang="en-GB"/>
          </a:p>
        </p:txBody>
      </p:sp>
    </p:spTree>
    <p:extLst>
      <p:ext uri="{BB962C8B-B14F-4D97-AF65-F5344CB8AC3E}">
        <p14:creationId xmlns:p14="http://schemas.microsoft.com/office/powerpoint/2010/main" val="1198060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Millenium development goals:  was until 2015 and then SDG</a:t>
            </a:r>
          </a:p>
        </p:txBody>
      </p:sp>
      <p:sp>
        <p:nvSpPr>
          <p:cNvPr id="4" name="Slide Number Placeholder 3"/>
          <p:cNvSpPr>
            <a:spLocks noGrp="1"/>
          </p:cNvSpPr>
          <p:nvPr>
            <p:ph type="sldNum" sz="quarter" idx="5"/>
          </p:nvPr>
        </p:nvSpPr>
        <p:spPr/>
        <p:txBody>
          <a:bodyPr/>
          <a:lstStyle/>
          <a:p>
            <a:fld id="{A6EC3BE5-FB62-44C7-A962-41A1A4E14D06}" type="slidenum">
              <a:rPr lang="en-GB" smtClean="0"/>
              <a:t>8</a:t>
            </a:fld>
            <a:endParaRPr lang="en-GB"/>
          </a:p>
        </p:txBody>
      </p:sp>
    </p:spTree>
    <p:extLst>
      <p:ext uri="{BB962C8B-B14F-4D97-AF65-F5344CB8AC3E}">
        <p14:creationId xmlns:p14="http://schemas.microsoft.com/office/powerpoint/2010/main" val="20602889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912AC77-7ACA-4441-B8BA-DEF1CC72BFD3}" type="datetimeFigureOut">
              <a:rPr lang="en-GB" smtClean="0"/>
              <a:t>18/10/2023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765709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12AC77-7ACA-4441-B8BA-DEF1CC72BFD3}" type="datetimeFigureOut">
              <a:rPr lang="en-GB" smtClean="0"/>
              <a:t>18/10/2023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354837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2AC77-7ACA-4441-B8BA-DEF1CC72BFD3}" type="datetimeFigureOut">
              <a:rPr lang="en-GB" smtClean="0"/>
              <a:t>18/10/2023</a:t>
            </a:fld>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347736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912AC77-7ACA-4441-B8BA-DEF1CC72BFD3}" type="datetimeFigureOut">
              <a:rPr lang="en-GB" smtClean="0"/>
              <a:t>18/10/2023</a:t>
            </a:fld>
            <a:endParaRPr lang="en-GB"/>
          </a:p>
        </p:txBody>
      </p:sp>
      <p:sp>
        <p:nvSpPr>
          <p:cNvPr id="7" name="Slide Number Placeholder 6"/>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276661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912AC77-7ACA-4441-B8BA-DEF1CC72BFD3}" type="datetimeFigureOut">
              <a:rPr lang="en-GB" smtClean="0"/>
              <a:t>18/10/2023</a:t>
            </a:fld>
            <a:endParaRPr lang="en-GB"/>
          </a:p>
        </p:txBody>
      </p:sp>
      <p:sp>
        <p:nvSpPr>
          <p:cNvPr id="9" name="Slide Number Placeholder 8"/>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891226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912AC77-7ACA-4441-B8BA-DEF1CC72BFD3}" type="datetimeFigureOut">
              <a:rPr lang="en-GB" smtClean="0"/>
              <a:t>18/10/2023</a:t>
            </a:fld>
            <a:endParaRPr lang="en-GB"/>
          </a:p>
        </p:txBody>
      </p:sp>
      <p:sp>
        <p:nvSpPr>
          <p:cNvPr id="5" name="Slide Number Placeholder 4"/>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1770380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12AC77-7ACA-4441-B8BA-DEF1CC72BFD3}" type="datetimeFigureOut">
              <a:rPr lang="en-GB" smtClean="0"/>
              <a:t>18/10/2023</a:t>
            </a:fld>
            <a:endParaRPr lang="en-GB"/>
          </a:p>
        </p:txBody>
      </p:sp>
      <p:sp>
        <p:nvSpPr>
          <p:cNvPr id="4" name="Slide Number Placeholder 3"/>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673010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12AC77-7ACA-4441-B8BA-DEF1CC72BFD3}" type="datetimeFigureOut">
              <a:rPr lang="en-GB" smtClean="0"/>
              <a:t>18/10/2023</a:t>
            </a:fld>
            <a:endParaRPr lang="en-GB"/>
          </a:p>
        </p:txBody>
      </p:sp>
      <p:sp>
        <p:nvSpPr>
          <p:cNvPr id="7" name="Slide Number Placeholder 6"/>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1813191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12AC77-7ACA-4441-B8BA-DEF1CC72BFD3}" type="datetimeFigureOut">
              <a:rPr lang="en-GB" smtClean="0"/>
              <a:t>18/10/2023</a:t>
            </a:fld>
            <a:endParaRPr lang="en-GB"/>
          </a:p>
        </p:txBody>
      </p:sp>
      <p:sp>
        <p:nvSpPr>
          <p:cNvPr id="7" name="Slide Number Placeholder 6"/>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571070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12AC77-7ACA-4441-B8BA-DEF1CC72BFD3}" type="datetimeFigureOut">
              <a:rPr lang="en-GB" smtClean="0"/>
              <a:t>18/10/2023</a:t>
            </a:fld>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56645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12AC77-7ACA-4441-B8BA-DEF1CC72BFD3}" type="datetimeFigureOut">
              <a:rPr lang="en-GB" smtClean="0"/>
              <a:t>18/10/2023</a:t>
            </a:fld>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133578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6912AC77-7ACA-4441-B8BA-DEF1CC72BFD3}" type="datetimeFigureOut">
              <a:rPr lang="en-GB" smtClean="0"/>
              <a:t>18/10/2023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0A2053D-0842-4E38-826C-AE75794432CB}" type="slidenum">
              <a:rPr lang="en-GB" smtClean="0"/>
              <a:t>‹#›</a:t>
            </a:fld>
            <a:endParaRPr lang="en-GB"/>
          </a:p>
        </p:txBody>
      </p:sp>
    </p:spTree>
    <p:extLst>
      <p:ext uri="{BB962C8B-B14F-4D97-AF65-F5344CB8AC3E}">
        <p14:creationId xmlns:p14="http://schemas.microsoft.com/office/powerpoint/2010/main" val="339451182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publications.parliament.uk/pa/cm201012/cmselect/cmcomloc/1526/152607.htm"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government/publications/implementing-the-sustainable-development-goals/implementing-the-sustainable-development-goals--2"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gov.uk/government/publications/implementing-the-sustainable-development-goals/implementing-the-sustainable-development-goals--2"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AD8F5-4B34-43F0-83C9-D8E5F3691C3D}"/>
              </a:ext>
            </a:extLst>
          </p:cNvPr>
          <p:cNvSpPr>
            <a:spLocks noGrp="1"/>
          </p:cNvSpPr>
          <p:nvPr>
            <p:ph type="ctrTitle"/>
          </p:nvPr>
        </p:nvSpPr>
        <p:spPr>
          <a:xfrm>
            <a:off x="1074020" y="2859698"/>
            <a:ext cx="10043959" cy="1470025"/>
          </a:xfrm>
        </p:spPr>
        <p:txBody>
          <a:bodyPr>
            <a:noAutofit/>
          </a:bodyPr>
          <a:lstStyle/>
          <a:p>
            <a:br>
              <a:rPr lang="en-GB" sz="3600" b="1" dirty="0">
                <a:solidFill>
                  <a:schemeClr val="bg1"/>
                </a:solidFill>
              </a:rPr>
            </a:br>
            <a:r>
              <a:rPr lang="en-GB" sz="3600" b="1" i="0" dirty="0">
                <a:solidFill>
                  <a:schemeClr val="bg1"/>
                </a:solidFill>
                <a:effectLst/>
              </a:rPr>
              <a:t>Health, Wellbeing and Sustainable Development (BMHP6021)</a:t>
            </a:r>
            <a:br>
              <a:rPr lang="en-GB" sz="3600" b="1" i="0" dirty="0">
                <a:solidFill>
                  <a:schemeClr val="bg1"/>
                </a:solidFill>
                <a:effectLst/>
              </a:rPr>
            </a:br>
            <a:br>
              <a:rPr lang="en-GB" sz="3600" b="1" dirty="0">
                <a:solidFill>
                  <a:schemeClr val="bg1"/>
                </a:solidFill>
              </a:rPr>
            </a:br>
            <a:br>
              <a:rPr lang="en-GB" sz="3600" b="1" dirty="0">
                <a:solidFill>
                  <a:schemeClr val="bg1"/>
                </a:solidFill>
              </a:rPr>
            </a:br>
            <a:r>
              <a:rPr lang="en-GB" sz="3600" b="1" dirty="0">
                <a:solidFill>
                  <a:schemeClr val="bg1"/>
                </a:solidFill>
              </a:rPr>
              <a:t>Week 2: Sustainable Development Goals in the UK </a:t>
            </a:r>
            <a:br>
              <a:rPr lang="en-GB" sz="3600" b="1" dirty="0">
                <a:solidFill>
                  <a:schemeClr val="bg1"/>
                </a:solidFill>
              </a:rPr>
            </a:br>
            <a:r>
              <a:rPr lang="en-GB" sz="3600" b="1" dirty="0">
                <a:solidFill>
                  <a:schemeClr val="bg1"/>
                </a:solidFill>
              </a:rPr>
              <a:t>(Part 1)</a:t>
            </a:r>
            <a:br>
              <a:rPr lang="en-GB" sz="3600" b="1" dirty="0">
                <a:solidFill>
                  <a:schemeClr val="bg1"/>
                </a:solidFill>
              </a:rPr>
            </a:br>
            <a:endParaRPr lang="en-GB" sz="3600" b="1" dirty="0">
              <a:solidFill>
                <a:schemeClr val="bg1"/>
              </a:solidFill>
            </a:endParaRPr>
          </a:p>
        </p:txBody>
      </p:sp>
    </p:spTree>
    <p:extLst>
      <p:ext uri="{BB962C8B-B14F-4D97-AF65-F5344CB8AC3E}">
        <p14:creationId xmlns:p14="http://schemas.microsoft.com/office/powerpoint/2010/main" val="3155104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37FBE-1D12-48BC-BF90-190A968E410E}"/>
              </a:ext>
            </a:extLst>
          </p:cNvPr>
          <p:cNvSpPr>
            <a:spLocks noGrp="1"/>
          </p:cNvSpPr>
          <p:nvPr>
            <p:ph type="title"/>
          </p:nvPr>
        </p:nvSpPr>
        <p:spPr/>
        <p:txBody>
          <a:bodyPr>
            <a:normAutofit/>
          </a:bodyPr>
          <a:lstStyle/>
          <a:p>
            <a:r>
              <a:rPr lang="en-GB" sz="5400" b="1" dirty="0"/>
              <a:t>Lesson objectives</a:t>
            </a:r>
          </a:p>
        </p:txBody>
      </p:sp>
      <p:sp>
        <p:nvSpPr>
          <p:cNvPr id="3" name="Content Placeholder 2">
            <a:extLst>
              <a:ext uri="{FF2B5EF4-FFF2-40B4-BE49-F238E27FC236}">
                <a16:creationId xmlns:a16="http://schemas.microsoft.com/office/drawing/2014/main" id="{57D6851D-FEA0-48B1-B6C6-46B9CF550655}"/>
              </a:ext>
            </a:extLst>
          </p:cNvPr>
          <p:cNvSpPr>
            <a:spLocks noGrp="1"/>
          </p:cNvSpPr>
          <p:nvPr>
            <p:ph idx="1"/>
          </p:nvPr>
        </p:nvSpPr>
        <p:spPr>
          <a:xfrm>
            <a:off x="1097280" y="2095500"/>
            <a:ext cx="10058400" cy="3773594"/>
          </a:xfrm>
        </p:spPr>
        <p:txBody>
          <a:bodyPr>
            <a:normAutofit/>
          </a:bodyPr>
          <a:lstStyle/>
          <a:p>
            <a:pPr>
              <a:buFont typeface="Wingdings" panose="05000000000000000000" pitchFamily="2" charset="2"/>
              <a:buChar char="§"/>
            </a:pPr>
            <a:r>
              <a:rPr lang="en-GB" sz="3600" dirty="0"/>
              <a:t> Definition of sustainable development</a:t>
            </a:r>
          </a:p>
          <a:p>
            <a:pPr>
              <a:buFont typeface="Wingdings" panose="05000000000000000000" pitchFamily="2" charset="2"/>
              <a:buChar char="§"/>
            </a:pPr>
            <a:r>
              <a:rPr lang="en-GB" sz="3600" dirty="0"/>
              <a:t> Overview of the main United Nations (UN) Sustainable Development Goals (SDGs)</a:t>
            </a:r>
          </a:p>
          <a:p>
            <a:pPr>
              <a:buFont typeface="Wingdings" panose="05000000000000000000" pitchFamily="2" charset="2"/>
              <a:buChar char="§"/>
            </a:pPr>
            <a:r>
              <a:rPr lang="en-GB" sz="3600" dirty="0"/>
              <a:t> Discuss the Sustainable Development Goals in the UK (Part 1).</a:t>
            </a:r>
          </a:p>
          <a:p>
            <a:pPr>
              <a:buFont typeface="Wingdings" panose="05000000000000000000" pitchFamily="2" charset="2"/>
              <a:buChar char="§"/>
            </a:pPr>
            <a:endParaRPr lang="en-GB" sz="3600" dirty="0"/>
          </a:p>
          <a:p>
            <a:pPr>
              <a:buFont typeface="Wingdings" panose="05000000000000000000" pitchFamily="2" charset="2"/>
              <a:buChar char="§"/>
            </a:pPr>
            <a:endParaRPr lang="en-GB" sz="3600" dirty="0"/>
          </a:p>
        </p:txBody>
      </p:sp>
    </p:spTree>
    <p:extLst>
      <p:ext uri="{BB962C8B-B14F-4D97-AF65-F5344CB8AC3E}">
        <p14:creationId xmlns:p14="http://schemas.microsoft.com/office/powerpoint/2010/main" val="2701950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755D1-385B-451B-9FC4-F1247B7F34A1}"/>
              </a:ext>
            </a:extLst>
          </p:cNvPr>
          <p:cNvSpPr>
            <a:spLocks noGrp="1"/>
          </p:cNvSpPr>
          <p:nvPr>
            <p:ph type="title"/>
          </p:nvPr>
        </p:nvSpPr>
        <p:spPr>
          <a:xfrm>
            <a:off x="609600" y="274638"/>
            <a:ext cx="10972800" cy="525462"/>
          </a:xfrm>
        </p:spPr>
        <p:txBody>
          <a:bodyPr anchor="ctr">
            <a:normAutofit fontScale="90000"/>
          </a:bodyPr>
          <a:lstStyle/>
          <a:p>
            <a:r>
              <a:rPr lang="en-GB" b="1" dirty="0"/>
              <a:t>What is Sustainable Development?</a:t>
            </a:r>
          </a:p>
        </p:txBody>
      </p:sp>
      <p:sp>
        <p:nvSpPr>
          <p:cNvPr id="3" name="Content Placeholder 2">
            <a:extLst>
              <a:ext uri="{FF2B5EF4-FFF2-40B4-BE49-F238E27FC236}">
                <a16:creationId xmlns:a16="http://schemas.microsoft.com/office/drawing/2014/main" id="{8A075959-EC08-4C1C-8DBB-B3F9999EF0A9}"/>
              </a:ext>
            </a:extLst>
          </p:cNvPr>
          <p:cNvSpPr>
            <a:spLocks noGrp="1"/>
          </p:cNvSpPr>
          <p:nvPr>
            <p:ph sz="half" idx="1"/>
          </p:nvPr>
        </p:nvSpPr>
        <p:spPr>
          <a:xfrm>
            <a:off x="609600" y="1028700"/>
            <a:ext cx="7950926" cy="4560541"/>
          </a:xfrm>
        </p:spPr>
        <p:txBody>
          <a:bodyPr>
            <a:noAutofit/>
          </a:bodyPr>
          <a:lstStyle/>
          <a:p>
            <a:pPr>
              <a:lnSpc>
                <a:spcPct val="90000"/>
              </a:lnSpc>
            </a:pPr>
            <a:r>
              <a:rPr lang="en-US" sz="2400" dirty="0"/>
              <a:t>Development that meets the needs of the present without compromising the ability of future generations to meet their own needs.</a:t>
            </a:r>
          </a:p>
          <a:p>
            <a:pPr marL="0" indent="0">
              <a:lnSpc>
                <a:spcPct val="90000"/>
              </a:lnSpc>
              <a:buNone/>
            </a:pPr>
            <a:r>
              <a:rPr lang="en-US" sz="2400" dirty="0"/>
              <a:t> </a:t>
            </a:r>
          </a:p>
          <a:p>
            <a:pPr>
              <a:lnSpc>
                <a:spcPct val="90000"/>
              </a:lnSpc>
            </a:pPr>
            <a:r>
              <a:rPr lang="en-US" sz="2400" dirty="0"/>
              <a:t>It is central to the economic, environmental and social success of the country.</a:t>
            </a:r>
          </a:p>
          <a:p>
            <a:pPr>
              <a:lnSpc>
                <a:spcPct val="90000"/>
              </a:lnSpc>
            </a:pPr>
            <a:endParaRPr lang="en-US" sz="2400" dirty="0"/>
          </a:p>
          <a:p>
            <a:pPr>
              <a:lnSpc>
                <a:spcPct val="90000"/>
              </a:lnSpc>
            </a:pPr>
            <a:r>
              <a:rPr lang="en-US" sz="2400" dirty="0"/>
              <a:t>It ensures that all people should be able to satisfy their basic needs and enjoy a better quality of life, both now and in the future.</a:t>
            </a:r>
          </a:p>
          <a:p>
            <a:pPr>
              <a:lnSpc>
                <a:spcPct val="90000"/>
              </a:lnSpc>
            </a:pPr>
            <a:endParaRPr lang="en-US" sz="2400" dirty="0"/>
          </a:p>
          <a:p>
            <a:pPr marL="0" indent="0">
              <a:lnSpc>
                <a:spcPct val="90000"/>
              </a:lnSpc>
              <a:buNone/>
            </a:pPr>
            <a:r>
              <a:rPr lang="en-US" sz="1200" dirty="0"/>
              <a:t>Source: </a:t>
            </a:r>
            <a:r>
              <a:rPr lang="en-US" sz="1200" dirty="0">
                <a:hlinkClick r:id="rId2"/>
              </a:rPr>
              <a:t>https://publications.parliament.uk/pa/cm201012/cmselect/cmcomloc/1526/152607.htm</a:t>
            </a:r>
            <a:r>
              <a:rPr lang="en-US" sz="1200" dirty="0"/>
              <a:t> </a:t>
            </a:r>
            <a:endParaRPr lang="en-GB" sz="1200" dirty="0"/>
          </a:p>
        </p:txBody>
      </p:sp>
      <p:pic>
        <p:nvPicPr>
          <p:cNvPr id="4" name="Content Placeholder 3">
            <a:extLst>
              <a:ext uri="{FF2B5EF4-FFF2-40B4-BE49-F238E27FC236}">
                <a16:creationId xmlns:a16="http://schemas.microsoft.com/office/drawing/2014/main" id="{ED3BE36F-DB54-2443-F5D4-6015259A87C5}"/>
              </a:ext>
            </a:extLst>
          </p:cNvPr>
          <p:cNvPicPr>
            <a:picLocks noGrp="1" noChangeAspect="1"/>
          </p:cNvPicPr>
          <p:nvPr>
            <p:ph sz="half" idx="2"/>
          </p:nvPr>
        </p:nvPicPr>
        <p:blipFill>
          <a:blip r:embed="rId3"/>
          <a:stretch>
            <a:fillRect/>
          </a:stretch>
        </p:blipFill>
        <p:spPr>
          <a:xfrm>
            <a:off x="8908869" y="2211704"/>
            <a:ext cx="3082834" cy="1992772"/>
          </a:xfrm>
          <a:prstGeom prst="rect">
            <a:avLst/>
          </a:prstGeom>
          <a:noFill/>
        </p:spPr>
      </p:pic>
    </p:spTree>
    <p:extLst>
      <p:ext uri="{BB962C8B-B14F-4D97-AF65-F5344CB8AC3E}">
        <p14:creationId xmlns:p14="http://schemas.microsoft.com/office/powerpoint/2010/main" val="309804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56858-D3A4-4165-914E-AD92356384C3}"/>
              </a:ext>
            </a:extLst>
          </p:cNvPr>
          <p:cNvSpPr>
            <a:spLocks noGrp="1"/>
          </p:cNvSpPr>
          <p:nvPr>
            <p:ph type="title"/>
          </p:nvPr>
        </p:nvSpPr>
        <p:spPr>
          <a:xfrm>
            <a:off x="609600" y="274638"/>
            <a:ext cx="10972800" cy="658812"/>
          </a:xfrm>
        </p:spPr>
        <p:txBody>
          <a:bodyPr anchor="ctr">
            <a:normAutofit/>
          </a:bodyPr>
          <a:lstStyle/>
          <a:p>
            <a:pPr>
              <a:lnSpc>
                <a:spcPct val="90000"/>
              </a:lnSpc>
            </a:pPr>
            <a:r>
              <a:rPr lang="en-GB" sz="3700" b="1" dirty="0"/>
              <a:t>Overview of the Sustainable Development Goals</a:t>
            </a:r>
          </a:p>
        </p:txBody>
      </p:sp>
      <p:sp>
        <p:nvSpPr>
          <p:cNvPr id="3" name="Content Placeholder 2">
            <a:extLst>
              <a:ext uri="{FF2B5EF4-FFF2-40B4-BE49-F238E27FC236}">
                <a16:creationId xmlns:a16="http://schemas.microsoft.com/office/drawing/2014/main" id="{CF1E03BA-4771-458C-B842-14D5E97359CF}"/>
              </a:ext>
            </a:extLst>
          </p:cNvPr>
          <p:cNvSpPr>
            <a:spLocks noGrp="1"/>
          </p:cNvSpPr>
          <p:nvPr>
            <p:ph sz="half" idx="1"/>
          </p:nvPr>
        </p:nvSpPr>
        <p:spPr>
          <a:xfrm>
            <a:off x="609599" y="1358537"/>
            <a:ext cx="6731727" cy="4230704"/>
          </a:xfrm>
        </p:spPr>
        <p:txBody>
          <a:bodyPr>
            <a:normAutofit/>
          </a:bodyPr>
          <a:lstStyle/>
          <a:p>
            <a:pPr>
              <a:lnSpc>
                <a:spcPct val="90000"/>
              </a:lnSpc>
              <a:buFont typeface="Wingdings" panose="05000000000000000000" pitchFamily="2" charset="2"/>
              <a:buChar char="§"/>
            </a:pPr>
            <a:r>
              <a:rPr lang="en-US" sz="2400" dirty="0"/>
              <a:t>The 2030 Agenda for Sustainable Development was adopted by 193 UN member states at the United Nations Sustainable Development Summit in 2015. </a:t>
            </a:r>
          </a:p>
          <a:p>
            <a:pPr>
              <a:lnSpc>
                <a:spcPct val="90000"/>
              </a:lnSpc>
              <a:buFont typeface="Wingdings" panose="05000000000000000000" pitchFamily="2" charset="2"/>
              <a:buChar char="§"/>
            </a:pPr>
            <a:endParaRPr lang="en-US" sz="2400" dirty="0"/>
          </a:p>
          <a:p>
            <a:pPr>
              <a:lnSpc>
                <a:spcPct val="90000"/>
              </a:lnSpc>
              <a:buFont typeface="Wingdings" panose="05000000000000000000" pitchFamily="2" charset="2"/>
              <a:buChar char="§"/>
            </a:pPr>
            <a:r>
              <a:rPr lang="en-US" sz="2400" dirty="0"/>
              <a:t>It provides an ambitious, globally-agreed, shared blueprint for the world we want to see by 2030 and is centered around the 17 Sustainable Development Goals (also known as the Global Goals or SDGs).</a:t>
            </a:r>
          </a:p>
          <a:p>
            <a:pPr>
              <a:lnSpc>
                <a:spcPct val="90000"/>
              </a:lnSpc>
            </a:pPr>
            <a:endParaRPr lang="en-US" sz="2400" dirty="0"/>
          </a:p>
        </p:txBody>
      </p:sp>
      <p:pic>
        <p:nvPicPr>
          <p:cNvPr id="4" name="Content Placeholder 3">
            <a:extLst>
              <a:ext uri="{FF2B5EF4-FFF2-40B4-BE49-F238E27FC236}">
                <a16:creationId xmlns:a16="http://schemas.microsoft.com/office/drawing/2014/main" id="{8AD7EC78-4817-14D6-A537-8CAB980F4F2B}"/>
              </a:ext>
            </a:extLst>
          </p:cNvPr>
          <p:cNvPicPr>
            <a:picLocks noGrp="1" noChangeAspect="1"/>
          </p:cNvPicPr>
          <p:nvPr>
            <p:ph sz="half" idx="2"/>
          </p:nvPr>
        </p:nvPicPr>
        <p:blipFill>
          <a:blip r:embed="rId2"/>
          <a:stretch>
            <a:fillRect/>
          </a:stretch>
        </p:blipFill>
        <p:spPr>
          <a:xfrm>
            <a:off x="7489371" y="1155517"/>
            <a:ext cx="4352993" cy="4352993"/>
          </a:xfrm>
          <a:prstGeom prst="rect">
            <a:avLst/>
          </a:prstGeom>
          <a:noFill/>
        </p:spPr>
      </p:pic>
    </p:spTree>
    <p:extLst>
      <p:ext uri="{BB962C8B-B14F-4D97-AF65-F5344CB8AC3E}">
        <p14:creationId xmlns:p14="http://schemas.microsoft.com/office/powerpoint/2010/main" val="2449790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B16FB70-FD99-4832-86FC-9FBA26408114}"/>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Overview of the Sustainable Development Goals</a:t>
            </a:r>
          </a:p>
        </p:txBody>
      </p:sp>
      <p:sp>
        <p:nvSpPr>
          <p:cNvPr id="3" name="Content Placeholder 2">
            <a:extLst>
              <a:ext uri="{FF2B5EF4-FFF2-40B4-BE49-F238E27FC236}">
                <a16:creationId xmlns:a16="http://schemas.microsoft.com/office/drawing/2014/main" id="{CF1E03BA-4771-458C-B842-14D5E97359CF}"/>
              </a:ext>
            </a:extLst>
          </p:cNvPr>
          <p:cNvSpPr>
            <a:spLocks noGrp="1"/>
          </p:cNvSpPr>
          <p:nvPr>
            <p:ph sz="half" idx="1"/>
          </p:nvPr>
        </p:nvSpPr>
        <p:spPr>
          <a:xfrm>
            <a:off x="609599" y="1600201"/>
            <a:ext cx="5754255" cy="3989040"/>
          </a:xfrm>
        </p:spPr>
        <p:txBody>
          <a:bodyPr>
            <a:normAutofit/>
          </a:bodyPr>
          <a:lstStyle/>
          <a:p>
            <a:pPr>
              <a:lnSpc>
                <a:spcPct val="90000"/>
              </a:lnSpc>
              <a:buFont typeface="Wingdings" panose="05000000000000000000" pitchFamily="2" charset="2"/>
              <a:buChar char="§"/>
            </a:pPr>
            <a:r>
              <a:rPr lang="en-US" sz="2400" dirty="0"/>
              <a:t> The Sustainable Development Goals are underpinned by 169 targets which address a wide range of issues facing both developed and developing countries.</a:t>
            </a:r>
          </a:p>
          <a:p>
            <a:pPr>
              <a:lnSpc>
                <a:spcPct val="90000"/>
              </a:lnSpc>
              <a:buFont typeface="Wingdings" panose="05000000000000000000" pitchFamily="2" charset="2"/>
              <a:buChar char="§"/>
            </a:pPr>
            <a:endParaRPr lang="en-US" sz="2400" dirty="0"/>
          </a:p>
          <a:p>
            <a:pPr>
              <a:lnSpc>
                <a:spcPct val="90000"/>
              </a:lnSpc>
              <a:buFont typeface="Wingdings" panose="05000000000000000000" pitchFamily="2" charset="2"/>
              <a:buChar char="§"/>
            </a:pPr>
            <a:r>
              <a:rPr lang="en-US" sz="2400" dirty="0"/>
              <a:t> These interconnected issues include poverty, inequality, climate change, inclusive societies and access to health and education. </a:t>
            </a:r>
          </a:p>
        </p:txBody>
      </p:sp>
      <p:pic>
        <p:nvPicPr>
          <p:cNvPr id="7" name="Picture 6">
            <a:extLst>
              <a:ext uri="{FF2B5EF4-FFF2-40B4-BE49-F238E27FC236}">
                <a16:creationId xmlns:a16="http://schemas.microsoft.com/office/drawing/2014/main" id="{73A51024-0C9D-4806-F374-A60804F386A6}"/>
              </a:ext>
            </a:extLst>
          </p:cNvPr>
          <p:cNvPicPr>
            <a:picLocks noChangeAspect="1"/>
          </p:cNvPicPr>
          <p:nvPr/>
        </p:nvPicPr>
        <p:blipFill>
          <a:blip r:embed="rId2"/>
          <a:stretch>
            <a:fillRect/>
          </a:stretch>
        </p:blipFill>
        <p:spPr>
          <a:xfrm>
            <a:off x="6706524" y="1974978"/>
            <a:ext cx="4875876" cy="2633967"/>
          </a:xfrm>
          <a:prstGeom prst="rect">
            <a:avLst/>
          </a:prstGeom>
        </p:spPr>
      </p:pic>
    </p:spTree>
    <p:extLst>
      <p:ext uri="{BB962C8B-B14F-4D97-AF65-F5344CB8AC3E}">
        <p14:creationId xmlns:p14="http://schemas.microsoft.com/office/powerpoint/2010/main" val="2550344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2B72D7A-F657-460A-9DDB-2EAE380C5DB2}"/>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Overview of the Sustainable Development Goals</a:t>
            </a:r>
          </a:p>
        </p:txBody>
      </p:sp>
      <p:sp>
        <p:nvSpPr>
          <p:cNvPr id="3" name="Content Placeholder 2">
            <a:extLst>
              <a:ext uri="{FF2B5EF4-FFF2-40B4-BE49-F238E27FC236}">
                <a16:creationId xmlns:a16="http://schemas.microsoft.com/office/drawing/2014/main" id="{CF1E03BA-4771-458C-B842-14D5E97359CF}"/>
              </a:ext>
            </a:extLst>
          </p:cNvPr>
          <p:cNvSpPr>
            <a:spLocks noGrp="1"/>
          </p:cNvSpPr>
          <p:nvPr>
            <p:ph sz="half" idx="1"/>
          </p:nvPr>
        </p:nvSpPr>
        <p:spPr>
          <a:xfrm>
            <a:off x="450351" y="1591492"/>
            <a:ext cx="6635931" cy="3989040"/>
          </a:xfrm>
        </p:spPr>
        <p:txBody>
          <a:bodyPr>
            <a:noAutofit/>
          </a:bodyPr>
          <a:lstStyle/>
          <a:p>
            <a:pPr>
              <a:lnSpc>
                <a:spcPct val="90000"/>
              </a:lnSpc>
              <a:buFont typeface="Wingdings" panose="05000000000000000000" pitchFamily="2" charset="2"/>
              <a:buChar char="§"/>
            </a:pPr>
            <a:r>
              <a:rPr lang="en-US" sz="2400" dirty="0"/>
              <a:t>A central commitment of the Goals is to Leave No One Behind, ensuring that development progress reaches the most vulnerable and </a:t>
            </a:r>
            <a:r>
              <a:rPr lang="en-US" sz="2400" dirty="0" err="1"/>
              <a:t>marginalised</a:t>
            </a:r>
            <a:r>
              <a:rPr lang="en-US" sz="2400" dirty="0"/>
              <a:t> populations.</a:t>
            </a:r>
          </a:p>
          <a:p>
            <a:pPr>
              <a:lnSpc>
                <a:spcPct val="90000"/>
              </a:lnSpc>
              <a:buFont typeface="Wingdings" panose="05000000000000000000" pitchFamily="2" charset="2"/>
              <a:buChar char="§"/>
            </a:pPr>
            <a:r>
              <a:rPr lang="en-US" sz="2400" dirty="0"/>
              <a:t>The SDGs apply to all countries, with all sectors playing a role in supporting their delivery. </a:t>
            </a:r>
          </a:p>
          <a:p>
            <a:pPr>
              <a:lnSpc>
                <a:spcPct val="90000"/>
              </a:lnSpc>
              <a:buFont typeface="Wingdings" panose="05000000000000000000" pitchFamily="2" charset="2"/>
              <a:buChar char="§"/>
            </a:pPr>
            <a:r>
              <a:rPr lang="en-US" sz="2400" dirty="0"/>
              <a:t>The UK is responsible for achieving the Goals domestically and for supporting their attainment internationally.</a:t>
            </a:r>
            <a:endParaRPr lang="en-GB" sz="2400" dirty="0"/>
          </a:p>
        </p:txBody>
      </p:sp>
      <p:pic>
        <p:nvPicPr>
          <p:cNvPr id="2" name="Content Placeholder 1">
            <a:extLst>
              <a:ext uri="{FF2B5EF4-FFF2-40B4-BE49-F238E27FC236}">
                <a16:creationId xmlns:a16="http://schemas.microsoft.com/office/drawing/2014/main" id="{A8C2E56E-F7E0-25A8-8DBA-9760F433C96D}"/>
              </a:ext>
            </a:extLst>
          </p:cNvPr>
          <p:cNvPicPr>
            <a:picLocks noGrp="1" noChangeAspect="1"/>
          </p:cNvPicPr>
          <p:nvPr>
            <p:ph sz="half" idx="2"/>
          </p:nvPr>
        </p:nvPicPr>
        <p:blipFill>
          <a:blip r:embed="rId2"/>
          <a:stretch>
            <a:fillRect/>
          </a:stretch>
        </p:blipFill>
        <p:spPr>
          <a:xfrm>
            <a:off x="7483974" y="2314575"/>
            <a:ext cx="4257675" cy="2228850"/>
          </a:xfrm>
          <a:prstGeom prst="rect">
            <a:avLst/>
          </a:prstGeom>
        </p:spPr>
      </p:pic>
    </p:spTree>
    <p:extLst>
      <p:ext uri="{BB962C8B-B14F-4D97-AF65-F5344CB8AC3E}">
        <p14:creationId xmlns:p14="http://schemas.microsoft.com/office/powerpoint/2010/main" val="1225609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olorful square with white text&#10;&#10;Description automatically generated with medium confidence">
            <a:extLst>
              <a:ext uri="{FF2B5EF4-FFF2-40B4-BE49-F238E27FC236}">
                <a16:creationId xmlns:a16="http://schemas.microsoft.com/office/drawing/2014/main" id="{CF66E553-9CE4-5449-80BC-8EFB57927C86}"/>
              </a:ext>
            </a:extLst>
          </p:cNvPr>
          <p:cNvPicPr>
            <a:picLocks noGrp="1" noChangeAspect="1"/>
          </p:cNvPicPr>
          <p:nvPr>
            <p:ph idx="1"/>
          </p:nvPr>
        </p:nvPicPr>
        <p:blipFill>
          <a:blip r:embed="rId2"/>
          <a:stretch>
            <a:fillRect/>
          </a:stretch>
        </p:blipFill>
        <p:spPr>
          <a:xfrm>
            <a:off x="1011491" y="179148"/>
            <a:ext cx="10169018" cy="4957396"/>
          </a:xfrm>
          <a:prstGeom prst="rect">
            <a:avLst/>
          </a:prstGeom>
          <a:noFill/>
        </p:spPr>
      </p:pic>
      <p:sp>
        <p:nvSpPr>
          <p:cNvPr id="3" name="TextBox 2">
            <a:extLst>
              <a:ext uri="{FF2B5EF4-FFF2-40B4-BE49-F238E27FC236}">
                <a16:creationId xmlns:a16="http://schemas.microsoft.com/office/drawing/2014/main" id="{3410CC77-23A1-766B-843B-9A398293F2C6}"/>
              </a:ext>
            </a:extLst>
          </p:cNvPr>
          <p:cNvSpPr txBox="1"/>
          <p:nvPr/>
        </p:nvSpPr>
        <p:spPr>
          <a:xfrm>
            <a:off x="1632857" y="5267738"/>
            <a:ext cx="8926286" cy="369332"/>
          </a:xfrm>
          <a:prstGeom prst="rect">
            <a:avLst/>
          </a:prstGeom>
          <a:noFill/>
        </p:spPr>
        <p:txBody>
          <a:bodyPr wrap="square">
            <a:spAutoFit/>
          </a:bodyPr>
          <a:lstStyle/>
          <a:p>
            <a:r>
              <a:rPr lang="en-GB" dirty="0"/>
              <a:t>Source: </a:t>
            </a:r>
            <a:r>
              <a:rPr lang="en-GB" dirty="0">
                <a:hlinkClick r:id="rId3"/>
              </a:rPr>
              <a:t>Implementing the Sustainable Development Goals - GOV.UK (www.gov.uk)</a:t>
            </a:r>
            <a:endParaRPr lang="en-GB" dirty="0"/>
          </a:p>
        </p:txBody>
      </p:sp>
    </p:spTree>
    <p:extLst>
      <p:ext uri="{BB962C8B-B14F-4D97-AF65-F5344CB8AC3E}">
        <p14:creationId xmlns:p14="http://schemas.microsoft.com/office/powerpoint/2010/main" val="2888338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0DB10-7180-4B57-82C2-7DDEFAAB9910}"/>
              </a:ext>
            </a:extLst>
          </p:cNvPr>
          <p:cNvSpPr>
            <a:spLocks noGrp="1"/>
          </p:cNvSpPr>
          <p:nvPr>
            <p:ph type="title"/>
          </p:nvPr>
        </p:nvSpPr>
        <p:spPr>
          <a:xfrm>
            <a:off x="609600" y="274638"/>
            <a:ext cx="10972800" cy="411162"/>
          </a:xfrm>
        </p:spPr>
        <p:txBody>
          <a:bodyPr anchor="ctr">
            <a:normAutofit fontScale="90000"/>
          </a:bodyPr>
          <a:lstStyle/>
          <a:p>
            <a:r>
              <a:rPr lang="en-GB" sz="4100" b="1" dirty="0"/>
              <a:t>Sustainable Development Goals in the UK</a:t>
            </a:r>
          </a:p>
        </p:txBody>
      </p:sp>
      <p:sp>
        <p:nvSpPr>
          <p:cNvPr id="3" name="Content Placeholder 2">
            <a:extLst>
              <a:ext uri="{FF2B5EF4-FFF2-40B4-BE49-F238E27FC236}">
                <a16:creationId xmlns:a16="http://schemas.microsoft.com/office/drawing/2014/main" id="{362182EC-97BF-4EDF-9810-E3051E278743}"/>
              </a:ext>
            </a:extLst>
          </p:cNvPr>
          <p:cNvSpPr>
            <a:spLocks noGrp="1"/>
          </p:cNvSpPr>
          <p:nvPr>
            <p:ph sz="half" idx="1"/>
          </p:nvPr>
        </p:nvSpPr>
        <p:spPr>
          <a:xfrm>
            <a:off x="609599" y="1275741"/>
            <a:ext cx="7602584" cy="4306518"/>
          </a:xfrm>
        </p:spPr>
        <p:txBody>
          <a:bodyPr>
            <a:noAutofit/>
          </a:bodyPr>
          <a:lstStyle/>
          <a:p>
            <a:pPr>
              <a:lnSpc>
                <a:spcPct val="90000"/>
              </a:lnSpc>
              <a:buFont typeface="Wingdings" panose="05000000000000000000" pitchFamily="2" charset="2"/>
              <a:buChar char="§"/>
            </a:pPr>
            <a:r>
              <a:rPr lang="en-US" sz="2200" dirty="0"/>
              <a:t>The UK was at the forefront of negotiating the SDGs and will be at the forefront of delivering them. The UK lobbied hard to make sure the SDGs support the continuation of work undertaken through the MDGs.</a:t>
            </a:r>
          </a:p>
          <a:p>
            <a:pPr>
              <a:lnSpc>
                <a:spcPct val="90000"/>
              </a:lnSpc>
              <a:buFont typeface="Wingdings" panose="05000000000000000000" pitchFamily="2" charset="2"/>
              <a:buChar char="§"/>
            </a:pPr>
            <a:endParaRPr lang="en-US" sz="2200" dirty="0"/>
          </a:p>
          <a:p>
            <a:pPr>
              <a:lnSpc>
                <a:spcPct val="90000"/>
              </a:lnSpc>
              <a:buFont typeface="Wingdings" panose="05000000000000000000" pitchFamily="2" charset="2"/>
              <a:buChar char="§"/>
            </a:pPr>
            <a:r>
              <a:rPr lang="en-US" sz="2200" dirty="0"/>
              <a:t>The UK Government published a Voluntary National Review reporting on the UK’s progress so far on delivering the 17 Sustainable Development Goals in June 2019. </a:t>
            </a:r>
          </a:p>
          <a:p>
            <a:pPr>
              <a:lnSpc>
                <a:spcPct val="90000"/>
              </a:lnSpc>
              <a:buFont typeface="Wingdings" panose="05000000000000000000" pitchFamily="2" charset="2"/>
              <a:buChar char="§"/>
            </a:pPr>
            <a:endParaRPr lang="en-US" sz="2200" dirty="0"/>
          </a:p>
          <a:p>
            <a:pPr>
              <a:lnSpc>
                <a:spcPct val="90000"/>
              </a:lnSpc>
              <a:buFont typeface="Wingdings" panose="05000000000000000000" pitchFamily="2" charset="2"/>
              <a:buChar char="§"/>
            </a:pPr>
            <a:r>
              <a:rPr lang="en-US" sz="2200" dirty="0"/>
              <a:t>In the next slides you can see some of the ways that the Government is supporting the delivery of the Sustainable Development Goals.</a:t>
            </a:r>
            <a:endParaRPr lang="en-GB" sz="2200" dirty="0"/>
          </a:p>
        </p:txBody>
      </p:sp>
      <p:pic>
        <p:nvPicPr>
          <p:cNvPr id="4" name="Content Placeholder 3">
            <a:extLst>
              <a:ext uri="{FF2B5EF4-FFF2-40B4-BE49-F238E27FC236}">
                <a16:creationId xmlns:a16="http://schemas.microsoft.com/office/drawing/2014/main" id="{0A9D2867-D26D-4906-EDBB-89E22BB9EA50}"/>
              </a:ext>
            </a:extLst>
          </p:cNvPr>
          <p:cNvPicPr>
            <a:picLocks noGrp="1" noChangeAspect="1"/>
          </p:cNvPicPr>
          <p:nvPr>
            <p:ph sz="half" idx="2"/>
          </p:nvPr>
        </p:nvPicPr>
        <p:blipFill>
          <a:blip r:embed="rId3"/>
          <a:stretch>
            <a:fillRect/>
          </a:stretch>
        </p:blipFill>
        <p:spPr>
          <a:xfrm>
            <a:off x="8530771" y="1434480"/>
            <a:ext cx="3433611" cy="3433611"/>
          </a:xfrm>
          <a:prstGeom prst="rect">
            <a:avLst/>
          </a:prstGeom>
          <a:noFill/>
        </p:spPr>
      </p:pic>
    </p:spTree>
    <p:extLst>
      <p:ext uri="{BB962C8B-B14F-4D97-AF65-F5344CB8AC3E}">
        <p14:creationId xmlns:p14="http://schemas.microsoft.com/office/powerpoint/2010/main" val="990068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E6674-46D0-1491-4A17-D01E7B56034E}"/>
              </a:ext>
            </a:extLst>
          </p:cNvPr>
          <p:cNvSpPr>
            <a:spLocks noGrp="1"/>
          </p:cNvSpPr>
          <p:nvPr>
            <p:ph type="title"/>
          </p:nvPr>
        </p:nvSpPr>
        <p:spPr>
          <a:xfrm>
            <a:off x="609600" y="274638"/>
            <a:ext cx="10972800" cy="1143000"/>
          </a:xfrm>
        </p:spPr>
        <p:txBody>
          <a:bodyPr anchor="ctr">
            <a:normAutofit/>
          </a:bodyPr>
          <a:lstStyle/>
          <a:p>
            <a:r>
              <a:rPr lang="en-GB" b="1" dirty="0"/>
              <a:t>Activity #1 group work </a:t>
            </a:r>
          </a:p>
        </p:txBody>
      </p:sp>
      <p:sp>
        <p:nvSpPr>
          <p:cNvPr id="9" name="Content Placeholder 2">
            <a:extLst>
              <a:ext uri="{FF2B5EF4-FFF2-40B4-BE49-F238E27FC236}">
                <a16:creationId xmlns:a16="http://schemas.microsoft.com/office/drawing/2014/main" id="{7D09E1A5-BB48-377A-12EC-84744BCF084F}"/>
              </a:ext>
            </a:extLst>
          </p:cNvPr>
          <p:cNvSpPr>
            <a:spLocks noGrp="1"/>
          </p:cNvSpPr>
          <p:nvPr>
            <p:ph idx="1"/>
          </p:nvPr>
        </p:nvSpPr>
        <p:spPr>
          <a:xfrm>
            <a:off x="609600" y="1600201"/>
            <a:ext cx="10972800" cy="3917032"/>
          </a:xfrm>
        </p:spPr>
        <p:txBody>
          <a:bodyPr/>
          <a:lstStyle/>
          <a:p>
            <a:pPr marL="0" indent="0">
              <a:buNone/>
            </a:pPr>
            <a:r>
              <a:rPr lang="en-US" dirty="0"/>
              <a:t>If you were a health policy-maker, and you have been assigned as a task to collaborate with other services on the SDG 1: End Poverty. </a:t>
            </a:r>
          </a:p>
          <a:p>
            <a:pPr marL="0" indent="0">
              <a:buNone/>
            </a:pPr>
            <a:endParaRPr lang="en-US" dirty="0"/>
          </a:p>
          <a:p>
            <a:r>
              <a:rPr lang="en-US" dirty="0"/>
              <a:t>What actions you would take?  </a:t>
            </a:r>
          </a:p>
          <a:p>
            <a:r>
              <a:rPr lang="en-US" dirty="0"/>
              <a:t>How would you know which are the most effective actions to take?</a:t>
            </a:r>
          </a:p>
          <a:p>
            <a:pPr marL="0" indent="0">
              <a:buNone/>
            </a:pPr>
            <a:endParaRPr lang="en-US" dirty="0"/>
          </a:p>
        </p:txBody>
      </p:sp>
    </p:spTree>
    <p:extLst>
      <p:ext uri="{BB962C8B-B14F-4D97-AF65-F5344CB8AC3E}">
        <p14:creationId xmlns:p14="http://schemas.microsoft.com/office/powerpoint/2010/main" val="3469837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6CCFA-F624-4285-965C-0EB87ABED8A3}"/>
              </a:ext>
            </a:extLst>
          </p:cNvPr>
          <p:cNvSpPr>
            <a:spLocks noGrp="1"/>
          </p:cNvSpPr>
          <p:nvPr>
            <p:ph type="title"/>
          </p:nvPr>
        </p:nvSpPr>
        <p:spPr>
          <a:xfrm>
            <a:off x="609600" y="175802"/>
            <a:ext cx="10972800" cy="1143000"/>
          </a:xfrm>
        </p:spPr>
        <p:txBody>
          <a:bodyPr anchor="ctr">
            <a:normAutofit/>
          </a:bodyPr>
          <a:lstStyle/>
          <a:p>
            <a:pPr>
              <a:lnSpc>
                <a:spcPct val="90000"/>
              </a:lnSpc>
            </a:pPr>
            <a:r>
              <a:rPr lang="en-US" sz="3700" b="1" dirty="0"/>
              <a:t>Sustainable Development Goal 1: End Poverty</a:t>
            </a:r>
            <a:endParaRPr lang="en-GB" sz="3700" b="1" dirty="0"/>
          </a:p>
        </p:txBody>
      </p:sp>
      <p:sp>
        <p:nvSpPr>
          <p:cNvPr id="3" name="Content Placeholder 2">
            <a:extLst>
              <a:ext uri="{FF2B5EF4-FFF2-40B4-BE49-F238E27FC236}">
                <a16:creationId xmlns:a16="http://schemas.microsoft.com/office/drawing/2014/main" id="{B9A34EAC-DF78-403E-8FF7-F42F9AE8ACA3}"/>
              </a:ext>
            </a:extLst>
          </p:cNvPr>
          <p:cNvSpPr>
            <a:spLocks noGrp="1"/>
          </p:cNvSpPr>
          <p:nvPr>
            <p:ph sz="half" idx="1"/>
          </p:nvPr>
        </p:nvSpPr>
        <p:spPr>
          <a:xfrm>
            <a:off x="472054" y="1318802"/>
            <a:ext cx="6782185" cy="3989040"/>
          </a:xfrm>
        </p:spPr>
        <p:txBody>
          <a:bodyPr>
            <a:noAutofit/>
          </a:bodyPr>
          <a:lstStyle/>
          <a:p>
            <a:pPr marL="0" indent="0">
              <a:lnSpc>
                <a:spcPct val="90000"/>
              </a:lnSpc>
              <a:buNone/>
            </a:pPr>
            <a:r>
              <a:rPr lang="en-US" sz="2400" dirty="0"/>
              <a:t>How we will achieve this:</a:t>
            </a:r>
          </a:p>
          <a:p>
            <a:pPr marL="0" indent="0">
              <a:lnSpc>
                <a:spcPct val="90000"/>
              </a:lnSpc>
              <a:buNone/>
            </a:pPr>
            <a:endParaRPr lang="en-US" sz="2400" dirty="0"/>
          </a:p>
          <a:p>
            <a:pPr marL="457200" indent="-457200">
              <a:lnSpc>
                <a:spcPct val="90000"/>
              </a:lnSpc>
              <a:buFont typeface="+mj-lt"/>
              <a:buAutoNum type="arabicParenR"/>
            </a:pPr>
            <a:r>
              <a:rPr lang="en-US" sz="2400" dirty="0"/>
              <a:t>Strive to eliminate extreme poverty by 2030 and support the world’s poorest people to access sustainable basic services.</a:t>
            </a:r>
          </a:p>
          <a:p>
            <a:pPr marL="457200" indent="-457200">
              <a:lnSpc>
                <a:spcPct val="90000"/>
              </a:lnSpc>
              <a:buFont typeface="+mj-lt"/>
              <a:buAutoNum type="arabicParenR"/>
            </a:pPr>
            <a:r>
              <a:rPr lang="en-US" sz="2400" dirty="0"/>
              <a:t>Work with partners to promote a multilateral economic, financial and trading system for strong, sustainable, balanced and inclusive growth.</a:t>
            </a:r>
          </a:p>
          <a:p>
            <a:pPr marL="457200" indent="-457200">
              <a:lnSpc>
                <a:spcPct val="90000"/>
              </a:lnSpc>
              <a:buFont typeface="+mj-lt"/>
              <a:buAutoNum type="arabicParenR"/>
            </a:pPr>
            <a:r>
              <a:rPr lang="en-US" sz="2400" dirty="0"/>
              <a:t>Promote fairness in the labor market, improved working conditions and greater earning power for all.</a:t>
            </a:r>
          </a:p>
        </p:txBody>
      </p:sp>
      <p:pic>
        <p:nvPicPr>
          <p:cNvPr id="4" name="Content Placeholder 3">
            <a:extLst>
              <a:ext uri="{FF2B5EF4-FFF2-40B4-BE49-F238E27FC236}">
                <a16:creationId xmlns:a16="http://schemas.microsoft.com/office/drawing/2014/main" id="{0175EB36-2167-8801-A451-4ADB1C8673F1}"/>
              </a:ext>
            </a:extLst>
          </p:cNvPr>
          <p:cNvPicPr>
            <a:picLocks noGrp="1" noChangeAspect="1"/>
          </p:cNvPicPr>
          <p:nvPr>
            <p:ph sz="half" idx="2"/>
          </p:nvPr>
        </p:nvPicPr>
        <p:blipFill>
          <a:blip r:embed="rId2"/>
          <a:stretch>
            <a:fillRect/>
          </a:stretch>
        </p:blipFill>
        <p:spPr>
          <a:xfrm>
            <a:off x="7766860" y="1320661"/>
            <a:ext cx="4170592" cy="3112002"/>
          </a:xfrm>
          <a:prstGeom prst="rect">
            <a:avLst/>
          </a:prstGeom>
          <a:noFill/>
        </p:spPr>
      </p:pic>
    </p:spTree>
    <p:extLst>
      <p:ext uri="{BB962C8B-B14F-4D97-AF65-F5344CB8AC3E}">
        <p14:creationId xmlns:p14="http://schemas.microsoft.com/office/powerpoint/2010/main" val="808825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6CCFA-F624-4285-965C-0EB87ABED8A3}"/>
              </a:ext>
            </a:extLst>
          </p:cNvPr>
          <p:cNvSpPr>
            <a:spLocks noGrp="1"/>
          </p:cNvSpPr>
          <p:nvPr>
            <p:ph type="title"/>
          </p:nvPr>
        </p:nvSpPr>
        <p:spPr>
          <a:xfrm>
            <a:off x="609600" y="180383"/>
            <a:ext cx="10972800" cy="1143000"/>
          </a:xfrm>
        </p:spPr>
        <p:txBody>
          <a:bodyPr anchor="ctr">
            <a:normAutofit/>
          </a:bodyPr>
          <a:lstStyle/>
          <a:p>
            <a:pPr>
              <a:lnSpc>
                <a:spcPct val="90000"/>
              </a:lnSpc>
            </a:pPr>
            <a:r>
              <a:rPr lang="en-US" sz="3700" b="1" dirty="0"/>
              <a:t>Sustainable Development Goal 1: End Poverty</a:t>
            </a:r>
            <a:endParaRPr lang="en-GB" sz="3700" b="1" dirty="0"/>
          </a:p>
        </p:txBody>
      </p:sp>
      <p:sp>
        <p:nvSpPr>
          <p:cNvPr id="3" name="Content Placeholder 2">
            <a:extLst>
              <a:ext uri="{FF2B5EF4-FFF2-40B4-BE49-F238E27FC236}">
                <a16:creationId xmlns:a16="http://schemas.microsoft.com/office/drawing/2014/main" id="{B9A34EAC-DF78-403E-8FF7-F42F9AE8ACA3}"/>
              </a:ext>
            </a:extLst>
          </p:cNvPr>
          <p:cNvSpPr>
            <a:spLocks noGrp="1"/>
          </p:cNvSpPr>
          <p:nvPr>
            <p:ph sz="half" idx="1"/>
          </p:nvPr>
        </p:nvSpPr>
        <p:spPr>
          <a:xfrm>
            <a:off x="541596" y="1323383"/>
            <a:ext cx="7661879" cy="4211234"/>
          </a:xfrm>
        </p:spPr>
        <p:txBody>
          <a:bodyPr>
            <a:normAutofit lnSpcReduction="10000"/>
          </a:bodyPr>
          <a:lstStyle/>
          <a:p>
            <a:pPr marL="0" indent="0">
              <a:lnSpc>
                <a:spcPct val="90000"/>
              </a:lnSpc>
              <a:buNone/>
            </a:pPr>
            <a:r>
              <a:rPr lang="en-US" sz="1500" dirty="0"/>
              <a:t>Continued..</a:t>
            </a:r>
          </a:p>
          <a:p>
            <a:pPr marL="457200" indent="-457200">
              <a:lnSpc>
                <a:spcPct val="90000"/>
              </a:lnSpc>
              <a:buFont typeface="+mj-lt"/>
              <a:buAutoNum type="arabicParenR" startAt="4"/>
            </a:pPr>
            <a:r>
              <a:rPr lang="en-US" sz="2200" dirty="0"/>
              <a:t>Support the most disadvantaged and enhance social mobility by designing and delivering inclusive policies for all; supporting families and providing effective housing support</a:t>
            </a:r>
          </a:p>
          <a:p>
            <a:pPr marL="457200" indent="-457200">
              <a:lnSpc>
                <a:spcPct val="90000"/>
              </a:lnSpc>
              <a:buFont typeface="+mj-lt"/>
              <a:buAutoNum type="arabicParenR" startAt="4"/>
            </a:pPr>
            <a:r>
              <a:rPr lang="en-US" sz="2200" dirty="0"/>
              <a:t>Build a more prosperous society by supporting people to enter into, and progress in, work</a:t>
            </a:r>
          </a:p>
          <a:p>
            <a:pPr marL="457200" indent="-457200">
              <a:lnSpc>
                <a:spcPct val="90000"/>
              </a:lnSpc>
              <a:buFont typeface="+mj-lt"/>
              <a:buAutoNum type="arabicParenR" startAt="4"/>
            </a:pPr>
            <a:r>
              <a:rPr lang="en-US" sz="2200" dirty="0"/>
              <a:t>HMRC will continue work with HM Treasury and the Department for Work and Pensions on the transition to Universal Credit, making this as smooth as possible for staff and claimants</a:t>
            </a:r>
          </a:p>
          <a:p>
            <a:pPr marL="457200" indent="-457200">
              <a:lnSpc>
                <a:spcPct val="90000"/>
              </a:lnSpc>
              <a:buFont typeface="+mj-lt"/>
              <a:buAutoNum type="arabicParenR" startAt="4"/>
            </a:pPr>
            <a:r>
              <a:rPr lang="en-US" sz="2200" dirty="0"/>
              <a:t>Continue to implement the Homelessness Reduction Act, increasing the help available to those at risk of homelessness or experiencing homelessness.</a:t>
            </a:r>
            <a:endParaRPr lang="en-GB" sz="2200" dirty="0"/>
          </a:p>
        </p:txBody>
      </p:sp>
      <p:pic>
        <p:nvPicPr>
          <p:cNvPr id="4" name="Content Placeholder 3">
            <a:extLst>
              <a:ext uri="{FF2B5EF4-FFF2-40B4-BE49-F238E27FC236}">
                <a16:creationId xmlns:a16="http://schemas.microsoft.com/office/drawing/2014/main" id="{81E90981-34F8-C245-E181-6AC8B11E67CA}"/>
              </a:ext>
            </a:extLst>
          </p:cNvPr>
          <p:cNvPicPr>
            <a:picLocks noGrp="1" noChangeAspect="1"/>
          </p:cNvPicPr>
          <p:nvPr>
            <p:ph sz="half" idx="2"/>
          </p:nvPr>
        </p:nvPicPr>
        <p:blipFill>
          <a:blip r:embed="rId2"/>
          <a:stretch>
            <a:fillRect/>
          </a:stretch>
        </p:blipFill>
        <p:spPr>
          <a:xfrm>
            <a:off x="9447607" y="2280492"/>
            <a:ext cx="2309306" cy="3079074"/>
          </a:xfrm>
          <a:prstGeom prst="rect">
            <a:avLst/>
          </a:prstGeom>
          <a:noFill/>
        </p:spPr>
      </p:pic>
    </p:spTree>
    <p:extLst>
      <p:ext uri="{BB962C8B-B14F-4D97-AF65-F5344CB8AC3E}">
        <p14:creationId xmlns:p14="http://schemas.microsoft.com/office/powerpoint/2010/main" val="215328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403A8-84C1-47E6-BF27-895E051AF08B}"/>
              </a:ext>
            </a:extLst>
          </p:cNvPr>
          <p:cNvSpPr>
            <a:spLocks noGrp="1"/>
          </p:cNvSpPr>
          <p:nvPr>
            <p:ph type="title"/>
          </p:nvPr>
        </p:nvSpPr>
        <p:spPr>
          <a:xfrm>
            <a:off x="609600" y="274638"/>
            <a:ext cx="10972800" cy="1143000"/>
          </a:xfrm>
        </p:spPr>
        <p:txBody>
          <a:bodyPr anchor="ctr">
            <a:normAutofit fontScale="90000"/>
          </a:bodyPr>
          <a:lstStyle/>
          <a:p>
            <a:r>
              <a:rPr lang="en-US" b="1" dirty="0"/>
              <a:t>Sustainable Development Goal 2: </a:t>
            </a:r>
            <a:br>
              <a:rPr lang="en-US" b="1" dirty="0"/>
            </a:br>
            <a:r>
              <a:rPr lang="en-US" b="1" dirty="0"/>
              <a:t>Zero Hunger</a:t>
            </a:r>
            <a:endParaRPr lang="en-GB" b="1" dirty="0"/>
          </a:p>
        </p:txBody>
      </p:sp>
      <p:sp>
        <p:nvSpPr>
          <p:cNvPr id="3" name="Content Placeholder 2">
            <a:extLst>
              <a:ext uri="{FF2B5EF4-FFF2-40B4-BE49-F238E27FC236}">
                <a16:creationId xmlns:a16="http://schemas.microsoft.com/office/drawing/2014/main" id="{FF62B959-84AB-4A64-849F-0728CFB28D59}"/>
              </a:ext>
            </a:extLst>
          </p:cNvPr>
          <p:cNvSpPr>
            <a:spLocks noGrp="1"/>
          </p:cNvSpPr>
          <p:nvPr>
            <p:ph sz="half" idx="1"/>
          </p:nvPr>
        </p:nvSpPr>
        <p:spPr>
          <a:xfrm>
            <a:off x="609600" y="1521824"/>
            <a:ext cx="8203475" cy="3989040"/>
          </a:xfrm>
        </p:spPr>
        <p:txBody>
          <a:bodyPr>
            <a:noAutofit/>
          </a:bodyPr>
          <a:lstStyle/>
          <a:p>
            <a:pPr marL="0" indent="0">
              <a:lnSpc>
                <a:spcPct val="90000"/>
              </a:lnSpc>
              <a:buNone/>
            </a:pPr>
            <a:r>
              <a:rPr lang="en-US" sz="2200" dirty="0"/>
              <a:t>How we will achieve this:</a:t>
            </a:r>
          </a:p>
          <a:p>
            <a:pPr marL="0" indent="0">
              <a:lnSpc>
                <a:spcPct val="90000"/>
              </a:lnSpc>
              <a:buNone/>
            </a:pPr>
            <a:endParaRPr lang="en-US" sz="2200" dirty="0"/>
          </a:p>
          <a:p>
            <a:pPr marL="457200" indent="-457200">
              <a:lnSpc>
                <a:spcPct val="90000"/>
              </a:lnSpc>
              <a:buFont typeface="+mj-lt"/>
              <a:buAutoNum type="arabicParenR"/>
            </a:pPr>
            <a:r>
              <a:rPr lang="en-US" sz="2200" dirty="0"/>
              <a:t>Lead the world in food and farming with a sustainable model of food production</a:t>
            </a:r>
          </a:p>
          <a:p>
            <a:pPr marL="457200" indent="-457200">
              <a:lnSpc>
                <a:spcPct val="90000"/>
              </a:lnSpc>
              <a:buFont typeface="+mj-lt"/>
              <a:buAutoNum type="arabicParenR"/>
            </a:pPr>
            <a:r>
              <a:rPr lang="en-US" sz="2200" dirty="0"/>
              <a:t>Develop a domestic agriculture policy that delivers an Environmental Land Management system based on public money for public goods</a:t>
            </a:r>
          </a:p>
          <a:p>
            <a:pPr marL="457200" indent="-457200">
              <a:lnSpc>
                <a:spcPct val="90000"/>
              </a:lnSpc>
              <a:buFont typeface="+mj-lt"/>
              <a:buAutoNum type="arabicParenR"/>
            </a:pPr>
            <a:r>
              <a:rPr lang="en-US" sz="2200" dirty="0"/>
              <a:t>Lead the world in food and farming with a sustainable model of food production</a:t>
            </a:r>
          </a:p>
          <a:p>
            <a:pPr marL="457200" indent="-457200">
              <a:lnSpc>
                <a:spcPct val="90000"/>
              </a:lnSpc>
              <a:buFont typeface="+mj-lt"/>
              <a:buAutoNum type="arabicParenR"/>
            </a:pPr>
            <a:r>
              <a:rPr lang="en-US" sz="2200" dirty="0"/>
              <a:t>Work to promote healthy lives, end malnutrition and uphold human dignity and promote prosperity. This includes strengthening the Global Financing Facility.</a:t>
            </a:r>
            <a:endParaRPr lang="en-GB" sz="2200" dirty="0"/>
          </a:p>
        </p:txBody>
      </p:sp>
      <p:pic>
        <p:nvPicPr>
          <p:cNvPr id="4" name="Picture 3">
            <a:extLst>
              <a:ext uri="{FF2B5EF4-FFF2-40B4-BE49-F238E27FC236}">
                <a16:creationId xmlns:a16="http://schemas.microsoft.com/office/drawing/2014/main" id="{E7D0B8D3-F7F2-2947-6915-6D830FC6CC7A}"/>
              </a:ext>
            </a:extLst>
          </p:cNvPr>
          <p:cNvPicPr>
            <a:picLocks noChangeAspect="1"/>
          </p:cNvPicPr>
          <p:nvPr/>
        </p:nvPicPr>
        <p:blipFill>
          <a:blip r:embed="rId2"/>
          <a:stretch>
            <a:fillRect/>
          </a:stretch>
        </p:blipFill>
        <p:spPr>
          <a:xfrm>
            <a:off x="9410609" y="2237292"/>
            <a:ext cx="2561909" cy="2841170"/>
          </a:xfrm>
          <a:prstGeom prst="rect">
            <a:avLst/>
          </a:prstGeom>
          <a:noFill/>
        </p:spPr>
      </p:pic>
    </p:spTree>
    <p:extLst>
      <p:ext uri="{BB962C8B-B14F-4D97-AF65-F5344CB8AC3E}">
        <p14:creationId xmlns:p14="http://schemas.microsoft.com/office/powerpoint/2010/main" val="37196865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4C3C4-AB55-638F-C7BE-DE5EFC2E715B}"/>
              </a:ext>
            </a:extLst>
          </p:cNvPr>
          <p:cNvSpPr>
            <a:spLocks noGrp="1"/>
          </p:cNvSpPr>
          <p:nvPr>
            <p:ph type="title"/>
          </p:nvPr>
        </p:nvSpPr>
        <p:spPr>
          <a:xfrm>
            <a:off x="609600" y="274638"/>
            <a:ext cx="10972800" cy="1143000"/>
          </a:xfrm>
        </p:spPr>
        <p:txBody>
          <a:bodyPr anchor="ctr">
            <a:normAutofit/>
          </a:bodyPr>
          <a:lstStyle/>
          <a:p>
            <a:r>
              <a:rPr lang="en-GB" b="1" dirty="0"/>
              <a:t>Activity #2 - Discussion</a:t>
            </a:r>
          </a:p>
        </p:txBody>
      </p:sp>
      <p:sp>
        <p:nvSpPr>
          <p:cNvPr id="9" name="Content Placeholder 2">
            <a:extLst>
              <a:ext uri="{FF2B5EF4-FFF2-40B4-BE49-F238E27FC236}">
                <a16:creationId xmlns:a16="http://schemas.microsoft.com/office/drawing/2014/main" id="{234964E1-ED3D-A932-CD4A-B6EA88A85789}"/>
              </a:ext>
            </a:extLst>
          </p:cNvPr>
          <p:cNvSpPr>
            <a:spLocks noGrp="1"/>
          </p:cNvSpPr>
          <p:nvPr>
            <p:ph idx="1"/>
          </p:nvPr>
        </p:nvSpPr>
        <p:spPr>
          <a:xfrm>
            <a:off x="609600" y="1600201"/>
            <a:ext cx="10972800" cy="3917032"/>
          </a:xfrm>
        </p:spPr>
        <p:txBody>
          <a:bodyPr/>
          <a:lstStyle/>
          <a:p>
            <a:r>
              <a:rPr lang="en-US" dirty="0"/>
              <a:t>How would you, as a local council’s health promotion officer, support the implementation of the SDG 2: No Hunger?</a:t>
            </a:r>
          </a:p>
          <a:p>
            <a:endParaRPr lang="en-US" dirty="0"/>
          </a:p>
          <a:p>
            <a:r>
              <a:rPr lang="en-US" dirty="0"/>
              <a:t>Discuss in your class.</a:t>
            </a:r>
          </a:p>
        </p:txBody>
      </p:sp>
    </p:spTree>
    <p:extLst>
      <p:ext uri="{BB962C8B-B14F-4D97-AF65-F5344CB8AC3E}">
        <p14:creationId xmlns:p14="http://schemas.microsoft.com/office/powerpoint/2010/main" val="3817764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ECA3D-D364-4E6B-B853-89B1F886A3EF}"/>
              </a:ext>
            </a:extLst>
          </p:cNvPr>
          <p:cNvSpPr>
            <a:spLocks noGrp="1"/>
          </p:cNvSpPr>
          <p:nvPr>
            <p:ph type="title"/>
          </p:nvPr>
        </p:nvSpPr>
        <p:spPr>
          <a:xfrm>
            <a:off x="609600" y="274638"/>
            <a:ext cx="10972800" cy="1143000"/>
          </a:xfrm>
        </p:spPr>
        <p:txBody>
          <a:bodyPr anchor="ctr">
            <a:normAutofit fontScale="90000"/>
          </a:bodyPr>
          <a:lstStyle/>
          <a:p>
            <a:r>
              <a:rPr lang="en-US" b="1" dirty="0"/>
              <a:t>Sustainable Development Goal 3:</a:t>
            </a:r>
            <a:br>
              <a:rPr lang="en-US" b="1" dirty="0"/>
            </a:br>
            <a:r>
              <a:rPr lang="en-US" b="1" dirty="0"/>
              <a:t>Good Health and Well-being</a:t>
            </a:r>
            <a:endParaRPr lang="en-GB" b="1" dirty="0"/>
          </a:p>
        </p:txBody>
      </p:sp>
      <p:sp>
        <p:nvSpPr>
          <p:cNvPr id="3" name="Content Placeholder 2">
            <a:extLst>
              <a:ext uri="{FF2B5EF4-FFF2-40B4-BE49-F238E27FC236}">
                <a16:creationId xmlns:a16="http://schemas.microsoft.com/office/drawing/2014/main" id="{E4CF72F6-7736-4F9E-B7E4-23A4E8A9EAE6}"/>
              </a:ext>
            </a:extLst>
          </p:cNvPr>
          <p:cNvSpPr>
            <a:spLocks noGrp="1"/>
          </p:cNvSpPr>
          <p:nvPr>
            <p:ph sz="half" idx="1"/>
          </p:nvPr>
        </p:nvSpPr>
        <p:spPr>
          <a:xfrm>
            <a:off x="609600" y="1556400"/>
            <a:ext cx="8194766" cy="3989040"/>
          </a:xfrm>
        </p:spPr>
        <p:txBody>
          <a:bodyPr>
            <a:noAutofit/>
          </a:bodyPr>
          <a:lstStyle/>
          <a:p>
            <a:pPr marL="0" indent="0">
              <a:lnSpc>
                <a:spcPct val="90000"/>
              </a:lnSpc>
              <a:buNone/>
            </a:pPr>
            <a:r>
              <a:rPr lang="en-US" sz="2400" dirty="0"/>
              <a:t>How we will achieve this:</a:t>
            </a:r>
          </a:p>
          <a:p>
            <a:pPr>
              <a:lnSpc>
                <a:spcPct val="90000"/>
              </a:lnSpc>
            </a:pPr>
            <a:endParaRPr lang="en-US" sz="2400" dirty="0"/>
          </a:p>
          <a:p>
            <a:pPr marL="457200" indent="-457200">
              <a:lnSpc>
                <a:spcPct val="90000"/>
              </a:lnSpc>
              <a:buFont typeface="+mj-lt"/>
              <a:buAutoNum type="arabicParenR"/>
            </a:pPr>
            <a:r>
              <a:rPr lang="en-US" sz="2400" dirty="0"/>
              <a:t>Support schools and colleges in developing character, resilience and wellbeing in young people.</a:t>
            </a:r>
          </a:p>
          <a:p>
            <a:pPr marL="457200" indent="-457200">
              <a:lnSpc>
                <a:spcPct val="90000"/>
              </a:lnSpc>
              <a:buFont typeface="+mj-lt"/>
              <a:buAutoNum type="arabicParenR"/>
            </a:pPr>
            <a:r>
              <a:rPr lang="en-US" sz="2400" dirty="0"/>
              <a:t>Connect people with the environment to improve health and wellbeing, including the Children and Nature </a:t>
            </a:r>
            <a:r>
              <a:rPr lang="en-US" sz="2400" dirty="0" err="1"/>
              <a:t>Programme</a:t>
            </a:r>
            <a:r>
              <a:rPr lang="en-US" sz="2400" dirty="0"/>
              <a:t> with DfE, and the Mental Health </a:t>
            </a:r>
            <a:r>
              <a:rPr lang="en-US" sz="2400" dirty="0" err="1"/>
              <a:t>Programme</a:t>
            </a:r>
            <a:r>
              <a:rPr lang="en-US" sz="2400" dirty="0"/>
              <a:t> with NHS England.</a:t>
            </a:r>
          </a:p>
          <a:p>
            <a:pPr marL="457200" indent="-457200">
              <a:lnSpc>
                <a:spcPct val="90000"/>
              </a:lnSpc>
              <a:buFont typeface="+mj-lt"/>
              <a:buAutoNum type="arabicParenR"/>
            </a:pPr>
            <a:r>
              <a:rPr lang="en-US" sz="2400" dirty="0"/>
              <a:t>Keep people safe, leading global health and international relations including EU exit.</a:t>
            </a:r>
          </a:p>
        </p:txBody>
      </p:sp>
      <p:pic>
        <p:nvPicPr>
          <p:cNvPr id="4" name="Picture 3">
            <a:extLst>
              <a:ext uri="{FF2B5EF4-FFF2-40B4-BE49-F238E27FC236}">
                <a16:creationId xmlns:a16="http://schemas.microsoft.com/office/drawing/2014/main" id="{3C3FDD8F-5E93-6319-8AB8-EA1C9BFF3C36}"/>
              </a:ext>
            </a:extLst>
          </p:cNvPr>
          <p:cNvPicPr>
            <a:picLocks noChangeAspect="1"/>
          </p:cNvPicPr>
          <p:nvPr/>
        </p:nvPicPr>
        <p:blipFill>
          <a:blip r:embed="rId2"/>
          <a:stretch>
            <a:fillRect/>
          </a:stretch>
        </p:blipFill>
        <p:spPr>
          <a:xfrm>
            <a:off x="9079669" y="1844041"/>
            <a:ext cx="2919548" cy="2919548"/>
          </a:xfrm>
          <a:prstGeom prst="rect">
            <a:avLst/>
          </a:prstGeom>
          <a:noFill/>
        </p:spPr>
      </p:pic>
    </p:spTree>
    <p:extLst>
      <p:ext uri="{BB962C8B-B14F-4D97-AF65-F5344CB8AC3E}">
        <p14:creationId xmlns:p14="http://schemas.microsoft.com/office/powerpoint/2010/main" val="1858176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a:extLst>
              <a:ext uri="{FF2B5EF4-FFF2-40B4-BE49-F238E27FC236}">
                <a16:creationId xmlns:a16="http://schemas.microsoft.com/office/drawing/2014/main" id="{C5137C04-1154-217D-20A5-A2F39109FF22}"/>
              </a:ext>
            </a:extLst>
          </p:cNvPr>
          <p:cNvSpPr>
            <a:spLocks noGrp="1"/>
          </p:cNvSpPr>
          <p:nvPr>
            <p:ph sz="half" idx="1"/>
          </p:nvPr>
        </p:nvSpPr>
        <p:spPr>
          <a:xfrm>
            <a:off x="609599" y="1600201"/>
            <a:ext cx="7829007" cy="3989040"/>
          </a:xfrm>
        </p:spPr>
        <p:txBody>
          <a:bodyPr>
            <a:normAutofit/>
          </a:bodyPr>
          <a:lstStyle/>
          <a:p>
            <a:pPr marL="457200" indent="-457200">
              <a:lnSpc>
                <a:spcPct val="90000"/>
              </a:lnSpc>
              <a:buFont typeface="+mj-lt"/>
              <a:buAutoNum type="arabicParenR"/>
            </a:pPr>
            <a:r>
              <a:rPr lang="en-US" sz="2200" dirty="0"/>
              <a:t>Keep people healthy and independent in their communities, supporting the transformation of NHS primary, community and mental health services, and local authority public health and adult social care.</a:t>
            </a:r>
          </a:p>
          <a:p>
            <a:pPr marL="457200" indent="-457200">
              <a:lnSpc>
                <a:spcPct val="90000"/>
              </a:lnSpc>
              <a:buFont typeface="+mj-lt"/>
              <a:buAutoNum type="arabicParenR"/>
            </a:pPr>
            <a:endParaRPr lang="en-US" sz="2200" dirty="0"/>
          </a:p>
          <a:p>
            <a:pPr marL="457200" indent="-457200">
              <a:lnSpc>
                <a:spcPct val="90000"/>
              </a:lnSpc>
              <a:buFont typeface="+mj-lt"/>
              <a:buAutoNum type="arabicParenR"/>
            </a:pPr>
            <a:r>
              <a:rPr lang="en-US" sz="2200" dirty="0"/>
              <a:t>Support the NHS to deliver high quality, safe and sustainable hospital care and secure the right workforce.</a:t>
            </a:r>
          </a:p>
          <a:p>
            <a:pPr marL="457200" indent="-457200">
              <a:lnSpc>
                <a:spcPct val="90000"/>
              </a:lnSpc>
              <a:buFont typeface="+mj-lt"/>
              <a:buAutoNum type="arabicParenR"/>
            </a:pPr>
            <a:endParaRPr lang="en-US" sz="2200" dirty="0"/>
          </a:p>
          <a:p>
            <a:pPr marL="457200" indent="-457200">
              <a:lnSpc>
                <a:spcPct val="90000"/>
              </a:lnSpc>
              <a:buFont typeface="+mj-lt"/>
              <a:buAutoNum type="arabicParenR"/>
            </a:pPr>
            <a:r>
              <a:rPr lang="en-US" sz="2200" dirty="0"/>
              <a:t>Ministry of Justice will work with the Department of Health and Social Care, NHS England and relevant bodies to ensure all offenders get the mental health and drug and alcohol abuse treatment they need.</a:t>
            </a:r>
            <a:endParaRPr lang="en-GB" sz="2200" dirty="0"/>
          </a:p>
          <a:p>
            <a:pPr>
              <a:lnSpc>
                <a:spcPct val="90000"/>
              </a:lnSpc>
            </a:pPr>
            <a:endParaRPr lang="en-US" sz="1500" dirty="0"/>
          </a:p>
        </p:txBody>
      </p:sp>
      <p:pic>
        <p:nvPicPr>
          <p:cNvPr id="5" name="Picture 4">
            <a:extLst>
              <a:ext uri="{FF2B5EF4-FFF2-40B4-BE49-F238E27FC236}">
                <a16:creationId xmlns:a16="http://schemas.microsoft.com/office/drawing/2014/main" id="{447BDB33-3868-5199-FF59-41AF5D26DF80}"/>
              </a:ext>
            </a:extLst>
          </p:cNvPr>
          <p:cNvPicPr>
            <a:picLocks noChangeAspect="1"/>
          </p:cNvPicPr>
          <p:nvPr/>
        </p:nvPicPr>
        <p:blipFill>
          <a:blip r:embed="rId2"/>
          <a:stretch>
            <a:fillRect/>
          </a:stretch>
        </p:blipFill>
        <p:spPr>
          <a:xfrm>
            <a:off x="8626824" y="1768929"/>
            <a:ext cx="3320142" cy="3320142"/>
          </a:xfrm>
          <a:prstGeom prst="rect">
            <a:avLst/>
          </a:prstGeom>
          <a:noFill/>
        </p:spPr>
      </p:pic>
      <p:sp>
        <p:nvSpPr>
          <p:cNvPr id="2" name="Title 1">
            <a:extLst>
              <a:ext uri="{FF2B5EF4-FFF2-40B4-BE49-F238E27FC236}">
                <a16:creationId xmlns:a16="http://schemas.microsoft.com/office/drawing/2014/main" id="{37E8232E-07B0-6B17-FA23-07DF9E6F84D3}"/>
              </a:ext>
            </a:extLst>
          </p:cNvPr>
          <p:cNvSpPr txBox="1">
            <a:spLocks/>
          </p:cNvSpPr>
          <p:nvPr/>
        </p:nvSpPr>
        <p:spPr>
          <a:xfrm>
            <a:off x="609599" y="276458"/>
            <a:ext cx="109728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t>Sustainable Development Goal 3:</a:t>
            </a:r>
            <a:br>
              <a:rPr lang="en-US" b="1" dirty="0"/>
            </a:br>
            <a:r>
              <a:rPr lang="en-US" b="1" dirty="0"/>
              <a:t>Good Health and Well-being</a:t>
            </a:r>
            <a:endParaRPr lang="en-GB" b="1" dirty="0"/>
          </a:p>
        </p:txBody>
      </p:sp>
    </p:spTree>
    <p:extLst>
      <p:ext uri="{BB962C8B-B14F-4D97-AF65-F5344CB8AC3E}">
        <p14:creationId xmlns:p14="http://schemas.microsoft.com/office/powerpoint/2010/main" val="532643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E3E3D-4181-4E43-817A-4CCCAF5FAE97}"/>
              </a:ext>
            </a:extLst>
          </p:cNvPr>
          <p:cNvSpPr>
            <a:spLocks noGrp="1"/>
          </p:cNvSpPr>
          <p:nvPr>
            <p:ph type="title"/>
          </p:nvPr>
        </p:nvSpPr>
        <p:spPr/>
        <p:txBody>
          <a:bodyPr>
            <a:normAutofit/>
          </a:bodyPr>
          <a:lstStyle/>
          <a:p>
            <a:r>
              <a:rPr lang="en-GB" sz="5400" b="1" dirty="0"/>
              <a:t>Activity #3</a:t>
            </a:r>
          </a:p>
        </p:txBody>
      </p:sp>
      <p:sp>
        <p:nvSpPr>
          <p:cNvPr id="3" name="Content Placeholder 2">
            <a:extLst>
              <a:ext uri="{FF2B5EF4-FFF2-40B4-BE49-F238E27FC236}">
                <a16:creationId xmlns:a16="http://schemas.microsoft.com/office/drawing/2014/main" id="{F6E476C8-F022-4E86-84F0-98006D016002}"/>
              </a:ext>
            </a:extLst>
          </p:cNvPr>
          <p:cNvSpPr>
            <a:spLocks noGrp="1"/>
          </p:cNvSpPr>
          <p:nvPr>
            <p:ph idx="1"/>
          </p:nvPr>
        </p:nvSpPr>
        <p:spPr/>
        <p:txBody>
          <a:bodyPr>
            <a:normAutofit/>
          </a:bodyPr>
          <a:lstStyle/>
          <a:p>
            <a:r>
              <a:rPr lang="en-GB" sz="3200" dirty="0"/>
              <a:t>For the next 15 minutes, search online to find two examples of health interventions in the UK for promoting well-being among children, young adults, and/or older adults. </a:t>
            </a:r>
          </a:p>
          <a:p>
            <a:pPr marL="0" indent="0">
              <a:buNone/>
            </a:pPr>
            <a:endParaRPr lang="en-GB" sz="3200" dirty="0"/>
          </a:p>
          <a:p>
            <a:pPr marL="0" indent="0">
              <a:buNone/>
            </a:pPr>
            <a:r>
              <a:rPr lang="en-GB" sz="3200" dirty="0"/>
              <a:t>Share and discuss your findings in class.  </a:t>
            </a:r>
          </a:p>
        </p:txBody>
      </p:sp>
    </p:spTree>
    <p:extLst>
      <p:ext uri="{BB962C8B-B14F-4D97-AF65-F5344CB8AC3E}">
        <p14:creationId xmlns:p14="http://schemas.microsoft.com/office/powerpoint/2010/main" val="24114007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C897E-585D-4045-9326-C41B1839CE19}"/>
              </a:ext>
            </a:extLst>
          </p:cNvPr>
          <p:cNvSpPr>
            <a:spLocks noGrp="1"/>
          </p:cNvSpPr>
          <p:nvPr>
            <p:ph type="title"/>
          </p:nvPr>
        </p:nvSpPr>
        <p:spPr>
          <a:xfrm>
            <a:off x="609600" y="397635"/>
            <a:ext cx="10972800" cy="491844"/>
          </a:xfrm>
        </p:spPr>
        <p:txBody>
          <a:bodyPr anchor="ctr">
            <a:normAutofit fontScale="90000"/>
          </a:bodyPr>
          <a:lstStyle/>
          <a:p>
            <a:r>
              <a:rPr lang="en-US" b="1" dirty="0"/>
              <a:t>Sustainable Development Goal 4:</a:t>
            </a:r>
            <a:br>
              <a:rPr lang="en-US" b="1" dirty="0"/>
            </a:br>
            <a:r>
              <a:rPr lang="en-US" b="1" dirty="0"/>
              <a:t>Quality Education</a:t>
            </a:r>
            <a:endParaRPr lang="en-GB" b="1" dirty="0"/>
          </a:p>
        </p:txBody>
      </p:sp>
      <p:pic>
        <p:nvPicPr>
          <p:cNvPr id="4" name="Picture 3">
            <a:extLst>
              <a:ext uri="{FF2B5EF4-FFF2-40B4-BE49-F238E27FC236}">
                <a16:creationId xmlns:a16="http://schemas.microsoft.com/office/drawing/2014/main" id="{914074ED-BC66-9BFC-7A8F-F4825368C400}"/>
              </a:ext>
            </a:extLst>
          </p:cNvPr>
          <p:cNvPicPr>
            <a:picLocks noChangeAspect="1"/>
          </p:cNvPicPr>
          <p:nvPr/>
        </p:nvPicPr>
        <p:blipFill>
          <a:blip r:embed="rId2"/>
          <a:stretch>
            <a:fillRect/>
          </a:stretch>
        </p:blipFill>
        <p:spPr>
          <a:xfrm>
            <a:off x="137117" y="2144807"/>
            <a:ext cx="1967785" cy="2019570"/>
          </a:xfrm>
          <a:prstGeom prst="rect">
            <a:avLst/>
          </a:prstGeom>
          <a:noFill/>
        </p:spPr>
      </p:pic>
      <p:sp>
        <p:nvSpPr>
          <p:cNvPr id="3" name="Content Placeholder 2">
            <a:extLst>
              <a:ext uri="{FF2B5EF4-FFF2-40B4-BE49-F238E27FC236}">
                <a16:creationId xmlns:a16="http://schemas.microsoft.com/office/drawing/2014/main" id="{69ADC2D6-E3E6-4A47-B47D-D406B37A2906}"/>
              </a:ext>
            </a:extLst>
          </p:cNvPr>
          <p:cNvSpPr>
            <a:spLocks noGrp="1"/>
          </p:cNvSpPr>
          <p:nvPr>
            <p:ph sz="half" idx="2"/>
          </p:nvPr>
        </p:nvSpPr>
        <p:spPr>
          <a:xfrm>
            <a:off x="2104902" y="1449347"/>
            <a:ext cx="9671307" cy="5011018"/>
          </a:xfrm>
        </p:spPr>
        <p:txBody>
          <a:bodyPr>
            <a:noAutofit/>
          </a:bodyPr>
          <a:lstStyle/>
          <a:p>
            <a:pPr marL="0" indent="0">
              <a:lnSpc>
                <a:spcPct val="90000"/>
              </a:lnSpc>
              <a:buNone/>
            </a:pPr>
            <a:r>
              <a:rPr lang="en-US" sz="2200" dirty="0"/>
              <a:t>How we will achieve this:</a:t>
            </a:r>
          </a:p>
          <a:p>
            <a:pPr marL="457200" indent="-457200">
              <a:lnSpc>
                <a:spcPct val="90000"/>
              </a:lnSpc>
              <a:buFont typeface="+mj-lt"/>
              <a:buAutoNum type="arabicParenR"/>
            </a:pPr>
            <a:r>
              <a:rPr lang="en-US" sz="2200" dirty="0"/>
              <a:t>Provide global leadership on girls’ education which is key to progress in so many countries, including by continuing to spearhead the cross-government global girls’ education campaign, Leave No Girl Behind, in partnership with the FCO</a:t>
            </a:r>
          </a:p>
          <a:p>
            <a:pPr marL="457200" indent="-457200">
              <a:lnSpc>
                <a:spcPct val="90000"/>
              </a:lnSpc>
              <a:buFont typeface="+mj-lt"/>
              <a:buAutoNum type="arabicParenR"/>
            </a:pPr>
            <a:r>
              <a:rPr lang="en-US" sz="2200" dirty="0"/>
              <a:t>Provide targeted, place-based support, across the Department for Education’s remit from early years through to post-16 and skills, in the areas that need it, including through our opportunity areas</a:t>
            </a:r>
          </a:p>
          <a:p>
            <a:pPr marL="457200" indent="-457200">
              <a:lnSpc>
                <a:spcPct val="90000"/>
              </a:lnSpc>
              <a:buFont typeface="+mj-lt"/>
              <a:buAutoNum type="arabicParenR"/>
            </a:pPr>
            <a:r>
              <a:rPr lang="en-US" sz="2200" dirty="0"/>
              <a:t>Promote the educational outcomes of disadvantaged children and young people including through implementing the commitments made in response to the Timpson review to ensure schools can support children at risk of exclusion, and ensure they have access to high-quality education after exclusion.</a:t>
            </a:r>
          </a:p>
        </p:txBody>
      </p:sp>
    </p:spTree>
    <p:extLst>
      <p:ext uri="{BB962C8B-B14F-4D97-AF65-F5344CB8AC3E}">
        <p14:creationId xmlns:p14="http://schemas.microsoft.com/office/powerpoint/2010/main" val="96935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C897E-585D-4045-9326-C41B1839CE19}"/>
              </a:ext>
            </a:extLst>
          </p:cNvPr>
          <p:cNvSpPr>
            <a:spLocks noGrp="1"/>
          </p:cNvSpPr>
          <p:nvPr>
            <p:ph type="title"/>
          </p:nvPr>
        </p:nvSpPr>
        <p:spPr>
          <a:xfrm>
            <a:off x="432799" y="153420"/>
            <a:ext cx="11326402" cy="519424"/>
          </a:xfrm>
        </p:spPr>
        <p:txBody>
          <a:bodyPr>
            <a:normAutofit fontScale="90000"/>
          </a:bodyPr>
          <a:lstStyle/>
          <a:p>
            <a:r>
              <a:rPr lang="en-US" sz="4000" b="1" dirty="0"/>
              <a:t>Sustainable Development Goal 4: Quality Education</a:t>
            </a:r>
            <a:endParaRPr lang="en-GB" sz="4000" b="1" dirty="0"/>
          </a:p>
        </p:txBody>
      </p:sp>
      <p:sp>
        <p:nvSpPr>
          <p:cNvPr id="3" name="Content Placeholder 2">
            <a:extLst>
              <a:ext uri="{FF2B5EF4-FFF2-40B4-BE49-F238E27FC236}">
                <a16:creationId xmlns:a16="http://schemas.microsoft.com/office/drawing/2014/main" id="{69ADC2D6-E3E6-4A47-B47D-D406B37A2906}"/>
              </a:ext>
            </a:extLst>
          </p:cNvPr>
          <p:cNvSpPr>
            <a:spLocks noGrp="1"/>
          </p:cNvSpPr>
          <p:nvPr>
            <p:ph idx="1"/>
          </p:nvPr>
        </p:nvSpPr>
        <p:spPr>
          <a:xfrm>
            <a:off x="960051" y="849114"/>
            <a:ext cx="10097725" cy="4393141"/>
          </a:xfrm>
        </p:spPr>
        <p:txBody>
          <a:bodyPr>
            <a:noAutofit/>
          </a:bodyPr>
          <a:lstStyle/>
          <a:p>
            <a:pPr marL="0" indent="0">
              <a:buNone/>
            </a:pPr>
            <a:r>
              <a:rPr lang="en-US" sz="1800" dirty="0"/>
              <a:t>Continued..</a:t>
            </a:r>
          </a:p>
          <a:p>
            <a:pPr marL="457200" indent="-457200">
              <a:buFont typeface="+mj-lt"/>
              <a:buAutoNum type="arabicParenR" startAt="4"/>
            </a:pPr>
            <a:r>
              <a:rPr lang="en-US" sz="2200" dirty="0"/>
              <a:t>Deliver T Levels as a gold standard for technical and professional excellence, ensuring our young people can access a world-class education whichever route they choose</a:t>
            </a:r>
          </a:p>
          <a:p>
            <a:pPr marL="457200" indent="-457200">
              <a:buFont typeface="+mj-lt"/>
              <a:buAutoNum type="arabicParenR" startAt="4"/>
            </a:pPr>
            <a:r>
              <a:rPr lang="en-US" sz="2200" dirty="0"/>
              <a:t>Promote digital skills and inclusion by continuing to tackle the root causes of digital exclusion and increasing digital capability</a:t>
            </a:r>
          </a:p>
          <a:p>
            <a:pPr marL="457200" indent="-457200">
              <a:buFont typeface="+mj-lt"/>
              <a:buAutoNum type="arabicParenR" startAt="4"/>
            </a:pPr>
            <a:r>
              <a:rPr lang="en-US" sz="2200" dirty="0"/>
              <a:t>Promote a diverse and inclusive culture across </a:t>
            </a:r>
            <a:r>
              <a:rPr lang="en-US" sz="2200" dirty="0" err="1"/>
              <a:t>defence</a:t>
            </a:r>
            <a:r>
              <a:rPr lang="en-US" sz="2200" dirty="0"/>
              <a:t>, allowing everyone to reach their potential, and ensuring the armed forces better reflect the society they serve</a:t>
            </a:r>
          </a:p>
          <a:p>
            <a:pPr marL="457200" indent="-457200">
              <a:buFont typeface="+mj-lt"/>
              <a:buAutoNum type="arabicParenR" startAt="4"/>
            </a:pPr>
            <a:r>
              <a:rPr lang="en-US" sz="2200" dirty="0"/>
              <a:t>Make effective use of the new prison education reforms and complete the rollout of the New Futures Network, to increase the number of prisoners in education or employment during their sentences which improves employment opportunities on release.</a:t>
            </a:r>
            <a:endParaRPr lang="en-GB" sz="2200" dirty="0"/>
          </a:p>
        </p:txBody>
      </p:sp>
    </p:spTree>
    <p:extLst>
      <p:ext uri="{BB962C8B-B14F-4D97-AF65-F5344CB8AC3E}">
        <p14:creationId xmlns:p14="http://schemas.microsoft.com/office/powerpoint/2010/main" val="3719652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D106-8B4D-4138-B7E4-399D48515640}"/>
              </a:ext>
            </a:extLst>
          </p:cNvPr>
          <p:cNvSpPr>
            <a:spLocks noGrp="1"/>
          </p:cNvSpPr>
          <p:nvPr>
            <p:ph type="title"/>
          </p:nvPr>
        </p:nvSpPr>
        <p:spPr>
          <a:xfrm>
            <a:off x="609600" y="165253"/>
            <a:ext cx="10972800" cy="1123720"/>
          </a:xfrm>
        </p:spPr>
        <p:txBody>
          <a:bodyPr anchor="ctr">
            <a:normAutofit fontScale="90000"/>
          </a:bodyPr>
          <a:lstStyle/>
          <a:p>
            <a:r>
              <a:rPr lang="en-US" b="1" dirty="0"/>
              <a:t>Sustainable Development Goal 5: </a:t>
            </a:r>
            <a:br>
              <a:rPr lang="en-US" b="1" dirty="0"/>
            </a:br>
            <a:r>
              <a:rPr lang="en-US" b="1" dirty="0"/>
              <a:t>Gender Equality</a:t>
            </a:r>
            <a:endParaRPr lang="en-GB" b="1" dirty="0"/>
          </a:p>
        </p:txBody>
      </p:sp>
      <p:sp>
        <p:nvSpPr>
          <p:cNvPr id="3" name="Content Placeholder 2">
            <a:extLst>
              <a:ext uri="{FF2B5EF4-FFF2-40B4-BE49-F238E27FC236}">
                <a16:creationId xmlns:a16="http://schemas.microsoft.com/office/drawing/2014/main" id="{C005481E-65E4-4030-BEDB-2C6B2B9416B3}"/>
              </a:ext>
            </a:extLst>
          </p:cNvPr>
          <p:cNvSpPr>
            <a:spLocks noGrp="1"/>
          </p:cNvSpPr>
          <p:nvPr>
            <p:ph sz="half" idx="1"/>
          </p:nvPr>
        </p:nvSpPr>
        <p:spPr>
          <a:xfrm>
            <a:off x="456548" y="1695859"/>
            <a:ext cx="8522199" cy="3989040"/>
          </a:xfrm>
        </p:spPr>
        <p:txBody>
          <a:bodyPr>
            <a:noAutofit/>
          </a:bodyPr>
          <a:lstStyle/>
          <a:p>
            <a:pPr marL="0" indent="0">
              <a:lnSpc>
                <a:spcPct val="90000"/>
              </a:lnSpc>
              <a:buNone/>
            </a:pPr>
            <a:r>
              <a:rPr lang="en-US" sz="2200" dirty="0"/>
              <a:t>How we will achieve this:</a:t>
            </a:r>
          </a:p>
          <a:p>
            <a:pPr marL="457200" indent="-457200">
              <a:lnSpc>
                <a:spcPct val="90000"/>
              </a:lnSpc>
              <a:buFont typeface="+mj-lt"/>
              <a:buAutoNum type="arabicParenR"/>
            </a:pPr>
            <a:r>
              <a:rPr lang="en-US" sz="2200" dirty="0"/>
              <a:t>Reduce disadvantage, improve equality and tackle discrimination through the work of the Race Disparity Unit and the Government Equalities Office</a:t>
            </a:r>
          </a:p>
          <a:p>
            <a:pPr marL="457200" indent="-457200">
              <a:lnSpc>
                <a:spcPct val="90000"/>
              </a:lnSpc>
              <a:buFont typeface="+mj-lt"/>
              <a:buAutoNum type="arabicParenR"/>
            </a:pPr>
            <a:r>
              <a:rPr lang="en-US" sz="2200" dirty="0"/>
              <a:t>Continue to place gender equality at the heart of all that the Department for International Development does, integrating gender equality across </a:t>
            </a:r>
            <a:r>
              <a:rPr lang="en-US" sz="2200" dirty="0" err="1"/>
              <a:t>programmes</a:t>
            </a:r>
            <a:r>
              <a:rPr lang="en-US" sz="2200" dirty="0"/>
              <a:t> and ensuring implementation of the Strategic Vision for Gender Equality</a:t>
            </a:r>
          </a:p>
          <a:p>
            <a:pPr marL="457200" indent="-457200">
              <a:lnSpc>
                <a:spcPct val="90000"/>
              </a:lnSpc>
              <a:buFont typeface="+mj-lt"/>
              <a:buAutoNum type="arabicParenR"/>
            </a:pPr>
            <a:r>
              <a:rPr lang="en-US" sz="2200" dirty="0"/>
              <a:t>Drive diversity and participation in the </a:t>
            </a:r>
            <a:r>
              <a:rPr lang="en-US" sz="2200" dirty="0" err="1"/>
              <a:t>labour</a:t>
            </a:r>
            <a:r>
              <a:rPr lang="en-US" sz="2200" dirty="0"/>
              <a:t> market by removing barriers to under-represented groups achieving their full potential at work. These include transparency, flexibility from employers, as well as statutory entitlements.</a:t>
            </a:r>
          </a:p>
        </p:txBody>
      </p:sp>
      <p:pic>
        <p:nvPicPr>
          <p:cNvPr id="4" name="Picture 3">
            <a:extLst>
              <a:ext uri="{FF2B5EF4-FFF2-40B4-BE49-F238E27FC236}">
                <a16:creationId xmlns:a16="http://schemas.microsoft.com/office/drawing/2014/main" id="{0C34946D-6D0B-EB07-9783-286F5F033C0D}"/>
              </a:ext>
            </a:extLst>
          </p:cNvPr>
          <p:cNvPicPr>
            <a:picLocks noChangeAspect="1"/>
          </p:cNvPicPr>
          <p:nvPr/>
        </p:nvPicPr>
        <p:blipFill>
          <a:blip r:embed="rId2"/>
          <a:stretch>
            <a:fillRect/>
          </a:stretch>
        </p:blipFill>
        <p:spPr>
          <a:xfrm>
            <a:off x="9158172" y="2369000"/>
            <a:ext cx="2826665" cy="2119999"/>
          </a:xfrm>
          <a:prstGeom prst="rect">
            <a:avLst/>
          </a:prstGeom>
          <a:noFill/>
        </p:spPr>
      </p:pic>
    </p:spTree>
    <p:extLst>
      <p:ext uri="{BB962C8B-B14F-4D97-AF65-F5344CB8AC3E}">
        <p14:creationId xmlns:p14="http://schemas.microsoft.com/office/powerpoint/2010/main" val="8018072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05481E-65E4-4030-BEDB-2C6B2B9416B3}"/>
              </a:ext>
            </a:extLst>
          </p:cNvPr>
          <p:cNvSpPr>
            <a:spLocks noGrp="1"/>
          </p:cNvSpPr>
          <p:nvPr>
            <p:ph sz="half" idx="1"/>
          </p:nvPr>
        </p:nvSpPr>
        <p:spPr>
          <a:xfrm>
            <a:off x="465781" y="1443682"/>
            <a:ext cx="9071473" cy="3970635"/>
          </a:xfrm>
        </p:spPr>
        <p:txBody>
          <a:bodyPr>
            <a:noAutofit/>
          </a:bodyPr>
          <a:lstStyle/>
          <a:p>
            <a:pPr marL="0" indent="0">
              <a:lnSpc>
                <a:spcPct val="90000"/>
              </a:lnSpc>
              <a:buNone/>
            </a:pPr>
            <a:r>
              <a:rPr lang="en-US" sz="1400" dirty="0"/>
              <a:t>Continued..</a:t>
            </a:r>
          </a:p>
          <a:p>
            <a:pPr marL="457200" indent="-457200">
              <a:lnSpc>
                <a:spcPct val="90000"/>
              </a:lnSpc>
              <a:buFont typeface="+mj-lt"/>
              <a:buAutoNum type="arabicParenR" startAt="4"/>
            </a:pPr>
            <a:r>
              <a:rPr lang="en-US" sz="2100" dirty="0"/>
              <a:t>Maintain a gender-balanced </a:t>
            </a:r>
            <a:r>
              <a:rPr lang="en-US" sz="2100" dirty="0" err="1"/>
              <a:t>Honours</a:t>
            </a:r>
            <a:r>
              <a:rPr lang="en-US" sz="2100" dirty="0"/>
              <a:t> list and at least 10% of awards to Black, Asian and Minority Ethnic (BAME) nominees, as well as improving the number of women and BAME nominees at the higher levels, and tackling regional disparities</a:t>
            </a:r>
          </a:p>
          <a:p>
            <a:pPr marL="457200" indent="-457200">
              <a:lnSpc>
                <a:spcPct val="90000"/>
              </a:lnSpc>
              <a:buFont typeface="+mj-lt"/>
              <a:buAutoNum type="arabicParenR" startAt="4"/>
            </a:pPr>
            <a:r>
              <a:rPr lang="en-US" sz="2100" dirty="0"/>
              <a:t>Continue to promote diversity and accountability in the boardroom, supporting business-led initiatives to improve access to business leadership roles for under-represented groups</a:t>
            </a:r>
          </a:p>
          <a:p>
            <a:pPr marL="457200" indent="-457200">
              <a:lnSpc>
                <a:spcPct val="90000"/>
              </a:lnSpc>
              <a:buFont typeface="+mj-lt"/>
              <a:buAutoNum type="arabicParenR" startAt="4"/>
            </a:pPr>
            <a:r>
              <a:rPr lang="en-US" sz="2100" dirty="0"/>
              <a:t>Promote gender equality, including the Preventing Sexual Violence Initiative</a:t>
            </a:r>
          </a:p>
          <a:p>
            <a:pPr marL="457200" indent="-457200">
              <a:lnSpc>
                <a:spcPct val="90000"/>
              </a:lnSpc>
              <a:buFont typeface="+mj-lt"/>
              <a:buAutoNum type="arabicParenR" startAt="4"/>
            </a:pPr>
            <a:r>
              <a:rPr lang="en-US" sz="2100" dirty="0"/>
              <a:t>Introduce legislation to protect domestic abuse victims</a:t>
            </a:r>
          </a:p>
          <a:p>
            <a:pPr marL="457200" indent="-457200">
              <a:lnSpc>
                <a:spcPct val="90000"/>
              </a:lnSpc>
              <a:buFont typeface="+mj-lt"/>
              <a:buAutoNum type="arabicParenR" startAt="4"/>
            </a:pPr>
            <a:r>
              <a:rPr lang="en-US" sz="2100" dirty="0"/>
              <a:t>Work with partners across government to deliver the Female Offender Strategy.</a:t>
            </a:r>
            <a:endParaRPr lang="en-GB" sz="2100" dirty="0"/>
          </a:p>
        </p:txBody>
      </p:sp>
      <p:pic>
        <p:nvPicPr>
          <p:cNvPr id="5" name="Picture 4">
            <a:extLst>
              <a:ext uri="{FF2B5EF4-FFF2-40B4-BE49-F238E27FC236}">
                <a16:creationId xmlns:a16="http://schemas.microsoft.com/office/drawing/2014/main" id="{D275EA17-B17B-2BE1-9158-BCB9183BD1E6}"/>
              </a:ext>
            </a:extLst>
          </p:cNvPr>
          <p:cNvPicPr>
            <a:picLocks noChangeAspect="1"/>
          </p:cNvPicPr>
          <p:nvPr/>
        </p:nvPicPr>
        <p:blipFill>
          <a:blip r:embed="rId2"/>
          <a:stretch>
            <a:fillRect/>
          </a:stretch>
        </p:blipFill>
        <p:spPr>
          <a:xfrm>
            <a:off x="9537254" y="3749799"/>
            <a:ext cx="2562939" cy="1805456"/>
          </a:xfrm>
          <a:prstGeom prst="rect">
            <a:avLst/>
          </a:prstGeom>
        </p:spPr>
      </p:pic>
      <p:sp>
        <p:nvSpPr>
          <p:cNvPr id="10" name="Title 1">
            <a:extLst>
              <a:ext uri="{FF2B5EF4-FFF2-40B4-BE49-F238E27FC236}">
                <a16:creationId xmlns:a16="http://schemas.microsoft.com/office/drawing/2014/main" id="{2F91A640-7639-0531-DF41-745FF0478EAF}"/>
              </a:ext>
            </a:extLst>
          </p:cNvPr>
          <p:cNvSpPr txBox="1">
            <a:spLocks/>
          </p:cNvSpPr>
          <p:nvPr/>
        </p:nvSpPr>
        <p:spPr>
          <a:xfrm>
            <a:off x="700488" y="100098"/>
            <a:ext cx="10972800" cy="112372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a:t>Sustainable Development Goal 5: </a:t>
            </a:r>
            <a:br>
              <a:rPr lang="en-US" b="1"/>
            </a:br>
            <a:r>
              <a:rPr lang="en-US" b="1"/>
              <a:t>Gender Equality</a:t>
            </a:r>
            <a:endParaRPr lang="en-GB" b="1" dirty="0"/>
          </a:p>
        </p:txBody>
      </p:sp>
    </p:spTree>
    <p:extLst>
      <p:ext uri="{BB962C8B-B14F-4D97-AF65-F5344CB8AC3E}">
        <p14:creationId xmlns:p14="http://schemas.microsoft.com/office/powerpoint/2010/main" val="1089184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744DE-0555-4701-960C-204E4CC4D9BF}"/>
              </a:ext>
            </a:extLst>
          </p:cNvPr>
          <p:cNvSpPr>
            <a:spLocks noGrp="1"/>
          </p:cNvSpPr>
          <p:nvPr>
            <p:ph type="title"/>
          </p:nvPr>
        </p:nvSpPr>
        <p:spPr>
          <a:xfrm>
            <a:off x="609600" y="454329"/>
            <a:ext cx="10972800" cy="572527"/>
          </a:xfrm>
        </p:spPr>
        <p:txBody>
          <a:bodyPr anchor="ctr">
            <a:normAutofit fontScale="90000"/>
          </a:bodyPr>
          <a:lstStyle/>
          <a:p>
            <a:r>
              <a:rPr lang="en-US" b="1" dirty="0"/>
              <a:t>Sustainable Development Goal 6: </a:t>
            </a:r>
            <a:br>
              <a:rPr lang="en-US" b="1" dirty="0"/>
            </a:br>
            <a:r>
              <a:rPr lang="en-US" b="1" dirty="0"/>
              <a:t>Clear Water and Sanitation</a:t>
            </a:r>
            <a:endParaRPr lang="en-GB" b="1" dirty="0"/>
          </a:p>
        </p:txBody>
      </p:sp>
      <p:sp>
        <p:nvSpPr>
          <p:cNvPr id="3" name="Content Placeholder 2">
            <a:extLst>
              <a:ext uri="{FF2B5EF4-FFF2-40B4-BE49-F238E27FC236}">
                <a16:creationId xmlns:a16="http://schemas.microsoft.com/office/drawing/2014/main" id="{D7FE1B3A-2531-49A3-B518-32452FAF0AFD}"/>
              </a:ext>
            </a:extLst>
          </p:cNvPr>
          <p:cNvSpPr>
            <a:spLocks noGrp="1"/>
          </p:cNvSpPr>
          <p:nvPr>
            <p:ph sz="half" idx="1"/>
          </p:nvPr>
        </p:nvSpPr>
        <p:spPr>
          <a:xfrm>
            <a:off x="384330" y="1842104"/>
            <a:ext cx="8869839" cy="3989040"/>
          </a:xfrm>
        </p:spPr>
        <p:txBody>
          <a:bodyPr>
            <a:noAutofit/>
          </a:bodyPr>
          <a:lstStyle/>
          <a:p>
            <a:pPr marL="0" indent="0">
              <a:lnSpc>
                <a:spcPct val="90000"/>
              </a:lnSpc>
              <a:buNone/>
            </a:pPr>
            <a:r>
              <a:rPr lang="en-US" sz="2200" dirty="0"/>
              <a:t>How we will achieve this:</a:t>
            </a:r>
          </a:p>
          <a:p>
            <a:pPr marL="457200" indent="-457200">
              <a:lnSpc>
                <a:spcPct val="90000"/>
              </a:lnSpc>
              <a:buFont typeface="+mj-lt"/>
              <a:buAutoNum type="arabicParenR"/>
            </a:pPr>
            <a:r>
              <a:rPr lang="en-US" sz="2200" dirty="0"/>
              <a:t>Pass on to the next generation a natural environment protected and enhanced for the future</a:t>
            </a:r>
          </a:p>
          <a:p>
            <a:pPr marL="457200" indent="-457200">
              <a:lnSpc>
                <a:spcPct val="90000"/>
              </a:lnSpc>
              <a:buFont typeface="+mj-lt"/>
              <a:buAutoNum type="arabicParenR"/>
            </a:pPr>
            <a:r>
              <a:rPr lang="en-US" sz="2200" dirty="0"/>
              <a:t>Maintain the high level of environmental protection achieved to date, through preventative action to avoid deterioration of the water environment and reversing deterioration when it occurs</a:t>
            </a:r>
          </a:p>
          <a:p>
            <a:pPr marL="457200" indent="-457200">
              <a:lnSpc>
                <a:spcPct val="90000"/>
              </a:lnSpc>
              <a:buFont typeface="+mj-lt"/>
              <a:buAutoNum type="arabicParenR"/>
            </a:pPr>
            <a:r>
              <a:rPr lang="en-US" sz="2200" dirty="0"/>
              <a:t>Ensure resilient, sustainable, affordable water services to homes and businesses, through a strategic framework for water sector planning and investment, and a strengthened regulatory framework</a:t>
            </a:r>
          </a:p>
          <a:p>
            <a:pPr marL="457200" indent="-457200">
              <a:lnSpc>
                <a:spcPct val="90000"/>
              </a:lnSpc>
              <a:buFont typeface="+mj-lt"/>
              <a:buAutoNum type="arabicParenR"/>
            </a:pPr>
            <a:r>
              <a:rPr lang="en-US" sz="2200" dirty="0"/>
              <a:t>Ensure access to water and sanitation for all to meet basic needs.</a:t>
            </a:r>
            <a:endParaRPr lang="en-GB" sz="2200" dirty="0"/>
          </a:p>
        </p:txBody>
      </p:sp>
      <p:pic>
        <p:nvPicPr>
          <p:cNvPr id="4" name="Content Placeholder 3">
            <a:extLst>
              <a:ext uri="{FF2B5EF4-FFF2-40B4-BE49-F238E27FC236}">
                <a16:creationId xmlns:a16="http://schemas.microsoft.com/office/drawing/2014/main" id="{56BB9665-8E19-891D-7337-30CB06829B46}"/>
              </a:ext>
            </a:extLst>
          </p:cNvPr>
          <p:cNvPicPr>
            <a:picLocks noGrp="1" noChangeAspect="1"/>
          </p:cNvPicPr>
          <p:nvPr>
            <p:ph sz="half" idx="2"/>
          </p:nvPr>
        </p:nvPicPr>
        <p:blipFill rotWithShape="1">
          <a:blip r:embed="rId2"/>
          <a:srcRect t="2601" b="841"/>
          <a:stretch/>
        </p:blipFill>
        <p:spPr>
          <a:xfrm>
            <a:off x="9417487" y="2594519"/>
            <a:ext cx="2594569" cy="1922047"/>
          </a:xfrm>
          <a:prstGeom prst="rect">
            <a:avLst/>
          </a:prstGeom>
          <a:noFill/>
        </p:spPr>
      </p:pic>
    </p:spTree>
    <p:extLst>
      <p:ext uri="{BB962C8B-B14F-4D97-AF65-F5344CB8AC3E}">
        <p14:creationId xmlns:p14="http://schemas.microsoft.com/office/powerpoint/2010/main" val="27114438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77ADE-485A-4727-8FE2-C125743FD496}"/>
              </a:ext>
            </a:extLst>
          </p:cNvPr>
          <p:cNvSpPr>
            <a:spLocks noGrp="1"/>
          </p:cNvSpPr>
          <p:nvPr>
            <p:ph type="title"/>
          </p:nvPr>
        </p:nvSpPr>
        <p:spPr>
          <a:xfrm>
            <a:off x="672028" y="125759"/>
            <a:ext cx="10910371" cy="1143000"/>
          </a:xfrm>
        </p:spPr>
        <p:txBody>
          <a:bodyPr anchor="ctr">
            <a:normAutofit fontScale="90000"/>
          </a:bodyPr>
          <a:lstStyle/>
          <a:p>
            <a:r>
              <a:rPr lang="en-US" b="1" dirty="0"/>
              <a:t>Sustainable Development Goal 7: Affordable and Clean Energy</a:t>
            </a:r>
            <a:endParaRPr lang="en-GB" b="1" dirty="0"/>
          </a:p>
        </p:txBody>
      </p:sp>
      <p:sp>
        <p:nvSpPr>
          <p:cNvPr id="3" name="Content Placeholder 2">
            <a:extLst>
              <a:ext uri="{FF2B5EF4-FFF2-40B4-BE49-F238E27FC236}">
                <a16:creationId xmlns:a16="http://schemas.microsoft.com/office/drawing/2014/main" id="{7499DE89-F56E-4F72-B3DD-97A539CCBB77}"/>
              </a:ext>
            </a:extLst>
          </p:cNvPr>
          <p:cNvSpPr>
            <a:spLocks noGrp="1"/>
          </p:cNvSpPr>
          <p:nvPr>
            <p:ph sz="half" idx="1"/>
          </p:nvPr>
        </p:nvSpPr>
        <p:spPr>
          <a:xfrm>
            <a:off x="426721" y="1897188"/>
            <a:ext cx="8174166" cy="3989040"/>
          </a:xfrm>
        </p:spPr>
        <p:txBody>
          <a:bodyPr>
            <a:noAutofit/>
          </a:bodyPr>
          <a:lstStyle/>
          <a:p>
            <a:pPr marL="0" indent="0">
              <a:lnSpc>
                <a:spcPct val="90000"/>
              </a:lnSpc>
              <a:buNone/>
            </a:pPr>
            <a:r>
              <a:rPr lang="en-US" sz="2400" dirty="0"/>
              <a:t>How we will achieve this:</a:t>
            </a:r>
          </a:p>
          <a:p>
            <a:pPr marL="457200" indent="-457200">
              <a:lnSpc>
                <a:spcPct val="90000"/>
              </a:lnSpc>
              <a:buFont typeface="+mj-lt"/>
              <a:buAutoNum type="arabicParenR"/>
            </a:pPr>
            <a:r>
              <a:rPr lang="en-US" sz="2400" dirty="0"/>
              <a:t>Promote UK leadership on science and innovation, including through working with BEIS, to boost UK prosperity and deliver solutions to global challenges</a:t>
            </a:r>
          </a:p>
          <a:p>
            <a:pPr marL="457200" indent="-457200">
              <a:lnSpc>
                <a:spcPct val="90000"/>
              </a:lnSpc>
              <a:buFont typeface="+mj-lt"/>
              <a:buAutoNum type="arabicParenR"/>
            </a:pPr>
            <a:r>
              <a:rPr lang="en-US" sz="2400" dirty="0"/>
              <a:t>Help deliver a doubling of global public funding of clean energy Research, Development and Demonstration under the Mission Innovation Initiative</a:t>
            </a:r>
          </a:p>
          <a:p>
            <a:pPr marL="457200" indent="-457200">
              <a:lnSpc>
                <a:spcPct val="90000"/>
              </a:lnSpc>
              <a:buFont typeface="+mj-lt"/>
              <a:buAutoNum type="arabicParenR"/>
            </a:pPr>
            <a:r>
              <a:rPr lang="en-US" sz="2400" dirty="0"/>
              <a:t>Set out a vision for the energy system consistent with the government’s 2050 climate goals, with concrete actions that government will take up to 2030.</a:t>
            </a:r>
          </a:p>
        </p:txBody>
      </p:sp>
      <p:pic>
        <p:nvPicPr>
          <p:cNvPr id="4" name="Content Placeholder 3">
            <a:extLst>
              <a:ext uri="{FF2B5EF4-FFF2-40B4-BE49-F238E27FC236}">
                <a16:creationId xmlns:a16="http://schemas.microsoft.com/office/drawing/2014/main" id="{9C82736F-0222-59CF-3C55-16DDA0BFC9BD}"/>
              </a:ext>
            </a:extLst>
          </p:cNvPr>
          <p:cNvPicPr>
            <a:picLocks noGrp="1" noChangeAspect="1"/>
          </p:cNvPicPr>
          <p:nvPr>
            <p:ph sz="half" idx="2"/>
          </p:nvPr>
        </p:nvPicPr>
        <p:blipFill rotWithShape="1">
          <a:blip r:embed="rId2"/>
          <a:srcRect r="22717" b="-2"/>
          <a:stretch/>
        </p:blipFill>
        <p:spPr>
          <a:xfrm>
            <a:off x="9000435" y="2557684"/>
            <a:ext cx="2908064" cy="2154283"/>
          </a:xfrm>
          <a:prstGeom prst="rect">
            <a:avLst/>
          </a:prstGeom>
          <a:noFill/>
        </p:spPr>
      </p:pic>
    </p:spTree>
    <p:extLst>
      <p:ext uri="{BB962C8B-B14F-4D97-AF65-F5344CB8AC3E}">
        <p14:creationId xmlns:p14="http://schemas.microsoft.com/office/powerpoint/2010/main" val="28892382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99DE89-F56E-4F72-B3DD-97A539CCBB77}"/>
              </a:ext>
            </a:extLst>
          </p:cNvPr>
          <p:cNvSpPr>
            <a:spLocks noGrp="1"/>
          </p:cNvSpPr>
          <p:nvPr>
            <p:ph idx="1"/>
          </p:nvPr>
        </p:nvSpPr>
        <p:spPr>
          <a:xfrm>
            <a:off x="724278" y="1480652"/>
            <a:ext cx="10805869" cy="4374091"/>
          </a:xfrm>
        </p:spPr>
        <p:txBody>
          <a:bodyPr>
            <a:noAutofit/>
          </a:bodyPr>
          <a:lstStyle/>
          <a:p>
            <a:pPr marL="0" indent="0">
              <a:buNone/>
            </a:pPr>
            <a:r>
              <a:rPr lang="en-US" sz="1200" dirty="0"/>
              <a:t>Continued..</a:t>
            </a:r>
          </a:p>
          <a:p>
            <a:pPr marL="457200" indent="-457200">
              <a:buFont typeface="+mj-lt"/>
              <a:buAutoNum type="arabicParenR" startAt="4"/>
            </a:pPr>
            <a:r>
              <a:rPr lang="en-US" sz="2400" dirty="0"/>
              <a:t>Work with business, academia and civil society to deliver the Clean Growth Strategy, our legally binding greenhouse gas emissions reductions targets and the Clean Growth Challenge of the Industrial Strategy</a:t>
            </a:r>
          </a:p>
          <a:p>
            <a:pPr marL="457200" indent="-457200">
              <a:buFont typeface="+mj-lt"/>
              <a:buAutoNum type="arabicParenR" startAt="4"/>
            </a:pPr>
            <a:r>
              <a:rPr lang="en-US" sz="2400" dirty="0"/>
              <a:t>Ensure that smart meters are offered to every household and small business by the end of 2020, giving people control over their energy bills that they have not had before</a:t>
            </a:r>
          </a:p>
          <a:p>
            <a:pPr marL="457200" indent="-457200">
              <a:buFont typeface="+mj-lt"/>
              <a:buAutoNum type="arabicParenR" startAt="4"/>
            </a:pPr>
            <a:r>
              <a:rPr lang="en-US" sz="2400" dirty="0"/>
              <a:t>Become the first major economy to legislate for net zero. Maintain the UK’s position as a global leader in cutting emissions while growing the economy, and develop world leading sectors to drive clean growth across the UK.</a:t>
            </a:r>
            <a:endParaRPr lang="en-GB" sz="2400" dirty="0"/>
          </a:p>
        </p:txBody>
      </p:sp>
      <p:sp>
        <p:nvSpPr>
          <p:cNvPr id="6" name="Title 1">
            <a:extLst>
              <a:ext uri="{FF2B5EF4-FFF2-40B4-BE49-F238E27FC236}">
                <a16:creationId xmlns:a16="http://schemas.microsoft.com/office/drawing/2014/main" id="{799DF205-26DD-E325-E292-CCEE34432322}"/>
              </a:ext>
            </a:extLst>
          </p:cNvPr>
          <p:cNvSpPr>
            <a:spLocks noGrp="1"/>
          </p:cNvSpPr>
          <p:nvPr>
            <p:ph type="title"/>
          </p:nvPr>
        </p:nvSpPr>
        <p:spPr>
          <a:xfrm>
            <a:off x="672028" y="125759"/>
            <a:ext cx="10910371" cy="1143000"/>
          </a:xfrm>
        </p:spPr>
        <p:txBody>
          <a:bodyPr anchor="ctr">
            <a:normAutofit fontScale="90000"/>
          </a:bodyPr>
          <a:lstStyle/>
          <a:p>
            <a:r>
              <a:rPr lang="en-US" b="1" dirty="0"/>
              <a:t>Sustainable Development Goal 7: Affordable and Clean Energy</a:t>
            </a:r>
            <a:endParaRPr lang="en-GB" b="1" dirty="0"/>
          </a:p>
        </p:txBody>
      </p:sp>
    </p:spTree>
    <p:extLst>
      <p:ext uri="{BB962C8B-B14F-4D97-AF65-F5344CB8AC3E}">
        <p14:creationId xmlns:p14="http://schemas.microsoft.com/office/powerpoint/2010/main" val="2618499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D4B64-AAE3-488B-8BE1-8729039C919B}"/>
              </a:ext>
            </a:extLst>
          </p:cNvPr>
          <p:cNvSpPr>
            <a:spLocks noGrp="1"/>
          </p:cNvSpPr>
          <p:nvPr>
            <p:ph type="title"/>
          </p:nvPr>
        </p:nvSpPr>
        <p:spPr>
          <a:xfrm>
            <a:off x="609600" y="274638"/>
            <a:ext cx="10972800" cy="1143000"/>
          </a:xfrm>
        </p:spPr>
        <p:txBody>
          <a:bodyPr anchor="ctr">
            <a:normAutofit fontScale="90000"/>
          </a:bodyPr>
          <a:lstStyle/>
          <a:p>
            <a:r>
              <a:rPr lang="en-US" b="1" dirty="0"/>
              <a:t>Sustainable Development Goal 8: </a:t>
            </a:r>
            <a:br>
              <a:rPr lang="en-US" b="1" dirty="0"/>
            </a:br>
            <a:r>
              <a:rPr lang="en-US" b="1" dirty="0"/>
              <a:t>Decent Work and Economic Growth</a:t>
            </a:r>
            <a:endParaRPr lang="en-GB" b="1" dirty="0"/>
          </a:p>
        </p:txBody>
      </p:sp>
      <p:pic>
        <p:nvPicPr>
          <p:cNvPr id="4" name="Content Placeholder 3">
            <a:extLst>
              <a:ext uri="{FF2B5EF4-FFF2-40B4-BE49-F238E27FC236}">
                <a16:creationId xmlns:a16="http://schemas.microsoft.com/office/drawing/2014/main" id="{8BDCBC60-7954-F0E8-6341-675F6D70CCCF}"/>
              </a:ext>
            </a:extLst>
          </p:cNvPr>
          <p:cNvPicPr>
            <a:picLocks noGrp="1" noChangeAspect="1"/>
          </p:cNvPicPr>
          <p:nvPr>
            <p:ph sz="half" idx="1"/>
          </p:nvPr>
        </p:nvPicPr>
        <p:blipFill>
          <a:blip r:embed="rId2"/>
          <a:stretch>
            <a:fillRect/>
          </a:stretch>
        </p:blipFill>
        <p:spPr>
          <a:xfrm>
            <a:off x="330938" y="2542306"/>
            <a:ext cx="2924688" cy="2252446"/>
          </a:xfrm>
          <a:prstGeom prst="rect">
            <a:avLst/>
          </a:prstGeom>
          <a:noFill/>
        </p:spPr>
      </p:pic>
      <p:sp>
        <p:nvSpPr>
          <p:cNvPr id="3" name="Content Placeholder 2">
            <a:extLst>
              <a:ext uri="{FF2B5EF4-FFF2-40B4-BE49-F238E27FC236}">
                <a16:creationId xmlns:a16="http://schemas.microsoft.com/office/drawing/2014/main" id="{15625B29-8A7D-4B25-9D9E-6EAAF2079EDE}"/>
              </a:ext>
            </a:extLst>
          </p:cNvPr>
          <p:cNvSpPr>
            <a:spLocks noGrp="1"/>
          </p:cNvSpPr>
          <p:nvPr>
            <p:ph sz="half" idx="2"/>
          </p:nvPr>
        </p:nvSpPr>
        <p:spPr>
          <a:xfrm>
            <a:off x="3492663" y="1779569"/>
            <a:ext cx="8526204" cy="3989040"/>
          </a:xfrm>
        </p:spPr>
        <p:txBody>
          <a:bodyPr>
            <a:noAutofit/>
          </a:bodyPr>
          <a:lstStyle/>
          <a:p>
            <a:pPr marL="0" indent="0">
              <a:lnSpc>
                <a:spcPct val="90000"/>
              </a:lnSpc>
              <a:buNone/>
            </a:pPr>
            <a:r>
              <a:rPr lang="en-US" sz="2200" dirty="0"/>
              <a:t>How we will achieve this:</a:t>
            </a:r>
          </a:p>
          <a:p>
            <a:pPr marL="457200" indent="-457200">
              <a:lnSpc>
                <a:spcPct val="90000"/>
              </a:lnSpc>
              <a:buFont typeface="+mj-lt"/>
              <a:buAutoNum type="arabicParenR"/>
            </a:pPr>
            <a:r>
              <a:rPr lang="en-US" sz="2200" dirty="0"/>
              <a:t>Support UK businesses to grow internationally in a sustainable way</a:t>
            </a:r>
          </a:p>
          <a:p>
            <a:pPr marL="457200" indent="-457200">
              <a:lnSpc>
                <a:spcPct val="90000"/>
              </a:lnSpc>
              <a:buFont typeface="+mj-lt"/>
              <a:buAutoNum type="arabicParenR"/>
            </a:pPr>
            <a:r>
              <a:rPr lang="en-US" sz="2200" dirty="0"/>
              <a:t>Deliver the government’s Good Work Plan, announced in December 2018, acting on virtually all recommendations of the Matthew Taylor Review, focusing on ensuring fair and decent work, clarity for workers and employers and fairer enforcement. This also includes implementing secondary legislation reforms to protect agency workers</a:t>
            </a:r>
          </a:p>
          <a:p>
            <a:pPr marL="457200" indent="-457200">
              <a:lnSpc>
                <a:spcPct val="90000"/>
              </a:lnSpc>
              <a:buFont typeface="+mj-lt"/>
              <a:buAutoNum type="arabicParenR"/>
            </a:pPr>
            <a:r>
              <a:rPr lang="en-US" sz="2200" dirty="0"/>
              <a:t>Increase economic growth by encouraging innovation, addressing current and future cyber threats and establishing the conditions needed for a sustainable industry funded model.</a:t>
            </a:r>
          </a:p>
        </p:txBody>
      </p:sp>
    </p:spTree>
    <p:extLst>
      <p:ext uri="{BB962C8B-B14F-4D97-AF65-F5344CB8AC3E}">
        <p14:creationId xmlns:p14="http://schemas.microsoft.com/office/powerpoint/2010/main" val="14802326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625B29-8A7D-4B25-9D9E-6EAAF2079EDE}"/>
              </a:ext>
            </a:extLst>
          </p:cNvPr>
          <p:cNvSpPr>
            <a:spLocks noGrp="1"/>
          </p:cNvSpPr>
          <p:nvPr>
            <p:ph idx="1"/>
          </p:nvPr>
        </p:nvSpPr>
        <p:spPr>
          <a:xfrm>
            <a:off x="614362" y="1428206"/>
            <a:ext cx="10963275" cy="4488391"/>
          </a:xfrm>
        </p:spPr>
        <p:txBody>
          <a:bodyPr>
            <a:normAutofit/>
          </a:bodyPr>
          <a:lstStyle/>
          <a:p>
            <a:pPr marL="0" indent="0">
              <a:buNone/>
            </a:pPr>
            <a:r>
              <a:rPr lang="en-US" sz="1400" dirty="0"/>
              <a:t>Continued..</a:t>
            </a:r>
          </a:p>
          <a:p>
            <a:pPr marL="457200" indent="-457200">
              <a:buFont typeface="+mj-lt"/>
              <a:buAutoNum type="arabicParenR" startAt="5"/>
            </a:pPr>
            <a:r>
              <a:rPr lang="en-US" sz="2200" dirty="0"/>
              <a:t>Increase employment and productivity, ensuring strong growth and competitiveness across all regions of the UK through a comprehensive package of structural reforms, taking advantage of the opportunities provided by leaving the EU</a:t>
            </a:r>
          </a:p>
          <a:p>
            <a:pPr marL="457200" indent="-457200">
              <a:buFont typeface="+mj-lt"/>
              <a:buAutoNum type="arabicParenR" startAt="5"/>
            </a:pPr>
            <a:r>
              <a:rPr lang="en-US" sz="2200" dirty="0"/>
              <a:t>Support UK businesses by ensuring the flow of trade is preserved through cross-government contingency planning, whilst keeping our borders secure and ensuring collection of any tax and duties</a:t>
            </a:r>
          </a:p>
          <a:p>
            <a:pPr marL="457200" indent="-457200">
              <a:buFont typeface="+mj-lt"/>
              <a:buAutoNum type="arabicParenR" startAt="5"/>
            </a:pPr>
            <a:r>
              <a:rPr lang="en-US" sz="2200" dirty="0"/>
              <a:t>Keep the Government on course to meet its fiscal rules by reducing the structural deficit below 2% of GDP and get debt falling by 2020/21, guiding the UK to a balanced budget by the middle of the next decade.</a:t>
            </a:r>
            <a:endParaRPr lang="en-GB" sz="2200" dirty="0"/>
          </a:p>
        </p:txBody>
      </p:sp>
      <p:sp>
        <p:nvSpPr>
          <p:cNvPr id="6" name="Title 1">
            <a:extLst>
              <a:ext uri="{FF2B5EF4-FFF2-40B4-BE49-F238E27FC236}">
                <a16:creationId xmlns:a16="http://schemas.microsoft.com/office/drawing/2014/main" id="{4062CE2A-78B1-5F18-45B0-9556E85CEB14}"/>
              </a:ext>
            </a:extLst>
          </p:cNvPr>
          <p:cNvSpPr>
            <a:spLocks noGrp="1"/>
          </p:cNvSpPr>
          <p:nvPr>
            <p:ph type="title"/>
          </p:nvPr>
        </p:nvSpPr>
        <p:spPr>
          <a:xfrm>
            <a:off x="609600" y="274638"/>
            <a:ext cx="10972800" cy="1143000"/>
          </a:xfrm>
        </p:spPr>
        <p:txBody>
          <a:bodyPr anchor="ctr">
            <a:normAutofit fontScale="90000"/>
          </a:bodyPr>
          <a:lstStyle/>
          <a:p>
            <a:r>
              <a:rPr lang="en-US" b="1" dirty="0"/>
              <a:t>Sustainable Development Goal 8: </a:t>
            </a:r>
            <a:br>
              <a:rPr lang="en-US" b="1" dirty="0"/>
            </a:br>
            <a:r>
              <a:rPr lang="en-US" b="1" dirty="0"/>
              <a:t>Decent Work and Economic Growth</a:t>
            </a:r>
            <a:endParaRPr lang="en-GB" b="1" dirty="0"/>
          </a:p>
        </p:txBody>
      </p:sp>
    </p:spTree>
    <p:extLst>
      <p:ext uri="{BB962C8B-B14F-4D97-AF65-F5344CB8AC3E}">
        <p14:creationId xmlns:p14="http://schemas.microsoft.com/office/powerpoint/2010/main" val="30564007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1B1A5-4B5B-4EC3-A716-89147CAEDF25}"/>
              </a:ext>
            </a:extLst>
          </p:cNvPr>
          <p:cNvSpPr>
            <a:spLocks noGrp="1"/>
          </p:cNvSpPr>
          <p:nvPr>
            <p:ph type="title"/>
          </p:nvPr>
        </p:nvSpPr>
        <p:spPr/>
        <p:txBody>
          <a:bodyPr>
            <a:normAutofit/>
          </a:bodyPr>
          <a:lstStyle/>
          <a:p>
            <a:r>
              <a:rPr lang="en-GB" sz="5400" b="1" dirty="0"/>
              <a:t>Activity #4 (45 minutes)</a:t>
            </a:r>
          </a:p>
        </p:txBody>
      </p:sp>
      <p:sp>
        <p:nvSpPr>
          <p:cNvPr id="3" name="Content Placeholder 2">
            <a:extLst>
              <a:ext uri="{FF2B5EF4-FFF2-40B4-BE49-F238E27FC236}">
                <a16:creationId xmlns:a16="http://schemas.microsoft.com/office/drawing/2014/main" id="{FD5A70D7-1790-48D1-BEBA-0C3894A96EE2}"/>
              </a:ext>
            </a:extLst>
          </p:cNvPr>
          <p:cNvSpPr>
            <a:spLocks noGrp="1"/>
          </p:cNvSpPr>
          <p:nvPr>
            <p:ph idx="1"/>
          </p:nvPr>
        </p:nvSpPr>
        <p:spPr>
          <a:xfrm>
            <a:off x="931817" y="1417638"/>
            <a:ext cx="10058400" cy="4412191"/>
          </a:xfrm>
        </p:spPr>
        <p:txBody>
          <a:bodyPr>
            <a:noAutofit/>
          </a:bodyPr>
          <a:lstStyle/>
          <a:p>
            <a:pPr marL="0" indent="0">
              <a:buNone/>
            </a:pPr>
            <a:r>
              <a:rPr lang="en-GB" sz="2200" dirty="0"/>
              <a:t>Based on the first 8 Sustainable Development Goals discussed above, visit GOV.UK (at the link below) and choose one of these 8 SDGs discussed.</a:t>
            </a:r>
          </a:p>
          <a:p>
            <a:pPr marL="0" indent="0">
              <a:buNone/>
            </a:pPr>
            <a:r>
              <a:rPr lang="en-GB" sz="2200" dirty="0"/>
              <a:t>Link: </a:t>
            </a:r>
            <a:r>
              <a:rPr lang="en-GB" sz="2200" dirty="0">
                <a:hlinkClick r:id="rId2"/>
              </a:rPr>
              <a:t>https://www.gov.uk/government/publications/implementing-the-sustainable-development-goals/implementing-the-sustainable-development-goals--2</a:t>
            </a:r>
            <a:r>
              <a:rPr lang="en-GB" sz="2200" dirty="0"/>
              <a:t> </a:t>
            </a:r>
          </a:p>
          <a:p>
            <a:endParaRPr lang="en-GB" sz="2200" dirty="0"/>
          </a:p>
          <a:p>
            <a:r>
              <a:rPr lang="en-GB" sz="2200" dirty="0"/>
              <a:t>Then select one of the ways listed in the SDG that you have chosen and click on it. Take notes of the information that you consider important for their implementation.</a:t>
            </a:r>
          </a:p>
          <a:p>
            <a:r>
              <a:rPr lang="en-GB" sz="2200" b="1" dirty="0"/>
              <a:t>You have 20 minutes for this search</a:t>
            </a:r>
            <a:r>
              <a:rPr lang="en-GB" sz="2200" dirty="0"/>
              <a:t>. </a:t>
            </a:r>
          </a:p>
          <a:p>
            <a:r>
              <a:rPr lang="en-GB" sz="2200" dirty="0"/>
              <a:t>Discuss in class.</a:t>
            </a:r>
          </a:p>
        </p:txBody>
      </p:sp>
    </p:spTree>
    <p:extLst>
      <p:ext uri="{BB962C8B-B14F-4D97-AF65-F5344CB8AC3E}">
        <p14:creationId xmlns:p14="http://schemas.microsoft.com/office/powerpoint/2010/main" val="38510277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BE361-943C-4EC0-8782-6E684AED25DF}"/>
              </a:ext>
            </a:extLst>
          </p:cNvPr>
          <p:cNvSpPr>
            <a:spLocks noGrp="1"/>
          </p:cNvSpPr>
          <p:nvPr>
            <p:ph type="title"/>
          </p:nvPr>
        </p:nvSpPr>
        <p:spPr/>
        <p:txBody>
          <a:bodyPr>
            <a:normAutofit/>
          </a:bodyPr>
          <a:lstStyle/>
          <a:p>
            <a:r>
              <a:rPr lang="en-GB" sz="5400" b="1" dirty="0"/>
              <a:t>Conclusion</a:t>
            </a:r>
          </a:p>
        </p:txBody>
      </p:sp>
      <p:sp>
        <p:nvSpPr>
          <p:cNvPr id="3" name="Content Placeholder 2">
            <a:extLst>
              <a:ext uri="{FF2B5EF4-FFF2-40B4-BE49-F238E27FC236}">
                <a16:creationId xmlns:a16="http://schemas.microsoft.com/office/drawing/2014/main" id="{7A01F709-9700-4D54-9509-55CB17F16002}"/>
              </a:ext>
            </a:extLst>
          </p:cNvPr>
          <p:cNvSpPr>
            <a:spLocks noGrp="1"/>
          </p:cNvSpPr>
          <p:nvPr>
            <p:ph idx="1"/>
          </p:nvPr>
        </p:nvSpPr>
        <p:spPr>
          <a:xfrm>
            <a:off x="818606" y="1845734"/>
            <a:ext cx="10337074" cy="4383616"/>
          </a:xfrm>
        </p:spPr>
        <p:txBody>
          <a:bodyPr>
            <a:normAutofit/>
          </a:bodyPr>
          <a:lstStyle/>
          <a:p>
            <a:pPr>
              <a:buFont typeface="Wingdings" panose="05000000000000000000" pitchFamily="2" charset="2"/>
              <a:buChar char="§"/>
            </a:pPr>
            <a:r>
              <a:rPr lang="en-GB" sz="2400" dirty="0"/>
              <a:t>Sustainable development is a</a:t>
            </a:r>
            <a:r>
              <a:rPr lang="en-US" sz="2400" dirty="0"/>
              <a:t> principle that </a:t>
            </a:r>
            <a:r>
              <a:rPr lang="en-US" sz="2400" dirty="0" err="1"/>
              <a:t>recognises</a:t>
            </a:r>
            <a:r>
              <a:rPr lang="en-US" sz="2400" dirty="0"/>
              <a:t> the importance of ensuring that all people should be able to satisfy their basic needs and enjoy a better quality of life, both now and in the future.</a:t>
            </a:r>
          </a:p>
          <a:p>
            <a:pPr>
              <a:buFont typeface="Wingdings" panose="05000000000000000000" pitchFamily="2" charset="2"/>
              <a:buChar char="§"/>
            </a:pPr>
            <a:r>
              <a:rPr lang="en-US" sz="2400" dirty="0"/>
              <a:t>UN Member States have agreed on common 17 Sustainable Development Goals (SDGs).</a:t>
            </a:r>
          </a:p>
          <a:p>
            <a:pPr>
              <a:buFont typeface="Wingdings" panose="05000000000000000000" pitchFamily="2" charset="2"/>
              <a:buChar char="§"/>
            </a:pPr>
            <a:r>
              <a:rPr lang="en-US" sz="2400" dirty="0"/>
              <a:t>Relevant actions/policies have been implemented or planned from the UK Government to achieve these SDGs.</a:t>
            </a:r>
          </a:p>
          <a:p>
            <a:pPr>
              <a:buFont typeface="Wingdings" panose="05000000000000000000" pitchFamily="2" charset="2"/>
              <a:buChar char="§"/>
            </a:pPr>
            <a:r>
              <a:rPr lang="en-US" sz="2400" dirty="0"/>
              <a:t>In the next session (Part 2), we will discuss the remaining 9 SDGs and the UK plan to achieve them. </a:t>
            </a:r>
          </a:p>
          <a:p>
            <a:endParaRPr lang="en-GB" sz="2400" dirty="0"/>
          </a:p>
        </p:txBody>
      </p:sp>
    </p:spTree>
    <p:extLst>
      <p:ext uri="{BB962C8B-B14F-4D97-AF65-F5344CB8AC3E}">
        <p14:creationId xmlns:p14="http://schemas.microsoft.com/office/powerpoint/2010/main" val="33148040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06EC17-5108-4EFD-9900-08E40C905279}"/>
              </a:ext>
            </a:extLst>
          </p:cNvPr>
          <p:cNvSpPr>
            <a:spLocks noGrp="1"/>
          </p:cNvSpPr>
          <p:nvPr>
            <p:ph idx="1"/>
          </p:nvPr>
        </p:nvSpPr>
        <p:spPr>
          <a:xfrm>
            <a:off x="1149531" y="1835332"/>
            <a:ext cx="10058400" cy="3049694"/>
          </a:xfrm>
        </p:spPr>
        <p:txBody>
          <a:bodyPr>
            <a:normAutofit/>
          </a:bodyPr>
          <a:lstStyle/>
          <a:p>
            <a:pPr marL="0" indent="0" algn="ctr">
              <a:buNone/>
            </a:pPr>
            <a:r>
              <a:rPr lang="en-GB" sz="8000" dirty="0"/>
              <a:t>Any questions?</a:t>
            </a:r>
          </a:p>
        </p:txBody>
      </p:sp>
    </p:spTree>
    <p:extLst>
      <p:ext uri="{BB962C8B-B14F-4D97-AF65-F5344CB8AC3E}">
        <p14:creationId xmlns:p14="http://schemas.microsoft.com/office/powerpoint/2010/main" val="85341189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template for UWTSD slides</Template>
  <TotalTime>367</TotalTime>
  <Words>2199</Words>
  <Application>Microsoft Office PowerPoint</Application>
  <PresentationFormat>Widescreen</PresentationFormat>
  <Paragraphs>140</Paragraphs>
  <Slides>28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Myriad Pro</vt:lpstr>
      <vt:lpstr>Arial</vt:lpstr>
      <vt:lpstr>Calibri</vt:lpstr>
      <vt:lpstr>Wingdings</vt:lpstr>
      <vt:lpstr>20140311PresentationUWTSDTemplate</vt:lpstr>
      <vt:lpstr> Health, Wellbeing and Sustainable Development (BMHP6021)   Week 2: Sustainable Development Goals in the UK  (Part 1) </vt:lpstr>
      <vt:lpstr>Lesson objectives</vt:lpstr>
      <vt:lpstr>What is Sustainable Development?</vt:lpstr>
      <vt:lpstr>Overview of the Sustainable Development Goals</vt:lpstr>
      <vt:lpstr>Overview of the Sustainable Development Goals</vt:lpstr>
      <vt:lpstr>Overview of the Sustainable Development Goals</vt:lpstr>
      <vt:lpstr>PowerPoint Presentation</vt:lpstr>
      <vt:lpstr>Sustainable Development Goals in the UK</vt:lpstr>
      <vt:lpstr>Activity #1 group work </vt:lpstr>
      <vt:lpstr>Sustainable Development Goal 1: End Poverty</vt:lpstr>
      <vt:lpstr>Sustainable Development Goal 1: End Poverty</vt:lpstr>
      <vt:lpstr>Sustainable Development Goal 2:  Zero Hunger</vt:lpstr>
      <vt:lpstr>Activity #2 - Discussion</vt:lpstr>
      <vt:lpstr>Sustainable Development Goal 3: Good Health and Well-being</vt:lpstr>
      <vt:lpstr>PowerPoint Presentation</vt:lpstr>
      <vt:lpstr>Activity #3</vt:lpstr>
      <vt:lpstr>Sustainable Development Goal 4: Quality Education</vt:lpstr>
      <vt:lpstr>Sustainable Development Goal 4: Quality Education</vt:lpstr>
      <vt:lpstr>Sustainable Development Goal 5:  Gender Equality</vt:lpstr>
      <vt:lpstr>PowerPoint Presentation</vt:lpstr>
      <vt:lpstr>Sustainable Development Goal 6:  Clear Water and Sanitation</vt:lpstr>
      <vt:lpstr>Sustainable Development Goal 7: Affordable and Clean Energy</vt:lpstr>
      <vt:lpstr>Sustainable Development Goal 7: Affordable and Clean Energy</vt:lpstr>
      <vt:lpstr>Sustainable Development Goal 8:  Decent Work and Economic Growth</vt:lpstr>
      <vt:lpstr>Sustainable Development Goal 8:  Decent Work and Economic Growth</vt:lpstr>
      <vt:lpstr>Activity #4 (45 minutes)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Goals</dc:title>
  <dc:creator>Eleni Koutsogeorgou</dc:creator>
  <cp:lastModifiedBy>Eleni Koutsogeorgou-Andreou</cp:lastModifiedBy>
  <cp:revision>24</cp:revision>
  <dcterms:created xsi:type="dcterms:W3CDTF">2021-06-24T13:44:25Z</dcterms:created>
  <dcterms:modified xsi:type="dcterms:W3CDTF">2023-10-18T16:00:41Z</dcterms:modified>
</cp:coreProperties>
</file>