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78" r:id="rId2"/>
    <p:sldId id="321" r:id="rId3"/>
    <p:sldId id="256" r:id="rId4"/>
    <p:sldId id="280" r:id="rId5"/>
    <p:sldId id="281" r:id="rId6"/>
    <p:sldId id="282" r:id="rId7"/>
    <p:sldId id="285" r:id="rId8"/>
    <p:sldId id="283" r:id="rId9"/>
    <p:sldId id="339" r:id="rId10"/>
    <p:sldId id="286" r:id="rId11"/>
    <p:sldId id="287" r:id="rId12"/>
    <p:sldId id="257" r:id="rId13"/>
    <p:sldId id="258" r:id="rId14"/>
    <p:sldId id="261" r:id="rId15"/>
    <p:sldId id="259" r:id="rId16"/>
    <p:sldId id="279" r:id="rId17"/>
    <p:sldId id="260" r:id="rId18"/>
    <p:sldId id="340" r:id="rId19"/>
    <p:sldId id="262" r:id="rId20"/>
    <p:sldId id="284" r:id="rId21"/>
    <p:sldId id="326" r:id="rId22"/>
    <p:sldId id="323" r:id="rId23"/>
    <p:sldId id="322" r:id="rId24"/>
    <p:sldId id="324" r:id="rId25"/>
    <p:sldId id="332" r:id="rId26"/>
    <p:sldId id="333" r:id="rId27"/>
    <p:sldId id="334" r:id="rId28"/>
    <p:sldId id="336" r:id="rId29"/>
    <p:sldId id="338" r:id="rId30"/>
    <p:sldId id="325" r:id="rId31"/>
    <p:sldId id="327" r:id="rId32"/>
    <p:sldId id="328" r:id="rId33"/>
    <p:sldId id="329" r:id="rId34"/>
    <p:sldId id="33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1A2CA-DA19-418B-BD3F-E5EAAA2F52A3}" v="41" dt="2023-02-20T18:06:37.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21302700-BBF9-41C6-958C-EC843C37C4E0}"/>
    <pc:docChg chg="delSld">
      <pc:chgData name="David Gardner" userId="32a3b49f-52b0-4a7d-8a0d-c44fdf742dfe" providerId="ADAL" clId="{21302700-BBF9-41C6-958C-EC843C37C4E0}" dt="2021-11-09T20:44:51.719" v="1" actId="47"/>
      <pc:docMkLst>
        <pc:docMk/>
      </pc:docMkLst>
      <pc:sldChg chg="del">
        <pc:chgData name="David Gardner" userId="32a3b49f-52b0-4a7d-8a0d-c44fdf742dfe" providerId="ADAL" clId="{21302700-BBF9-41C6-958C-EC843C37C4E0}" dt="2021-11-09T20:44:51.719" v="1" actId="47"/>
        <pc:sldMkLst>
          <pc:docMk/>
          <pc:sldMk cId="2129021096" sldId="335"/>
        </pc:sldMkLst>
      </pc:sldChg>
      <pc:sldChg chg="del">
        <pc:chgData name="David Gardner" userId="32a3b49f-52b0-4a7d-8a0d-c44fdf742dfe" providerId="ADAL" clId="{21302700-BBF9-41C6-958C-EC843C37C4E0}" dt="2021-11-09T20:44:51.617" v="0" actId="47"/>
        <pc:sldMkLst>
          <pc:docMk/>
          <pc:sldMk cId="103275934" sldId="339"/>
        </pc:sldMkLst>
      </pc:sldChg>
    </pc:docChg>
  </pc:docChgLst>
  <pc:docChgLst>
    <pc:chgData name="David Gardner" userId="32a3b49f-52b0-4a7d-8a0d-c44fdf742dfe" providerId="ADAL" clId="{DA836D5C-C3B1-4DD1-92DE-C8A15AD9377E}"/>
    <pc:docChg chg="custSel modSld">
      <pc:chgData name="David Gardner" userId="32a3b49f-52b0-4a7d-8a0d-c44fdf742dfe" providerId="ADAL" clId="{DA836D5C-C3B1-4DD1-92DE-C8A15AD9377E}" dt="2022-02-20T16:31:21.524" v="2" actId="20577"/>
      <pc:docMkLst>
        <pc:docMk/>
      </pc:docMkLst>
      <pc:sldChg chg="modSp mod">
        <pc:chgData name="David Gardner" userId="32a3b49f-52b0-4a7d-8a0d-c44fdf742dfe" providerId="ADAL" clId="{DA836D5C-C3B1-4DD1-92DE-C8A15AD9377E}" dt="2022-02-20T16:31:21.524" v="2" actId="20577"/>
        <pc:sldMkLst>
          <pc:docMk/>
          <pc:sldMk cId="3054749765" sldId="331"/>
        </pc:sldMkLst>
        <pc:spChg chg="mod">
          <ac:chgData name="David Gardner" userId="32a3b49f-52b0-4a7d-8a0d-c44fdf742dfe" providerId="ADAL" clId="{DA836D5C-C3B1-4DD1-92DE-C8A15AD9377E}" dt="2022-02-20T16:31:21.524" v="2" actId="20577"/>
          <ac:spMkLst>
            <pc:docMk/>
            <pc:sldMk cId="3054749765" sldId="331"/>
            <ac:spMk id="2" creationId="{00000000-0000-0000-0000-000000000000}"/>
          </ac:spMkLst>
        </pc:spChg>
      </pc:sldChg>
    </pc:docChg>
  </pc:docChgLst>
  <pc:docChgLst>
    <pc:chgData name="David Gardner" userId="32a3b49f-52b0-4a7d-8a0d-c44fdf742dfe" providerId="ADAL" clId="{2141A2CA-DA19-418B-BD3F-E5EAAA2F52A3}"/>
    <pc:docChg chg="custSel addSld modSld">
      <pc:chgData name="David Gardner" userId="32a3b49f-52b0-4a7d-8a0d-c44fdf742dfe" providerId="ADAL" clId="{2141A2CA-DA19-418B-BD3F-E5EAAA2F52A3}" dt="2023-02-20T18:13:14.628" v="636" actId="14100"/>
      <pc:docMkLst>
        <pc:docMk/>
      </pc:docMkLst>
      <pc:sldChg chg="modSp add mod">
        <pc:chgData name="David Gardner" userId="32a3b49f-52b0-4a7d-8a0d-c44fdf742dfe" providerId="ADAL" clId="{2141A2CA-DA19-418B-BD3F-E5EAAA2F52A3}" dt="2023-02-20T10:08:15.577" v="25" actId="1076"/>
        <pc:sldMkLst>
          <pc:docMk/>
          <pc:sldMk cId="2428068153" sldId="256"/>
        </pc:sldMkLst>
        <pc:spChg chg="mod">
          <ac:chgData name="David Gardner" userId="32a3b49f-52b0-4a7d-8a0d-c44fdf742dfe" providerId="ADAL" clId="{2141A2CA-DA19-418B-BD3F-E5EAAA2F52A3}" dt="2023-02-20T10:08:09.258" v="21" actId="1076"/>
          <ac:spMkLst>
            <pc:docMk/>
            <pc:sldMk cId="2428068153" sldId="256"/>
            <ac:spMk id="2" creationId="{00000000-0000-0000-0000-000000000000}"/>
          </ac:spMkLst>
        </pc:spChg>
        <pc:picChg chg="mod">
          <ac:chgData name="David Gardner" userId="32a3b49f-52b0-4a7d-8a0d-c44fdf742dfe" providerId="ADAL" clId="{2141A2CA-DA19-418B-BD3F-E5EAAA2F52A3}" dt="2023-02-20T10:08:12.029" v="23" actId="1076"/>
          <ac:picMkLst>
            <pc:docMk/>
            <pc:sldMk cId="2428068153" sldId="256"/>
            <ac:picMk id="4" creationId="{00000000-0000-0000-0000-000000000000}"/>
          </ac:picMkLst>
        </pc:picChg>
        <pc:picChg chg="mod">
          <ac:chgData name="David Gardner" userId="32a3b49f-52b0-4a7d-8a0d-c44fdf742dfe" providerId="ADAL" clId="{2141A2CA-DA19-418B-BD3F-E5EAAA2F52A3}" dt="2023-02-20T10:08:15.577" v="25" actId="1076"/>
          <ac:picMkLst>
            <pc:docMk/>
            <pc:sldMk cId="2428068153" sldId="256"/>
            <ac:picMk id="5" creationId="{00000000-0000-0000-0000-000000000000}"/>
          </ac:picMkLst>
        </pc:picChg>
        <pc:picChg chg="mod">
          <ac:chgData name="David Gardner" userId="32a3b49f-52b0-4a7d-8a0d-c44fdf742dfe" providerId="ADAL" clId="{2141A2CA-DA19-418B-BD3F-E5EAAA2F52A3}" dt="2023-02-20T10:08:10.426" v="22" actId="1076"/>
          <ac:picMkLst>
            <pc:docMk/>
            <pc:sldMk cId="2428068153" sldId="256"/>
            <ac:picMk id="6" creationId="{00000000-0000-0000-0000-000000000000}"/>
          </ac:picMkLst>
        </pc:picChg>
      </pc:sldChg>
      <pc:sldChg chg="modSp add mod">
        <pc:chgData name="David Gardner" userId="32a3b49f-52b0-4a7d-8a0d-c44fdf742dfe" providerId="ADAL" clId="{2141A2CA-DA19-418B-BD3F-E5EAAA2F52A3}" dt="2023-02-20T17:54:50.075" v="342" actId="1076"/>
        <pc:sldMkLst>
          <pc:docMk/>
          <pc:sldMk cId="3812431945" sldId="257"/>
        </pc:sldMkLst>
        <pc:spChg chg="mod">
          <ac:chgData name="David Gardner" userId="32a3b49f-52b0-4a7d-8a0d-c44fdf742dfe" providerId="ADAL" clId="{2141A2CA-DA19-418B-BD3F-E5EAAA2F52A3}" dt="2023-02-20T10:07:52.775" v="10" actId="27636"/>
          <ac:spMkLst>
            <pc:docMk/>
            <pc:sldMk cId="3812431945" sldId="257"/>
            <ac:spMk id="38915" creationId="{00000000-0000-0000-0000-000000000000}"/>
          </ac:spMkLst>
        </pc:spChg>
        <pc:picChg chg="mod">
          <ac:chgData name="David Gardner" userId="32a3b49f-52b0-4a7d-8a0d-c44fdf742dfe" providerId="ADAL" clId="{2141A2CA-DA19-418B-BD3F-E5EAAA2F52A3}" dt="2023-02-20T17:54:50.075" v="342" actId="1076"/>
          <ac:picMkLst>
            <pc:docMk/>
            <pc:sldMk cId="3812431945" sldId="257"/>
            <ac:picMk id="38916" creationId="{00000000-0000-0000-0000-000000000000}"/>
          </ac:picMkLst>
        </pc:picChg>
      </pc:sldChg>
      <pc:sldChg chg="addSp modSp add mod">
        <pc:chgData name="David Gardner" userId="32a3b49f-52b0-4a7d-8a0d-c44fdf742dfe" providerId="ADAL" clId="{2141A2CA-DA19-418B-BD3F-E5EAAA2F52A3}" dt="2023-02-20T17:55:53.267" v="346" actId="1076"/>
        <pc:sldMkLst>
          <pc:docMk/>
          <pc:sldMk cId="3714614666" sldId="258"/>
        </pc:sldMkLst>
        <pc:spChg chg="mod">
          <ac:chgData name="David Gardner" userId="32a3b49f-52b0-4a7d-8a0d-c44fdf742dfe" providerId="ADAL" clId="{2141A2CA-DA19-418B-BD3F-E5EAAA2F52A3}" dt="2023-02-20T17:54:55.716" v="343" actId="1076"/>
          <ac:spMkLst>
            <pc:docMk/>
            <pc:sldMk cId="3714614666" sldId="258"/>
            <ac:spMk id="39938" creationId="{00000000-0000-0000-0000-000000000000}"/>
          </ac:spMkLst>
        </pc:spChg>
        <pc:spChg chg="mod">
          <ac:chgData name="David Gardner" userId="32a3b49f-52b0-4a7d-8a0d-c44fdf742dfe" providerId="ADAL" clId="{2141A2CA-DA19-418B-BD3F-E5EAAA2F52A3}" dt="2023-02-20T17:54:57.629" v="344" actId="1076"/>
          <ac:spMkLst>
            <pc:docMk/>
            <pc:sldMk cId="3714614666" sldId="258"/>
            <ac:spMk id="39939" creationId="{00000000-0000-0000-0000-000000000000}"/>
          </ac:spMkLst>
        </pc:spChg>
        <pc:picChg chg="add mod">
          <ac:chgData name="David Gardner" userId="32a3b49f-52b0-4a7d-8a0d-c44fdf742dfe" providerId="ADAL" clId="{2141A2CA-DA19-418B-BD3F-E5EAAA2F52A3}" dt="2023-02-20T17:55:53.267" v="346" actId="1076"/>
          <ac:picMkLst>
            <pc:docMk/>
            <pc:sldMk cId="3714614666" sldId="258"/>
            <ac:picMk id="1026" creationId="{A5BEF5B1-717C-DF29-91DA-2E01E0471AEE}"/>
          </ac:picMkLst>
        </pc:picChg>
      </pc:sldChg>
      <pc:sldChg chg="addSp modSp add mod">
        <pc:chgData name="David Gardner" userId="32a3b49f-52b0-4a7d-8a0d-c44fdf742dfe" providerId="ADAL" clId="{2141A2CA-DA19-418B-BD3F-E5EAAA2F52A3}" dt="2023-02-20T17:57:42.595" v="374" actId="1076"/>
        <pc:sldMkLst>
          <pc:docMk/>
          <pc:sldMk cId="1598731612" sldId="259"/>
        </pc:sldMkLst>
        <pc:spChg chg="mod">
          <ac:chgData name="David Gardner" userId="32a3b49f-52b0-4a7d-8a0d-c44fdf742dfe" providerId="ADAL" clId="{2141A2CA-DA19-418B-BD3F-E5EAAA2F52A3}" dt="2023-02-20T17:57:40.432" v="373" actId="27636"/>
          <ac:spMkLst>
            <pc:docMk/>
            <pc:sldMk cId="1598731612" sldId="259"/>
            <ac:spMk id="3" creationId="{00000000-0000-0000-0000-000000000000}"/>
          </ac:spMkLst>
        </pc:spChg>
        <pc:spChg chg="mod">
          <ac:chgData name="David Gardner" userId="32a3b49f-52b0-4a7d-8a0d-c44fdf742dfe" providerId="ADAL" clId="{2141A2CA-DA19-418B-BD3F-E5EAAA2F52A3}" dt="2023-02-20T17:57:38.507" v="371" actId="1076"/>
          <ac:spMkLst>
            <pc:docMk/>
            <pc:sldMk cId="1598731612" sldId="259"/>
            <ac:spMk id="40962" creationId="{00000000-0000-0000-0000-000000000000}"/>
          </ac:spMkLst>
        </pc:spChg>
        <pc:picChg chg="add mod">
          <ac:chgData name="David Gardner" userId="32a3b49f-52b0-4a7d-8a0d-c44fdf742dfe" providerId="ADAL" clId="{2141A2CA-DA19-418B-BD3F-E5EAAA2F52A3}" dt="2023-02-20T17:57:42.595" v="374" actId="1076"/>
          <ac:picMkLst>
            <pc:docMk/>
            <pc:sldMk cId="1598731612" sldId="259"/>
            <ac:picMk id="2050" creationId="{9C8668A6-7274-AF20-6EBA-6BEA13E1F492}"/>
          </ac:picMkLst>
        </pc:picChg>
      </pc:sldChg>
      <pc:sldChg chg="modSp add mod">
        <pc:chgData name="David Gardner" userId="32a3b49f-52b0-4a7d-8a0d-c44fdf742dfe" providerId="ADAL" clId="{2141A2CA-DA19-418B-BD3F-E5EAAA2F52A3}" dt="2023-02-20T18:01:13.507" v="386" actId="27636"/>
        <pc:sldMkLst>
          <pc:docMk/>
          <pc:sldMk cId="3455699458" sldId="260"/>
        </pc:sldMkLst>
        <pc:spChg chg="mod">
          <ac:chgData name="David Gardner" userId="32a3b49f-52b0-4a7d-8a0d-c44fdf742dfe" providerId="ADAL" clId="{2141A2CA-DA19-418B-BD3F-E5EAAA2F52A3}" dt="2023-02-20T18:01:02.767" v="381" actId="1076"/>
          <ac:spMkLst>
            <pc:docMk/>
            <pc:sldMk cId="3455699458" sldId="260"/>
            <ac:spMk id="41986" creationId="{00000000-0000-0000-0000-000000000000}"/>
          </ac:spMkLst>
        </pc:spChg>
        <pc:spChg chg="mod">
          <ac:chgData name="David Gardner" userId="32a3b49f-52b0-4a7d-8a0d-c44fdf742dfe" providerId="ADAL" clId="{2141A2CA-DA19-418B-BD3F-E5EAAA2F52A3}" dt="2023-02-20T18:01:13.507" v="386" actId="27636"/>
          <ac:spMkLst>
            <pc:docMk/>
            <pc:sldMk cId="3455699458" sldId="260"/>
            <ac:spMk id="41987" creationId="{00000000-0000-0000-0000-000000000000}"/>
          </ac:spMkLst>
        </pc:spChg>
        <pc:picChg chg="mod">
          <ac:chgData name="David Gardner" userId="32a3b49f-52b0-4a7d-8a0d-c44fdf742dfe" providerId="ADAL" clId="{2141A2CA-DA19-418B-BD3F-E5EAAA2F52A3}" dt="2023-02-20T18:01:09.633" v="384" actId="1076"/>
          <ac:picMkLst>
            <pc:docMk/>
            <pc:sldMk cId="3455699458" sldId="260"/>
            <ac:picMk id="3" creationId="{A18C2083-99CB-4919-8E0B-19595FF6DE36}"/>
          </ac:picMkLst>
        </pc:picChg>
      </pc:sldChg>
      <pc:sldChg chg="modSp add mod">
        <pc:chgData name="David Gardner" userId="32a3b49f-52b0-4a7d-8a0d-c44fdf742dfe" providerId="ADAL" clId="{2141A2CA-DA19-418B-BD3F-E5EAAA2F52A3}" dt="2023-02-20T17:56:26.947" v="354" actId="1076"/>
        <pc:sldMkLst>
          <pc:docMk/>
          <pc:sldMk cId="3645866208" sldId="261"/>
        </pc:sldMkLst>
        <pc:spChg chg="mod">
          <ac:chgData name="David Gardner" userId="32a3b49f-52b0-4a7d-8a0d-c44fdf742dfe" providerId="ADAL" clId="{2141A2CA-DA19-418B-BD3F-E5EAAA2F52A3}" dt="2023-02-20T17:56:01.508" v="347" actId="1076"/>
          <ac:spMkLst>
            <pc:docMk/>
            <pc:sldMk cId="3645866208" sldId="261"/>
            <ac:spMk id="43010" creationId="{00000000-0000-0000-0000-000000000000}"/>
          </ac:spMkLst>
        </pc:spChg>
        <pc:spChg chg="mod">
          <ac:chgData name="David Gardner" userId="32a3b49f-52b0-4a7d-8a0d-c44fdf742dfe" providerId="ADAL" clId="{2141A2CA-DA19-418B-BD3F-E5EAAA2F52A3}" dt="2023-02-20T17:56:07.516" v="350" actId="1076"/>
          <ac:spMkLst>
            <pc:docMk/>
            <pc:sldMk cId="3645866208" sldId="261"/>
            <ac:spMk id="43011" creationId="{00000000-0000-0000-0000-000000000000}"/>
          </ac:spMkLst>
        </pc:spChg>
        <pc:picChg chg="mod">
          <ac:chgData name="David Gardner" userId="32a3b49f-52b0-4a7d-8a0d-c44fdf742dfe" providerId="ADAL" clId="{2141A2CA-DA19-418B-BD3F-E5EAAA2F52A3}" dt="2023-02-20T17:56:26.947" v="354" actId="1076"/>
          <ac:picMkLst>
            <pc:docMk/>
            <pc:sldMk cId="3645866208" sldId="261"/>
            <ac:picMk id="2" creationId="{00000000-0000-0000-0000-000000000000}"/>
          </ac:picMkLst>
        </pc:picChg>
      </pc:sldChg>
      <pc:sldChg chg="modSp add mod">
        <pc:chgData name="David Gardner" userId="32a3b49f-52b0-4a7d-8a0d-c44fdf742dfe" providerId="ADAL" clId="{2141A2CA-DA19-418B-BD3F-E5EAAA2F52A3}" dt="2023-02-20T18:06:00.507" v="505" actId="403"/>
        <pc:sldMkLst>
          <pc:docMk/>
          <pc:sldMk cId="4018824959" sldId="262"/>
        </pc:sldMkLst>
        <pc:spChg chg="mod">
          <ac:chgData name="David Gardner" userId="32a3b49f-52b0-4a7d-8a0d-c44fdf742dfe" providerId="ADAL" clId="{2141A2CA-DA19-418B-BD3F-E5EAAA2F52A3}" dt="2023-02-20T18:05:50.847" v="500" actId="14100"/>
          <ac:spMkLst>
            <pc:docMk/>
            <pc:sldMk cId="4018824959" sldId="262"/>
            <ac:spMk id="44034" creationId="{00000000-0000-0000-0000-000000000000}"/>
          </ac:spMkLst>
        </pc:spChg>
        <pc:spChg chg="mod">
          <ac:chgData name="David Gardner" userId="32a3b49f-52b0-4a7d-8a0d-c44fdf742dfe" providerId="ADAL" clId="{2141A2CA-DA19-418B-BD3F-E5EAAA2F52A3}" dt="2023-02-20T18:06:00.507" v="505" actId="403"/>
          <ac:spMkLst>
            <pc:docMk/>
            <pc:sldMk cId="4018824959" sldId="262"/>
            <ac:spMk id="44035" creationId="{00000000-0000-0000-0000-000000000000}"/>
          </ac:spMkLst>
        </pc:spChg>
      </pc:sldChg>
      <pc:sldChg chg="modSp mod">
        <pc:chgData name="David Gardner" userId="32a3b49f-52b0-4a7d-8a0d-c44fdf742dfe" providerId="ADAL" clId="{2141A2CA-DA19-418B-BD3F-E5EAAA2F52A3}" dt="2023-02-20T17:17:43.245" v="30" actId="20577"/>
        <pc:sldMkLst>
          <pc:docMk/>
          <pc:sldMk cId="2534934941" sldId="278"/>
        </pc:sldMkLst>
        <pc:spChg chg="mod">
          <ac:chgData name="David Gardner" userId="32a3b49f-52b0-4a7d-8a0d-c44fdf742dfe" providerId="ADAL" clId="{2141A2CA-DA19-418B-BD3F-E5EAAA2F52A3}" dt="2023-02-20T17:17:43.245" v="30" actId="20577"/>
          <ac:spMkLst>
            <pc:docMk/>
            <pc:sldMk cId="2534934941" sldId="278"/>
            <ac:spMk id="2" creationId="{00000000-0000-0000-0000-000000000000}"/>
          </ac:spMkLst>
        </pc:spChg>
      </pc:sldChg>
      <pc:sldChg chg="modSp add mod">
        <pc:chgData name="David Gardner" userId="32a3b49f-52b0-4a7d-8a0d-c44fdf742dfe" providerId="ADAL" clId="{2141A2CA-DA19-418B-BD3F-E5EAAA2F52A3}" dt="2023-02-20T17:58:20.315" v="380" actId="1076"/>
        <pc:sldMkLst>
          <pc:docMk/>
          <pc:sldMk cId="189060816" sldId="279"/>
        </pc:sldMkLst>
        <pc:spChg chg="mod">
          <ac:chgData name="David Gardner" userId="32a3b49f-52b0-4a7d-8a0d-c44fdf742dfe" providerId="ADAL" clId="{2141A2CA-DA19-418B-BD3F-E5EAAA2F52A3}" dt="2023-02-20T17:58:17.996" v="379" actId="1076"/>
          <ac:spMkLst>
            <pc:docMk/>
            <pc:sldMk cId="189060816" sldId="279"/>
            <ac:spMk id="3" creationId="{00000000-0000-0000-0000-000000000000}"/>
          </ac:spMkLst>
        </pc:spChg>
        <pc:spChg chg="mod">
          <ac:chgData name="David Gardner" userId="32a3b49f-52b0-4a7d-8a0d-c44fdf742dfe" providerId="ADAL" clId="{2141A2CA-DA19-418B-BD3F-E5EAAA2F52A3}" dt="2023-02-20T17:58:20.315" v="380" actId="1076"/>
          <ac:spMkLst>
            <pc:docMk/>
            <pc:sldMk cId="189060816" sldId="279"/>
            <ac:spMk id="5" creationId="{00000000-0000-0000-0000-000000000000}"/>
          </ac:spMkLst>
        </pc:spChg>
        <pc:picChg chg="mod">
          <ac:chgData name="David Gardner" userId="32a3b49f-52b0-4a7d-8a0d-c44fdf742dfe" providerId="ADAL" clId="{2141A2CA-DA19-418B-BD3F-E5EAAA2F52A3}" dt="2023-02-20T17:57:59.144" v="376" actId="1076"/>
          <ac:picMkLst>
            <pc:docMk/>
            <pc:sldMk cId="189060816" sldId="279"/>
            <ac:picMk id="4" creationId="{00000000-0000-0000-0000-000000000000}"/>
          </ac:picMkLst>
        </pc:picChg>
      </pc:sldChg>
      <pc:sldChg chg="modSp add mod">
        <pc:chgData name="David Gardner" userId="32a3b49f-52b0-4a7d-8a0d-c44fdf742dfe" providerId="ADAL" clId="{2141A2CA-DA19-418B-BD3F-E5EAAA2F52A3}" dt="2023-02-20T17:45:29.487" v="40" actId="58"/>
        <pc:sldMkLst>
          <pc:docMk/>
          <pc:sldMk cId="3529216130" sldId="280"/>
        </pc:sldMkLst>
        <pc:spChg chg="mod">
          <ac:chgData name="David Gardner" userId="32a3b49f-52b0-4a7d-8a0d-c44fdf742dfe" providerId="ADAL" clId="{2141A2CA-DA19-418B-BD3F-E5EAAA2F52A3}" dt="2023-02-20T17:45:29.487" v="40" actId="58"/>
          <ac:spMkLst>
            <pc:docMk/>
            <pc:sldMk cId="3529216130" sldId="280"/>
            <ac:spMk id="33794" creationId="{00000000-0000-0000-0000-000000000000}"/>
          </ac:spMkLst>
        </pc:spChg>
        <pc:spChg chg="mod">
          <ac:chgData name="David Gardner" userId="32a3b49f-52b0-4a7d-8a0d-c44fdf742dfe" providerId="ADAL" clId="{2141A2CA-DA19-418B-BD3F-E5EAAA2F52A3}" dt="2023-02-20T17:45:17.039" v="34" actId="27636"/>
          <ac:spMkLst>
            <pc:docMk/>
            <pc:sldMk cId="3529216130" sldId="280"/>
            <ac:spMk id="33795" creationId="{00000000-0000-0000-0000-000000000000}"/>
          </ac:spMkLst>
        </pc:spChg>
      </pc:sldChg>
      <pc:sldChg chg="modSp add mod">
        <pc:chgData name="David Gardner" userId="32a3b49f-52b0-4a7d-8a0d-c44fdf742dfe" providerId="ADAL" clId="{2141A2CA-DA19-418B-BD3F-E5EAAA2F52A3}" dt="2023-02-20T17:45:48.875" v="45" actId="20577"/>
        <pc:sldMkLst>
          <pc:docMk/>
          <pc:sldMk cId="3274223786" sldId="281"/>
        </pc:sldMkLst>
        <pc:spChg chg="mod">
          <ac:chgData name="David Gardner" userId="32a3b49f-52b0-4a7d-8a0d-c44fdf742dfe" providerId="ADAL" clId="{2141A2CA-DA19-418B-BD3F-E5EAAA2F52A3}" dt="2023-02-20T17:45:48.875" v="45" actId="20577"/>
          <ac:spMkLst>
            <pc:docMk/>
            <pc:sldMk cId="3274223786" sldId="281"/>
            <ac:spMk id="3" creationId="{00000000-0000-0000-0000-000000000000}"/>
          </ac:spMkLst>
        </pc:spChg>
        <pc:spChg chg="mod">
          <ac:chgData name="David Gardner" userId="32a3b49f-52b0-4a7d-8a0d-c44fdf742dfe" providerId="ADAL" clId="{2141A2CA-DA19-418B-BD3F-E5EAAA2F52A3}" dt="2023-02-20T17:45:42.555" v="41" actId="1076"/>
          <ac:spMkLst>
            <pc:docMk/>
            <pc:sldMk cId="3274223786" sldId="281"/>
            <ac:spMk id="34818" creationId="{00000000-0000-0000-0000-000000000000}"/>
          </ac:spMkLst>
        </pc:spChg>
      </pc:sldChg>
      <pc:sldChg chg="delSp modSp add mod">
        <pc:chgData name="David Gardner" userId="32a3b49f-52b0-4a7d-8a0d-c44fdf742dfe" providerId="ADAL" clId="{2141A2CA-DA19-418B-BD3F-E5EAAA2F52A3}" dt="2023-02-20T17:47:05.876" v="63" actId="1076"/>
        <pc:sldMkLst>
          <pc:docMk/>
          <pc:sldMk cId="2870618908" sldId="282"/>
        </pc:sldMkLst>
        <pc:spChg chg="del mod">
          <ac:chgData name="David Gardner" userId="32a3b49f-52b0-4a7d-8a0d-c44fdf742dfe" providerId="ADAL" clId="{2141A2CA-DA19-418B-BD3F-E5EAAA2F52A3}" dt="2023-02-20T17:46:11.110" v="48" actId="478"/>
          <ac:spMkLst>
            <pc:docMk/>
            <pc:sldMk cId="2870618908" sldId="282"/>
            <ac:spMk id="3" creationId="{00000000-0000-0000-0000-000000000000}"/>
          </ac:spMkLst>
        </pc:spChg>
        <pc:spChg chg="mod">
          <ac:chgData name="David Gardner" userId="32a3b49f-52b0-4a7d-8a0d-c44fdf742dfe" providerId="ADAL" clId="{2141A2CA-DA19-418B-BD3F-E5EAAA2F52A3}" dt="2023-02-20T17:46:05.156" v="46" actId="1076"/>
          <ac:spMkLst>
            <pc:docMk/>
            <pc:sldMk cId="2870618908" sldId="282"/>
            <ac:spMk id="35842" creationId="{00000000-0000-0000-0000-000000000000}"/>
          </ac:spMkLst>
        </pc:spChg>
        <pc:spChg chg="mod">
          <ac:chgData name="David Gardner" userId="32a3b49f-52b0-4a7d-8a0d-c44fdf742dfe" providerId="ADAL" clId="{2141A2CA-DA19-418B-BD3F-E5EAAA2F52A3}" dt="2023-02-20T17:47:01.468" v="61" actId="14100"/>
          <ac:spMkLst>
            <pc:docMk/>
            <pc:sldMk cId="2870618908" sldId="282"/>
            <ac:spMk id="35843" creationId="{00000000-0000-0000-0000-000000000000}"/>
          </ac:spMkLst>
        </pc:spChg>
        <pc:picChg chg="mod">
          <ac:chgData name="David Gardner" userId="32a3b49f-52b0-4a7d-8a0d-c44fdf742dfe" providerId="ADAL" clId="{2141A2CA-DA19-418B-BD3F-E5EAAA2F52A3}" dt="2023-02-20T17:47:05.876" v="63" actId="1076"/>
          <ac:picMkLst>
            <pc:docMk/>
            <pc:sldMk cId="2870618908" sldId="282"/>
            <ac:picMk id="35844" creationId="{00000000-0000-0000-0000-000000000000}"/>
          </ac:picMkLst>
        </pc:picChg>
      </pc:sldChg>
      <pc:sldChg chg="modSp add mod">
        <pc:chgData name="David Gardner" userId="32a3b49f-52b0-4a7d-8a0d-c44fdf742dfe" providerId="ADAL" clId="{2141A2CA-DA19-418B-BD3F-E5EAAA2F52A3}" dt="2023-02-20T17:52:24.653" v="272" actId="122"/>
        <pc:sldMkLst>
          <pc:docMk/>
          <pc:sldMk cId="1347466660" sldId="283"/>
        </pc:sldMkLst>
        <pc:spChg chg="mod">
          <ac:chgData name="David Gardner" userId="32a3b49f-52b0-4a7d-8a0d-c44fdf742dfe" providerId="ADAL" clId="{2141A2CA-DA19-418B-BD3F-E5EAAA2F52A3}" dt="2023-02-20T17:47:27.828" v="68" actId="1076"/>
          <ac:spMkLst>
            <pc:docMk/>
            <pc:sldMk cId="1347466660" sldId="283"/>
            <ac:spMk id="36866" creationId="{00000000-0000-0000-0000-000000000000}"/>
          </ac:spMkLst>
        </pc:spChg>
        <pc:spChg chg="mod">
          <ac:chgData name="David Gardner" userId="32a3b49f-52b0-4a7d-8a0d-c44fdf742dfe" providerId="ADAL" clId="{2141A2CA-DA19-418B-BD3F-E5EAAA2F52A3}" dt="2023-02-20T17:52:24.653" v="272" actId="122"/>
          <ac:spMkLst>
            <pc:docMk/>
            <pc:sldMk cId="1347466660" sldId="283"/>
            <ac:spMk id="36867" creationId="{00000000-0000-0000-0000-000000000000}"/>
          </ac:spMkLst>
        </pc:spChg>
      </pc:sldChg>
      <pc:sldChg chg="addSp modSp add mod">
        <pc:chgData name="David Gardner" userId="32a3b49f-52b0-4a7d-8a0d-c44fdf742dfe" providerId="ADAL" clId="{2141A2CA-DA19-418B-BD3F-E5EAAA2F52A3}" dt="2023-02-20T17:51:26.330" v="270" actId="20577"/>
        <pc:sldMkLst>
          <pc:docMk/>
          <pc:sldMk cId="4250229655" sldId="285"/>
        </pc:sldMkLst>
        <pc:spChg chg="add mod">
          <ac:chgData name="David Gardner" userId="32a3b49f-52b0-4a7d-8a0d-c44fdf742dfe" providerId="ADAL" clId="{2141A2CA-DA19-418B-BD3F-E5EAAA2F52A3}" dt="2023-02-20T17:51:26.330" v="270" actId="20577"/>
          <ac:spMkLst>
            <pc:docMk/>
            <pc:sldMk cId="4250229655" sldId="285"/>
            <ac:spMk id="2" creationId="{D4EEFBD1-DEAB-BB11-D963-D5658407B7F1}"/>
          </ac:spMkLst>
        </pc:spChg>
        <pc:spChg chg="mod">
          <ac:chgData name="David Gardner" userId="32a3b49f-52b0-4a7d-8a0d-c44fdf742dfe" providerId="ADAL" clId="{2141A2CA-DA19-418B-BD3F-E5EAAA2F52A3}" dt="2023-02-20T17:49:07.783" v="92" actId="27636"/>
          <ac:spMkLst>
            <pc:docMk/>
            <pc:sldMk cId="4250229655" sldId="285"/>
            <ac:spMk id="38915" creationId="{00000000-0000-0000-0000-000000000000}"/>
          </ac:spMkLst>
        </pc:spChg>
      </pc:sldChg>
      <pc:sldChg chg="modSp add mod">
        <pc:chgData name="David Gardner" userId="32a3b49f-52b0-4a7d-8a0d-c44fdf742dfe" providerId="ADAL" clId="{2141A2CA-DA19-418B-BD3F-E5EAAA2F52A3}" dt="2023-02-20T10:07:52.753" v="8" actId="27636"/>
        <pc:sldMkLst>
          <pc:docMk/>
          <pc:sldMk cId="15737009" sldId="286"/>
        </pc:sldMkLst>
        <pc:spChg chg="mod">
          <ac:chgData name="David Gardner" userId="32a3b49f-52b0-4a7d-8a0d-c44fdf742dfe" providerId="ADAL" clId="{2141A2CA-DA19-418B-BD3F-E5EAAA2F52A3}" dt="2023-02-20T10:07:52.753" v="8" actId="27636"/>
          <ac:spMkLst>
            <pc:docMk/>
            <pc:sldMk cId="15737009" sldId="286"/>
            <ac:spMk id="39939" creationId="{00000000-0000-0000-0000-000000000000}"/>
          </ac:spMkLst>
        </pc:spChg>
      </pc:sldChg>
      <pc:sldChg chg="modSp add mod">
        <pc:chgData name="David Gardner" userId="32a3b49f-52b0-4a7d-8a0d-c44fdf742dfe" providerId="ADAL" clId="{2141A2CA-DA19-418B-BD3F-E5EAAA2F52A3}" dt="2023-02-20T17:54:33.954" v="340" actId="27636"/>
        <pc:sldMkLst>
          <pc:docMk/>
          <pc:sldMk cId="3231937787" sldId="287"/>
        </pc:sldMkLst>
        <pc:spChg chg="mod">
          <ac:chgData name="David Gardner" userId="32a3b49f-52b0-4a7d-8a0d-c44fdf742dfe" providerId="ADAL" clId="{2141A2CA-DA19-418B-BD3F-E5EAAA2F52A3}" dt="2023-02-20T17:54:29.683" v="338" actId="1076"/>
          <ac:spMkLst>
            <pc:docMk/>
            <pc:sldMk cId="3231937787" sldId="287"/>
            <ac:spMk id="40962" creationId="{00000000-0000-0000-0000-000000000000}"/>
          </ac:spMkLst>
        </pc:spChg>
        <pc:spChg chg="mod">
          <ac:chgData name="David Gardner" userId="32a3b49f-52b0-4a7d-8a0d-c44fdf742dfe" providerId="ADAL" clId="{2141A2CA-DA19-418B-BD3F-E5EAAA2F52A3}" dt="2023-02-20T17:54:33.954" v="340" actId="27636"/>
          <ac:spMkLst>
            <pc:docMk/>
            <pc:sldMk cId="3231937787" sldId="287"/>
            <ac:spMk id="40963" creationId="{00000000-0000-0000-0000-000000000000}"/>
          </ac:spMkLst>
        </pc:spChg>
      </pc:sldChg>
      <pc:sldChg chg="modSp mod">
        <pc:chgData name="David Gardner" userId="32a3b49f-52b0-4a7d-8a0d-c44fdf742dfe" providerId="ADAL" clId="{2141A2CA-DA19-418B-BD3F-E5EAAA2F52A3}" dt="2023-02-20T18:06:42.640" v="514" actId="20577"/>
        <pc:sldMkLst>
          <pc:docMk/>
          <pc:sldMk cId="2591961922" sldId="323"/>
        </pc:sldMkLst>
        <pc:spChg chg="mod">
          <ac:chgData name="David Gardner" userId="32a3b49f-52b0-4a7d-8a0d-c44fdf742dfe" providerId="ADAL" clId="{2141A2CA-DA19-418B-BD3F-E5EAAA2F52A3}" dt="2023-02-20T18:06:42.640" v="514" actId="20577"/>
          <ac:spMkLst>
            <pc:docMk/>
            <pc:sldMk cId="2591961922" sldId="323"/>
            <ac:spMk id="37891" creationId="{00000000-0000-0000-0000-000000000000}"/>
          </ac:spMkLst>
        </pc:spChg>
        <pc:picChg chg="mod">
          <ac:chgData name="David Gardner" userId="32a3b49f-52b0-4a7d-8a0d-c44fdf742dfe" providerId="ADAL" clId="{2141A2CA-DA19-418B-BD3F-E5EAAA2F52A3}" dt="2023-02-20T18:06:37.023" v="510" actId="1076"/>
          <ac:picMkLst>
            <pc:docMk/>
            <pc:sldMk cId="2591961922" sldId="323"/>
            <ac:picMk id="4" creationId="{00000000-0000-0000-0000-000000000000}"/>
          </ac:picMkLst>
        </pc:picChg>
      </pc:sldChg>
      <pc:sldChg chg="modSp mod">
        <pc:chgData name="David Gardner" userId="32a3b49f-52b0-4a7d-8a0d-c44fdf742dfe" providerId="ADAL" clId="{2141A2CA-DA19-418B-BD3F-E5EAAA2F52A3}" dt="2023-02-20T18:12:11.575" v="635" actId="20577"/>
        <pc:sldMkLst>
          <pc:docMk/>
          <pc:sldMk cId="3733158073" sldId="325"/>
        </pc:sldMkLst>
        <pc:spChg chg="mod">
          <ac:chgData name="David Gardner" userId="32a3b49f-52b0-4a7d-8a0d-c44fdf742dfe" providerId="ADAL" clId="{2141A2CA-DA19-418B-BD3F-E5EAAA2F52A3}" dt="2023-02-20T18:12:11.575" v="635" actId="20577"/>
          <ac:spMkLst>
            <pc:docMk/>
            <pc:sldMk cId="3733158073" sldId="325"/>
            <ac:spMk id="3" creationId="{00000000-0000-0000-0000-000000000000}"/>
          </ac:spMkLst>
        </pc:spChg>
      </pc:sldChg>
      <pc:sldChg chg="modSp mod">
        <pc:chgData name="David Gardner" userId="32a3b49f-52b0-4a7d-8a0d-c44fdf742dfe" providerId="ADAL" clId="{2141A2CA-DA19-418B-BD3F-E5EAAA2F52A3}" dt="2023-02-20T18:13:14.628" v="636" actId="14100"/>
        <pc:sldMkLst>
          <pc:docMk/>
          <pc:sldMk cId="3054749765" sldId="331"/>
        </pc:sldMkLst>
        <pc:spChg chg="mod">
          <ac:chgData name="David Gardner" userId="32a3b49f-52b0-4a7d-8a0d-c44fdf742dfe" providerId="ADAL" clId="{2141A2CA-DA19-418B-BD3F-E5EAAA2F52A3}" dt="2023-02-20T18:13:14.628" v="636" actId="14100"/>
          <ac:spMkLst>
            <pc:docMk/>
            <pc:sldMk cId="3054749765" sldId="331"/>
            <ac:spMk id="3" creationId="{00000000-0000-0000-0000-000000000000}"/>
          </ac:spMkLst>
        </pc:spChg>
      </pc:sldChg>
      <pc:sldChg chg="modSp mod">
        <pc:chgData name="David Gardner" userId="32a3b49f-52b0-4a7d-8a0d-c44fdf742dfe" providerId="ADAL" clId="{2141A2CA-DA19-418B-BD3F-E5EAAA2F52A3}" dt="2023-02-20T18:07:59.831" v="515" actId="1076"/>
        <pc:sldMkLst>
          <pc:docMk/>
          <pc:sldMk cId="541327681" sldId="334"/>
        </pc:sldMkLst>
        <pc:spChg chg="mod">
          <ac:chgData name="David Gardner" userId="32a3b49f-52b0-4a7d-8a0d-c44fdf742dfe" providerId="ADAL" clId="{2141A2CA-DA19-418B-BD3F-E5EAAA2F52A3}" dt="2023-02-20T18:07:59.831" v="515" actId="1076"/>
          <ac:spMkLst>
            <pc:docMk/>
            <pc:sldMk cId="541327681" sldId="334"/>
            <ac:spMk id="44034" creationId="{00000000-0000-0000-0000-000000000000}"/>
          </ac:spMkLst>
        </pc:spChg>
      </pc:sldChg>
      <pc:sldChg chg="modSp add mod">
        <pc:chgData name="David Gardner" userId="32a3b49f-52b0-4a7d-8a0d-c44fdf742dfe" providerId="ADAL" clId="{2141A2CA-DA19-418B-BD3F-E5EAAA2F52A3}" dt="2023-02-20T17:54:03.620" v="335" actId="1076"/>
        <pc:sldMkLst>
          <pc:docMk/>
          <pc:sldMk cId="3116560660" sldId="339"/>
        </pc:sldMkLst>
        <pc:spChg chg="mod">
          <ac:chgData name="David Gardner" userId="32a3b49f-52b0-4a7d-8a0d-c44fdf742dfe" providerId="ADAL" clId="{2141A2CA-DA19-418B-BD3F-E5EAAA2F52A3}" dt="2023-02-20T17:53:10.331" v="306" actId="1076"/>
          <ac:spMkLst>
            <pc:docMk/>
            <pc:sldMk cId="3116560660" sldId="339"/>
            <ac:spMk id="9" creationId="{00000000-0000-0000-0000-000000000000}"/>
          </ac:spMkLst>
        </pc:spChg>
        <pc:spChg chg="mod">
          <ac:chgData name="David Gardner" userId="32a3b49f-52b0-4a7d-8a0d-c44fdf742dfe" providerId="ADAL" clId="{2141A2CA-DA19-418B-BD3F-E5EAAA2F52A3}" dt="2023-02-20T17:54:03.620" v="335" actId="1076"/>
          <ac:spMkLst>
            <pc:docMk/>
            <pc:sldMk cId="3116560660" sldId="339"/>
            <ac:spMk id="10" creationId="{00000000-0000-0000-0000-000000000000}"/>
          </ac:spMkLst>
        </pc:spChg>
        <pc:spChg chg="mod">
          <ac:chgData name="David Gardner" userId="32a3b49f-52b0-4a7d-8a0d-c44fdf742dfe" providerId="ADAL" clId="{2141A2CA-DA19-418B-BD3F-E5EAAA2F52A3}" dt="2023-02-20T17:52:46.237" v="285" actId="1076"/>
          <ac:spMkLst>
            <pc:docMk/>
            <pc:sldMk cId="3116560660" sldId="339"/>
            <ac:spMk id="37891" creationId="{00000000-0000-0000-0000-000000000000}"/>
          </ac:spMkLst>
        </pc:spChg>
        <pc:spChg chg="mod">
          <ac:chgData name="David Gardner" userId="32a3b49f-52b0-4a7d-8a0d-c44fdf742dfe" providerId="ADAL" clId="{2141A2CA-DA19-418B-BD3F-E5EAAA2F52A3}" dt="2023-02-20T17:53:54.195" v="334" actId="20577"/>
          <ac:spMkLst>
            <pc:docMk/>
            <pc:sldMk cId="3116560660" sldId="339"/>
            <ac:spMk id="37892" creationId="{00000000-0000-0000-0000-000000000000}"/>
          </ac:spMkLst>
        </pc:spChg>
        <pc:spChg chg="mod">
          <ac:chgData name="David Gardner" userId="32a3b49f-52b0-4a7d-8a0d-c44fdf742dfe" providerId="ADAL" clId="{2141A2CA-DA19-418B-BD3F-E5EAAA2F52A3}" dt="2023-02-20T17:53:16.951" v="317" actId="20577"/>
          <ac:spMkLst>
            <pc:docMk/>
            <pc:sldMk cId="3116560660" sldId="339"/>
            <ac:spMk id="37894" creationId="{00000000-0000-0000-0000-000000000000}"/>
          </ac:spMkLst>
        </pc:spChg>
        <pc:cxnChg chg="mod">
          <ac:chgData name="David Gardner" userId="32a3b49f-52b0-4a7d-8a0d-c44fdf742dfe" providerId="ADAL" clId="{2141A2CA-DA19-418B-BD3F-E5EAAA2F52A3}" dt="2023-02-20T17:53:28.156" v="318" actId="14100"/>
          <ac:cxnSpMkLst>
            <pc:docMk/>
            <pc:sldMk cId="3116560660" sldId="339"/>
            <ac:cxnSpMk id="6" creationId="{00000000-0000-0000-0000-000000000000}"/>
          </ac:cxnSpMkLst>
        </pc:cxnChg>
        <pc:cxnChg chg="mod">
          <ac:chgData name="David Gardner" userId="32a3b49f-52b0-4a7d-8a0d-c44fdf742dfe" providerId="ADAL" clId="{2141A2CA-DA19-418B-BD3F-E5EAAA2F52A3}" dt="2023-02-20T17:52:51.860" v="288" actId="14100"/>
          <ac:cxnSpMkLst>
            <pc:docMk/>
            <pc:sldMk cId="3116560660" sldId="339"/>
            <ac:cxnSpMk id="12" creationId="{00000000-0000-0000-0000-000000000000}"/>
          </ac:cxnSpMkLst>
        </pc:cxnChg>
      </pc:sldChg>
      <pc:sldChg chg="addSp modSp new mod">
        <pc:chgData name="David Gardner" userId="32a3b49f-52b0-4a7d-8a0d-c44fdf742dfe" providerId="ADAL" clId="{2141A2CA-DA19-418B-BD3F-E5EAAA2F52A3}" dt="2023-02-20T18:05:07.721" v="498" actId="14100"/>
        <pc:sldMkLst>
          <pc:docMk/>
          <pc:sldMk cId="622973648" sldId="340"/>
        </pc:sldMkLst>
        <pc:spChg chg="mod">
          <ac:chgData name="David Gardner" userId="32a3b49f-52b0-4a7d-8a0d-c44fdf742dfe" providerId="ADAL" clId="{2141A2CA-DA19-418B-BD3F-E5EAAA2F52A3}" dt="2023-02-20T18:04:48.272" v="493" actId="1076"/>
          <ac:spMkLst>
            <pc:docMk/>
            <pc:sldMk cId="622973648" sldId="340"/>
            <ac:spMk id="2" creationId="{0978A56E-5991-5436-D9F6-6793E2867A20}"/>
          </ac:spMkLst>
        </pc:spChg>
        <pc:spChg chg="mod">
          <ac:chgData name="David Gardner" userId="32a3b49f-52b0-4a7d-8a0d-c44fdf742dfe" providerId="ADAL" clId="{2141A2CA-DA19-418B-BD3F-E5EAAA2F52A3}" dt="2023-02-20T18:04:02.007" v="481" actId="6549"/>
          <ac:spMkLst>
            <pc:docMk/>
            <pc:sldMk cId="622973648" sldId="340"/>
            <ac:spMk id="3" creationId="{B0B27881-320E-593C-3326-6B92B743EC95}"/>
          </ac:spMkLst>
        </pc:spChg>
        <pc:picChg chg="add mod">
          <ac:chgData name="David Gardner" userId="32a3b49f-52b0-4a7d-8a0d-c44fdf742dfe" providerId="ADAL" clId="{2141A2CA-DA19-418B-BD3F-E5EAAA2F52A3}" dt="2023-02-20T18:04:50.303" v="494" actId="1076"/>
          <ac:picMkLst>
            <pc:docMk/>
            <pc:sldMk cId="622973648" sldId="340"/>
            <ac:picMk id="3074" creationId="{DB9D7625-E701-A740-0887-4B761B37AB16}"/>
          </ac:picMkLst>
        </pc:picChg>
        <pc:picChg chg="add mod">
          <ac:chgData name="David Gardner" userId="32a3b49f-52b0-4a7d-8a0d-c44fdf742dfe" providerId="ADAL" clId="{2141A2CA-DA19-418B-BD3F-E5EAAA2F52A3}" dt="2023-02-20T18:05:01.112" v="497" actId="14100"/>
          <ac:picMkLst>
            <pc:docMk/>
            <pc:sldMk cId="622973648" sldId="340"/>
            <ac:picMk id="3076" creationId="{FE4FB883-6B5F-FC43-7B9D-2162AD56B21C}"/>
          </ac:picMkLst>
        </pc:picChg>
        <pc:picChg chg="add mod">
          <ac:chgData name="David Gardner" userId="32a3b49f-52b0-4a7d-8a0d-c44fdf742dfe" providerId="ADAL" clId="{2141A2CA-DA19-418B-BD3F-E5EAAA2F52A3}" dt="2023-02-20T18:05:07.721" v="498" actId="14100"/>
          <ac:picMkLst>
            <pc:docMk/>
            <pc:sldMk cId="622973648" sldId="340"/>
            <ac:picMk id="3078" creationId="{955D47AD-4B90-06CA-427E-D5A35E9DE8A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FDB086-4F85-4CCF-9DFB-417985CD0B2E}" type="datetimeFigureOut">
              <a:rPr lang="en-GB" smtClean="0"/>
              <a:t>20/02/2023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D4E811-E728-4E2D-862D-3545D1B8F9B0}" type="slidenum">
              <a:rPr lang="en-GB" smtClean="0"/>
              <a:t>‹#›</a:t>
            </a:fld>
            <a:endParaRPr lang="en-GB"/>
          </a:p>
        </p:txBody>
      </p:sp>
    </p:spTree>
    <p:extLst>
      <p:ext uri="{BB962C8B-B14F-4D97-AF65-F5344CB8AC3E}">
        <p14:creationId xmlns:p14="http://schemas.microsoft.com/office/powerpoint/2010/main" val="3435106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4E811-E728-4E2D-862D-3545D1B8F9B0}" type="slidenum">
              <a:rPr lang="en-GB" smtClean="0"/>
              <a:t>1</a:t>
            </a:fld>
            <a:endParaRPr lang="en-GB"/>
          </a:p>
        </p:txBody>
      </p:sp>
    </p:spTree>
    <p:extLst>
      <p:ext uri="{BB962C8B-B14F-4D97-AF65-F5344CB8AC3E}">
        <p14:creationId xmlns:p14="http://schemas.microsoft.com/office/powerpoint/2010/main" val="325203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D4E811-E728-4E2D-862D-3545D1B8F9B0}" type="slidenum">
              <a:rPr lang="en-GB" smtClean="0"/>
              <a:t>25</a:t>
            </a:fld>
            <a:endParaRPr lang="en-GB"/>
          </a:p>
        </p:txBody>
      </p:sp>
    </p:spTree>
    <p:extLst>
      <p:ext uri="{BB962C8B-B14F-4D97-AF65-F5344CB8AC3E}">
        <p14:creationId xmlns:p14="http://schemas.microsoft.com/office/powerpoint/2010/main" val="2758086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60187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69184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146914-D1FE-4326-86BF-EDCF4DA8B953}"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74923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146914-D1FE-4326-86BF-EDCF4DA8B953}"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885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146914-D1FE-4326-86BF-EDCF4DA8B953}" type="datetimeFigureOut">
              <a:rPr lang="en-GB" smtClean="0"/>
              <a:t>20/02/2023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19080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146914-D1FE-4326-86BF-EDCF4DA8B953}" type="datetimeFigureOut">
              <a:rPr lang="en-GB" smtClean="0"/>
              <a:t>20/02/2023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2635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46914-D1FE-4326-86BF-EDCF4DA8B953}" type="datetimeFigureOut">
              <a:rPr lang="en-GB" smtClean="0"/>
              <a:t>20/02/2023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72351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19174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069813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940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53879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46914-D1FE-4326-86BF-EDCF4DA8B953}" type="datetimeFigureOut">
              <a:rPr lang="en-GB" smtClean="0"/>
              <a:t>20/02/2023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721FB6-FB1F-4694-82C2-F88C0B266E43}" type="slidenum">
              <a:rPr lang="en-GB" smtClean="0"/>
              <a:t>‹#›</a:t>
            </a:fld>
            <a:endParaRPr lang="en-GB"/>
          </a:p>
        </p:txBody>
      </p:sp>
    </p:spTree>
    <p:extLst>
      <p:ext uri="{BB962C8B-B14F-4D97-AF65-F5344CB8AC3E}">
        <p14:creationId xmlns:p14="http://schemas.microsoft.com/office/powerpoint/2010/main" val="1487484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Zd9ZyQH4vQ"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wVP7eTNyaxQ" TargetMode="External"/><Relationship Id="rId2" Type="http://schemas.openxmlformats.org/officeDocument/2006/relationships/hyperlink" Target="https://www.youtube.com/watch?v=FdFF574aX3I" TargetMode="External"/><Relationship Id="rId1" Type="http://schemas.openxmlformats.org/officeDocument/2006/relationships/slideLayout" Target="../slideLayouts/slideLayout2.xml"/><Relationship Id="rId4" Type="http://schemas.openxmlformats.org/officeDocument/2006/relationships/hyperlink" Target="https://www.youtube.com/watch?v=GhwJzVq-3G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FkkK5lTmBYQ"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a:t>Mechanisms of Cell-Cell Signalling</a:t>
            </a:r>
          </a:p>
        </p:txBody>
      </p:sp>
      <p:sp>
        <p:nvSpPr>
          <p:cNvPr id="4" name="Text Placeholder 3"/>
          <p:cNvSpPr>
            <a:spLocks noGrp="1"/>
          </p:cNvSpPr>
          <p:nvPr>
            <p:ph type="body" idx="1"/>
          </p:nvPr>
        </p:nvSpPr>
        <p:spPr>
          <a:xfrm>
            <a:off x="449511" y="980728"/>
            <a:ext cx="4040188" cy="639762"/>
          </a:xfrm>
        </p:spPr>
        <p:txBody>
          <a:bodyPr/>
          <a:lstStyle/>
          <a:p>
            <a:pPr algn="ctr"/>
            <a:r>
              <a:rPr lang="en-GB" dirty="0">
                <a:solidFill>
                  <a:srgbClr val="FF0000"/>
                </a:solidFill>
              </a:rPr>
              <a:t>Hormonal Control</a:t>
            </a:r>
          </a:p>
        </p:txBody>
      </p:sp>
      <p:sp>
        <p:nvSpPr>
          <p:cNvPr id="3" name="Content Placeholder 2"/>
          <p:cNvSpPr>
            <a:spLocks noGrp="1"/>
          </p:cNvSpPr>
          <p:nvPr>
            <p:ph sz="half" idx="2"/>
          </p:nvPr>
        </p:nvSpPr>
        <p:spPr/>
        <p:txBody>
          <a:bodyPr/>
          <a:lstStyle/>
          <a:p>
            <a:pPr marL="0" indent="0" algn="ctr">
              <a:buNone/>
            </a:pPr>
            <a:r>
              <a:rPr lang="en-GB" dirty="0"/>
              <a:t>Endocrine System</a:t>
            </a:r>
          </a:p>
          <a:p>
            <a:pPr marL="0" indent="0" algn="ctr">
              <a:buNone/>
            </a:pPr>
            <a:endParaRPr lang="en-GB" dirty="0"/>
          </a:p>
          <a:p>
            <a:pPr marL="0" indent="0" algn="ctr">
              <a:buNone/>
            </a:pPr>
            <a:r>
              <a:rPr lang="en-GB" dirty="0"/>
              <a:t>Glands</a:t>
            </a:r>
          </a:p>
        </p:txBody>
      </p:sp>
      <p:sp>
        <p:nvSpPr>
          <p:cNvPr id="5" name="Text Placeholder 4"/>
          <p:cNvSpPr>
            <a:spLocks noGrp="1"/>
          </p:cNvSpPr>
          <p:nvPr>
            <p:ph type="body" sz="quarter" idx="3"/>
          </p:nvPr>
        </p:nvSpPr>
        <p:spPr>
          <a:xfrm>
            <a:off x="4644008" y="980728"/>
            <a:ext cx="4041775" cy="639762"/>
          </a:xfrm>
        </p:spPr>
        <p:txBody>
          <a:bodyPr/>
          <a:lstStyle/>
          <a:p>
            <a:pPr algn="ctr"/>
            <a:r>
              <a:rPr lang="en-GB" dirty="0">
                <a:solidFill>
                  <a:srgbClr val="0070C0"/>
                </a:solidFill>
              </a:rPr>
              <a:t>Neural Control</a:t>
            </a:r>
          </a:p>
        </p:txBody>
      </p:sp>
      <p:sp>
        <p:nvSpPr>
          <p:cNvPr id="6" name="Content Placeholder 5"/>
          <p:cNvSpPr>
            <a:spLocks noGrp="1"/>
          </p:cNvSpPr>
          <p:nvPr>
            <p:ph sz="quarter" idx="4"/>
          </p:nvPr>
        </p:nvSpPr>
        <p:spPr>
          <a:xfrm>
            <a:off x="4645025" y="1700808"/>
            <a:ext cx="4041775" cy="4425355"/>
          </a:xfrm>
        </p:spPr>
        <p:txBody>
          <a:bodyPr/>
          <a:lstStyle/>
          <a:p>
            <a:pPr marL="0" indent="0">
              <a:buNone/>
            </a:pPr>
            <a:endParaRPr lang="en-GB" dirty="0"/>
          </a:p>
          <a:p>
            <a:pPr marL="0" indent="0" algn="ctr">
              <a:buNone/>
            </a:pPr>
            <a:r>
              <a:rPr lang="en-GB" dirty="0"/>
              <a:t>Nervous system</a:t>
            </a:r>
          </a:p>
          <a:p>
            <a:pPr marL="0" indent="0" algn="ctr">
              <a:buNone/>
            </a:pPr>
            <a:endParaRPr lang="en-GB" dirty="0"/>
          </a:p>
          <a:p>
            <a:pPr marL="0" indent="0" algn="ctr">
              <a:buNone/>
            </a:pPr>
            <a:r>
              <a:rPr lang="en-GB" dirty="0"/>
              <a:t>      Central 	     Peripheral </a:t>
            </a:r>
          </a:p>
          <a:p>
            <a:pPr marL="0" indent="0">
              <a:buNone/>
            </a:pPr>
            <a:endParaRPr lang="en-GB" dirty="0"/>
          </a:p>
        </p:txBody>
      </p:sp>
      <p:cxnSp>
        <p:nvCxnSpPr>
          <p:cNvPr id="8" name="Straight Arrow Connector 7"/>
          <p:cNvCxnSpPr/>
          <p:nvPr/>
        </p:nvCxnSpPr>
        <p:spPr>
          <a:xfrm flipH="1">
            <a:off x="5850643" y="2568894"/>
            <a:ext cx="43204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2568894"/>
            <a:ext cx="504056"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483768" y="2553831"/>
            <a:ext cx="0" cy="59073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652120" y="3551777"/>
            <a:ext cx="2369011" cy="320218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 name="Picture 3"/>
          <p:cNvPicPr>
            <a:picLocks noChangeArrowheads="1"/>
          </p:cNvPicPr>
          <p:nvPr/>
        </p:nvPicPr>
        <p:blipFill>
          <a:blip r:embed="rId4"/>
          <a:srcRect/>
          <a:stretch>
            <a:fillRect/>
          </a:stretch>
        </p:blipFill>
        <p:spPr bwMode="auto">
          <a:xfrm>
            <a:off x="1004280" y="3585982"/>
            <a:ext cx="2958976" cy="2888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6" name="Left-Right Arrow 15"/>
          <p:cNvSpPr/>
          <p:nvPr/>
        </p:nvSpPr>
        <p:spPr>
          <a:xfrm>
            <a:off x="3752634" y="1216986"/>
            <a:ext cx="1688864" cy="36004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934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1052513"/>
          </a:xfrm>
        </p:spPr>
        <p:txBody>
          <a:bodyPr/>
          <a:lstStyle/>
          <a:p>
            <a:pPr eaLnBrk="1" hangingPunct="1"/>
            <a:r>
              <a:rPr lang="en-GB" altLang="en-US" dirty="0"/>
              <a:t>Cell &amp; Cell to Cell Signalling</a:t>
            </a:r>
          </a:p>
        </p:txBody>
      </p:sp>
      <p:sp>
        <p:nvSpPr>
          <p:cNvPr id="38915" name="Content Placeholder 2"/>
          <p:cNvSpPr>
            <a:spLocks noGrp="1"/>
          </p:cNvSpPr>
          <p:nvPr>
            <p:ph idx="1"/>
          </p:nvPr>
        </p:nvSpPr>
        <p:spPr>
          <a:xfrm>
            <a:off x="179512" y="908720"/>
            <a:ext cx="8713787" cy="5256212"/>
          </a:xfrm>
        </p:spPr>
        <p:txBody>
          <a:bodyPr>
            <a:normAutofit fontScale="92500"/>
          </a:bodyPr>
          <a:lstStyle/>
          <a:p>
            <a:pPr eaLnBrk="1" hangingPunct="1"/>
            <a:r>
              <a:rPr lang="en-GB" altLang="en-US" sz="2400" b="1" i="1" dirty="0" err="1">
                <a:solidFill>
                  <a:srgbClr val="FF0000"/>
                </a:solidFill>
              </a:rPr>
              <a:t>Intracrine</a:t>
            </a:r>
            <a:r>
              <a:rPr lang="en-GB" altLang="en-US" sz="2400" dirty="0">
                <a:solidFill>
                  <a:srgbClr val="FF0000"/>
                </a:solidFill>
              </a:rPr>
              <a:t> </a:t>
            </a:r>
            <a:r>
              <a:rPr lang="en-GB" altLang="en-US" sz="2400" dirty="0"/>
              <a:t>signals are produced by the target cell that stay within the target cell.</a:t>
            </a:r>
          </a:p>
          <a:p>
            <a:pPr eaLnBrk="1" hangingPunct="1"/>
            <a:r>
              <a:rPr lang="en-GB" altLang="en-US" sz="2400" b="1" i="1" dirty="0">
                <a:solidFill>
                  <a:srgbClr val="FF0000"/>
                </a:solidFill>
              </a:rPr>
              <a:t>Autocrine</a:t>
            </a:r>
            <a:r>
              <a:rPr lang="en-GB" altLang="en-US" sz="2400" b="1" dirty="0">
                <a:solidFill>
                  <a:srgbClr val="FF0000"/>
                </a:solidFill>
              </a:rPr>
              <a:t> </a:t>
            </a:r>
            <a:r>
              <a:rPr lang="en-GB" altLang="en-US" sz="2400" dirty="0"/>
              <a:t>signals are produced by the target cell, are secreted, and effect the target cell itself via its own receptors. Sometimes </a:t>
            </a:r>
            <a:r>
              <a:rPr lang="en-GB" altLang="en-US" sz="2400" dirty="0" err="1"/>
              <a:t>autocrine</a:t>
            </a:r>
            <a:r>
              <a:rPr lang="en-GB" altLang="en-US" sz="2400" dirty="0"/>
              <a:t> cells can target cells close by if they are the same type of cell as the emitting cell. An example of this are immune cells.</a:t>
            </a:r>
          </a:p>
          <a:p>
            <a:pPr eaLnBrk="1" hangingPunct="1"/>
            <a:r>
              <a:rPr lang="en-GB" altLang="en-US" sz="2400" b="1" i="1" dirty="0" err="1">
                <a:solidFill>
                  <a:srgbClr val="FF0000"/>
                </a:solidFill>
              </a:rPr>
              <a:t>Juxtacrine</a:t>
            </a:r>
            <a:r>
              <a:rPr lang="en-GB" altLang="en-US" sz="2400" dirty="0">
                <a:solidFill>
                  <a:srgbClr val="FF0000"/>
                </a:solidFill>
              </a:rPr>
              <a:t> </a:t>
            </a:r>
            <a:r>
              <a:rPr lang="en-GB" altLang="en-US" sz="2400" dirty="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a:solidFill>
                  <a:srgbClr val="FF0000"/>
                </a:solidFill>
              </a:rPr>
              <a:t>Paracrine</a:t>
            </a:r>
            <a:r>
              <a:rPr lang="en-GB" altLang="en-US" sz="2400" dirty="0">
                <a:solidFill>
                  <a:srgbClr val="FF0000"/>
                </a:solidFill>
              </a:rPr>
              <a:t> </a:t>
            </a:r>
            <a:r>
              <a:rPr lang="en-GB" altLang="en-US" sz="2400" dirty="0"/>
              <a:t>signals target cells in the vicinity of the emitting cell. Neurotransmitters represent an example.</a:t>
            </a:r>
          </a:p>
          <a:p>
            <a:pPr eaLnBrk="1" hangingPunct="1"/>
            <a:r>
              <a:rPr lang="en-GB" altLang="en-US" sz="2400" b="1" i="1" dirty="0">
                <a:solidFill>
                  <a:srgbClr val="FF0000"/>
                </a:solidFill>
              </a:rPr>
              <a:t>Endocrine</a:t>
            </a:r>
            <a:r>
              <a:rPr lang="en-GB" altLang="en-US" sz="2400" dirty="0"/>
              <a:t> signals target distant cells. Endocrine cells produce hormones that travel through the blood to reach all parts of the body.</a:t>
            </a:r>
          </a:p>
          <a:p>
            <a:pPr eaLnBrk="1" hangingPunct="1"/>
            <a:endParaRPr lang="en-GB" altLang="en-US" dirty="0"/>
          </a:p>
        </p:txBody>
      </p:sp>
    </p:spTree>
    <p:extLst>
      <p:ext uri="{BB962C8B-B14F-4D97-AF65-F5344CB8AC3E}">
        <p14:creationId xmlns:p14="http://schemas.microsoft.com/office/powerpoint/2010/main" val="410808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332656"/>
            <a:ext cx="8042988" cy="553154"/>
          </a:xfrm>
        </p:spPr>
        <p:txBody>
          <a:bodyPr>
            <a:noAutofit/>
          </a:bodyPr>
          <a:lstStyle/>
          <a:p>
            <a:r>
              <a:rPr lang="en-GB" sz="2700" dirty="0"/>
              <a:t>Transport, Absorption and Elimination: The Processes</a:t>
            </a:r>
          </a:p>
        </p:txBody>
      </p:sp>
      <p:pic>
        <p:nvPicPr>
          <p:cNvPr id="4" name="Picture 3"/>
          <p:cNvPicPr>
            <a:picLocks noChangeAspect="1"/>
          </p:cNvPicPr>
          <p:nvPr/>
        </p:nvPicPr>
        <p:blipFill>
          <a:blip r:embed="rId2"/>
          <a:stretch>
            <a:fillRect/>
          </a:stretch>
        </p:blipFill>
        <p:spPr>
          <a:xfrm>
            <a:off x="5699917" y="2726181"/>
            <a:ext cx="3232115" cy="1758819"/>
          </a:xfrm>
          <a:prstGeom prst="rect">
            <a:avLst/>
          </a:prstGeom>
        </p:spPr>
      </p:pic>
      <p:pic>
        <p:nvPicPr>
          <p:cNvPr id="5" name="Picture 4"/>
          <p:cNvPicPr>
            <a:picLocks noChangeAspect="1"/>
          </p:cNvPicPr>
          <p:nvPr/>
        </p:nvPicPr>
        <p:blipFill>
          <a:blip r:embed="rId3"/>
          <a:stretch>
            <a:fillRect/>
          </a:stretch>
        </p:blipFill>
        <p:spPr>
          <a:xfrm>
            <a:off x="159309" y="3247489"/>
            <a:ext cx="2618379" cy="2318841"/>
          </a:xfrm>
          <a:prstGeom prst="rect">
            <a:avLst/>
          </a:prstGeom>
        </p:spPr>
      </p:pic>
      <p:pic>
        <p:nvPicPr>
          <p:cNvPr id="6" name="Picture 5"/>
          <p:cNvPicPr>
            <a:picLocks noChangeAspect="1"/>
          </p:cNvPicPr>
          <p:nvPr/>
        </p:nvPicPr>
        <p:blipFill>
          <a:blip r:embed="rId4"/>
          <a:stretch>
            <a:fillRect/>
          </a:stretch>
        </p:blipFill>
        <p:spPr>
          <a:xfrm>
            <a:off x="2813084" y="1026140"/>
            <a:ext cx="2760254" cy="5513098"/>
          </a:xfrm>
          <a:prstGeom prst="rect">
            <a:avLst/>
          </a:prstGeom>
        </p:spPr>
      </p:pic>
    </p:spTree>
    <p:extLst>
      <p:ext uri="{BB962C8B-B14F-4D97-AF65-F5344CB8AC3E}">
        <p14:creationId xmlns:p14="http://schemas.microsoft.com/office/powerpoint/2010/main" val="242806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439467" y="332656"/>
            <a:ext cx="6172200" cy="421481"/>
          </a:xfrm>
        </p:spPr>
        <p:txBody>
          <a:bodyPr>
            <a:normAutofit fontScale="90000"/>
          </a:bodyPr>
          <a:lstStyle/>
          <a:p>
            <a:pPr algn="ctr"/>
            <a:r>
              <a:rPr lang="en-GB" altLang="en-US" dirty="0"/>
              <a:t>Water H</a:t>
            </a:r>
            <a:r>
              <a:rPr lang="en-GB" altLang="en-US" baseline="-25000" dirty="0"/>
              <a:t>2</a:t>
            </a:r>
            <a:r>
              <a:rPr lang="en-GB" altLang="en-US" dirty="0"/>
              <a:t>O</a:t>
            </a:r>
          </a:p>
        </p:txBody>
      </p:sp>
      <p:sp>
        <p:nvSpPr>
          <p:cNvPr id="33795" name="Content Placeholder 2"/>
          <p:cNvSpPr>
            <a:spLocks noGrp="1"/>
          </p:cNvSpPr>
          <p:nvPr>
            <p:ph idx="1"/>
          </p:nvPr>
        </p:nvSpPr>
        <p:spPr>
          <a:xfrm>
            <a:off x="250166" y="1196752"/>
            <a:ext cx="8282273" cy="5112567"/>
          </a:xfrm>
        </p:spPr>
        <p:txBody>
          <a:bodyPr>
            <a:normAutofit fontScale="77500" lnSpcReduction="20000"/>
          </a:bodyPr>
          <a:lstStyle/>
          <a:p>
            <a:pPr marL="0" indent="0" algn="ctr">
              <a:buNone/>
            </a:pPr>
            <a:r>
              <a:rPr lang="en-GB" altLang="en-US" dirty="0"/>
              <a:t>The solvent of the cell where biochemical processes take place.</a:t>
            </a:r>
          </a:p>
          <a:p>
            <a:pPr marL="0" indent="0" algn="ctr">
              <a:buNone/>
            </a:pPr>
            <a:endParaRPr lang="en-GB" altLang="en-US" dirty="0"/>
          </a:p>
          <a:p>
            <a:pPr marL="0" indent="0">
              <a:buNone/>
            </a:pPr>
            <a:r>
              <a:rPr lang="en-GB" altLang="en-US" dirty="0"/>
              <a:t>Water is liquid at room temperature due to hydrogen bonding were there is a weak electrostatic force between the hydrogen atom on one H</a:t>
            </a:r>
            <a:r>
              <a:rPr lang="en-GB" altLang="en-US" baseline="-25000" dirty="0"/>
              <a:t>2</a:t>
            </a:r>
            <a:r>
              <a:rPr lang="en-GB" altLang="en-US" dirty="0"/>
              <a:t>O and the oxygen atom of another H</a:t>
            </a:r>
            <a:r>
              <a:rPr lang="en-GB" altLang="en-US" baseline="-25000" dirty="0"/>
              <a:t>2</a:t>
            </a:r>
            <a:r>
              <a:rPr lang="en-GB" altLang="en-US" dirty="0"/>
              <a:t>O.</a:t>
            </a:r>
          </a:p>
          <a:p>
            <a:pPr marL="0" indent="0" algn="ctr">
              <a:buNone/>
            </a:pPr>
            <a:endParaRPr lang="en-GB" altLang="en-US" dirty="0">
              <a:solidFill>
                <a:srgbClr val="FF0000"/>
              </a:solidFill>
            </a:endParaRPr>
          </a:p>
          <a:p>
            <a:pPr marL="0" indent="0" algn="ctr">
              <a:buNone/>
            </a:pPr>
            <a:r>
              <a:rPr lang="en-GB" altLang="en-US" dirty="0">
                <a:solidFill>
                  <a:srgbClr val="FF0000"/>
                </a:solidFill>
              </a:rPr>
              <a:t>Some reactions will only work in acidic conditions.</a:t>
            </a:r>
          </a:p>
          <a:p>
            <a:pPr marL="0" indent="0" algn="ctr">
              <a:buNone/>
            </a:pPr>
            <a:endParaRPr lang="en-GB" altLang="en-US" dirty="0">
              <a:solidFill>
                <a:srgbClr val="0070C0"/>
              </a:solidFill>
            </a:endParaRPr>
          </a:p>
          <a:p>
            <a:pPr marL="0" indent="0" algn="ctr">
              <a:buNone/>
            </a:pPr>
            <a:r>
              <a:rPr lang="en-GB" altLang="en-US" dirty="0">
                <a:solidFill>
                  <a:srgbClr val="0070C0"/>
                </a:solidFill>
              </a:rPr>
              <a:t>Some reactions will only work in alkaline conditions.</a:t>
            </a:r>
          </a:p>
          <a:p>
            <a:pPr marL="0" indent="0" algn="ctr">
              <a:buNone/>
            </a:pPr>
            <a:endParaRPr lang="en-GB" altLang="en-US" dirty="0">
              <a:solidFill>
                <a:srgbClr val="0070C0"/>
              </a:solidFill>
            </a:endParaRPr>
          </a:p>
          <a:p>
            <a:pPr marL="0" indent="0" algn="ctr">
              <a:buNone/>
            </a:pPr>
            <a:r>
              <a:rPr lang="en-GB" altLang="en-US" dirty="0">
                <a:solidFill>
                  <a:srgbClr val="00B050"/>
                </a:solidFill>
              </a:rPr>
              <a:t>Small changes in pH can have big physiological consequences</a:t>
            </a:r>
          </a:p>
        </p:txBody>
      </p:sp>
    </p:spTree>
    <p:extLst>
      <p:ext uri="{BB962C8B-B14F-4D97-AF65-F5344CB8AC3E}">
        <p14:creationId xmlns:p14="http://schemas.microsoft.com/office/powerpoint/2010/main" val="3529216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547664" y="260648"/>
            <a:ext cx="6172200" cy="529828"/>
          </a:xfrm>
        </p:spPr>
        <p:txBody>
          <a:bodyPr>
            <a:normAutofit fontScale="90000"/>
          </a:bodyPr>
          <a:lstStyle/>
          <a:p>
            <a:r>
              <a:rPr lang="en-GB" altLang="en-US" dirty="0"/>
              <a:t>Acid</a:t>
            </a:r>
          </a:p>
        </p:txBody>
      </p:sp>
      <p:sp>
        <p:nvSpPr>
          <p:cNvPr id="3" name="Content Placeholder 2"/>
          <p:cNvSpPr>
            <a:spLocks noGrp="1"/>
          </p:cNvSpPr>
          <p:nvPr>
            <p:ph idx="1"/>
          </p:nvPr>
        </p:nvSpPr>
        <p:spPr>
          <a:xfrm>
            <a:off x="265923" y="1052737"/>
            <a:ext cx="8300108" cy="4691378"/>
          </a:xfrm>
        </p:spPr>
        <p:txBody>
          <a:bodyPr>
            <a:normAutofit/>
          </a:bodyPr>
          <a:lstStyle/>
          <a:p>
            <a:pPr marL="0" indent="0">
              <a:buNone/>
              <a:defRPr/>
            </a:pPr>
            <a:r>
              <a:rPr lang="en-GB" sz="3000" dirty="0"/>
              <a:t>A substance that donates protons (hydrogen ion).</a:t>
            </a:r>
          </a:p>
          <a:p>
            <a:pPr marL="0" indent="0">
              <a:buNone/>
              <a:defRPr/>
            </a:pPr>
            <a:endParaRPr lang="en-GB" sz="3000" dirty="0"/>
          </a:p>
          <a:p>
            <a:pPr>
              <a:defRPr/>
            </a:pPr>
            <a:r>
              <a:rPr lang="en-GB" sz="3600" dirty="0"/>
              <a:t>Gastric acid pH </a:t>
            </a:r>
            <a:r>
              <a:rPr lang="en-GB" sz="2700" dirty="0"/>
              <a:t>(</a:t>
            </a:r>
            <a:r>
              <a:rPr lang="en-GB" sz="2700" dirty="0">
                <a:solidFill>
                  <a:srgbClr val="FF0000"/>
                </a:solidFill>
              </a:rPr>
              <a:t>hydrochloric acid – HCl, </a:t>
            </a:r>
            <a:r>
              <a:rPr lang="en-GB" sz="2700" dirty="0"/>
              <a:t>Potassium chloride – </a:t>
            </a:r>
            <a:r>
              <a:rPr lang="en-GB" sz="2700" dirty="0" err="1"/>
              <a:t>KCl</a:t>
            </a:r>
            <a:r>
              <a:rPr lang="en-GB" sz="2700" dirty="0"/>
              <a:t>, Sodium Chloride – NaCl).</a:t>
            </a:r>
          </a:p>
          <a:p>
            <a:pPr>
              <a:defRPr/>
            </a:pPr>
            <a:endParaRPr lang="en-GB" sz="2700" dirty="0"/>
          </a:p>
          <a:p>
            <a:pPr>
              <a:defRPr/>
            </a:pPr>
            <a:r>
              <a:rPr lang="en-GB" sz="3600" dirty="0"/>
              <a:t>Nucleic acids</a:t>
            </a:r>
          </a:p>
          <a:p>
            <a:pPr>
              <a:defRPr/>
            </a:pPr>
            <a:endParaRPr lang="en-GB" sz="3600" dirty="0"/>
          </a:p>
          <a:p>
            <a:pPr>
              <a:defRPr/>
            </a:pPr>
            <a:r>
              <a:rPr lang="en-GB" sz="3600" dirty="0"/>
              <a:t>Fatty acids</a:t>
            </a:r>
          </a:p>
        </p:txBody>
      </p:sp>
    </p:spTree>
    <p:extLst>
      <p:ext uri="{BB962C8B-B14F-4D97-AF65-F5344CB8AC3E}">
        <p14:creationId xmlns:p14="http://schemas.microsoft.com/office/powerpoint/2010/main" val="3274223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402467" y="354065"/>
            <a:ext cx="6172200" cy="476250"/>
          </a:xfrm>
        </p:spPr>
        <p:txBody>
          <a:bodyPr>
            <a:normAutofit fontScale="90000"/>
          </a:bodyPr>
          <a:lstStyle/>
          <a:p>
            <a:pPr algn="ctr"/>
            <a:r>
              <a:rPr lang="en-GB" altLang="en-US" dirty="0"/>
              <a:t>Acidity</a:t>
            </a:r>
          </a:p>
        </p:txBody>
      </p:sp>
      <p:sp>
        <p:nvSpPr>
          <p:cNvPr id="35843" name="Content Placeholder 2"/>
          <p:cNvSpPr>
            <a:spLocks noGrp="1"/>
          </p:cNvSpPr>
          <p:nvPr>
            <p:ph idx="1"/>
          </p:nvPr>
        </p:nvSpPr>
        <p:spPr>
          <a:xfrm>
            <a:off x="180166" y="1585732"/>
            <a:ext cx="5327938" cy="4435555"/>
          </a:xfrm>
        </p:spPr>
        <p:txBody>
          <a:bodyPr>
            <a:normAutofit fontScale="92500" lnSpcReduction="20000"/>
          </a:bodyPr>
          <a:lstStyle/>
          <a:p>
            <a:pPr marL="0" indent="0" algn="ctr">
              <a:buNone/>
            </a:pPr>
            <a:r>
              <a:rPr lang="en-US" altLang="en-US" dirty="0"/>
              <a:t>A molecule or ion capable of </a:t>
            </a:r>
          </a:p>
          <a:p>
            <a:pPr marL="0" indent="0" algn="ctr">
              <a:buNone/>
            </a:pPr>
            <a:r>
              <a:rPr lang="en-US" altLang="en-US" dirty="0"/>
              <a:t>donating a hydrogen proton (H</a:t>
            </a:r>
            <a:r>
              <a:rPr lang="en-US" altLang="en-US" baseline="30000" dirty="0"/>
              <a:t>+</a:t>
            </a:r>
            <a:r>
              <a:rPr lang="en-US" altLang="en-US" dirty="0"/>
              <a:t>).</a:t>
            </a:r>
          </a:p>
          <a:p>
            <a:pPr marL="0" indent="0">
              <a:buNone/>
            </a:pPr>
            <a:endParaRPr lang="en-US" altLang="en-US" dirty="0"/>
          </a:p>
          <a:p>
            <a:pPr marL="0" indent="0">
              <a:buNone/>
            </a:pPr>
            <a:r>
              <a:rPr lang="en-US" altLang="en-US" dirty="0"/>
              <a:t>pH scale &lt;7 </a:t>
            </a:r>
            <a:r>
              <a:rPr lang="en-US" altLang="en-US" sz="1500" dirty="0"/>
              <a:t>(the concentration of  H</a:t>
            </a:r>
            <a:r>
              <a:rPr lang="en-US" altLang="en-US" sz="1500" baseline="30000" dirty="0"/>
              <a:t>+ </a:t>
            </a:r>
            <a:r>
              <a:rPr lang="en-US" altLang="en-US" sz="1500" dirty="0"/>
              <a:t>in solution)</a:t>
            </a:r>
          </a:p>
          <a:p>
            <a:pPr marL="0" indent="0">
              <a:buNone/>
            </a:pPr>
            <a:endParaRPr lang="en-US" altLang="en-US" dirty="0"/>
          </a:p>
          <a:p>
            <a:pPr marL="0" indent="0">
              <a:buNone/>
            </a:pPr>
            <a:r>
              <a:rPr lang="en-US" altLang="en-US" dirty="0"/>
              <a:t>Lactate</a:t>
            </a:r>
            <a:r>
              <a:rPr lang="en-US" altLang="en-US" sz="3900" baseline="30000" dirty="0"/>
              <a:t>-</a:t>
            </a:r>
          </a:p>
          <a:p>
            <a:pPr marL="0" indent="0">
              <a:buNone/>
            </a:pPr>
            <a:endParaRPr lang="en-US" altLang="en-US" dirty="0"/>
          </a:p>
          <a:p>
            <a:pPr marL="0" indent="0">
              <a:buNone/>
            </a:pPr>
            <a:r>
              <a:rPr lang="en-US" altLang="en-US" dirty="0">
                <a:solidFill>
                  <a:srgbClr val="FF0000"/>
                </a:solidFill>
              </a:rPr>
              <a:t>Metabolic Buffering</a:t>
            </a:r>
          </a:p>
          <a:p>
            <a:pPr marL="0" indent="0">
              <a:buNone/>
            </a:pPr>
            <a:r>
              <a:rPr lang="en-US" altLang="en-US" dirty="0">
                <a:solidFill>
                  <a:srgbClr val="FF0000"/>
                </a:solidFill>
              </a:rPr>
              <a:t>Stomach acid (pH .5 – 3.5)</a:t>
            </a:r>
          </a:p>
          <a:p>
            <a:pPr marL="0" indent="0">
              <a:buNone/>
            </a:pPr>
            <a:r>
              <a:rPr lang="en-US" altLang="en-US" sz="1500" dirty="0">
                <a:solidFill>
                  <a:srgbClr val="00B050"/>
                </a:solidFill>
              </a:rPr>
              <a:t>Immune function, activates pepsin and initiates </a:t>
            </a:r>
            <a:r>
              <a:rPr lang="en-US" altLang="en-US" sz="1500" dirty="0" err="1">
                <a:solidFill>
                  <a:srgbClr val="00B050"/>
                </a:solidFill>
              </a:rPr>
              <a:t>pancrease</a:t>
            </a:r>
            <a:r>
              <a:rPr lang="en-US" altLang="en-US" sz="1500" dirty="0">
                <a:solidFill>
                  <a:srgbClr val="00B050"/>
                </a:solidFill>
              </a:rPr>
              <a:t> production</a:t>
            </a:r>
            <a:endParaRPr lang="en-US" altLang="en-US" dirty="0">
              <a:solidFill>
                <a:srgbClr val="FF0000"/>
              </a:solidFill>
            </a:endParaRPr>
          </a:p>
        </p:txBody>
      </p:sp>
      <p:pic>
        <p:nvPicPr>
          <p:cNvPr id="3584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92518" y="778315"/>
            <a:ext cx="3239707" cy="5718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0618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lgn="ctr"/>
            <a:r>
              <a:rPr lang="en-US" altLang="en-US" dirty="0"/>
              <a:t>Factors that cause acidity</a:t>
            </a:r>
            <a:endParaRPr lang="en-GB" altLang="en-US" dirty="0"/>
          </a:p>
        </p:txBody>
      </p:sp>
      <p:sp>
        <p:nvSpPr>
          <p:cNvPr id="38915" name="Content Placeholder 2"/>
          <p:cNvSpPr>
            <a:spLocks noGrp="1"/>
          </p:cNvSpPr>
          <p:nvPr>
            <p:ph idx="1"/>
          </p:nvPr>
        </p:nvSpPr>
        <p:spPr>
          <a:xfrm>
            <a:off x="503854" y="1484784"/>
            <a:ext cx="3780114" cy="4824536"/>
          </a:xfrm>
        </p:spPr>
        <p:txBody>
          <a:bodyPr>
            <a:normAutofit fontScale="92500" lnSpcReduction="20000"/>
          </a:bodyPr>
          <a:lstStyle/>
          <a:p>
            <a:r>
              <a:rPr lang="en-US" altLang="en-US" dirty="0"/>
              <a:t>Processed Foods</a:t>
            </a:r>
          </a:p>
          <a:p>
            <a:r>
              <a:rPr lang="en-US" altLang="en-US" dirty="0"/>
              <a:t>Processed meats</a:t>
            </a:r>
          </a:p>
          <a:p>
            <a:r>
              <a:rPr lang="en-US" altLang="en-US" dirty="0"/>
              <a:t>Meat		</a:t>
            </a:r>
          </a:p>
          <a:p>
            <a:r>
              <a:rPr lang="en-US" altLang="en-US" dirty="0"/>
              <a:t>High protein  / protein supplements</a:t>
            </a:r>
          </a:p>
          <a:p>
            <a:r>
              <a:rPr lang="en-US" altLang="en-US" dirty="0"/>
              <a:t>Sugar</a:t>
            </a:r>
          </a:p>
          <a:p>
            <a:r>
              <a:rPr lang="en-US" altLang="en-US" dirty="0"/>
              <a:t>Pollution</a:t>
            </a:r>
          </a:p>
          <a:p>
            <a:r>
              <a:rPr lang="en-GB" altLang="en-US" dirty="0"/>
              <a:t>Alcohol</a:t>
            </a:r>
          </a:p>
          <a:p>
            <a:r>
              <a:rPr lang="en-GB" altLang="en-US" dirty="0"/>
              <a:t>Smoking</a:t>
            </a:r>
          </a:p>
          <a:p>
            <a:r>
              <a:rPr lang="en-GB" altLang="en-US" dirty="0"/>
              <a:t>Stress </a:t>
            </a:r>
          </a:p>
          <a:p>
            <a:endParaRPr lang="en-US" altLang="en-US" dirty="0"/>
          </a:p>
        </p:txBody>
      </p:sp>
      <p:sp>
        <p:nvSpPr>
          <p:cNvPr id="2" name="TextBox 1">
            <a:extLst>
              <a:ext uri="{FF2B5EF4-FFF2-40B4-BE49-F238E27FC236}">
                <a16:creationId xmlns:a16="http://schemas.microsoft.com/office/drawing/2014/main" id="{D4EEFBD1-DEAB-BB11-D963-D5658407B7F1}"/>
              </a:ext>
            </a:extLst>
          </p:cNvPr>
          <p:cNvSpPr txBox="1"/>
          <p:nvPr/>
        </p:nvSpPr>
        <p:spPr>
          <a:xfrm>
            <a:off x="5220072" y="1700808"/>
            <a:ext cx="3672408" cy="4247317"/>
          </a:xfrm>
          <a:prstGeom prst="rect">
            <a:avLst/>
          </a:prstGeom>
          <a:noFill/>
        </p:spPr>
        <p:txBody>
          <a:bodyPr wrap="square" rtlCol="0">
            <a:spAutoFit/>
          </a:bodyPr>
          <a:lstStyle/>
          <a:p>
            <a:r>
              <a:rPr lang="en-GB" dirty="0"/>
              <a:t>AIDs</a:t>
            </a:r>
          </a:p>
          <a:p>
            <a:r>
              <a:rPr lang="en-GB" dirty="0"/>
              <a:t>Alcoholism</a:t>
            </a:r>
          </a:p>
          <a:p>
            <a:r>
              <a:rPr lang="en-GB" dirty="0"/>
              <a:t>Cancers</a:t>
            </a:r>
          </a:p>
          <a:p>
            <a:r>
              <a:rPr lang="en-GB" dirty="0"/>
              <a:t>Cirrhosis</a:t>
            </a:r>
          </a:p>
          <a:p>
            <a:r>
              <a:rPr lang="en-GB" dirty="0"/>
              <a:t>Kidney failure</a:t>
            </a:r>
          </a:p>
          <a:p>
            <a:r>
              <a:rPr lang="en-GB" dirty="0"/>
              <a:t>Respiratory failure</a:t>
            </a:r>
          </a:p>
          <a:p>
            <a:r>
              <a:rPr lang="en-GB" dirty="0"/>
              <a:t>Sepsis</a:t>
            </a:r>
          </a:p>
          <a:p>
            <a:endParaRPr lang="en-GB" dirty="0"/>
          </a:p>
          <a:p>
            <a:r>
              <a:rPr lang="en-GB" dirty="0"/>
              <a:t>Some medicines;</a:t>
            </a:r>
          </a:p>
          <a:p>
            <a:endParaRPr lang="en-GB" dirty="0"/>
          </a:p>
          <a:p>
            <a:r>
              <a:rPr lang="en-GB" dirty="0"/>
              <a:t>Inhalers</a:t>
            </a:r>
          </a:p>
          <a:p>
            <a:r>
              <a:rPr lang="en-GB" dirty="0"/>
              <a:t>Epinephrine</a:t>
            </a:r>
          </a:p>
          <a:p>
            <a:r>
              <a:rPr lang="en-GB" dirty="0"/>
              <a:t>Linezolid</a:t>
            </a:r>
          </a:p>
          <a:p>
            <a:r>
              <a:rPr lang="en-GB" dirty="0"/>
              <a:t>Metformin</a:t>
            </a:r>
          </a:p>
          <a:p>
            <a:endParaRPr lang="en-GB" dirty="0"/>
          </a:p>
        </p:txBody>
      </p:sp>
    </p:spTree>
    <p:extLst>
      <p:ext uri="{BB962C8B-B14F-4D97-AF65-F5344CB8AC3E}">
        <p14:creationId xmlns:p14="http://schemas.microsoft.com/office/powerpoint/2010/main" val="4250229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546285" y="260648"/>
            <a:ext cx="6172200" cy="691753"/>
          </a:xfrm>
        </p:spPr>
        <p:txBody>
          <a:bodyPr>
            <a:normAutofit fontScale="90000"/>
          </a:bodyPr>
          <a:lstStyle/>
          <a:p>
            <a:r>
              <a:rPr lang="en-GB" altLang="en-US" dirty="0"/>
              <a:t>Buffering</a:t>
            </a:r>
          </a:p>
        </p:txBody>
      </p:sp>
      <p:sp>
        <p:nvSpPr>
          <p:cNvPr id="36867" name="Content Placeholder 2"/>
          <p:cNvSpPr>
            <a:spLocks noGrp="1"/>
          </p:cNvSpPr>
          <p:nvPr>
            <p:ph idx="1"/>
          </p:nvPr>
        </p:nvSpPr>
        <p:spPr>
          <a:xfrm>
            <a:off x="470140" y="1052736"/>
            <a:ext cx="8324491" cy="4742035"/>
          </a:xfrm>
        </p:spPr>
        <p:txBody>
          <a:bodyPr>
            <a:normAutofit fontScale="92500" lnSpcReduction="20000"/>
          </a:bodyPr>
          <a:lstStyle/>
          <a:p>
            <a:pPr marL="0" indent="0" algn="ctr">
              <a:buNone/>
            </a:pPr>
            <a:r>
              <a:rPr lang="en-US" altLang="en-US" sz="1800" dirty="0">
                <a:solidFill>
                  <a:schemeClr val="accent1">
                    <a:lumMod val="50000"/>
                  </a:schemeClr>
                </a:solidFill>
              </a:rPr>
              <a:t>Many of the metabolic reactions And especially those regulates by enzymes act within a specific pH range.</a:t>
            </a:r>
          </a:p>
          <a:p>
            <a:pPr marL="0" indent="0">
              <a:buNone/>
            </a:pPr>
            <a:endParaRPr lang="en-US" altLang="en-US" dirty="0"/>
          </a:p>
          <a:p>
            <a:pPr marL="0" indent="0">
              <a:buNone/>
            </a:pPr>
            <a:r>
              <a:rPr lang="en-US" altLang="en-US" sz="1800" dirty="0"/>
              <a:t>i.e. muscle contraction</a:t>
            </a:r>
          </a:p>
          <a:p>
            <a:pPr marL="0" indent="0">
              <a:buNone/>
            </a:pPr>
            <a:endParaRPr lang="en-US" altLang="en-US" sz="1800" dirty="0"/>
          </a:p>
          <a:p>
            <a:pPr marL="0" indent="0" algn="ctr">
              <a:buNone/>
            </a:pPr>
            <a:r>
              <a:rPr lang="en-US" altLang="en-US" dirty="0">
                <a:solidFill>
                  <a:srgbClr val="FF0000"/>
                </a:solidFill>
              </a:rPr>
              <a:t>High intensity exercise leads to the accumulation of H</a:t>
            </a:r>
            <a:r>
              <a:rPr lang="en-US" altLang="en-US" baseline="30000" dirty="0">
                <a:solidFill>
                  <a:srgbClr val="FF0000"/>
                </a:solidFill>
              </a:rPr>
              <a:t>+</a:t>
            </a:r>
            <a:r>
              <a:rPr lang="en-US" altLang="en-US" dirty="0">
                <a:solidFill>
                  <a:srgbClr val="FF0000"/>
                </a:solidFill>
              </a:rPr>
              <a:t> which results in metabolic acidosis. The high hydrogen ion concentration inhibits calcium binding with tropomyosin on the muscle </a:t>
            </a:r>
            <a:r>
              <a:rPr lang="en-US" altLang="en-US" dirty="0" err="1">
                <a:solidFill>
                  <a:srgbClr val="FF0000"/>
                </a:solidFill>
              </a:rPr>
              <a:t>fibre</a:t>
            </a:r>
            <a:r>
              <a:rPr lang="en-US" altLang="en-US" dirty="0">
                <a:solidFill>
                  <a:srgbClr val="FF0000"/>
                </a:solidFill>
              </a:rPr>
              <a:t> and results in muscle fatigue.</a:t>
            </a:r>
          </a:p>
          <a:p>
            <a:pPr marL="0" indent="0" algn="ctr">
              <a:buNone/>
            </a:pPr>
            <a:endParaRPr lang="en-US" altLang="en-US" dirty="0">
              <a:solidFill>
                <a:srgbClr val="FF0000"/>
              </a:solidFill>
            </a:endParaRPr>
          </a:p>
          <a:p>
            <a:pPr marL="0" indent="0" algn="ctr">
              <a:buNone/>
            </a:pPr>
            <a:r>
              <a:rPr lang="en-US" altLang="en-US" dirty="0">
                <a:solidFill>
                  <a:srgbClr val="FF0000"/>
                </a:solidFill>
              </a:rPr>
              <a:t>To limit the impact of this the hydrogen ion must be removed – metabolic </a:t>
            </a:r>
            <a:r>
              <a:rPr lang="en-US" altLang="en-US" dirty="0" err="1">
                <a:solidFill>
                  <a:srgbClr val="FF0000"/>
                </a:solidFill>
              </a:rPr>
              <a:t>buiffering</a:t>
            </a:r>
            <a:endParaRPr lang="en-US" altLang="en-US" dirty="0">
              <a:solidFill>
                <a:srgbClr val="FF0000"/>
              </a:solidFill>
            </a:endParaRPr>
          </a:p>
        </p:txBody>
      </p:sp>
    </p:spTree>
    <p:extLst>
      <p:ext uri="{BB962C8B-B14F-4D97-AF65-F5344CB8AC3E}">
        <p14:creationId xmlns:p14="http://schemas.microsoft.com/office/powerpoint/2010/main" val="1347466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ctr"/>
            <a:r>
              <a:rPr lang="en-GB" altLang="en-US" dirty="0"/>
              <a:t>Metabolic buffering</a:t>
            </a:r>
          </a:p>
        </p:txBody>
      </p:sp>
      <p:sp>
        <p:nvSpPr>
          <p:cNvPr id="37891" name="Content Placeholder 2"/>
          <p:cNvSpPr>
            <a:spLocks noGrp="1"/>
          </p:cNvSpPr>
          <p:nvPr>
            <p:ph idx="1"/>
          </p:nvPr>
        </p:nvSpPr>
        <p:spPr>
          <a:xfrm>
            <a:off x="1252987" y="2817540"/>
            <a:ext cx="6172200" cy="561975"/>
          </a:xfrm>
        </p:spPr>
        <p:txBody>
          <a:bodyPr>
            <a:normAutofit lnSpcReduction="10000"/>
          </a:bodyPr>
          <a:lstStyle/>
          <a:p>
            <a:pPr marL="0" indent="0">
              <a:buNone/>
            </a:pPr>
            <a:r>
              <a:rPr lang="en-GB" altLang="en-US" dirty="0"/>
              <a:t>Pyruvate		Lactate</a:t>
            </a:r>
            <a:r>
              <a:rPr lang="en-GB" altLang="en-US" baseline="30000" dirty="0"/>
              <a:t>-</a:t>
            </a:r>
            <a:r>
              <a:rPr lang="en-GB" altLang="en-US" dirty="0"/>
              <a:t> + H</a:t>
            </a:r>
            <a:r>
              <a:rPr lang="en-GB" altLang="en-US" baseline="30000" dirty="0"/>
              <a:t>+</a:t>
            </a:r>
          </a:p>
          <a:p>
            <a:pPr marL="0" indent="0">
              <a:buNone/>
            </a:pPr>
            <a:endParaRPr lang="en-GB" altLang="en-US" baseline="30000" dirty="0"/>
          </a:p>
          <a:p>
            <a:pPr marL="0" indent="0">
              <a:buNone/>
            </a:pPr>
            <a:endParaRPr lang="en-GB" altLang="en-US" baseline="30000" dirty="0"/>
          </a:p>
        </p:txBody>
      </p:sp>
      <p:sp>
        <p:nvSpPr>
          <p:cNvPr id="37892" name="TextBox 3"/>
          <p:cNvSpPr txBox="1">
            <a:spLocks noChangeArrowheads="1"/>
          </p:cNvSpPr>
          <p:nvPr/>
        </p:nvSpPr>
        <p:spPr bwMode="auto">
          <a:xfrm>
            <a:off x="5593557" y="1709738"/>
            <a:ext cx="1674019"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1350" dirty="0">
                <a:solidFill>
                  <a:srgbClr val="FF0000"/>
                </a:solidFill>
              </a:rPr>
              <a:t>Lactate shuttle and Cori cycle</a:t>
            </a:r>
          </a:p>
        </p:txBody>
      </p:sp>
      <p:cxnSp>
        <p:nvCxnSpPr>
          <p:cNvPr id="6" name="Straight Arrow Connector 5"/>
          <p:cNvCxnSpPr>
            <a:cxnSpLocks/>
          </p:cNvCxnSpPr>
          <p:nvPr/>
        </p:nvCxnSpPr>
        <p:spPr>
          <a:xfrm flipV="1">
            <a:off x="4932040" y="2320503"/>
            <a:ext cx="772989" cy="49703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7894" name="TextBox 6"/>
          <p:cNvSpPr txBox="1">
            <a:spLocks noChangeArrowheads="1"/>
          </p:cNvSpPr>
          <p:nvPr/>
        </p:nvSpPr>
        <p:spPr bwMode="auto">
          <a:xfrm>
            <a:off x="1210867" y="4834950"/>
            <a:ext cx="6457477"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2100" dirty="0"/>
              <a:t>H</a:t>
            </a:r>
            <a:r>
              <a:rPr lang="en-GB" altLang="en-US" sz="2100" baseline="30000" dirty="0"/>
              <a:t>+</a:t>
            </a:r>
            <a:r>
              <a:rPr lang="en-GB" altLang="en-US" sz="2100" dirty="0"/>
              <a:t> + HCO</a:t>
            </a:r>
            <a:r>
              <a:rPr lang="en-GB" altLang="en-US" sz="2100" baseline="-25000" dirty="0"/>
              <a:t>3</a:t>
            </a:r>
            <a:r>
              <a:rPr lang="en-GB" altLang="en-US" sz="2100" baseline="30000" dirty="0"/>
              <a:t>-</a:t>
            </a:r>
            <a:r>
              <a:rPr lang="en-GB" altLang="en-US" sz="2100" dirty="0"/>
              <a:t>	        H</a:t>
            </a:r>
            <a:r>
              <a:rPr lang="en-GB" altLang="en-US" sz="2100" baseline="-25000" dirty="0"/>
              <a:t>2</a:t>
            </a:r>
            <a:r>
              <a:rPr lang="en-GB" altLang="en-US" sz="2100" dirty="0"/>
              <a:t>CO</a:t>
            </a:r>
            <a:r>
              <a:rPr lang="en-GB" altLang="en-US" sz="2100" baseline="-25000" dirty="0"/>
              <a:t>3</a:t>
            </a:r>
            <a:r>
              <a:rPr lang="en-GB" altLang="en-US" sz="2100" dirty="0"/>
              <a:t>	         H</a:t>
            </a:r>
            <a:r>
              <a:rPr lang="en-GB" altLang="en-US" sz="2100" baseline="-25000" dirty="0"/>
              <a:t>2</a:t>
            </a:r>
            <a:r>
              <a:rPr lang="en-GB" altLang="en-US" sz="2100" dirty="0"/>
              <a:t>O + CO</a:t>
            </a:r>
            <a:r>
              <a:rPr lang="en-GB" altLang="en-US" sz="2100" baseline="-25000" dirty="0"/>
              <a:t>2</a:t>
            </a:r>
          </a:p>
        </p:txBody>
      </p:sp>
      <p:sp>
        <p:nvSpPr>
          <p:cNvPr id="8" name="Right Arrow 7"/>
          <p:cNvSpPr/>
          <p:nvPr/>
        </p:nvSpPr>
        <p:spPr>
          <a:xfrm>
            <a:off x="2804461" y="4978724"/>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 name="Right Arrow 8"/>
          <p:cNvSpPr/>
          <p:nvPr/>
        </p:nvSpPr>
        <p:spPr>
          <a:xfrm>
            <a:off x="4716016" y="5012229"/>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0" name="Right Arrow 9"/>
          <p:cNvSpPr/>
          <p:nvPr/>
        </p:nvSpPr>
        <p:spPr>
          <a:xfrm>
            <a:off x="3059832" y="2990677"/>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12" name="Straight Arrow Connector 11"/>
          <p:cNvCxnSpPr>
            <a:cxnSpLocks/>
          </p:cNvCxnSpPr>
          <p:nvPr/>
        </p:nvCxnSpPr>
        <p:spPr>
          <a:xfrm flipH="1">
            <a:off x="1403648" y="3284984"/>
            <a:ext cx="4301381" cy="1527678"/>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56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485900" y="944166"/>
            <a:ext cx="6172200" cy="476250"/>
          </a:xfrm>
        </p:spPr>
        <p:txBody>
          <a:bodyPr>
            <a:normAutofit fontScale="90000"/>
          </a:bodyPr>
          <a:lstStyle/>
          <a:p>
            <a:pPr algn="ctr"/>
            <a:r>
              <a:rPr lang="en-GB" altLang="en-US" dirty="0"/>
              <a:t>Alkali</a:t>
            </a:r>
          </a:p>
        </p:txBody>
      </p:sp>
      <p:sp>
        <p:nvSpPr>
          <p:cNvPr id="39939" name="Content Placeholder 2"/>
          <p:cNvSpPr>
            <a:spLocks noGrp="1"/>
          </p:cNvSpPr>
          <p:nvPr>
            <p:ph idx="1"/>
          </p:nvPr>
        </p:nvSpPr>
        <p:spPr>
          <a:xfrm>
            <a:off x="357996" y="1538288"/>
            <a:ext cx="8139023" cy="4267200"/>
          </a:xfrm>
        </p:spPr>
        <p:txBody>
          <a:bodyPr>
            <a:normAutofit fontScale="92500" lnSpcReduction="10000"/>
          </a:bodyPr>
          <a:lstStyle/>
          <a:p>
            <a:pPr marL="0" indent="0" algn="ctr">
              <a:buNone/>
            </a:pPr>
            <a:r>
              <a:rPr lang="en-US" altLang="en-US" dirty="0"/>
              <a:t>A molecule or ion capable of accepting a hydrogen proton (H</a:t>
            </a:r>
            <a:r>
              <a:rPr lang="en-US" altLang="en-US" baseline="30000" dirty="0"/>
              <a:t>+</a:t>
            </a:r>
            <a:r>
              <a:rPr lang="en-US" altLang="en-US" dirty="0"/>
              <a:t>).</a:t>
            </a:r>
          </a:p>
          <a:p>
            <a:pPr marL="0" indent="0" algn="ctr">
              <a:buNone/>
            </a:pPr>
            <a:endParaRPr lang="en-US" altLang="en-US" dirty="0"/>
          </a:p>
          <a:p>
            <a:pPr marL="0" indent="0">
              <a:buNone/>
            </a:pPr>
            <a:r>
              <a:rPr lang="en-US" altLang="en-US" sz="1800" dirty="0"/>
              <a:t>The pH of blood is 7.4 – slightly alkaline. As a result of energy metabolism and other reactions hydrogen ions are produced which tend to lower the blood pH making it more acidic and affecting chemical reaction. The body uses a range of metabolic buffers to mop up the hydrogen and therefore maintain appropriate pH levels in the blood and cells.</a:t>
            </a:r>
          </a:p>
          <a:p>
            <a:pPr marL="0" indent="0">
              <a:buNone/>
            </a:pPr>
            <a:endParaRPr lang="en-US" altLang="en-US" sz="1500" dirty="0">
              <a:solidFill>
                <a:srgbClr val="FF0000"/>
              </a:solidFill>
            </a:endParaRPr>
          </a:p>
          <a:p>
            <a:pPr lvl="4">
              <a:buFontTx/>
              <a:buAutoNum type="arabicPeriod"/>
            </a:pPr>
            <a:r>
              <a:rPr lang="en-US" altLang="en-US" sz="2100" dirty="0">
                <a:solidFill>
                  <a:srgbClr val="FF0000"/>
                </a:solidFill>
              </a:rPr>
              <a:t>Bicarbonate buffer</a:t>
            </a:r>
          </a:p>
          <a:p>
            <a:pPr lvl="4">
              <a:buFontTx/>
              <a:buAutoNum type="arabicPeriod"/>
            </a:pPr>
            <a:r>
              <a:rPr lang="en-US" altLang="en-US" sz="2100" dirty="0" err="1">
                <a:solidFill>
                  <a:srgbClr val="FF0000"/>
                </a:solidFill>
              </a:rPr>
              <a:t>Haemoglobin</a:t>
            </a:r>
            <a:r>
              <a:rPr lang="en-US" altLang="en-US" sz="2100" dirty="0">
                <a:solidFill>
                  <a:srgbClr val="FF0000"/>
                </a:solidFill>
              </a:rPr>
              <a:t> </a:t>
            </a:r>
          </a:p>
          <a:p>
            <a:pPr lvl="4">
              <a:buFontTx/>
              <a:buAutoNum type="arabicPeriod"/>
            </a:pPr>
            <a:r>
              <a:rPr lang="en-US" altLang="en-US" sz="2100" dirty="0">
                <a:solidFill>
                  <a:srgbClr val="FF0000"/>
                </a:solidFill>
              </a:rPr>
              <a:t>Phosphate</a:t>
            </a:r>
          </a:p>
          <a:p>
            <a:pPr lvl="4">
              <a:buFontTx/>
              <a:buAutoNum type="arabicPeriod"/>
            </a:pPr>
            <a:r>
              <a:rPr lang="en-US" altLang="en-US" sz="2100" dirty="0">
                <a:solidFill>
                  <a:srgbClr val="FF0000"/>
                </a:solidFill>
              </a:rPr>
              <a:t>Protein</a:t>
            </a:r>
          </a:p>
          <a:p>
            <a:pPr lvl="4">
              <a:buFontTx/>
              <a:buAutoNum type="arabicPeriod"/>
            </a:pPr>
            <a:r>
              <a:rPr lang="en-US" altLang="en-US" sz="2100" dirty="0">
                <a:solidFill>
                  <a:srgbClr val="FF0000"/>
                </a:solidFill>
              </a:rPr>
              <a:t>Ammonium</a:t>
            </a:r>
          </a:p>
          <a:p>
            <a:pPr marL="0" indent="0">
              <a:buNone/>
            </a:pPr>
            <a:endParaRPr lang="en-US" altLang="en-US" dirty="0">
              <a:solidFill>
                <a:srgbClr val="FF0000"/>
              </a:solidFill>
            </a:endParaRPr>
          </a:p>
        </p:txBody>
      </p:sp>
    </p:spTree>
    <p:extLst>
      <p:ext uri="{BB962C8B-B14F-4D97-AF65-F5344CB8AC3E}">
        <p14:creationId xmlns:p14="http://schemas.microsoft.com/office/powerpoint/2010/main" val="15737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59632" y="260648"/>
            <a:ext cx="6172200" cy="475059"/>
          </a:xfrm>
        </p:spPr>
        <p:txBody>
          <a:bodyPr>
            <a:normAutofit fontScale="90000"/>
          </a:bodyPr>
          <a:lstStyle/>
          <a:p>
            <a:pPr algn="ctr"/>
            <a:r>
              <a:rPr lang="en-GB" altLang="en-US" dirty="0"/>
              <a:t>Alkali Diet</a:t>
            </a:r>
          </a:p>
        </p:txBody>
      </p:sp>
      <p:sp>
        <p:nvSpPr>
          <p:cNvPr id="40963" name="Content Placeholder 2"/>
          <p:cNvSpPr>
            <a:spLocks noGrp="1"/>
          </p:cNvSpPr>
          <p:nvPr>
            <p:ph idx="1"/>
          </p:nvPr>
        </p:nvSpPr>
        <p:spPr>
          <a:xfrm>
            <a:off x="395803" y="1052736"/>
            <a:ext cx="8144348" cy="5616623"/>
          </a:xfrm>
        </p:spPr>
        <p:txBody>
          <a:bodyPr>
            <a:normAutofit fontScale="92500" lnSpcReduction="20000"/>
          </a:bodyPr>
          <a:lstStyle/>
          <a:p>
            <a:pPr marL="0" indent="0">
              <a:buNone/>
            </a:pPr>
            <a:r>
              <a:rPr lang="en-US" altLang="en-US" sz="1800" dirty="0"/>
              <a:t>Based on the idea of </a:t>
            </a:r>
            <a:r>
              <a:rPr lang="en-US" altLang="en-US" sz="1800" b="1" dirty="0"/>
              <a:t>replacing</a:t>
            </a:r>
            <a:r>
              <a:rPr lang="en-US" altLang="en-US" sz="1800" dirty="0"/>
              <a:t> acid forming foods with alkaline foods based on the idea of changing the pH within the body. Suggested that this can improve health and the foods eaten a generally considered to be healthy</a:t>
            </a:r>
            <a:r>
              <a:rPr lang="en-US" altLang="en-US" dirty="0"/>
              <a:t>.</a:t>
            </a:r>
          </a:p>
          <a:p>
            <a:pPr marL="0" indent="0">
              <a:buNone/>
            </a:pPr>
            <a:endParaRPr lang="en-US" altLang="en-US" dirty="0"/>
          </a:p>
          <a:p>
            <a:r>
              <a:rPr lang="en-US" altLang="en-US" dirty="0"/>
              <a:t>High in fruits  &amp; Vegetables low in processed foods, sugar, meat and alcohol.</a:t>
            </a:r>
          </a:p>
          <a:p>
            <a:endParaRPr lang="en-US" altLang="en-US" sz="2400" dirty="0"/>
          </a:p>
          <a:p>
            <a:pPr algn="ctr"/>
            <a:r>
              <a:rPr lang="en-US" altLang="en-US" i="1" dirty="0">
                <a:solidFill>
                  <a:srgbClr val="00B050"/>
                </a:solidFill>
              </a:rPr>
              <a:t>Although fruit juices are often acidic once they are digested they have an alkaline effect in the body</a:t>
            </a:r>
            <a:r>
              <a:rPr lang="en-US" altLang="en-US" dirty="0">
                <a:solidFill>
                  <a:srgbClr val="00B050"/>
                </a:solidFill>
              </a:rPr>
              <a:t>.</a:t>
            </a:r>
          </a:p>
          <a:p>
            <a:pPr algn="ctr"/>
            <a:endParaRPr lang="en-US" altLang="en-US" dirty="0">
              <a:solidFill>
                <a:srgbClr val="00B050"/>
              </a:solidFill>
            </a:endParaRPr>
          </a:p>
          <a:p>
            <a:pPr algn="ctr"/>
            <a:r>
              <a:rPr lang="en-US" altLang="en-US" dirty="0">
                <a:solidFill>
                  <a:srgbClr val="FF0000"/>
                </a:solidFill>
              </a:rPr>
              <a:t>Evidence of health benefits associated with maintain blood alkalinity is equivocal but in general the diet is considered healthy.</a:t>
            </a:r>
          </a:p>
        </p:txBody>
      </p:sp>
    </p:spTree>
    <p:extLst>
      <p:ext uri="{BB962C8B-B14F-4D97-AF65-F5344CB8AC3E}">
        <p14:creationId xmlns:p14="http://schemas.microsoft.com/office/powerpoint/2010/main" val="3231937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28650" y="1131095"/>
            <a:ext cx="7886700" cy="472341"/>
          </a:xfrm>
        </p:spPr>
        <p:txBody>
          <a:bodyPr>
            <a:normAutofit fontScale="90000"/>
          </a:bodyPr>
          <a:lstStyle/>
          <a:p>
            <a:pPr algn="ctr"/>
            <a:r>
              <a:rPr lang="en-GB" altLang="en-US" dirty="0"/>
              <a:t>Transport of ions and Molecules</a:t>
            </a:r>
          </a:p>
        </p:txBody>
      </p:sp>
      <p:sp>
        <p:nvSpPr>
          <p:cNvPr id="38915" name="Content Placeholder 2"/>
          <p:cNvSpPr>
            <a:spLocks noGrp="1"/>
          </p:cNvSpPr>
          <p:nvPr>
            <p:ph idx="1"/>
          </p:nvPr>
        </p:nvSpPr>
        <p:spPr>
          <a:xfrm>
            <a:off x="746185" y="1756812"/>
            <a:ext cx="7828471" cy="528110"/>
          </a:xfrm>
        </p:spPr>
        <p:txBody>
          <a:bodyPr>
            <a:normAutofit fontScale="92500"/>
          </a:bodyPr>
          <a:lstStyle/>
          <a:p>
            <a:pPr marL="0" indent="0" algn="ctr">
              <a:buNone/>
            </a:pPr>
            <a:r>
              <a:rPr lang="en-GB" altLang="en-US" sz="2400" dirty="0">
                <a:solidFill>
                  <a:srgbClr val="00B0F0"/>
                </a:solidFill>
              </a:rPr>
              <a:t>Diffusion</a:t>
            </a:r>
            <a:r>
              <a:rPr lang="en-GB" altLang="en-US" sz="2400" dirty="0"/>
              <a:t>		</a:t>
            </a:r>
            <a:r>
              <a:rPr lang="en-GB" altLang="en-US" sz="2400" dirty="0">
                <a:solidFill>
                  <a:srgbClr val="00B050"/>
                </a:solidFill>
              </a:rPr>
              <a:t>Facilitated diffusion 	     </a:t>
            </a:r>
            <a:r>
              <a:rPr lang="en-GB" altLang="en-US" sz="2400" dirty="0">
                <a:solidFill>
                  <a:srgbClr val="FF0000"/>
                </a:solidFill>
              </a:rPr>
              <a:t>Active transport</a:t>
            </a:r>
          </a:p>
        </p:txBody>
      </p:sp>
      <p:pic>
        <p:nvPicPr>
          <p:cNvPr id="38916" name="Picture 2" descr="https://i.ytimg.com/vi/EmPfjfmw_O8/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284922"/>
            <a:ext cx="5553743" cy="4165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243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485900" y="476672"/>
            <a:ext cx="6172200" cy="638175"/>
          </a:xfrm>
        </p:spPr>
        <p:txBody>
          <a:bodyPr>
            <a:normAutofit fontScale="90000"/>
          </a:bodyPr>
          <a:lstStyle/>
          <a:p>
            <a:pPr algn="ctr"/>
            <a:r>
              <a:rPr lang="en-GB" altLang="en-US" dirty="0"/>
              <a:t>Diffusion</a:t>
            </a:r>
          </a:p>
        </p:txBody>
      </p:sp>
      <p:sp>
        <p:nvSpPr>
          <p:cNvPr id="39939" name="Content Placeholder 2"/>
          <p:cNvSpPr>
            <a:spLocks noGrp="1"/>
          </p:cNvSpPr>
          <p:nvPr>
            <p:ph idx="1"/>
          </p:nvPr>
        </p:nvSpPr>
        <p:spPr>
          <a:xfrm>
            <a:off x="510851" y="1556792"/>
            <a:ext cx="8122298" cy="3394472"/>
          </a:xfrm>
        </p:spPr>
        <p:txBody>
          <a:bodyPr>
            <a:normAutofit fontScale="70000" lnSpcReduction="20000"/>
          </a:bodyPr>
          <a:lstStyle/>
          <a:p>
            <a:pPr marL="0" indent="0" algn="ctr">
              <a:buNone/>
            </a:pPr>
            <a:r>
              <a:rPr lang="en-US" altLang="en-US" dirty="0"/>
              <a:t>The net movement of molecules from a region of high concentrations to a region of low concentration.</a:t>
            </a:r>
          </a:p>
          <a:p>
            <a:pPr marL="0" indent="0">
              <a:buNone/>
            </a:pPr>
            <a:endParaRPr lang="en-US" altLang="en-US" dirty="0">
              <a:solidFill>
                <a:srgbClr val="FF0000"/>
              </a:solidFill>
            </a:endParaRPr>
          </a:p>
          <a:p>
            <a:pPr marL="0" indent="0">
              <a:buNone/>
            </a:pPr>
            <a:r>
              <a:rPr lang="en-US" altLang="en-US" dirty="0">
                <a:solidFill>
                  <a:srgbClr val="FF0000"/>
                </a:solidFill>
              </a:rPr>
              <a:t>Reabsorption of metabolites into the blood from the nephrons in the kidneys.</a:t>
            </a:r>
          </a:p>
          <a:p>
            <a:pPr marL="0" indent="0">
              <a:buNone/>
            </a:pPr>
            <a:endParaRPr lang="en-US" altLang="en-US" dirty="0"/>
          </a:p>
          <a:p>
            <a:pPr marL="0" indent="0">
              <a:buNone/>
            </a:pPr>
            <a:r>
              <a:rPr lang="en-US" altLang="en-US" dirty="0">
                <a:solidFill>
                  <a:srgbClr val="0070C0"/>
                </a:solidFill>
              </a:rPr>
              <a:t>Oxygen and carbon dioxide transfer between the blood and the alveoli.</a:t>
            </a:r>
          </a:p>
          <a:p>
            <a:pPr marL="0" indent="0">
              <a:buNone/>
            </a:pPr>
            <a:endParaRPr lang="en-US" altLang="en-US" dirty="0">
              <a:solidFill>
                <a:srgbClr val="0070C0"/>
              </a:solidFill>
            </a:endParaRPr>
          </a:p>
          <a:p>
            <a:pPr marL="0" indent="0">
              <a:buNone/>
            </a:pPr>
            <a:r>
              <a:rPr lang="en-US" altLang="en-US" dirty="0">
                <a:solidFill>
                  <a:srgbClr val="00B050"/>
                </a:solidFill>
              </a:rPr>
              <a:t>Absorption of lipids in the microvilli of the small intestine.</a:t>
            </a:r>
          </a:p>
          <a:p>
            <a:pPr marL="0" indent="0">
              <a:buNone/>
            </a:pPr>
            <a:endParaRPr lang="en-US" altLang="en-US" dirty="0"/>
          </a:p>
        </p:txBody>
      </p:sp>
      <p:pic>
        <p:nvPicPr>
          <p:cNvPr id="1026" name="Picture 2" descr="Diffusion - Definition, Examples and Types | Biology Dictionary">
            <a:extLst>
              <a:ext uri="{FF2B5EF4-FFF2-40B4-BE49-F238E27FC236}">
                <a16:creationId xmlns:a16="http://schemas.microsoft.com/office/drawing/2014/main" id="{A5BEF5B1-717C-DF29-91DA-2E01E0471A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5085184"/>
            <a:ext cx="3162300" cy="14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61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628650" y="44624"/>
            <a:ext cx="7886700" cy="541352"/>
          </a:xfrm>
        </p:spPr>
        <p:txBody>
          <a:bodyPr>
            <a:normAutofit fontScale="90000"/>
          </a:bodyPr>
          <a:lstStyle/>
          <a:p>
            <a:pPr algn="ctr"/>
            <a:r>
              <a:rPr lang="en-GB" altLang="en-US" dirty="0"/>
              <a:t>Osmosis</a:t>
            </a:r>
          </a:p>
        </p:txBody>
      </p:sp>
      <p:sp>
        <p:nvSpPr>
          <p:cNvPr id="43011" name="Content Placeholder 2"/>
          <p:cNvSpPr>
            <a:spLocks noGrp="1"/>
          </p:cNvSpPr>
          <p:nvPr>
            <p:ph idx="1"/>
          </p:nvPr>
        </p:nvSpPr>
        <p:spPr>
          <a:xfrm>
            <a:off x="899592" y="836712"/>
            <a:ext cx="7524328" cy="3263504"/>
          </a:xfrm>
        </p:spPr>
        <p:txBody>
          <a:bodyPr>
            <a:normAutofit fontScale="85000" lnSpcReduction="20000"/>
          </a:bodyPr>
          <a:lstStyle/>
          <a:p>
            <a:pPr marL="0" indent="0" algn="ctr">
              <a:buNone/>
            </a:pPr>
            <a:r>
              <a:rPr lang="en-US" altLang="en-US" dirty="0"/>
              <a:t>The diffusion of a substance from a high  concentration to a low concentrated one across a semipermeable membrane.</a:t>
            </a:r>
          </a:p>
          <a:p>
            <a:pPr marL="0" indent="0" algn="ctr">
              <a:buNone/>
            </a:pPr>
            <a:endParaRPr lang="en-US" altLang="en-US" dirty="0"/>
          </a:p>
          <a:p>
            <a:pPr marL="0" indent="0" algn="ctr">
              <a:buNone/>
            </a:pPr>
            <a:r>
              <a:rPr lang="en-US" altLang="en-US" dirty="0">
                <a:solidFill>
                  <a:srgbClr val="00B050"/>
                </a:solidFill>
              </a:rPr>
              <a:t>The transport of water into the body &amp; into cells.</a:t>
            </a:r>
          </a:p>
          <a:p>
            <a:pPr marL="0" indent="0" algn="ctr">
              <a:buNone/>
            </a:pPr>
            <a:endParaRPr lang="en-US" altLang="en-US" dirty="0">
              <a:solidFill>
                <a:srgbClr val="00B050"/>
              </a:solidFill>
            </a:endParaRPr>
          </a:p>
          <a:p>
            <a:pPr marL="0" indent="0" algn="ctr">
              <a:buNone/>
            </a:pPr>
            <a:r>
              <a:rPr lang="en-US" altLang="en-US" dirty="0">
                <a:solidFill>
                  <a:srgbClr val="00B050"/>
                </a:solidFill>
              </a:rPr>
              <a:t>The regulation of metabolic concentrations</a:t>
            </a:r>
          </a:p>
          <a:p>
            <a:pPr marL="0" indent="0" algn="ctr">
              <a:buNone/>
            </a:pPr>
            <a:r>
              <a:rPr lang="en-US" altLang="en-US" dirty="0"/>
              <a:t> </a:t>
            </a:r>
          </a:p>
        </p:txBody>
      </p:sp>
      <p:pic>
        <p:nvPicPr>
          <p:cNvPr id="2" name="Picture 1"/>
          <p:cNvPicPr>
            <a:picLocks noChangeAspect="1"/>
          </p:cNvPicPr>
          <p:nvPr/>
        </p:nvPicPr>
        <p:blipFill>
          <a:blip r:embed="rId2"/>
          <a:stretch>
            <a:fillRect/>
          </a:stretch>
        </p:blipFill>
        <p:spPr>
          <a:xfrm>
            <a:off x="2627784" y="3789040"/>
            <a:ext cx="4896544" cy="2761499"/>
          </a:xfrm>
          <a:prstGeom prst="rect">
            <a:avLst/>
          </a:prstGeom>
        </p:spPr>
      </p:pic>
    </p:spTree>
    <p:extLst>
      <p:ext uri="{BB962C8B-B14F-4D97-AF65-F5344CB8AC3E}">
        <p14:creationId xmlns:p14="http://schemas.microsoft.com/office/powerpoint/2010/main" val="3645866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188640"/>
            <a:ext cx="8229600" cy="562074"/>
          </a:xfrm>
        </p:spPr>
        <p:txBody>
          <a:bodyPr>
            <a:normAutofit fontScale="90000"/>
          </a:bodyPr>
          <a:lstStyle/>
          <a:p>
            <a:pPr algn="ctr"/>
            <a:r>
              <a:rPr lang="en-GB" altLang="en-US" dirty="0"/>
              <a:t>Facilitated Diffusion</a:t>
            </a:r>
          </a:p>
        </p:txBody>
      </p:sp>
      <p:sp>
        <p:nvSpPr>
          <p:cNvPr id="3" name="Content Placeholder 2"/>
          <p:cNvSpPr>
            <a:spLocks noGrp="1"/>
          </p:cNvSpPr>
          <p:nvPr>
            <p:ph idx="1"/>
          </p:nvPr>
        </p:nvSpPr>
        <p:spPr>
          <a:xfrm>
            <a:off x="568744" y="836712"/>
            <a:ext cx="8229600" cy="2952328"/>
          </a:xfrm>
        </p:spPr>
        <p:txBody>
          <a:bodyPr>
            <a:normAutofit fontScale="70000" lnSpcReduction="20000"/>
          </a:bodyPr>
          <a:lstStyle/>
          <a:p>
            <a:pPr marL="0" indent="0">
              <a:buNone/>
              <a:defRPr/>
            </a:pPr>
            <a:r>
              <a:rPr lang="en-GB" dirty="0"/>
              <a:t>The passive transport of ions or molecules across a membrane through the action of a membrane embedded channel or protein carrier.</a:t>
            </a:r>
          </a:p>
          <a:p>
            <a:pPr marL="0" indent="0">
              <a:buNone/>
              <a:defRPr/>
            </a:pPr>
            <a:endParaRPr lang="en-GB" dirty="0">
              <a:solidFill>
                <a:srgbClr val="FF0000"/>
              </a:solidFill>
            </a:endParaRPr>
          </a:p>
          <a:p>
            <a:pPr>
              <a:defRPr/>
            </a:pPr>
            <a:r>
              <a:rPr lang="en-GB" dirty="0">
                <a:solidFill>
                  <a:srgbClr val="FF0000"/>
                </a:solidFill>
              </a:rPr>
              <a:t>Oxygen binding with haemoglobin.</a:t>
            </a:r>
          </a:p>
          <a:p>
            <a:pPr>
              <a:defRPr/>
            </a:pPr>
            <a:r>
              <a:rPr lang="en-GB" dirty="0">
                <a:solidFill>
                  <a:srgbClr val="FF0000"/>
                </a:solidFill>
              </a:rPr>
              <a:t>Glucose diffusion into a cell.</a:t>
            </a:r>
          </a:p>
          <a:p>
            <a:pPr>
              <a:defRPr/>
            </a:pPr>
            <a:endParaRPr lang="en-GB" dirty="0"/>
          </a:p>
          <a:p>
            <a:pPr marL="0" indent="0">
              <a:buNone/>
              <a:defRPr/>
            </a:pPr>
            <a:r>
              <a:rPr lang="en-GB" dirty="0"/>
              <a:t>The binding of the ion or molecule with the carrier </a:t>
            </a:r>
            <a:r>
              <a:rPr lang="en-GB" dirty="0">
                <a:solidFill>
                  <a:srgbClr val="0070C0"/>
                </a:solidFill>
              </a:rPr>
              <a:t>(symporter) </a:t>
            </a:r>
            <a:r>
              <a:rPr lang="en-GB" dirty="0"/>
              <a:t>changes its structural conformation of the carrier moving the ion or molecule into the cell – requires no energy.</a:t>
            </a:r>
          </a:p>
        </p:txBody>
      </p:sp>
      <p:pic>
        <p:nvPicPr>
          <p:cNvPr id="2050" name="Picture 2" descr="What Is Facilitated Diffusion? - Types, Importance &amp; Examples">
            <a:extLst>
              <a:ext uri="{FF2B5EF4-FFF2-40B4-BE49-F238E27FC236}">
                <a16:creationId xmlns:a16="http://schemas.microsoft.com/office/drawing/2014/main" id="{9C8668A6-7274-AF20-6EBA-6BEA13E1F4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208148"/>
            <a:ext cx="5127526" cy="2461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731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Symporters and Antiporters</a:t>
            </a:r>
          </a:p>
        </p:txBody>
      </p:sp>
      <p:sp>
        <p:nvSpPr>
          <p:cNvPr id="3" name="Content Placeholder 2"/>
          <p:cNvSpPr>
            <a:spLocks noGrp="1"/>
          </p:cNvSpPr>
          <p:nvPr>
            <p:ph idx="1"/>
          </p:nvPr>
        </p:nvSpPr>
        <p:spPr>
          <a:xfrm>
            <a:off x="4341468" y="1532643"/>
            <a:ext cx="4646645" cy="3919111"/>
          </a:xfrm>
        </p:spPr>
        <p:txBody>
          <a:bodyPr>
            <a:normAutofit fontScale="77500" lnSpcReduction="20000"/>
          </a:bodyPr>
          <a:lstStyle/>
          <a:p>
            <a:pPr marL="0" indent="0">
              <a:buNone/>
            </a:pPr>
            <a:r>
              <a:rPr lang="en-GB" dirty="0"/>
              <a:t>When an ion moves along its concentration gradient (i.e. high to low concentration) it brings along with it another molecule that binds to the same transmembrane protein or </a:t>
            </a:r>
            <a:r>
              <a:rPr lang="en-GB" dirty="0" err="1"/>
              <a:t>symport</a:t>
            </a:r>
            <a:r>
              <a:rPr lang="en-GB" dirty="0"/>
              <a:t>.</a:t>
            </a:r>
          </a:p>
          <a:p>
            <a:pPr marL="0" indent="0">
              <a:buNone/>
            </a:pPr>
            <a:endParaRPr lang="en-GB" dirty="0"/>
          </a:p>
          <a:p>
            <a:pPr marL="0" indent="0">
              <a:buNone/>
            </a:pPr>
            <a:r>
              <a:rPr lang="en-GB" dirty="0"/>
              <a:t>For antiport transfer the transmembrane protein only allow transfer of ions in opposite directions.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55887" y="2564904"/>
            <a:ext cx="3759590" cy="2150934"/>
          </a:xfrm>
          <a:prstGeom prst="rect">
            <a:avLst/>
          </a:prstGeom>
        </p:spPr>
      </p:pic>
      <p:sp>
        <p:nvSpPr>
          <p:cNvPr id="5" name="Rectangle 4"/>
          <p:cNvSpPr/>
          <p:nvPr/>
        </p:nvSpPr>
        <p:spPr>
          <a:xfrm>
            <a:off x="1835696" y="6093296"/>
            <a:ext cx="3796617" cy="300082"/>
          </a:xfrm>
          <a:prstGeom prst="rect">
            <a:avLst/>
          </a:prstGeom>
        </p:spPr>
        <p:txBody>
          <a:bodyPr wrap="none">
            <a:spAutoFit/>
          </a:bodyPr>
          <a:lstStyle/>
          <a:p>
            <a:r>
              <a:rPr lang="en-GB" sz="1350" dirty="0">
                <a:hlinkClick r:id="rId3"/>
              </a:rPr>
              <a:t>https://www.youtube.com/watch?v=jZd9ZyQH4vQ</a:t>
            </a:r>
            <a:r>
              <a:rPr lang="en-GB" sz="1350" dirty="0"/>
              <a:t> </a:t>
            </a:r>
          </a:p>
        </p:txBody>
      </p:sp>
    </p:spTree>
    <p:extLst>
      <p:ext uri="{BB962C8B-B14F-4D97-AF65-F5344CB8AC3E}">
        <p14:creationId xmlns:p14="http://schemas.microsoft.com/office/powerpoint/2010/main" val="18906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1518557" y="260648"/>
            <a:ext cx="6172200" cy="421481"/>
          </a:xfrm>
        </p:spPr>
        <p:txBody>
          <a:bodyPr>
            <a:normAutofit fontScale="90000"/>
          </a:bodyPr>
          <a:lstStyle/>
          <a:p>
            <a:pPr algn="ctr"/>
            <a:r>
              <a:rPr lang="en-GB" altLang="en-US" dirty="0"/>
              <a:t>Active transport</a:t>
            </a:r>
          </a:p>
        </p:txBody>
      </p:sp>
      <p:sp>
        <p:nvSpPr>
          <p:cNvPr id="41987" name="Content Placeholder 2"/>
          <p:cNvSpPr>
            <a:spLocks noGrp="1"/>
          </p:cNvSpPr>
          <p:nvPr>
            <p:ph idx="1"/>
          </p:nvPr>
        </p:nvSpPr>
        <p:spPr>
          <a:xfrm>
            <a:off x="251520" y="908720"/>
            <a:ext cx="8444204" cy="2016224"/>
          </a:xfrm>
        </p:spPr>
        <p:txBody>
          <a:bodyPr>
            <a:normAutofit fontScale="85000" lnSpcReduction="20000"/>
          </a:bodyPr>
          <a:lstStyle/>
          <a:p>
            <a:pPr marL="0" indent="0" algn="ctr">
              <a:buNone/>
            </a:pPr>
            <a:r>
              <a:rPr lang="en-GB" altLang="en-US" dirty="0"/>
              <a:t>The movement of ions or molecules across a cell membrane into a region of higher concentration, </a:t>
            </a:r>
            <a:r>
              <a:rPr lang="en-GB" altLang="en-US" dirty="0">
                <a:solidFill>
                  <a:srgbClr val="FF0000"/>
                </a:solidFill>
              </a:rPr>
              <a:t>assisted by enzymes </a:t>
            </a:r>
            <a:r>
              <a:rPr lang="en-GB" altLang="en-US" dirty="0"/>
              <a:t>and </a:t>
            </a:r>
            <a:r>
              <a:rPr lang="en-GB" altLang="en-US" u="sng" dirty="0">
                <a:solidFill>
                  <a:srgbClr val="00B050"/>
                </a:solidFill>
              </a:rPr>
              <a:t>requiring energy</a:t>
            </a:r>
            <a:r>
              <a:rPr lang="en-GB" altLang="en-US" dirty="0">
                <a:solidFill>
                  <a:srgbClr val="00B050"/>
                </a:solidFill>
              </a:rPr>
              <a:t>.</a:t>
            </a:r>
          </a:p>
          <a:p>
            <a:pPr marL="0" indent="0" algn="ctr">
              <a:buNone/>
            </a:pPr>
            <a:endParaRPr lang="en-GB" altLang="en-US" dirty="0">
              <a:solidFill>
                <a:srgbClr val="00B050"/>
              </a:solidFill>
            </a:endParaRPr>
          </a:p>
          <a:p>
            <a:pPr marL="0" indent="0" algn="ctr">
              <a:buNone/>
            </a:pPr>
            <a:r>
              <a:rPr lang="en-GB" altLang="en-US" dirty="0">
                <a:solidFill>
                  <a:srgbClr val="00B050"/>
                </a:solidFill>
              </a:rPr>
              <a:t>Nerve impulse transmission – sodium and potassium pump</a:t>
            </a:r>
            <a:endParaRPr lang="en-US" altLang="en-US" dirty="0">
              <a:solidFill>
                <a:srgbClr val="00B050"/>
              </a:solidFill>
            </a:endParaRPr>
          </a:p>
        </p:txBody>
      </p:sp>
      <p:pic>
        <p:nvPicPr>
          <p:cNvPr id="3" name="Picture 2">
            <a:extLst>
              <a:ext uri="{FF2B5EF4-FFF2-40B4-BE49-F238E27FC236}">
                <a16:creationId xmlns:a16="http://schemas.microsoft.com/office/drawing/2014/main" id="{A18C2083-99CB-4919-8E0B-19595FF6DE36}"/>
              </a:ext>
            </a:extLst>
          </p:cNvPr>
          <p:cNvPicPr>
            <a:picLocks noChangeAspect="1"/>
          </p:cNvPicPr>
          <p:nvPr/>
        </p:nvPicPr>
        <p:blipFill>
          <a:blip r:embed="rId2"/>
          <a:stretch>
            <a:fillRect/>
          </a:stretch>
        </p:blipFill>
        <p:spPr>
          <a:xfrm>
            <a:off x="2483768" y="2924944"/>
            <a:ext cx="3776266" cy="3382286"/>
          </a:xfrm>
          <a:prstGeom prst="rect">
            <a:avLst/>
          </a:prstGeom>
        </p:spPr>
      </p:pic>
    </p:spTree>
    <p:extLst>
      <p:ext uri="{BB962C8B-B14F-4D97-AF65-F5344CB8AC3E}">
        <p14:creationId xmlns:p14="http://schemas.microsoft.com/office/powerpoint/2010/main" val="3455699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8A56E-5991-5436-D9F6-6793E2867A20}"/>
              </a:ext>
            </a:extLst>
          </p:cNvPr>
          <p:cNvSpPr>
            <a:spLocks noGrp="1"/>
          </p:cNvSpPr>
          <p:nvPr>
            <p:ph type="title"/>
          </p:nvPr>
        </p:nvSpPr>
        <p:spPr>
          <a:xfrm>
            <a:off x="457200" y="179709"/>
            <a:ext cx="8229600" cy="873027"/>
          </a:xfrm>
        </p:spPr>
        <p:txBody>
          <a:bodyPr/>
          <a:lstStyle/>
          <a:p>
            <a:r>
              <a:rPr lang="en-GB" dirty="0"/>
              <a:t>Methods of Active transport</a:t>
            </a:r>
          </a:p>
        </p:txBody>
      </p:sp>
      <p:sp>
        <p:nvSpPr>
          <p:cNvPr id="3" name="Content Placeholder 2">
            <a:extLst>
              <a:ext uri="{FF2B5EF4-FFF2-40B4-BE49-F238E27FC236}">
                <a16:creationId xmlns:a16="http://schemas.microsoft.com/office/drawing/2014/main" id="{B0B27881-320E-593C-3326-6B92B743EC95}"/>
              </a:ext>
            </a:extLst>
          </p:cNvPr>
          <p:cNvSpPr>
            <a:spLocks noGrp="1"/>
          </p:cNvSpPr>
          <p:nvPr>
            <p:ph idx="1"/>
          </p:nvPr>
        </p:nvSpPr>
        <p:spPr>
          <a:xfrm>
            <a:off x="395753" y="1484784"/>
            <a:ext cx="2520063" cy="4641379"/>
          </a:xfrm>
        </p:spPr>
        <p:txBody>
          <a:bodyPr/>
          <a:lstStyle/>
          <a:p>
            <a:pPr marL="0" indent="0">
              <a:buNone/>
            </a:pPr>
            <a:r>
              <a:rPr lang="en-GB" dirty="0"/>
              <a:t>Ion Pumps</a:t>
            </a:r>
          </a:p>
          <a:p>
            <a:pPr marL="0" indent="0">
              <a:buNone/>
            </a:pPr>
            <a:endParaRPr lang="en-GB" dirty="0"/>
          </a:p>
          <a:p>
            <a:pPr marL="0" indent="0">
              <a:buNone/>
            </a:pPr>
            <a:endParaRPr lang="en-GB" dirty="0"/>
          </a:p>
          <a:p>
            <a:pPr marL="0" indent="0">
              <a:buNone/>
            </a:pPr>
            <a:r>
              <a:rPr lang="en-GB" dirty="0"/>
              <a:t>Exocytosis</a:t>
            </a:r>
          </a:p>
          <a:p>
            <a:pPr marL="0" indent="0">
              <a:buNone/>
            </a:pPr>
            <a:endParaRPr lang="en-GB" dirty="0"/>
          </a:p>
          <a:p>
            <a:pPr marL="0" indent="0">
              <a:buNone/>
            </a:pPr>
            <a:endParaRPr lang="en-GB" dirty="0"/>
          </a:p>
          <a:p>
            <a:pPr marL="0" indent="0">
              <a:buNone/>
            </a:pPr>
            <a:r>
              <a:rPr lang="en-GB" dirty="0"/>
              <a:t>Endocytosis</a:t>
            </a:r>
          </a:p>
        </p:txBody>
      </p:sp>
      <p:pic>
        <p:nvPicPr>
          <p:cNvPr id="3074" name="Picture 2" descr="diagram of ion pump">
            <a:extLst>
              <a:ext uri="{FF2B5EF4-FFF2-40B4-BE49-F238E27FC236}">
                <a16:creationId xmlns:a16="http://schemas.microsoft.com/office/drawing/2014/main" id="{DB9D7625-E701-A740-0887-4B761B37AB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942865"/>
            <a:ext cx="3518148" cy="198167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agram of exocytosis. shows cytoplasm, vesicle, cell membrane, eternal fluid, proteins exiting membrane">
            <a:extLst>
              <a:ext uri="{FF2B5EF4-FFF2-40B4-BE49-F238E27FC236}">
                <a16:creationId xmlns:a16="http://schemas.microsoft.com/office/drawing/2014/main" id="{FE4FB883-6B5F-FC43-7B9D-2162AD56B2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771816"/>
            <a:ext cx="3888432" cy="206279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agram of endocytosis. 3 images. left one illustrates phagocytosis. middle one illustrates pinocytosis. right side illustrates receptor-mediated endocytosis">
            <a:extLst>
              <a:ext uri="{FF2B5EF4-FFF2-40B4-BE49-F238E27FC236}">
                <a16:creationId xmlns:a16="http://schemas.microsoft.com/office/drawing/2014/main" id="{955D47AD-4B90-06CA-427E-D5A35E9DE8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4849218"/>
            <a:ext cx="3384376" cy="178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973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485900" y="332656"/>
            <a:ext cx="6470476" cy="648072"/>
          </a:xfrm>
        </p:spPr>
        <p:txBody>
          <a:bodyPr>
            <a:normAutofit fontScale="90000"/>
          </a:bodyPr>
          <a:lstStyle/>
          <a:p>
            <a:pPr algn="ctr"/>
            <a:r>
              <a:rPr lang="en-GB" altLang="en-US" dirty="0"/>
              <a:t>Enzymes &amp; Inhibitors</a:t>
            </a:r>
          </a:p>
        </p:txBody>
      </p:sp>
      <p:sp>
        <p:nvSpPr>
          <p:cNvPr id="44035" name="Content Placeholder 2"/>
          <p:cNvSpPr>
            <a:spLocks noGrp="1"/>
          </p:cNvSpPr>
          <p:nvPr>
            <p:ph idx="1"/>
          </p:nvPr>
        </p:nvSpPr>
        <p:spPr>
          <a:xfrm>
            <a:off x="466531" y="1196752"/>
            <a:ext cx="8346233" cy="5544616"/>
          </a:xfrm>
        </p:spPr>
        <p:txBody>
          <a:bodyPr/>
          <a:lstStyle/>
          <a:p>
            <a:pPr marL="0" indent="0" algn="ctr">
              <a:buNone/>
            </a:pPr>
            <a:r>
              <a:rPr lang="en-GB" altLang="en-US" sz="1800" dirty="0">
                <a:solidFill>
                  <a:srgbClr val="FF0000"/>
                </a:solidFill>
              </a:rPr>
              <a:t>Enzymes are protein molecules that work as chemical catalysts or inhibitors in a cell by changing the amount of energy required for a reaction to take place</a:t>
            </a:r>
          </a:p>
          <a:p>
            <a:pPr marL="0" indent="0">
              <a:buNone/>
            </a:pPr>
            <a:endParaRPr lang="en-GB" altLang="en-US" sz="2800" dirty="0"/>
          </a:p>
          <a:p>
            <a:pPr marL="0" indent="0">
              <a:buNone/>
            </a:pPr>
            <a:r>
              <a:rPr lang="en-GB" altLang="en-US" sz="2800" dirty="0"/>
              <a:t>Catalyst – a biological molecule that speeds up a reaction.</a:t>
            </a:r>
          </a:p>
          <a:p>
            <a:pPr marL="0" indent="0">
              <a:buNone/>
            </a:pPr>
            <a:endParaRPr lang="en-GB" altLang="en-US" sz="2800" dirty="0"/>
          </a:p>
          <a:p>
            <a:pPr marL="0" indent="0">
              <a:buNone/>
            </a:pPr>
            <a:r>
              <a:rPr lang="en-GB" altLang="en-US" sz="2800" dirty="0"/>
              <a:t>Enzymes Inhibitors – slow down or stop enzyme activity </a:t>
            </a:r>
          </a:p>
          <a:p>
            <a:pPr marL="0" indent="0">
              <a:buNone/>
            </a:pPr>
            <a:endParaRPr lang="en-GB" altLang="en-US" sz="4400" dirty="0"/>
          </a:p>
          <a:p>
            <a:pPr marL="0" indent="0">
              <a:buNone/>
            </a:pPr>
            <a:r>
              <a:rPr lang="en-GB" altLang="en-US" sz="2800" dirty="0"/>
              <a:t>Substrate specific</a:t>
            </a:r>
          </a:p>
          <a:p>
            <a:pPr marL="0" indent="0">
              <a:buNone/>
            </a:pPr>
            <a:endParaRPr lang="en-GB" altLang="en-US" sz="2800" dirty="0"/>
          </a:p>
          <a:p>
            <a:pPr marL="0" indent="0">
              <a:buNone/>
            </a:pPr>
            <a:r>
              <a:rPr lang="en-GB" altLang="en-US" sz="2800" dirty="0"/>
              <a:t>Not destroyed or changes during the reaction</a:t>
            </a:r>
          </a:p>
          <a:p>
            <a:pPr marL="0" indent="0">
              <a:buNone/>
            </a:pPr>
            <a:endParaRPr lang="en-GB" altLang="en-US" sz="1800" dirty="0"/>
          </a:p>
        </p:txBody>
      </p:sp>
    </p:spTree>
    <p:extLst>
      <p:ext uri="{BB962C8B-B14F-4D97-AF65-F5344CB8AC3E}">
        <p14:creationId xmlns:p14="http://schemas.microsoft.com/office/powerpoint/2010/main" val="401882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7"/>
            <a:ext cx="7772400" cy="864096"/>
          </a:xfrm>
        </p:spPr>
        <p:txBody>
          <a:bodyPr/>
          <a:lstStyle/>
          <a:p>
            <a:r>
              <a:rPr lang="en-GB" dirty="0"/>
              <a:t>Chemical Cell Signalling</a:t>
            </a:r>
          </a:p>
        </p:txBody>
      </p:sp>
      <p:pic>
        <p:nvPicPr>
          <p:cNvPr id="3076" name="Picture 4" descr="Image result for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054080"/>
            <a:ext cx="3456384" cy="403226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420888"/>
            <a:ext cx="4626240" cy="36654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7564" y="1189984"/>
            <a:ext cx="7848872" cy="830997"/>
          </a:xfrm>
          <a:prstGeom prst="rect">
            <a:avLst/>
          </a:prstGeom>
          <a:noFill/>
        </p:spPr>
        <p:txBody>
          <a:bodyPr wrap="square" rtlCol="0">
            <a:spAutoFit/>
          </a:bodyPr>
          <a:lstStyle/>
          <a:p>
            <a:pPr algn="ctr"/>
            <a:r>
              <a:rPr lang="en-GB" sz="2400" dirty="0"/>
              <a:t>The transfer of information within and between cells resulting in changes to cell activity and homeostasis.</a:t>
            </a:r>
          </a:p>
        </p:txBody>
      </p:sp>
    </p:spTree>
    <p:extLst>
      <p:ext uri="{BB962C8B-B14F-4D97-AF65-F5344CB8AC3E}">
        <p14:creationId xmlns:p14="http://schemas.microsoft.com/office/powerpoint/2010/main" val="3209442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altLang="en-US" dirty="0"/>
            </a:br>
            <a:r>
              <a:rPr lang="en-US" altLang="en-US" b="1" dirty="0">
                <a:latin typeface="+mn-lt"/>
              </a:rPr>
              <a:t>Intracellular Signaling Pathways</a:t>
            </a:r>
            <a:r>
              <a:rPr lang="en-US" altLang="en-US" dirty="0">
                <a:latin typeface="+mn-lt"/>
              </a:rPr>
              <a:t> </a:t>
            </a:r>
            <a:br>
              <a:rPr lang="en-US" altLang="en-US" b="1" u="sng" dirty="0"/>
            </a:br>
            <a:endParaRPr lang="en-GB" dirty="0"/>
          </a:p>
        </p:txBody>
      </p:sp>
      <p:pic>
        <p:nvPicPr>
          <p:cNvPr id="4" name="Picture 4" descr="16_07_change_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994" y="1484784"/>
            <a:ext cx="4899502" cy="5096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txBox="1">
            <a:spLocks noChangeArrowheads="1"/>
          </p:cNvSpPr>
          <p:nvPr/>
        </p:nvSpPr>
        <p:spPr>
          <a:xfrm>
            <a:off x="174625" y="1484783"/>
            <a:ext cx="4535488" cy="58415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lgn="ctr">
              <a:buNone/>
            </a:pPr>
            <a:r>
              <a:rPr lang="en-US" altLang="en-US" dirty="0">
                <a:solidFill>
                  <a:srgbClr val="00B050"/>
                </a:solidFill>
              </a:rPr>
              <a:t>The same receptor molecule can interact with many intracellular relay systems so same signal &amp; same receptor may have different effects in different cells </a:t>
            </a:r>
          </a:p>
          <a:p>
            <a:pPr marL="457200" lvl="1" indent="0">
              <a:buNone/>
            </a:pPr>
            <a:endParaRPr lang="en-US" altLang="en-US" dirty="0"/>
          </a:p>
          <a:p>
            <a:pPr marL="457200" lvl="1" indent="0" algn="ctr">
              <a:buNone/>
            </a:pPr>
            <a:r>
              <a:rPr lang="en-US" altLang="en-US" dirty="0">
                <a:solidFill>
                  <a:srgbClr val="7030A0"/>
                </a:solidFill>
              </a:rPr>
              <a:t>Same relay system many act on many different intracellular targets</a:t>
            </a:r>
            <a:r>
              <a:rPr lang="en-US" altLang="en-US" dirty="0"/>
              <a:t>	</a:t>
            </a:r>
            <a:r>
              <a:rPr lang="en-US" altLang="en-US" sz="2700" dirty="0"/>
              <a:t>		</a:t>
            </a:r>
          </a:p>
        </p:txBody>
      </p:sp>
    </p:spTree>
    <p:extLst>
      <p:ext uri="{BB962C8B-B14F-4D97-AF65-F5344CB8AC3E}">
        <p14:creationId xmlns:p14="http://schemas.microsoft.com/office/powerpoint/2010/main" val="1044449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a:t>Intercellular Communication</a:t>
            </a:r>
          </a:p>
        </p:txBody>
      </p:sp>
      <p:sp>
        <p:nvSpPr>
          <p:cNvPr id="37891" name="Content Placeholder 2"/>
          <p:cNvSpPr>
            <a:spLocks noGrp="1"/>
          </p:cNvSpPr>
          <p:nvPr>
            <p:ph idx="1"/>
          </p:nvPr>
        </p:nvSpPr>
        <p:spPr>
          <a:xfrm>
            <a:off x="457200" y="1340768"/>
            <a:ext cx="8229600" cy="2764904"/>
          </a:xfrm>
        </p:spPr>
        <p:txBody>
          <a:bodyPr>
            <a:normAutofit/>
          </a:bodyPr>
          <a:lstStyle/>
          <a:p>
            <a:r>
              <a:rPr lang="en-GB" altLang="en-US" sz="2400" dirty="0">
                <a:solidFill>
                  <a:srgbClr val="0070C0"/>
                </a:solidFill>
              </a:rPr>
              <a:t>Markers </a:t>
            </a:r>
            <a:r>
              <a:rPr lang="en-GB" altLang="en-US" sz="2400" dirty="0"/>
              <a:t>– identify cell type for other cells</a:t>
            </a:r>
          </a:p>
          <a:p>
            <a:endParaRPr lang="en-GB" altLang="en-US" sz="2400" dirty="0"/>
          </a:p>
          <a:p>
            <a:r>
              <a:rPr lang="en-GB" altLang="en-US" sz="2400" dirty="0">
                <a:solidFill>
                  <a:srgbClr val="FF0000"/>
                </a:solidFill>
              </a:rPr>
              <a:t>Receptors</a:t>
            </a:r>
            <a:r>
              <a:rPr lang="en-GB" altLang="en-US" sz="2400" dirty="0"/>
              <a:t> – receive signals from other cells and bind certain</a:t>
            </a:r>
          </a:p>
          <a:p>
            <a:pPr marL="0" indent="0">
              <a:buNone/>
            </a:pPr>
            <a:r>
              <a:rPr lang="en-GB" altLang="en-US" sz="2400" dirty="0"/>
              <a:t>		specific substances.</a:t>
            </a:r>
          </a:p>
          <a:p>
            <a:r>
              <a:rPr lang="en-GB" altLang="en-US" sz="2400" dirty="0">
                <a:solidFill>
                  <a:srgbClr val="00B050"/>
                </a:solidFill>
              </a:rPr>
              <a:t>Activators</a:t>
            </a:r>
            <a:r>
              <a:rPr lang="en-GB" altLang="en-US" sz="2400" dirty="0"/>
              <a:t> – send signals to other cells</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3942463"/>
            <a:ext cx="6840760" cy="2611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61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4213" y="188913"/>
            <a:ext cx="8229600" cy="792162"/>
          </a:xfrm>
        </p:spPr>
        <p:txBody>
          <a:bodyPr/>
          <a:lstStyle/>
          <a:p>
            <a:pPr eaLnBrk="1" hangingPunct="1"/>
            <a:r>
              <a:rPr lang="en-GB" altLang="en-US" dirty="0"/>
              <a:t>Cell membrane - Terminology</a:t>
            </a:r>
          </a:p>
        </p:txBody>
      </p:sp>
      <p:pic>
        <p:nvPicPr>
          <p:cNvPr id="39939"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908720"/>
            <a:ext cx="6380956" cy="2557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5536" y="3573016"/>
            <a:ext cx="8064500" cy="3170099"/>
          </a:xfrm>
          <a:prstGeom prst="rect">
            <a:avLst/>
          </a:prstGeom>
        </p:spPr>
        <p:txBody>
          <a:bodyPr>
            <a:spAutoFit/>
          </a:bodyPr>
          <a:lstStyle/>
          <a:p>
            <a:pPr>
              <a:defRPr/>
            </a:pPr>
            <a:r>
              <a:rPr lang="en-GB" sz="2000" b="1" dirty="0" err="1">
                <a:solidFill>
                  <a:srgbClr val="FF0000"/>
                </a:solidFill>
              </a:rPr>
              <a:t>Gylcolipids</a:t>
            </a:r>
            <a:r>
              <a:rPr lang="en-GB" sz="2000" b="1" dirty="0"/>
              <a:t> </a:t>
            </a:r>
            <a:r>
              <a:rPr lang="en-GB" sz="2000" dirty="0"/>
              <a:t>are </a:t>
            </a:r>
            <a:r>
              <a:rPr lang="en-GB" sz="2000" b="1" dirty="0"/>
              <a:t>carbohydrate</a:t>
            </a:r>
            <a:r>
              <a:rPr lang="en-GB" sz="2000" dirty="0"/>
              <a:t> branches attached to phospholipids. They are important for cell signalling and cell recognition. </a:t>
            </a:r>
          </a:p>
          <a:p>
            <a:pPr>
              <a:defRPr/>
            </a:pPr>
            <a:endParaRPr lang="en-GB" sz="2000" b="1" dirty="0">
              <a:solidFill>
                <a:srgbClr val="7030A0"/>
              </a:solidFill>
            </a:endParaRPr>
          </a:p>
          <a:p>
            <a:pPr>
              <a:defRPr/>
            </a:pPr>
            <a:r>
              <a:rPr lang="en-GB" sz="2000" b="1" dirty="0">
                <a:solidFill>
                  <a:srgbClr val="7030A0"/>
                </a:solidFill>
              </a:rPr>
              <a:t>Glycoproteins</a:t>
            </a:r>
            <a:r>
              <a:rPr lang="en-GB" sz="2000" dirty="0">
                <a:solidFill>
                  <a:srgbClr val="7030A0"/>
                </a:solidFill>
              </a:rPr>
              <a:t> </a:t>
            </a:r>
            <a:r>
              <a:rPr lang="en-GB" sz="2000" dirty="0"/>
              <a:t>are </a:t>
            </a:r>
            <a:r>
              <a:rPr lang="en-GB" sz="2000" b="1" dirty="0"/>
              <a:t>carbohydrate</a:t>
            </a:r>
            <a:r>
              <a:rPr lang="en-GB" sz="2000" dirty="0"/>
              <a:t> branches attached to proteins. They are important for cell signalling (some are hormone receptors); cell recognition (they help the immune system recognise cells as 'self') and cell adhesion (they help bind cells together in tissues)</a:t>
            </a:r>
          </a:p>
          <a:p>
            <a:pPr algn="ctr">
              <a:defRPr/>
            </a:pPr>
            <a:br>
              <a:rPr lang="en-GB" sz="2000" b="1" dirty="0"/>
            </a:br>
            <a:r>
              <a:rPr lang="en-GB" sz="2000" b="1" dirty="0">
                <a:solidFill>
                  <a:srgbClr val="00B050"/>
                </a:solidFill>
              </a:rPr>
              <a:t>Some proteins span the whole membrane such as channel proteins and carrier proteins</a:t>
            </a:r>
            <a:r>
              <a:rPr lang="en-GB" sz="2000" b="1" dirty="0"/>
              <a:t>.</a:t>
            </a:r>
          </a:p>
        </p:txBody>
      </p:sp>
    </p:spTree>
    <p:extLst>
      <p:ext uri="{BB962C8B-B14F-4D97-AF65-F5344CB8AC3E}">
        <p14:creationId xmlns:p14="http://schemas.microsoft.com/office/powerpoint/2010/main" val="2769493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Ligands and Receptors</a:t>
            </a:r>
          </a:p>
        </p:txBody>
      </p:sp>
      <p:pic>
        <p:nvPicPr>
          <p:cNvPr id="1026" name="Picture 2" descr="Image result for ligands and recepto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211248"/>
            <a:ext cx="2955994" cy="19376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ligands membrane recepto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ligands membrane recepto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Image result for ligands membrane receptor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Related ima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https://upload.wikimedia.org/wikipedia/commons/thumb/3/3f/Nuclear_receptor_action.png/400px-Nuclear_receptor_action.pn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8" name="Picture 14" descr="Image result for ligands membrane recep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7107" y="2433678"/>
            <a:ext cx="4896544"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55575" y="3284984"/>
            <a:ext cx="3912369" cy="3323987"/>
          </a:xfrm>
          <a:prstGeom prst="rect">
            <a:avLst/>
          </a:prstGeom>
          <a:noFill/>
        </p:spPr>
        <p:txBody>
          <a:bodyPr wrap="square" rtlCol="0">
            <a:spAutoFit/>
          </a:bodyPr>
          <a:lstStyle/>
          <a:p>
            <a:r>
              <a:rPr lang="en-GB" sz="2000" dirty="0"/>
              <a:t>Ligand is a substance that forms a complex with a biomolecule to serve a purpose </a:t>
            </a:r>
            <a:r>
              <a:rPr lang="en-GB" sz="2000" dirty="0" err="1">
                <a:solidFill>
                  <a:srgbClr val="FF0000"/>
                </a:solidFill>
              </a:rPr>
              <a:t>i.e</a:t>
            </a:r>
            <a:r>
              <a:rPr lang="en-GB" sz="2000" dirty="0">
                <a:solidFill>
                  <a:srgbClr val="FF0000"/>
                </a:solidFill>
              </a:rPr>
              <a:t>  a protein ligand changes the conformation of the target protein to produce a signal</a:t>
            </a:r>
          </a:p>
          <a:p>
            <a:endParaRPr lang="en-GB" sz="2000" dirty="0">
              <a:solidFill>
                <a:srgbClr val="FF0000"/>
              </a:solidFill>
            </a:endParaRPr>
          </a:p>
          <a:p>
            <a:r>
              <a:rPr lang="en-GB" sz="2000" dirty="0">
                <a:solidFill>
                  <a:srgbClr val="00B050"/>
                </a:solidFill>
              </a:rPr>
              <a:t>i.e. Cytokines regulate signalling;</a:t>
            </a:r>
          </a:p>
          <a:p>
            <a:pPr lvl="1"/>
            <a:r>
              <a:rPr lang="en-GB" dirty="0">
                <a:solidFill>
                  <a:srgbClr val="00B050"/>
                </a:solidFill>
              </a:rPr>
              <a:t>Interleukins</a:t>
            </a:r>
          </a:p>
          <a:p>
            <a:pPr lvl="1"/>
            <a:r>
              <a:rPr lang="en-GB" dirty="0">
                <a:solidFill>
                  <a:srgbClr val="00B050"/>
                </a:solidFill>
              </a:rPr>
              <a:t>Tumour necrosis factor</a:t>
            </a:r>
          </a:p>
          <a:p>
            <a:pPr lvl="1"/>
            <a:r>
              <a:rPr lang="en-GB" dirty="0" err="1">
                <a:solidFill>
                  <a:srgbClr val="00B050"/>
                </a:solidFill>
              </a:rPr>
              <a:t>Lymphokines</a:t>
            </a:r>
            <a:endParaRPr lang="en-GB" dirty="0">
              <a:solidFill>
                <a:srgbClr val="00B050"/>
              </a:solidFill>
            </a:endParaRPr>
          </a:p>
          <a:p>
            <a:pPr lvl="1"/>
            <a:endParaRPr lang="en-GB" sz="1600" dirty="0">
              <a:solidFill>
                <a:srgbClr val="00B050"/>
              </a:solidFill>
            </a:endParaRPr>
          </a:p>
        </p:txBody>
      </p:sp>
      <p:sp>
        <p:nvSpPr>
          <p:cNvPr id="3" name="TextBox 2"/>
          <p:cNvSpPr txBox="1"/>
          <p:nvPr/>
        </p:nvSpPr>
        <p:spPr>
          <a:xfrm>
            <a:off x="4427984" y="1290678"/>
            <a:ext cx="4392488" cy="707886"/>
          </a:xfrm>
          <a:prstGeom prst="rect">
            <a:avLst/>
          </a:prstGeom>
          <a:noFill/>
        </p:spPr>
        <p:txBody>
          <a:bodyPr wrap="square" rtlCol="0">
            <a:spAutoFit/>
          </a:bodyPr>
          <a:lstStyle/>
          <a:p>
            <a:pPr algn="ctr"/>
            <a:r>
              <a:rPr lang="en-GB" sz="2000" b="1" dirty="0">
                <a:solidFill>
                  <a:srgbClr val="0070C0"/>
                </a:solidFill>
              </a:rPr>
              <a:t>The binding of a signalling molecule to a receptor is called </a:t>
            </a:r>
            <a:r>
              <a:rPr lang="en-GB" sz="2000" b="1" dirty="0">
                <a:solidFill>
                  <a:srgbClr val="FF0000"/>
                </a:solidFill>
              </a:rPr>
              <a:t>cell adhesion </a:t>
            </a:r>
          </a:p>
        </p:txBody>
      </p:sp>
    </p:spTree>
    <p:extLst>
      <p:ext uri="{BB962C8B-B14F-4D97-AF65-F5344CB8AC3E}">
        <p14:creationId xmlns:p14="http://schemas.microsoft.com/office/powerpoint/2010/main" val="4261850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a:t>ATP powered pumps</a:t>
            </a:r>
          </a:p>
        </p:txBody>
      </p:sp>
      <p:sp>
        <p:nvSpPr>
          <p:cNvPr id="41987" name="Content Placeholder 2"/>
          <p:cNvSpPr>
            <a:spLocks noGrp="1"/>
          </p:cNvSpPr>
          <p:nvPr>
            <p:ph idx="1"/>
          </p:nvPr>
        </p:nvSpPr>
        <p:spPr>
          <a:xfrm>
            <a:off x="457200" y="1600200"/>
            <a:ext cx="8229600" cy="5069159"/>
          </a:xfrm>
        </p:spPr>
        <p:txBody>
          <a:bodyPr>
            <a:normAutofit/>
          </a:bodyPr>
          <a:lstStyle/>
          <a:p>
            <a:pPr marL="0" indent="0" eaLnBrk="1" hangingPunct="1">
              <a:buNone/>
            </a:pPr>
            <a:r>
              <a:rPr lang="en-GB" altLang="en-US" sz="2400" dirty="0" err="1"/>
              <a:t>ATPases</a:t>
            </a:r>
            <a:r>
              <a:rPr lang="en-GB" altLang="en-US" sz="2400" dirty="0"/>
              <a:t> that use the energy of ATP hydrolysis to move ions or small molecules across a membrane </a:t>
            </a:r>
            <a:r>
              <a:rPr lang="en-GB" altLang="en-US" sz="2400" i="1" u="sng" dirty="0">
                <a:solidFill>
                  <a:srgbClr val="FF0000"/>
                </a:solidFill>
              </a:rPr>
              <a:t>against</a:t>
            </a:r>
            <a:r>
              <a:rPr lang="en-GB" altLang="en-US" sz="2400" dirty="0"/>
              <a:t> a chemical concentration gradient or electric potential (Active Transport).</a:t>
            </a:r>
          </a:p>
          <a:p>
            <a:pPr eaLnBrk="1" hangingPunct="1"/>
            <a:endParaRPr lang="en-GB" altLang="en-US" sz="2400" dirty="0"/>
          </a:p>
          <a:p>
            <a:pPr marL="0" indent="0" algn="ctr" eaLnBrk="1" hangingPunct="1">
              <a:buNone/>
            </a:pPr>
            <a:r>
              <a:rPr lang="en-GB" altLang="en-US" sz="2400" dirty="0"/>
              <a:t>For example this process regulates and maintains the low calcium (Ca</a:t>
            </a:r>
            <a:r>
              <a:rPr lang="en-GB" altLang="en-US" sz="2400" baseline="30000" dirty="0"/>
              <a:t>2+</a:t>
            </a:r>
            <a:r>
              <a:rPr lang="en-GB" altLang="en-US" sz="2400" dirty="0"/>
              <a:t>) and sodium (Na</a:t>
            </a:r>
            <a:r>
              <a:rPr lang="en-GB" altLang="en-US" sz="2400" baseline="30000" dirty="0"/>
              <a:t>+</a:t>
            </a:r>
            <a:r>
              <a:rPr lang="en-GB" altLang="en-US" sz="2400" dirty="0"/>
              <a:t>) ion concentrations inside virtually all animal cells.</a:t>
            </a:r>
          </a:p>
          <a:p>
            <a:pPr marL="0" indent="0" eaLnBrk="1" hangingPunct="1">
              <a:buNone/>
            </a:pPr>
            <a:endParaRPr lang="en-GB" altLang="en-US" sz="2400" dirty="0"/>
          </a:p>
          <a:p>
            <a:pPr marL="0" indent="0" eaLnBrk="1" hangingPunct="1">
              <a:buNone/>
            </a:pPr>
            <a:r>
              <a:rPr lang="en-GB" altLang="en-US" sz="2400" dirty="0"/>
              <a:t> </a:t>
            </a:r>
            <a:r>
              <a:rPr lang="en-GB" altLang="en-US" sz="2400" dirty="0" err="1"/>
              <a:t>i.e</a:t>
            </a:r>
            <a:r>
              <a:rPr lang="en-GB" altLang="en-US" sz="2400" dirty="0"/>
              <a:t> the calcium pump keeps the intracellular calcium concentration 10,000 lower that the extracellular concentration. As such small influxes of these creates a change in electrical charge that triggers the intracellular response</a:t>
            </a:r>
          </a:p>
        </p:txBody>
      </p:sp>
    </p:spTree>
    <p:extLst>
      <p:ext uri="{BB962C8B-B14F-4D97-AF65-F5344CB8AC3E}">
        <p14:creationId xmlns:p14="http://schemas.microsoft.com/office/powerpoint/2010/main" val="4107576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562074"/>
          </a:xfrm>
        </p:spPr>
        <p:txBody>
          <a:bodyPr>
            <a:normAutofit fontScale="90000"/>
          </a:bodyPr>
          <a:lstStyle/>
          <a:p>
            <a:pPr eaLnBrk="1" hangingPunct="1"/>
            <a:r>
              <a:rPr lang="en-GB" altLang="en-US" dirty="0"/>
              <a:t>Channel Proteins</a:t>
            </a:r>
          </a:p>
        </p:txBody>
      </p:sp>
      <p:sp>
        <p:nvSpPr>
          <p:cNvPr id="43011" name="Content Placeholder 2"/>
          <p:cNvSpPr>
            <a:spLocks noGrp="1"/>
          </p:cNvSpPr>
          <p:nvPr>
            <p:ph idx="1"/>
          </p:nvPr>
        </p:nvSpPr>
        <p:spPr>
          <a:xfrm>
            <a:off x="323528" y="980728"/>
            <a:ext cx="8229600" cy="4525963"/>
          </a:xfrm>
        </p:spPr>
        <p:txBody>
          <a:bodyPr>
            <a:noAutofit/>
          </a:bodyPr>
          <a:lstStyle/>
          <a:p>
            <a:pPr eaLnBrk="1" hangingPunct="1"/>
            <a:r>
              <a:rPr lang="en-GB" altLang="en-US" sz="2000" i="1" dirty="0">
                <a:solidFill>
                  <a:srgbClr val="0070C0"/>
                </a:solidFill>
              </a:rPr>
              <a:t>Channel proteins</a:t>
            </a:r>
            <a:r>
              <a:rPr lang="en-GB" altLang="en-US" sz="2000" dirty="0">
                <a:solidFill>
                  <a:srgbClr val="0070C0"/>
                </a:solidFill>
              </a:rPr>
              <a:t> transport water or specific types of ions down their concentration or electric potential gradients, an energetically favourable reaction in order establish and maintain a resting potential / concentration.</a:t>
            </a:r>
          </a:p>
          <a:p>
            <a:pPr eaLnBrk="1" hangingPunct="1"/>
            <a:endParaRPr lang="en-GB" altLang="en-US" sz="2000" dirty="0"/>
          </a:p>
          <a:p>
            <a:pPr eaLnBrk="1" hangingPunct="1"/>
            <a:r>
              <a:rPr lang="en-GB" altLang="en-US" sz="2000" dirty="0">
                <a:solidFill>
                  <a:srgbClr val="00B050"/>
                </a:solidFill>
              </a:rPr>
              <a:t>They form a protein-lined passageway across the membrane through which multiple molecules or ions move simultaneously at a very rapid rate — up to 10</a:t>
            </a:r>
            <a:r>
              <a:rPr lang="en-GB" altLang="en-US" sz="2000" baseline="30000" dirty="0">
                <a:solidFill>
                  <a:srgbClr val="00B050"/>
                </a:solidFill>
              </a:rPr>
              <a:t>6</a:t>
            </a:r>
            <a:r>
              <a:rPr lang="en-GB" altLang="en-US" sz="2000" dirty="0">
                <a:solidFill>
                  <a:srgbClr val="00B050"/>
                </a:solidFill>
              </a:rPr>
              <a:t> per second. </a:t>
            </a:r>
          </a:p>
          <a:p>
            <a:pPr eaLnBrk="1" hangingPunct="1"/>
            <a:endParaRPr lang="en-GB" altLang="en-US" sz="2400" dirty="0"/>
          </a:p>
          <a:p>
            <a:pPr marL="0" indent="0" algn="ctr" eaLnBrk="1" hangingPunct="1">
              <a:buNone/>
            </a:pPr>
            <a:r>
              <a:rPr lang="en-GB" altLang="en-US" sz="2400" dirty="0">
                <a:solidFill>
                  <a:srgbClr val="FF0000"/>
                </a:solidFill>
              </a:rPr>
              <a:t>For example the plasma membrane of the </a:t>
            </a:r>
            <a:r>
              <a:rPr lang="en-GB" altLang="en-US" sz="2400" dirty="0" err="1">
                <a:solidFill>
                  <a:srgbClr val="FF0000"/>
                </a:solidFill>
              </a:rPr>
              <a:t>sino</a:t>
            </a:r>
            <a:r>
              <a:rPr lang="en-GB" altLang="en-US" sz="2400" dirty="0">
                <a:solidFill>
                  <a:srgbClr val="FF0000"/>
                </a:solidFill>
              </a:rPr>
              <a:t>-atrial node contains a calcium protein channel that on electric stimulation from the </a:t>
            </a:r>
            <a:r>
              <a:rPr lang="en-GB" altLang="en-US" sz="2400" dirty="0" err="1">
                <a:solidFill>
                  <a:srgbClr val="FF0000"/>
                </a:solidFill>
              </a:rPr>
              <a:t>vagus</a:t>
            </a:r>
            <a:r>
              <a:rPr lang="en-GB" altLang="en-US" sz="2400" dirty="0">
                <a:solidFill>
                  <a:srgbClr val="FF0000"/>
                </a:solidFill>
              </a:rPr>
              <a:t> nerve opens up allowing calcium to flood in. This creates a positive charge in the node (Ca</a:t>
            </a:r>
            <a:r>
              <a:rPr lang="en-GB" altLang="en-US" sz="2400" baseline="30000" dirty="0">
                <a:solidFill>
                  <a:srgbClr val="FF0000"/>
                </a:solidFill>
              </a:rPr>
              <a:t>2+</a:t>
            </a:r>
            <a:r>
              <a:rPr lang="en-GB" altLang="en-US" sz="2400" dirty="0">
                <a:solidFill>
                  <a:srgbClr val="FF0000"/>
                </a:solidFill>
              </a:rPr>
              <a:t>) which then triggers a </a:t>
            </a:r>
            <a:r>
              <a:rPr lang="en-GB" altLang="en-US" sz="2400" dirty="0" err="1">
                <a:solidFill>
                  <a:srgbClr val="FF0000"/>
                </a:solidFill>
              </a:rPr>
              <a:t>juxacrine</a:t>
            </a:r>
            <a:r>
              <a:rPr lang="en-GB" altLang="en-US" sz="2400" dirty="0">
                <a:solidFill>
                  <a:srgbClr val="FF0000"/>
                </a:solidFill>
              </a:rPr>
              <a:t> response and controlling the contraction of the heart muscle.</a:t>
            </a:r>
          </a:p>
        </p:txBody>
      </p:sp>
    </p:spTree>
    <p:extLst>
      <p:ext uri="{BB962C8B-B14F-4D97-AF65-F5344CB8AC3E}">
        <p14:creationId xmlns:p14="http://schemas.microsoft.com/office/powerpoint/2010/main" val="38395543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60374" y="-7810"/>
            <a:ext cx="8229600" cy="1143000"/>
          </a:xfrm>
        </p:spPr>
        <p:txBody>
          <a:bodyPr/>
          <a:lstStyle/>
          <a:p>
            <a:pPr eaLnBrk="1" hangingPunct="1"/>
            <a:r>
              <a:rPr lang="en-GB" altLang="en-US" dirty="0"/>
              <a:t>Protein Transporters</a:t>
            </a:r>
          </a:p>
        </p:txBody>
      </p:sp>
      <p:sp>
        <p:nvSpPr>
          <p:cNvPr id="44035" name="Content Placeholder 2"/>
          <p:cNvSpPr>
            <a:spLocks noGrp="1"/>
          </p:cNvSpPr>
          <p:nvPr>
            <p:ph idx="1"/>
          </p:nvPr>
        </p:nvSpPr>
        <p:spPr>
          <a:xfrm>
            <a:off x="460374" y="1312168"/>
            <a:ext cx="8432105" cy="3340968"/>
          </a:xfrm>
        </p:spPr>
        <p:txBody>
          <a:bodyPr>
            <a:normAutofit/>
          </a:bodyPr>
          <a:lstStyle/>
          <a:p>
            <a:pPr marL="0" indent="0" eaLnBrk="1" hangingPunct="1">
              <a:buNone/>
            </a:pPr>
            <a:r>
              <a:rPr lang="en-GB" altLang="en-US" sz="2000" dirty="0">
                <a:solidFill>
                  <a:srgbClr val="FF0000"/>
                </a:solidFill>
              </a:rPr>
              <a:t>Transport proteins, </a:t>
            </a:r>
            <a:r>
              <a:rPr lang="en-GB" altLang="en-US" sz="2000" dirty="0"/>
              <a:t>move a wide variety of ions and molecules across cell membranes. In contrast to channel proteins, transporters bind only one (or a few) substrate molecules at a time.</a:t>
            </a:r>
          </a:p>
          <a:p>
            <a:pPr eaLnBrk="1" hangingPunct="1"/>
            <a:endParaRPr lang="en-GB" altLang="en-US" sz="2000" dirty="0"/>
          </a:p>
          <a:p>
            <a:pPr marL="0" indent="0">
              <a:buNone/>
            </a:pPr>
            <a:r>
              <a:rPr lang="en-GB" altLang="en-US" sz="2000" dirty="0"/>
              <a:t>After binding substrate molecules, the transporter undergoes a conformational change such that the bound substrate molecules, and only these molecules, are transported across the membrane. Because of this conformational change the transporters can move only about 10</a:t>
            </a:r>
            <a:r>
              <a:rPr lang="en-GB" altLang="en-US" sz="2000" baseline="30000" dirty="0"/>
              <a:t>2</a:t>
            </a:r>
            <a:r>
              <a:rPr lang="en-GB" altLang="en-US" sz="2000" dirty="0"/>
              <a:t> – 10</a:t>
            </a:r>
            <a:r>
              <a:rPr lang="en-GB" altLang="en-US" sz="2000" baseline="30000" dirty="0"/>
              <a:t>4</a:t>
            </a:r>
            <a:r>
              <a:rPr lang="en-GB" altLang="en-US" sz="2000" dirty="0"/>
              <a:t>molecules per second, a lower rate than that associated with channel proteins.</a:t>
            </a:r>
          </a:p>
          <a:p>
            <a:pPr eaLnBrk="1" hangingPunct="1"/>
            <a:endParaRPr lang="en-GB" altLang="en-US" sz="2000" dirty="0"/>
          </a:p>
          <a:p>
            <a:pPr marL="0" indent="0" eaLnBrk="1" hangingPunct="1">
              <a:buNone/>
            </a:pPr>
            <a:endParaRPr lang="en-GB" altLang="en-US" sz="2000" dirty="0"/>
          </a:p>
        </p:txBody>
      </p:sp>
      <p:sp>
        <p:nvSpPr>
          <p:cNvPr id="2" name="AutoShape 2" descr="Image result for Membrane transport prote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Membrane transport prote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437112"/>
            <a:ext cx="6212967"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327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ltLang="en-US"/>
              <a:t>Types of transport</a:t>
            </a:r>
          </a:p>
        </p:txBody>
      </p:sp>
      <p:sp>
        <p:nvSpPr>
          <p:cNvPr id="45059" name="Content Placeholder 2"/>
          <p:cNvSpPr>
            <a:spLocks noGrp="1"/>
          </p:cNvSpPr>
          <p:nvPr>
            <p:ph idx="1"/>
          </p:nvPr>
        </p:nvSpPr>
        <p:spPr/>
        <p:txBody>
          <a:bodyPr>
            <a:noAutofit/>
          </a:bodyPr>
          <a:lstStyle/>
          <a:p>
            <a:pPr marL="0" indent="0" eaLnBrk="1" hangingPunct="1">
              <a:buNone/>
            </a:pPr>
            <a:r>
              <a:rPr lang="en-GB" altLang="en-US" sz="2400" i="1" dirty="0" err="1">
                <a:solidFill>
                  <a:srgbClr val="FF0000"/>
                </a:solidFill>
              </a:rPr>
              <a:t>Uniporters</a:t>
            </a:r>
            <a:r>
              <a:rPr lang="en-GB" altLang="en-US" sz="2400" dirty="0"/>
              <a:t> transport one molecule at a time down a concentration gradient </a:t>
            </a:r>
          </a:p>
          <a:p>
            <a:pPr marL="1371600" lvl="3" indent="0" eaLnBrk="1" hangingPunct="1">
              <a:buFontTx/>
              <a:buNone/>
            </a:pPr>
            <a:r>
              <a:rPr lang="en-GB" altLang="en-US" sz="900" dirty="0"/>
              <a:t>	</a:t>
            </a:r>
            <a:r>
              <a:rPr lang="en-GB" altLang="en-US" sz="2400" dirty="0"/>
              <a:t>e.g. glucose and amino acids</a:t>
            </a:r>
            <a:endParaRPr lang="en-GB" altLang="en-US" sz="900" dirty="0"/>
          </a:p>
          <a:p>
            <a:pPr eaLnBrk="1" hangingPunct="1"/>
            <a:endParaRPr lang="en-GB" altLang="en-US" sz="2400" dirty="0"/>
          </a:p>
          <a:p>
            <a:pPr marL="0" indent="0" eaLnBrk="1" hangingPunct="1">
              <a:buNone/>
            </a:pPr>
            <a:r>
              <a:rPr lang="en-GB" altLang="en-US" sz="2400" i="1" dirty="0" err="1">
                <a:solidFill>
                  <a:srgbClr val="FF0000"/>
                </a:solidFill>
              </a:rPr>
              <a:t>Antiporters</a:t>
            </a:r>
            <a:r>
              <a:rPr lang="en-GB" altLang="en-US" sz="2400" dirty="0">
                <a:solidFill>
                  <a:srgbClr val="FF0000"/>
                </a:solidFill>
              </a:rPr>
              <a:t> and </a:t>
            </a:r>
            <a:r>
              <a:rPr lang="en-GB" altLang="en-US" sz="2400" i="1" dirty="0" err="1">
                <a:solidFill>
                  <a:srgbClr val="FF0000"/>
                </a:solidFill>
              </a:rPr>
              <a:t>symporters</a:t>
            </a:r>
            <a:r>
              <a:rPr lang="en-GB" altLang="en-US" sz="2400" dirty="0">
                <a:solidFill>
                  <a:srgbClr val="FF0000"/>
                </a:solidFill>
              </a:rPr>
              <a:t> (</a:t>
            </a:r>
            <a:r>
              <a:rPr lang="en-GB" altLang="en-US" sz="2400" i="1" dirty="0">
                <a:solidFill>
                  <a:srgbClr val="FF0000"/>
                </a:solidFill>
              </a:rPr>
              <a:t>co-transporters) </a:t>
            </a:r>
            <a:r>
              <a:rPr lang="en-GB" altLang="en-US" sz="2400" dirty="0"/>
              <a:t>couple the movement of one type of ion or molecule </a:t>
            </a:r>
            <a:r>
              <a:rPr lang="en-GB" altLang="en-US" sz="2400" i="1" dirty="0"/>
              <a:t>against</a:t>
            </a:r>
            <a:r>
              <a:rPr lang="en-GB" altLang="en-US" sz="2400" dirty="0"/>
              <a:t> its concentration gradient to the movement of a different ion or molecule </a:t>
            </a:r>
            <a:r>
              <a:rPr lang="en-GB" altLang="en-US" sz="2400" i="1" dirty="0"/>
              <a:t>down</a:t>
            </a:r>
            <a:r>
              <a:rPr lang="en-GB" altLang="en-US" sz="2400" dirty="0"/>
              <a:t> its concentration gradient</a:t>
            </a:r>
          </a:p>
          <a:p>
            <a:pPr eaLnBrk="1" hangingPunct="1"/>
            <a:endParaRPr lang="en-GB" altLang="en-US" sz="2400" dirty="0"/>
          </a:p>
          <a:p>
            <a:pPr marL="914400" lvl="2" indent="0" eaLnBrk="1" hangingPunct="1">
              <a:buFontTx/>
              <a:buNone/>
            </a:pPr>
            <a:r>
              <a:rPr lang="en-GB" altLang="en-US" sz="1400" dirty="0" err="1"/>
              <a:t>e.g</a:t>
            </a:r>
            <a:r>
              <a:rPr lang="en-GB" altLang="en-US" sz="1400" dirty="0"/>
              <a:t>	</a:t>
            </a:r>
            <a:r>
              <a:rPr lang="en-GB" altLang="en-US" dirty="0"/>
              <a:t>sodium and calcium exchange</a:t>
            </a:r>
          </a:p>
          <a:p>
            <a:pPr marL="914400" lvl="2" indent="0" eaLnBrk="1" hangingPunct="1">
              <a:buFontTx/>
              <a:buNone/>
            </a:pPr>
            <a:r>
              <a:rPr lang="en-GB" altLang="en-US" dirty="0"/>
              <a:t>	sodium potassium exchange in nerve impulse 	transmission</a:t>
            </a:r>
            <a:endParaRPr lang="en-GB" altLang="en-US" sz="1400" dirty="0"/>
          </a:p>
        </p:txBody>
      </p:sp>
    </p:spTree>
    <p:extLst>
      <p:ext uri="{BB962C8B-B14F-4D97-AF65-F5344CB8AC3E}">
        <p14:creationId xmlns:p14="http://schemas.microsoft.com/office/powerpoint/2010/main" val="2377758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Membrane Transporters</a:t>
            </a:r>
          </a:p>
        </p:txBody>
      </p:sp>
      <p:sp>
        <p:nvSpPr>
          <p:cNvPr id="3" name="Content Placeholder 2"/>
          <p:cNvSpPr>
            <a:spLocks noGrp="1"/>
          </p:cNvSpPr>
          <p:nvPr>
            <p:ph idx="1"/>
          </p:nvPr>
        </p:nvSpPr>
        <p:spPr>
          <a:xfrm>
            <a:off x="457200" y="1484784"/>
            <a:ext cx="8229600" cy="4641379"/>
          </a:xfrm>
        </p:spPr>
        <p:txBody>
          <a:bodyPr>
            <a:normAutofit fontScale="92500"/>
          </a:bodyPr>
          <a:lstStyle/>
          <a:p>
            <a:pPr marL="0" indent="0">
              <a:buNone/>
            </a:pPr>
            <a:endParaRPr lang="en-GB" dirty="0">
              <a:hlinkClick r:id="rId2"/>
            </a:endParaRPr>
          </a:p>
          <a:p>
            <a:pPr marL="0" indent="0">
              <a:buNone/>
            </a:pPr>
            <a:r>
              <a:rPr lang="en-GB" dirty="0">
                <a:hlinkClick r:id="rId2"/>
              </a:rPr>
              <a:t>https://www.youtube.com/watch?v=FdFF574aX3I</a:t>
            </a:r>
            <a:r>
              <a:rPr lang="en-GB" dirty="0"/>
              <a:t> </a:t>
            </a:r>
          </a:p>
          <a:p>
            <a:pPr marL="0" indent="0">
              <a:buNone/>
            </a:pPr>
            <a:endParaRPr lang="en-GB" dirty="0"/>
          </a:p>
          <a:p>
            <a:pPr marL="0" indent="0">
              <a:buNone/>
            </a:pPr>
            <a:endParaRPr lang="en-GB" dirty="0"/>
          </a:p>
          <a:p>
            <a:pPr marL="0" indent="0">
              <a:buNone/>
            </a:pPr>
            <a:r>
              <a:rPr lang="en-GB" dirty="0">
                <a:hlinkClick r:id="rId3"/>
              </a:rPr>
              <a:t>https://www.youtube.com/watch?v=wVP7eTNyaxQ</a:t>
            </a:r>
            <a:endParaRPr lang="en-GB" dirty="0"/>
          </a:p>
          <a:p>
            <a:pPr marL="0" indent="0">
              <a:buNone/>
            </a:pPr>
            <a:endParaRPr lang="en-GB" dirty="0"/>
          </a:p>
          <a:p>
            <a:pPr marL="0" indent="0">
              <a:buNone/>
            </a:pPr>
            <a:r>
              <a:rPr lang="en-GB" dirty="0"/>
              <a:t>Co-transporters </a:t>
            </a:r>
          </a:p>
          <a:p>
            <a:pPr marL="0" indent="0">
              <a:buNone/>
            </a:pPr>
            <a:r>
              <a:rPr lang="en-GB" dirty="0">
                <a:hlinkClick r:id="rId4"/>
              </a:rPr>
              <a:t>https://www.youtube.com/watch?v=GhwJzVq-3GY</a:t>
            </a:r>
            <a:r>
              <a:rPr lang="en-GB" dirty="0"/>
              <a:t> </a:t>
            </a:r>
          </a:p>
        </p:txBody>
      </p:sp>
    </p:spTree>
    <p:extLst>
      <p:ext uri="{BB962C8B-B14F-4D97-AF65-F5344CB8AC3E}">
        <p14:creationId xmlns:p14="http://schemas.microsoft.com/office/powerpoint/2010/main" val="493100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84" y="169259"/>
            <a:ext cx="8229600" cy="850106"/>
          </a:xfrm>
        </p:spPr>
        <p:txBody>
          <a:bodyPr>
            <a:normAutofit fontScale="90000"/>
          </a:bodyPr>
          <a:lstStyle/>
          <a:p>
            <a:r>
              <a:rPr lang="en-GB" dirty="0"/>
              <a:t>Examples of Ligand Hormones</a:t>
            </a:r>
            <a:br>
              <a:rPr lang="en-GB" dirty="0"/>
            </a:br>
            <a:r>
              <a:rPr lang="en-GB" dirty="0">
                <a:solidFill>
                  <a:srgbClr val="00B050"/>
                </a:solidFill>
              </a:rPr>
              <a:t>Cortisol</a:t>
            </a:r>
          </a:p>
        </p:txBody>
      </p:sp>
      <p:pic>
        <p:nvPicPr>
          <p:cNvPr id="4" name="Picture 3" descr="16_11_phobic_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86272"/>
            <a:ext cx="3672408" cy="2657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16_12_cortis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3068960"/>
            <a:ext cx="4600086" cy="3416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4222643" y="1351507"/>
            <a:ext cx="4392488" cy="1323439"/>
          </a:xfrm>
          <a:prstGeom prst="rect">
            <a:avLst/>
          </a:prstGeom>
          <a:noFill/>
        </p:spPr>
        <p:txBody>
          <a:bodyPr wrap="square" rtlCol="0">
            <a:spAutoFit/>
          </a:bodyPr>
          <a:lstStyle/>
          <a:p>
            <a:pPr algn="ctr"/>
            <a:r>
              <a:rPr lang="en-GB" sz="2000" dirty="0">
                <a:solidFill>
                  <a:srgbClr val="FF0000"/>
                </a:solidFill>
              </a:rPr>
              <a:t>Diffuses through the cell membrane and forms a ligand complex within the cell that allows it to pass into the nucleus in ordered affect gene expression.</a:t>
            </a:r>
          </a:p>
        </p:txBody>
      </p:sp>
      <p:sp>
        <p:nvSpPr>
          <p:cNvPr id="6" name="TextBox 5"/>
          <p:cNvSpPr txBox="1"/>
          <p:nvPr/>
        </p:nvSpPr>
        <p:spPr>
          <a:xfrm>
            <a:off x="20418" y="3600893"/>
            <a:ext cx="5127646" cy="3139321"/>
          </a:xfrm>
          <a:prstGeom prst="rect">
            <a:avLst/>
          </a:prstGeom>
          <a:noFill/>
        </p:spPr>
        <p:txBody>
          <a:bodyPr wrap="square" rtlCol="0">
            <a:spAutoFit/>
          </a:bodyPr>
          <a:lstStyle/>
          <a:p>
            <a:pPr algn="ctr"/>
            <a:r>
              <a:rPr lang="en-GB" dirty="0">
                <a:solidFill>
                  <a:srgbClr val="FF0000"/>
                </a:solidFill>
              </a:rPr>
              <a:t>Produced in the adrenal gland and regulated by the pituitary gland.</a:t>
            </a:r>
          </a:p>
          <a:p>
            <a:endParaRPr lang="en-GB" dirty="0"/>
          </a:p>
          <a:p>
            <a:pPr marL="285750" indent="-285750">
              <a:buFont typeface="Arial" panose="020B0604020202020204" pitchFamily="34" charset="0"/>
              <a:buChar char="•"/>
            </a:pPr>
            <a:r>
              <a:rPr lang="en-GB" dirty="0">
                <a:solidFill>
                  <a:srgbClr val="0070C0"/>
                </a:solidFill>
              </a:rPr>
              <a:t>Helps the body respond to stress or danger</a:t>
            </a:r>
          </a:p>
          <a:p>
            <a:r>
              <a:rPr lang="en-GB" dirty="0">
                <a:solidFill>
                  <a:srgbClr val="0070C0"/>
                </a:solidFill>
              </a:rPr>
              <a:t>      by increase your body’s metabolism of glucose.</a:t>
            </a:r>
          </a:p>
          <a:p>
            <a:pPr marL="285750" indent="-285750">
              <a:buFont typeface="Arial" panose="020B0604020202020204" pitchFamily="34" charset="0"/>
              <a:buChar char="•"/>
            </a:pPr>
            <a:r>
              <a:rPr lang="en-GB" dirty="0">
                <a:solidFill>
                  <a:srgbClr val="0070C0"/>
                </a:solidFill>
              </a:rPr>
              <a:t>reduce inflammation and immune response</a:t>
            </a:r>
          </a:p>
          <a:p>
            <a:pPr marL="285750" indent="-285750">
              <a:buFont typeface="Arial" panose="020B0604020202020204" pitchFamily="34" charset="0"/>
              <a:buChar char="•"/>
            </a:pPr>
            <a:r>
              <a:rPr lang="en-GB" dirty="0">
                <a:solidFill>
                  <a:srgbClr val="0070C0"/>
                </a:solidFill>
              </a:rPr>
              <a:t>Increase sodium absorption.</a:t>
            </a:r>
          </a:p>
          <a:p>
            <a:pPr marL="285750" indent="-285750">
              <a:buFont typeface="Arial" panose="020B0604020202020204" pitchFamily="34" charset="0"/>
              <a:buChar char="•"/>
            </a:pPr>
            <a:r>
              <a:rPr lang="en-GB" dirty="0">
                <a:solidFill>
                  <a:srgbClr val="0070C0"/>
                </a:solidFill>
              </a:rPr>
              <a:t>Increases glomerular filtration.</a:t>
            </a:r>
          </a:p>
          <a:p>
            <a:endParaRPr lang="en-GB" dirty="0"/>
          </a:p>
          <a:p>
            <a:endParaRPr lang="en-GB" dirty="0"/>
          </a:p>
          <a:p>
            <a:endParaRPr lang="en-GB" dirty="0"/>
          </a:p>
        </p:txBody>
      </p:sp>
      <p:cxnSp>
        <p:nvCxnSpPr>
          <p:cNvPr id="8" name="Straight Arrow Connector 7"/>
          <p:cNvCxnSpPr/>
          <p:nvPr/>
        </p:nvCxnSpPr>
        <p:spPr>
          <a:xfrm>
            <a:off x="3635896" y="2420888"/>
            <a:ext cx="2736304"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158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Endocrine Insulin Cell signalling</a:t>
            </a:r>
          </a:p>
        </p:txBody>
      </p:sp>
      <p:pic>
        <p:nvPicPr>
          <p:cNvPr id="3074" name="Picture 2" descr="https://upload.wikimedia.org/wikipedia/en/thumb/c/c3/BIOE_Article_Pic.svg/1024px-BIOE_Article_Pic.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7776864"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11560" y="5949280"/>
            <a:ext cx="7776864" cy="369332"/>
          </a:xfrm>
          <a:prstGeom prst="rect">
            <a:avLst/>
          </a:prstGeom>
        </p:spPr>
        <p:txBody>
          <a:bodyPr wrap="square">
            <a:spAutoFit/>
          </a:bodyPr>
          <a:lstStyle/>
          <a:p>
            <a:pPr algn="ctr"/>
            <a:r>
              <a:rPr lang="en-GB" dirty="0">
                <a:hlinkClick r:id="rId3"/>
              </a:rPr>
              <a:t>https://www.youtube.com/watch?v=FkkK5lTmBYQ</a:t>
            </a:r>
            <a:r>
              <a:rPr lang="en-GB" dirty="0"/>
              <a:t> </a:t>
            </a:r>
          </a:p>
        </p:txBody>
      </p:sp>
    </p:spTree>
    <p:extLst>
      <p:ext uri="{BB962C8B-B14F-4D97-AF65-F5344CB8AC3E}">
        <p14:creationId xmlns:p14="http://schemas.microsoft.com/office/powerpoint/2010/main" val="745981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113" y="116632"/>
            <a:ext cx="8229600" cy="1143000"/>
          </a:xfrm>
        </p:spPr>
        <p:txBody>
          <a:bodyPr>
            <a:normAutofit fontScale="90000"/>
          </a:bodyPr>
          <a:lstStyle/>
          <a:p>
            <a:r>
              <a:rPr lang="en-GB" dirty="0"/>
              <a:t>Cell Signalling for </a:t>
            </a:r>
            <a:r>
              <a:rPr lang="en-GB" dirty="0">
                <a:solidFill>
                  <a:srgbClr val="FF0000"/>
                </a:solidFill>
              </a:rPr>
              <a:t>Human Growth Hormone </a:t>
            </a:r>
            <a:r>
              <a:rPr lang="en-GB" dirty="0"/>
              <a:t>- </a:t>
            </a:r>
            <a:r>
              <a:rPr lang="en-GB" dirty="0" err="1"/>
              <a:t>Autocrine</a:t>
            </a:r>
            <a:endParaRPr lang="en-GB" dirty="0"/>
          </a:p>
        </p:txBody>
      </p:sp>
      <p:pic>
        <p:nvPicPr>
          <p:cNvPr id="2050" name="Picture 2" descr="https://thumbs.dreamstime.com/z/growth-hormone-signaling-pathway-illustration-481610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85" y="1412777"/>
            <a:ext cx="324036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autocrine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3626" y="1268760"/>
            <a:ext cx="3884838" cy="25612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3809260"/>
            <a:ext cx="8136904" cy="2862322"/>
          </a:xfrm>
          <a:prstGeom prst="rect">
            <a:avLst/>
          </a:prstGeom>
          <a:noFill/>
        </p:spPr>
        <p:txBody>
          <a:bodyPr wrap="square" rtlCol="0">
            <a:spAutoFit/>
          </a:bodyPr>
          <a:lstStyle/>
          <a:p>
            <a:pPr marL="285750" indent="-285750">
              <a:buFont typeface="Arial" panose="020B0604020202020204" pitchFamily="34" charset="0"/>
              <a:buChar char="•"/>
            </a:pPr>
            <a:r>
              <a:rPr lang="en-GB" sz="1600" dirty="0"/>
              <a:t>Not fat soluble</a:t>
            </a:r>
          </a:p>
          <a:p>
            <a:pPr marL="285750" indent="-285750">
              <a:buFont typeface="Arial" panose="020B0604020202020204" pitchFamily="34" charset="0"/>
              <a:buChar char="•"/>
            </a:pPr>
            <a:r>
              <a:rPr lang="en-GB" dirty="0"/>
              <a:t>Increases calcium retention and strengthens and increases the mineralization of bone.</a:t>
            </a:r>
          </a:p>
          <a:p>
            <a:pPr marL="285750" indent="-285750">
              <a:buFont typeface="Arial" panose="020B0604020202020204" pitchFamily="34" charset="0"/>
              <a:buChar char="•"/>
            </a:pPr>
            <a:r>
              <a:rPr lang="en-GB" dirty="0"/>
              <a:t>Increases muscle mass through sarcomere hypertrophy</a:t>
            </a:r>
          </a:p>
          <a:p>
            <a:pPr marL="285750" indent="-285750">
              <a:buFont typeface="Arial" panose="020B0604020202020204" pitchFamily="34" charset="0"/>
              <a:buChar char="•"/>
            </a:pPr>
            <a:r>
              <a:rPr lang="en-GB" dirty="0"/>
              <a:t>Promotes lipolysis</a:t>
            </a:r>
          </a:p>
          <a:p>
            <a:pPr marL="285750" indent="-285750">
              <a:buFont typeface="Arial" panose="020B0604020202020204" pitchFamily="34" charset="0"/>
              <a:buChar char="•"/>
            </a:pPr>
            <a:r>
              <a:rPr lang="en-GB" dirty="0"/>
              <a:t>Increases protein synthesis</a:t>
            </a:r>
          </a:p>
          <a:p>
            <a:pPr marL="285750" indent="-285750">
              <a:buFont typeface="Arial" panose="020B0604020202020204" pitchFamily="34" charset="0"/>
              <a:buChar char="•"/>
            </a:pPr>
            <a:r>
              <a:rPr lang="en-GB" dirty="0"/>
              <a:t>Stimulates the growth of all internal organs excluding the brain</a:t>
            </a:r>
          </a:p>
          <a:p>
            <a:pPr marL="285750" indent="-285750">
              <a:buFont typeface="Arial" panose="020B0604020202020204" pitchFamily="34" charset="0"/>
              <a:buChar char="•"/>
            </a:pPr>
            <a:r>
              <a:rPr lang="en-GB" dirty="0"/>
              <a:t>Plays a role in homeostasis</a:t>
            </a:r>
          </a:p>
          <a:p>
            <a:pPr marL="285750" indent="-285750">
              <a:buFont typeface="Arial" panose="020B0604020202020204" pitchFamily="34" charset="0"/>
              <a:buChar char="•"/>
            </a:pPr>
            <a:r>
              <a:rPr lang="en-GB" dirty="0"/>
              <a:t>Reduces liver uptake of glucose</a:t>
            </a:r>
          </a:p>
          <a:p>
            <a:pPr marL="285750" indent="-285750">
              <a:buFont typeface="Arial" panose="020B0604020202020204" pitchFamily="34" charset="0"/>
              <a:buChar char="•"/>
            </a:pPr>
            <a:r>
              <a:rPr lang="en-GB" dirty="0"/>
              <a:t>Stimulates the immune system.</a:t>
            </a:r>
            <a:endParaRPr lang="en-GB" sz="2000" dirty="0"/>
          </a:p>
        </p:txBody>
      </p:sp>
    </p:spTree>
    <p:extLst>
      <p:ext uri="{BB962C8B-B14F-4D97-AF65-F5344CB8AC3E}">
        <p14:creationId xmlns:p14="http://schemas.microsoft.com/office/powerpoint/2010/main" val="4108629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Paracrine Cell signalling</a:t>
            </a:r>
            <a:br>
              <a:rPr lang="en-GB" dirty="0"/>
            </a:br>
            <a:r>
              <a:rPr lang="en-GB" dirty="0"/>
              <a:t>Nerve impulse transmission</a:t>
            </a:r>
          </a:p>
        </p:txBody>
      </p:sp>
      <p:pic>
        <p:nvPicPr>
          <p:cNvPr id="4098" name="Picture 2" descr="Image result for paracrine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7920880" cy="487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700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Desensitisation and Super-sensitivity</a:t>
            </a:r>
          </a:p>
        </p:txBody>
      </p:sp>
      <p:sp>
        <p:nvSpPr>
          <p:cNvPr id="3" name="Content Placeholder 2"/>
          <p:cNvSpPr>
            <a:spLocks noGrp="1"/>
          </p:cNvSpPr>
          <p:nvPr>
            <p:ph idx="1"/>
          </p:nvPr>
        </p:nvSpPr>
        <p:spPr>
          <a:xfrm>
            <a:off x="457200" y="1600200"/>
            <a:ext cx="8229600" cy="5069160"/>
          </a:xfrm>
        </p:spPr>
        <p:txBody>
          <a:bodyPr/>
          <a:lstStyle/>
          <a:p>
            <a:pPr marL="0" indent="0">
              <a:buNone/>
            </a:pPr>
            <a:r>
              <a:rPr lang="en-GB" dirty="0"/>
              <a:t>Desensitisation / down regulation involves reduction in the number of receptors available for binding.</a:t>
            </a:r>
          </a:p>
          <a:p>
            <a:pPr marL="0" indent="0">
              <a:buNone/>
            </a:pPr>
            <a:endParaRPr lang="en-GB" dirty="0"/>
          </a:p>
          <a:p>
            <a:pPr marL="0" indent="0">
              <a:buNone/>
            </a:pPr>
            <a:r>
              <a:rPr lang="en-GB" dirty="0" err="1"/>
              <a:t>Supersensitivity</a:t>
            </a:r>
            <a:r>
              <a:rPr lang="en-GB" dirty="0"/>
              <a:t> relates to the increase in the number of receptors.</a:t>
            </a:r>
          </a:p>
        </p:txBody>
      </p:sp>
    </p:spTree>
    <p:extLst>
      <p:ext uri="{BB962C8B-B14F-4D97-AF65-F5344CB8AC3E}">
        <p14:creationId xmlns:p14="http://schemas.microsoft.com/office/powerpoint/2010/main" val="3054749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682</TotalTime>
  <Words>1840</Words>
  <Application>Microsoft Office PowerPoint</Application>
  <PresentationFormat>On-screen Show (4:3)</PresentationFormat>
  <Paragraphs>238</Paragraphs>
  <Slides>34</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Mechanisms of Cell-Cell Signalling</vt:lpstr>
      <vt:lpstr>Cell &amp; Cell to Cell Signalling</vt:lpstr>
      <vt:lpstr>Transport, Absorption and Elimination: The Processes</vt:lpstr>
      <vt:lpstr>Water H2O</vt:lpstr>
      <vt:lpstr>Acid</vt:lpstr>
      <vt:lpstr>Acidity</vt:lpstr>
      <vt:lpstr>Factors that cause acidity</vt:lpstr>
      <vt:lpstr>Buffering</vt:lpstr>
      <vt:lpstr>Metabolic buffering</vt:lpstr>
      <vt:lpstr>Alkali</vt:lpstr>
      <vt:lpstr>Alkali Diet</vt:lpstr>
      <vt:lpstr>Transport of ions and Molecules</vt:lpstr>
      <vt:lpstr>Diffusion</vt:lpstr>
      <vt:lpstr>Osmosis</vt:lpstr>
      <vt:lpstr>Facilitated Diffusion</vt:lpstr>
      <vt:lpstr>Symporters and Antiporters</vt:lpstr>
      <vt:lpstr>Active transport</vt:lpstr>
      <vt:lpstr>Methods of Active transport</vt:lpstr>
      <vt:lpstr>Enzymes &amp; Inhibitors</vt:lpstr>
      <vt:lpstr>Chemical Cell Signalling</vt:lpstr>
      <vt:lpstr> Intracellular Signaling Pathways  </vt:lpstr>
      <vt:lpstr>Intercellular Communication</vt:lpstr>
      <vt:lpstr>Cell membrane - Terminology</vt:lpstr>
      <vt:lpstr>Ligands and Receptors</vt:lpstr>
      <vt:lpstr>ATP powered pumps</vt:lpstr>
      <vt:lpstr>Channel Proteins</vt:lpstr>
      <vt:lpstr>Protein Transporters</vt:lpstr>
      <vt:lpstr>Types of transport</vt:lpstr>
      <vt:lpstr>Membrane Transporters</vt:lpstr>
      <vt:lpstr>Examples of Ligand Hormones Cortisol</vt:lpstr>
      <vt:lpstr>Endocrine Insulin Cell signalling</vt:lpstr>
      <vt:lpstr>Cell Signalling for Human Growth Hormone - Autocrine</vt:lpstr>
      <vt:lpstr>Paracrine Cell signalling Nerve impulse transmission</vt:lpstr>
      <vt:lpstr>Desensitisation and Super-sensitivity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Intercellular Communication</dc:title>
  <dc:creator>Administrator</dc:creator>
  <cp:lastModifiedBy>David Gardner</cp:lastModifiedBy>
  <cp:revision>62</cp:revision>
  <dcterms:created xsi:type="dcterms:W3CDTF">2017-02-05T21:51:25Z</dcterms:created>
  <dcterms:modified xsi:type="dcterms:W3CDTF">2023-02-20T18:13:21Z</dcterms:modified>
</cp:coreProperties>
</file>