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FE38C7-A844-4751-865C-0ECC05F26848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A2E384C0-99B8-4EE4-82DF-DE4F3B7D6D2C}">
      <dgm:prSet phldrT="[Text]" custT="1"/>
      <dgm:spPr/>
      <dgm:t>
        <a:bodyPr/>
        <a:lstStyle/>
        <a:p>
          <a:pPr>
            <a:buNone/>
          </a:pPr>
          <a:r>
            <a:rPr lang="ro-RO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INTERNAL </a:t>
          </a:r>
        </a:p>
        <a:p>
          <a:pPr>
            <a:buNone/>
          </a:pPr>
          <a:r>
            <a:rPr lang="ro-RO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- </a:t>
          </a: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PRE-ORDER</a:t>
          </a:r>
        </a:p>
        <a:p>
          <a:pPr>
            <a:buNone/>
          </a:pP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- NO DELIVERY SERVICE</a:t>
          </a:r>
        </a:p>
        <a:p>
          <a:pPr>
            <a:buNone/>
          </a:pP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- OPERATIONAL CONSTRAINTS</a:t>
          </a:r>
          <a:endParaRPr lang="en-GB" sz="1600" dirty="0"/>
        </a:p>
      </dgm:t>
    </dgm:pt>
    <dgm:pt modelId="{9CB92254-5E2B-4686-BE32-52C41709A0AE}" type="parTrans" cxnId="{F2718F4A-E36C-42E0-8EE5-F1FA70009F71}">
      <dgm:prSet/>
      <dgm:spPr/>
      <dgm:t>
        <a:bodyPr/>
        <a:lstStyle/>
        <a:p>
          <a:endParaRPr lang="en-GB"/>
        </a:p>
      </dgm:t>
    </dgm:pt>
    <dgm:pt modelId="{E5AA9005-1237-4E72-8957-41F87F146D3A}" type="sibTrans" cxnId="{F2718F4A-E36C-42E0-8EE5-F1FA70009F71}">
      <dgm:prSet/>
      <dgm:spPr/>
      <dgm:t>
        <a:bodyPr/>
        <a:lstStyle/>
        <a:p>
          <a:endParaRPr lang="en-GB"/>
        </a:p>
      </dgm:t>
    </dgm:pt>
    <dgm:pt modelId="{E5687278-4E12-4D93-96CE-289EE56EE39C}">
      <dgm:prSet phldrT="[Text]" custT="1"/>
      <dgm:spPr/>
      <dgm:t>
        <a:bodyPr/>
        <a:lstStyle/>
        <a:p>
          <a:pPr>
            <a:buNone/>
          </a:pPr>
          <a:r>
            <a:rPr lang="ro-RO" sz="2600" dirty="0">
              <a:latin typeface="Times New Roman" panose="02020603050405020304" pitchFamily="18" charset="0"/>
              <a:cs typeface="Times New Roman" panose="02020603050405020304" pitchFamily="18" charset="0"/>
            </a:rPr>
            <a:t>EXTERNAL </a:t>
          </a:r>
        </a:p>
        <a:p>
          <a:pPr>
            <a:buNone/>
          </a:pPr>
          <a:r>
            <a:rPr lang="ro-RO" sz="2600" dirty="0">
              <a:latin typeface="Times New Roman" panose="02020603050405020304" pitchFamily="18" charset="0"/>
              <a:cs typeface="Times New Roman" panose="02020603050405020304" pitchFamily="18" charset="0"/>
            </a:rPr>
            <a:t>- </a:t>
          </a: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HYBRID WORKING</a:t>
          </a:r>
        </a:p>
        <a:p>
          <a:pPr>
            <a:buNone/>
          </a:pP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- RISING COSTS</a:t>
          </a:r>
        </a:p>
        <a:p>
          <a:pPr>
            <a:buNone/>
          </a:pP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- REDUCED CUSTOMER TRAFFIC</a:t>
          </a:r>
          <a:endParaRPr lang="en-GB" sz="1600" dirty="0"/>
        </a:p>
      </dgm:t>
    </dgm:pt>
    <dgm:pt modelId="{880F45C0-5BCB-445D-9514-D527881BD271}" type="parTrans" cxnId="{C00E15E0-94F6-4D4B-8257-3459BD138B8B}">
      <dgm:prSet/>
      <dgm:spPr/>
      <dgm:t>
        <a:bodyPr/>
        <a:lstStyle/>
        <a:p>
          <a:endParaRPr lang="en-GB"/>
        </a:p>
      </dgm:t>
    </dgm:pt>
    <dgm:pt modelId="{D09B635E-ED9D-4E0C-9819-443795D901C2}" type="sibTrans" cxnId="{C00E15E0-94F6-4D4B-8257-3459BD138B8B}">
      <dgm:prSet/>
      <dgm:spPr/>
      <dgm:t>
        <a:bodyPr/>
        <a:lstStyle/>
        <a:p>
          <a:endParaRPr lang="en-GB"/>
        </a:p>
      </dgm:t>
    </dgm:pt>
    <dgm:pt modelId="{949CF6C0-1815-44C6-BFC6-AB84ECBA2116}">
      <dgm:prSet phldrT="[Text]" custT="1"/>
      <dgm:spPr/>
      <dgm:t>
        <a:bodyPr/>
        <a:lstStyle/>
        <a:p>
          <a:pPr>
            <a:buNone/>
          </a:pPr>
          <a:r>
            <a:rPr lang="ro-RO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IMPACT</a:t>
          </a:r>
        </a:p>
        <a:p>
          <a:pPr>
            <a:buNone/>
          </a:pP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- LOWER EARNINGS</a:t>
          </a:r>
        </a:p>
        <a:p>
          <a:pPr>
            <a:buNone/>
          </a:pPr>
          <a:r>
            <a:rPr lang="ro-RO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- REDUCED SALES</a:t>
          </a:r>
          <a:endParaRPr lang="en-GB" sz="1600" dirty="0"/>
        </a:p>
      </dgm:t>
    </dgm:pt>
    <dgm:pt modelId="{C73EB67D-07D0-4106-9891-75A8F2B5537B}" type="parTrans" cxnId="{E5BDE205-B83D-4C00-9915-F19F3CBEA438}">
      <dgm:prSet/>
      <dgm:spPr/>
      <dgm:t>
        <a:bodyPr/>
        <a:lstStyle/>
        <a:p>
          <a:endParaRPr lang="en-GB"/>
        </a:p>
      </dgm:t>
    </dgm:pt>
    <dgm:pt modelId="{719BEA8B-CDB5-4D7D-982B-3D7D7BE8B6BE}" type="sibTrans" cxnId="{E5BDE205-B83D-4C00-9915-F19F3CBEA438}">
      <dgm:prSet/>
      <dgm:spPr/>
      <dgm:t>
        <a:bodyPr/>
        <a:lstStyle/>
        <a:p>
          <a:endParaRPr lang="en-GB"/>
        </a:p>
      </dgm:t>
    </dgm:pt>
    <dgm:pt modelId="{BF165B0E-D5F7-4D8C-83EC-5583196DDE18}" type="pres">
      <dgm:prSet presAssocID="{33FE38C7-A844-4751-865C-0ECC05F26848}" presName="diagram" presStyleCnt="0">
        <dgm:presLayoutVars>
          <dgm:dir/>
          <dgm:resizeHandles val="exact"/>
        </dgm:presLayoutVars>
      </dgm:prSet>
      <dgm:spPr/>
    </dgm:pt>
    <dgm:pt modelId="{6A47B43A-E464-4FA7-8225-88B12C45D800}" type="pres">
      <dgm:prSet presAssocID="{A2E384C0-99B8-4EE4-82DF-DE4F3B7D6D2C}" presName="node" presStyleLbl="node1" presStyleIdx="0" presStyleCnt="3">
        <dgm:presLayoutVars>
          <dgm:bulletEnabled val="1"/>
        </dgm:presLayoutVars>
      </dgm:prSet>
      <dgm:spPr/>
    </dgm:pt>
    <dgm:pt modelId="{DB93083B-1BA9-4DB1-BCB9-16B3A38CB6A3}" type="pres">
      <dgm:prSet presAssocID="{E5AA9005-1237-4E72-8957-41F87F146D3A}" presName="sibTrans" presStyleCnt="0"/>
      <dgm:spPr/>
    </dgm:pt>
    <dgm:pt modelId="{ACA61F8C-2073-4B95-8075-48C61FE543E4}" type="pres">
      <dgm:prSet presAssocID="{E5687278-4E12-4D93-96CE-289EE56EE39C}" presName="node" presStyleLbl="node1" presStyleIdx="1" presStyleCnt="3">
        <dgm:presLayoutVars>
          <dgm:bulletEnabled val="1"/>
        </dgm:presLayoutVars>
      </dgm:prSet>
      <dgm:spPr/>
    </dgm:pt>
    <dgm:pt modelId="{465A9FB2-3B9D-489D-92DE-95224DC278B9}" type="pres">
      <dgm:prSet presAssocID="{D09B635E-ED9D-4E0C-9819-443795D901C2}" presName="sibTrans" presStyleCnt="0"/>
      <dgm:spPr/>
    </dgm:pt>
    <dgm:pt modelId="{43ACA937-69ED-4E92-B9C5-7CA778B739BC}" type="pres">
      <dgm:prSet presAssocID="{949CF6C0-1815-44C6-BFC6-AB84ECBA2116}" presName="node" presStyleLbl="node1" presStyleIdx="2" presStyleCnt="3">
        <dgm:presLayoutVars>
          <dgm:bulletEnabled val="1"/>
        </dgm:presLayoutVars>
      </dgm:prSet>
      <dgm:spPr/>
    </dgm:pt>
  </dgm:ptLst>
  <dgm:cxnLst>
    <dgm:cxn modelId="{E5BDE205-B83D-4C00-9915-F19F3CBEA438}" srcId="{33FE38C7-A844-4751-865C-0ECC05F26848}" destId="{949CF6C0-1815-44C6-BFC6-AB84ECBA2116}" srcOrd="2" destOrd="0" parTransId="{C73EB67D-07D0-4106-9891-75A8F2B5537B}" sibTransId="{719BEA8B-CDB5-4D7D-982B-3D7D7BE8B6BE}"/>
    <dgm:cxn modelId="{1A414227-1B23-40C6-9B98-E0047B395534}" type="presOf" srcId="{949CF6C0-1815-44C6-BFC6-AB84ECBA2116}" destId="{43ACA937-69ED-4E92-B9C5-7CA778B739BC}" srcOrd="0" destOrd="0" presId="urn:microsoft.com/office/officeart/2005/8/layout/default"/>
    <dgm:cxn modelId="{D47C8341-AD86-4A5D-BE03-955155E49975}" type="presOf" srcId="{E5687278-4E12-4D93-96CE-289EE56EE39C}" destId="{ACA61F8C-2073-4B95-8075-48C61FE543E4}" srcOrd="0" destOrd="0" presId="urn:microsoft.com/office/officeart/2005/8/layout/default"/>
    <dgm:cxn modelId="{F2718F4A-E36C-42E0-8EE5-F1FA70009F71}" srcId="{33FE38C7-A844-4751-865C-0ECC05F26848}" destId="{A2E384C0-99B8-4EE4-82DF-DE4F3B7D6D2C}" srcOrd="0" destOrd="0" parTransId="{9CB92254-5E2B-4686-BE32-52C41709A0AE}" sibTransId="{E5AA9005-1237-4E72-8957-41F87F146D3A}"/>
    <dgm:cxn modelId="{4D7205D9-49AE-4EFC-B07A-B897687B9F18}" type="presOf" srcId="{A2E384C0-99B8-4EE4-82DF-DE4F3B7D6D2C}" destId="{6A47B43A-E464-4FA7-8225-88B12C45D800}" srcOrd="0" destOrd="0" presId="urn:microsoft.com/office/officeart/2005/8/layout/default"/>
    <dgm:cxn modelId="{C00E15E0-94F6-4D4B-8257-3459BD138B8B}" srcId="{33FE38C7-A844-4751-865C-0ECC05F26848}" destId="{E5687278-4E12-4D93-96CE-289EE56EE39C}" srcOrd="1" destOrd="0" parTransId="{880F45C0-5BCB-445D-9514-D527881BD271}" sibTransId="{D09B635E-ED9D-4E0C-9819-443795D901C2}"/>
    <dgm:cxn modelId="{3BF3E7F8-FB07-4A7C-A27D-2EEB456C10EC}" type="presOf" srcId="{33FE38C7-A844-4751-865C-0ECC05F26848}" destId="{BF165B0E-D5F7-4D8C-83EC-5583196DDE18}" srcOrd="0" destOrd="0" presId="urn:microsoft.com/office/officeart/2005/8/layout/default"/>
    <dgm:cxn modelId="{AE6C0F35-E607-472E-B65F-5F617EEF8756}" type="presParOf" srcId="{BF165B0E-D5F7-4D8C-83EC-5583196DDE18}" destId="{6A47B43A-E464-4FA7-8225-88B12C45D800}" srcOrd="0" destOrd="0" presId="urn:microsoft.com/office/officeart/2005/8/layout/default"/>
    <dgm:cxn modelId="{846A8F39-A7F4-4ED1-91B0-4F42BA810D26}" type="presParOf" srcId="{BF165B0E-D5F7-4D8C-83EC-5583196DDE18}" destId="{DB93083B-1BA9-4DB1-BCB9-16B3A38CB6A3}" srcOrd="1" destOrd="0" presId="urn:microsoft.com/office/officeart/2005/8/layout/default"/>
    <dgm:cxn modelId="{ACAD6C03-0EAC-4FD2-A5B7-C3A65D6F9D6E}" type="presParOf" srcId="{BF165B0E-D5F7-4D8C-83EC-5583196DDE18}" destId="{ACA61F8C-2073-4B95-8075-48C61FE543E4}" srcOrd="2" destOrd="0" presId="urn:microsoft.com/office/officeart/2005/8/layout/default"/>
    <dgm:cxn modelId="{1493D2B1-FC0D-4EE1-9222-3956FD88087B}" type="presParOf" srcId="{BF165B0E-D5F7-4D8C-83EC-5583196DDE18}" destId="{465A9FB2-3B9D-489D-92DE-95224DC278B9}" srcOrd="3" destOrd="0" presId="urn:microsoft.com/office/officeart/2005/8/layout/default"/>
    <dgm:cxn modelId="{E0C51179-C8AC-4779-961D-761A29963DEA}" type="presParOf" srcId="{BF165B0E-D5F7-4D8C-83EC-5583196DDE18}" destId="{43ACA937-69ED-4E92-B9C5-7CA778B739B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7B43A-E464-4FA7-8225-88B12C45D800}">
      <dsp:nvSpPr>
        <dsp:cNvPr id="0" name=""/>
        <dsp:cNvSpPr/>
      </dsp:nvSpPr>
      <dsp:spPr>
        <a:xfrm>
          <a:off x="937809" y="922"/>
          <a:ext cx="3392639" cy="20355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INTERNAL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</a:t>
          </a: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PRE-ORDER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NO DELIVERY SERVICE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OPERATIONAL CONSTRAINTS</a:t>
          </a:r>
          <a:endParaRPr lang="en-GB" sz="1600" kern="1200" dirty="0"/>
        </a:p>
      </dsp:txBody>
      <dsp:txXfrm>
        <a:off x="937809" y="922"/>
        <a:ext cx="3392639" cy="2035583"/>
      </dsp:txXfrm>
    </dsp:sp>
    <dsp:sp modelId="{ACA61F8C-2073-4B95-8075-48C61FE543E4}">
      <dsp:nvSpPr>
        <dsp:cNvPr id="0" name=""/>
        <dsp:cNvSpPr/>
      </dsp:nvSpPr>
      <dsp:spPr>
        <a:xfrm>
          <a:off x="4669712" y="922"/>
          <a:ext cx="3392639" cy="20355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EXTERNAL 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</a:t>
          </a: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HYBRID WORKING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RISING COSTS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REDUCED CUSTOMER TRAFFIC</a:t>
          </a:r>
          <a:endParaRPr lang="en-GB" sz="1600" kern="1200" dirty="0"/>
        </a:p>
      </dsp:txBody>
      <dsp:txXfrm>
        <a:off x="4669712" y="922"/>
        <a:ext cx="3392639" cy="2035583"/>
      </dsp:txXfrm>
    </dsp:sp>
    <dsp:sp modelId="{43ACA937-69ED-4E92-B9C5-7CA778B739BC}">
      <dsp:nvSpPr>
        <dsp:cNvPr id="0" name=""/>
        <dsp:cNvSpPr/>
      </dsp:nvSpPr>
      <dsp:spPr>
        <a:xfrm>
          <a:off x="2803761" y="2375769"/>
          <a:ext cx="3392639" cy="203558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IMPACT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LOWER EARNINGS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REDUCED SALES</a:t>
          </a:r>
          <a:endParaRPr lang="en-GB" sz="1600" kern="1200" dirty="0"/>
        </a:p>
      </dsp:txBody>
      <dsp:txXfrm>
        <a:off x="2803761" y="2375769"/>
        <a:ext cx="3392639" cy="2035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02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248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23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453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577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94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84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159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660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41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37093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877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5013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608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60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55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24253-251E-4D2C-A3C4-97B21631F52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8BFE754-CBD0-49DE-BCEE-6F7841A6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62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D3335-41D3-CC42-E3BD-0CE5505C1B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7006" y="274834"/>
            <a:ext cx="9647309" cy="3351944"/>
          </a:xfrm>
        </p:spPr>
        <p:txBody>
          <a:bodyPr>
            <a:normAutofit/>
          </a:bodyPr>
          <a:lstStyle/>
          <a:p>
            <a:pPr algn="ctr"/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DECISION MAKING</a:t>
            </a:r>
            <a:b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LCLM4004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6AD1BF-BB34-23A7-1D32-2FD924055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3137" y="5602930"/>
            <a:ext cx="5328863" cy="1255070"/>
          </a:xfrm>
        </p:spPr>
        <p:txBody>
          <a:bodyPr>
            <a:normAutofit/>
          </a:bodyPr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GHEORGHE-IONUT PODEANU</a:t>
            </a:r>
          </a:p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2524543</a:t>
            </a:r>
          </a:p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NAME: SAID USMAN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511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F1C24-9213-24FB-D276-CA8093AF2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371" y="544530"/>
            <a:ext cx="9705241" cy="1280890"/>
          </a:xfrm>
        </p:spPr>
        <p:txBody>
          <a:bodyPr>
            <a:normAutofit fontScale="90000"/>
          </a:bodyPr>
          <a:lstStyle/>
          <a:p>
            <a:r>
              <a:rPr lang="ro-RO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INTRODUCTION-CASE OVERVIEW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70EC7-8D0E-6852-8374-6CC658795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0301" y="2133600"/>
            <a:ext cx="9994311" cy="3777622"/>
          </a:xfrm>
        </p:spPr>
        <p:txBody>
          <a:bodyPr>
            <a:normAutofit/>
          </a:bodyPr>
          <a:lstStyle/>
          <a:p>
            <a:r>
              <a:rPr lang="ro-RO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 IT IS AN INDEPENDENT ARTISAN BAKERY</a:t>
            </a:r>
          </a:p>
          <a:p>
            <a:r>
              <a:rPr lang="ro-RO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LOCATED IN A COVENTRY RETAIL PARK</a:t>
            </a:r>
          </a:p>
          <a:p>
            <a:r>
              <a:rPr lang="ro-RO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SALES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REMAIN</a:t>
            </a:r>
            <a:r>
              <a:rPr lang="ro-RO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25%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BELOW</a:t>
            </a:r>
            <a:r>
              <a:rPr lang="ro-RO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2019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LEVELS</a:t>
            </a:r>
            <a:endParaRPr lang="ro-RO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ro-RO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AIM: IDENTIFY CAUSES OF STAGNATION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32963F-9F10-B5B7-0336-884C05AD7BE1}"/>
              </a:ext>
            </a:extLst>
          </p:cNvPr>
          <p:cNvSpPr txBox="1"/>
          <p:nvPr/>
        </p:nvSpPr>
        <p:spPr>
          <a:xfrm>
            <a:off x="9635613" y="6488668"/>
            <a:ext cx="2775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 (2026)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4495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BFCCC-8C63-5113-4914-8896AFB6A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768" y="531643"/>
            <a:ext cx="10589232" cy="1280890"/>
          </a:xfrm>
        </p:spPr>
        <p:txBody>
          <a:bodyPr>
            <a:noAutofit/>
          </a:bodyPr>
          <a:lstStyle/>
          <a:p>
            <a:r>
              <a:rPr lang="ro-RO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AND SCOPE OF THE PROBLEM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459FB9A-8150-B45D-CCDC-CDBF59AF87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1855242"/>
              </p:ext>
            </p:extLst>
          </p:nvPr>
        </p:nvGraphicFramePr>
        <p:xfrm>
          <a:off x="1726058" y="2147299"/>
          <a:ext cx="9000162" cy="4412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9496800-782E-4009-D787-B68EB11C230B}"/>
              </a:ext>
            </a:extLst>
          </p:cNvPr>
          <p:cNvSpPr txBox="1"/>
          <p:nvPr/>
        </p:nvSpPr>
        <p:spPr>
          <a:xfrm>
            <a:off x="7177547" y="6534834"/>
            <a:ext cx="5397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 (2026)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KOTLER ET AL. (2021)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3987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40AB-1C92-D3AB-C341-700F401ED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749" y="634384"/>
            <a:ext cx="8911687" cy="1280890"/>
          </a:xfrm>
        </p:spPr>
        <p:txBody>
          <a:bodyPr/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5W2H ANALYSIS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273D666-14FB-CD82-FFAA-20E072472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609564"/>
              </p:ext>
            </p:extLst>
          </p:nvPr>
        </p:nvGraphicFramePr>
        <p:xfrm>
          <a:off x="1649857" y="1915274"/>
          <a:ext cx="9578582" cy="36576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89291">
                  <a:extLst>
                    <a:ext uri="{9D8B030D-6E8A-4147-A177-3AD203B41FA5}">
                      <a16:colId xmlns:a16="http://schemas.microsoft.com/office/drawing/2014/main" val="3812335251"/>
                    </a:ext>
                  </a:extLst>
                </a:gridCol>
                <a:gridCol w="4789291">
                  <a:extLst>
                    <a:ext uri="{9D8B030D-6E8A-4147-A177-3AD203B41FA5}">
                      <a16:colId xmlns:a16="http://schemas.microsoft.com/office/drawing/2014/main" val="12068771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QUESTION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ANSWER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5960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WHAT?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SALES STAGNATION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056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WHY?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REDUCED CUSTOMER DEMAND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9569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WHO?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CUSTOMERS, STAFF, BASIL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74531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COVENTRY RETAIL PARK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2086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WHEN?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SINCE 2020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08568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HOW?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REDUCED CUSTOMER VISITS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791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MUCH?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SALES 25% BELOW 2019</a:t>
                      </a:r>
                      <a:endParaRPr lang="en-GB" sz="2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298780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3444F0E-E32A-F276-E70F-4E348E6ADADB}"/>
              </a:ext>
            </a:extLst>
          </p:cNvPr>
          <p:cNvSpPr txBox="1"/>
          <p:nvPr/>
        </p:nvSpPr>
        <p:spPr>
          <a:xfrm>
            <a:off x="6243485" y="6488668"/>
            <a:ext cx="5948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BRASSARD &amp; RITTER (2010)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 (2026)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813755-286D-862F-E202-D86A1F44845D}"/>
              </a:ext>
            </a:extLst>
          </p:cNvPr>
          <p:cNvSpPr txBox="1"/>
          <p:nvPr/>
        </p:nvSpPr>
        <p:spPr>
          <a:xfrm>
            <a:off x="1649858" y="5753528"/>
            <a:ext cx="5646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strength- clearly defines the problem</a:t>
            </a:r>
          </a:p>
        </p:txBody>
      </p:sp>
    </p:spTree>
    <p:extLst>
      <p:ext uri="{BB962C8B-B14F-4D97-AF65-F5344CB8AC3E}">
        <p14:creationId xmlns:p14="http://schemas.microsoft.com/office/powerpoint/2010/main" val="12204103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22D7-1D31-CC34-D0D4-C9B371708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815" y="624110"/>
            <a:ext cx="8911687" cy="1280890"/>
          </a:xfrm>
        </p:spPr>
        <p:txBody>
          <a:bodyPr>
            <a:normAutofit/>
          </a:bodyPr>
          <a:lstStyle/>
          <a:p>
            <a:r>
              <a:rPr lang="ro-RO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87C803F-28F8-3FED-3EEE-B92703680D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95980"/>
              </p:ext>
            </p:extLst>
          </p:nvPr>
        </p:nvGraphicFramePr>
        <p:xfrm>
          <a:off x="1537904" y="1804827"/>
          <a:ext cx="9439508" cy="355828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19754">
                  <a:extLst>
                    <a:ext uri="{9D8B030D-6E8A-4147-A177-3AD203B41FA5}">
                      <a16:colId xmlns:a16="http://schemas.microsoft.com/office/drawing/2014/main" val="126892187"/>
                    </a:ext>
                  </a:extLst>
                </a:gridCol>
                <a:gridCol w="4719754">
                  <a:extLst>
                    <a:ext uri="{9D8B030D-6E8A-4147-A177-3AD203B41FA5}">
                      <a16:colId xmlns:a16="http://schemas.microsoft.com/office/drawing/2014/main" val="226392138"/>
                    </a:ext>
                  </a:extLst>
                </a:gridCol>
              </a:tblGrid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206173"/>
                  </a:ext>
                </a:extLst>
              </a:tr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BUSINESS RATES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391153"/>
                  </a:ext>
                </a:extLst>
              </a:tr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INFLATION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4052022"/>
                  </a:ext>
                </a:extLst>
              </a:tr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HYBRID WORKING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6478528"/>
                  </a:ext>
                </a:extLst>
              </a:tr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 ONLINE ORDERING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894004"/>
                  </a:ext>
                </a:extLst>
              </a:tr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</a:t>
                      </a:r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</a:t>
                      </a:r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NTAL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INGREDIENT COSTS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569630"/>
                  </a:ext>
                </a:extLst>
              </a:tr>
              <a:tr h="508326"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FOOD REGULATION</a:t>
                      </a:r>
                      <a:endParaRPr lang="en-GB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10651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DF0F319-4589-732E-6556-093A06F84E9B}"/>
              </a:ext>
            </a:extLst>
          </p:cNvPr>
          <p:cNvSpPr txBox="1"/>
          <p:nvPr/>
        </p:nvSpPr>
        <p:spPr>
          <a:xfrm>
            <a:off x="9578146" y="6429913"/>
            <a:ext cx="2798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OHN</a:t>
            </a: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SON ET AL. (2023)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AADA94-E52C-0F27-7797-3E051F446A2E}"/>
              </a:ext>
            </a:extLst>
          </p:cNvPr>
          <p:cNvSpPr txBox="1"/>
          <p:nvPr/>
        </p:nvSpPr>
        <p:spPr>
          <a:xfrm>
            <a:off x="930610" y="5363109"/>
            <a:ext cx="11261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factors- social, economic, technological. These factors have had the greatest impact on sales performance.</a:t>
            </a:r>
          </a:p>
        </p:txBody>
      </p:sp>
    </p:spTree>
    <p:extLst>
      <p:ext uri="{BB962C8B-B14F-4D97-AF65-F5344CB8AC3E}">
        <p14:creationId xmlns:p14="http://schemas.microsoft.com/office/powerpoint/2010/main" val="4140650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2888-18D4-B50C-CC38-D56A7CD1A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460" y="593288"/>
            <a:ext cx="8911687" cy="855369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FISHBONE DIAGRAM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36F50FB-9819-E517-B91E-5DF1191DB55A}"/>
              </a:ext>
            </a:extLst>
          </p:cNvPr>
          <p:cNvSpPr/>
          <p:nvPr/>
        </p:nvSpPr>
        <p:spPr>
          <a:xfrm>
            <a:off x="821933" y="4045449"/>
            <a:ext cx="9195371" cy="670389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D6763E8-2CF8-39A6-1496-2AFA18368232}"/>
              </a:ext>
            </a:extLst>
          </p:cNvPr>
          <p:cNvCxnSpPr>
            <a:cxnSpLocks/>
          </p:cNvCxnSpPr>
          <p:nvPr/>
        </p:nvCxnSpPr>
        <p:spPr>
          <a:xfrm>
            <a:off x="1582220" y="2433691"/>
            <a:ext cx="1202077" cy="16143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260B16C-7F45-9F03-1BD7-D4EAB47A44B1}"/>
              </a:ext>
            </a:extLst>
          </p:cNvPr>
          <p:cNvCxnSpPr>
            <a:cxnSpLocks/>
          </p:cNvCxnSpPr>
          <p:nvPr/>
        </p:nvCxnSpPr>
        <p:spPr>
          <a:xfrm>
            <a:off x="4613097" y="2546259"/>
            <a:ext cx="1191802" cy="1499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6A121CE-02AA-0475-CE12-E3AE7AB8D13D}"/>
              </a:ext>
            </a:extLst>
          </p:cNvPr>
          <p:cNvCxnSpPr>
            <a:cxnSpLocks/>
          </p:cNvCxnSpPr>
          <p:nvPr/>
        </p:nvCxnSpPr>
        <p:spPr>
          <a:xfrm>
            <a:off x="7376845" y="2496575"/>
            <a:ext cx="1431531" cy="16008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43BCBF3-38A7-C58A-6A04-45C15529DEC4}"/>
              </a:ext>
            </a:extLst>
          </p:cNvPr>
          <p:cNvCxnSpPr/>
          <p:nvPr/>
        </p:nvCxnSpPr>
        <p:spPr>
          <a:xfrm flipV="1">
            <a:off x="1582220" y="4715838"/>
            <a:ext cx="1366463" cy="15488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040839C-6FD7-7A08-5784-D046EC00BFE6}"/>
              </a:ext>
            </a:extLst>
          </p:cNvPr>
          <p:cNvCxnSpPr>
            <a:cxnSpLocks/>
            <a:stCxn id="26" idx="0"/>
          </p:cNvCxnSpPr>
          <p:nvPr/>
        </p:nvCxnSpPr>
        <p:spPr>
          <a:xfrm flipV="1">
            <a:off x="4859677" y="4715838"/>
            <a:ext cx="1236323" cy="15488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F01C59-87E3-3D18-748E-2F8ED1FD4EB3}"/>
              </a:ext>
            </a:extLst>
          </p:cNvPr>
          <p:cNvCxnSpPr>
            <a:cxnSpLocks/>
            <a:stCxn id="28" idx="0"/>
          </p:cNvCxnSpPr>
          <p:nvPr/>
        </p:nvCxnSpPr>
        <p:spPr>
          <a:xfrm flipV="1">
            <a:off x="7539520" y="4715838"/>
            <a:ext cx="1029127" cy="15488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215D5DC-1AB7-D1A7-BBD4-6C26049B8134}"/>
              </a:ext>
            </a:extLst>
          </p:cNvPr>
          <p:cNvSpPr txBox="1"/>
          <p:nvPr/>
        </p:nvSpPr>
        <p:spPr>
          <a:xfrm>
            <a:off x="10191964" y="4045449"/>
            <a:ext cx="1921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SALES STAGNATION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179D8A0-4EEB-3FFB-3EA1-4CD1857E21F6}"/>
              </a:ext>
            </a:extLst>
          </p:cNvPr>
          <p:cNvSpPr txBox="1"/>
          <p:nvPr/>
        </p:nvSpPr>
        <p:spPr>
          <a:xfrm>
            <a:off x="534256" y="1899928"/>
            <a:ext cx="2393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HYBRID WORKING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2551BC-A37C-3F36-83FE-2F88D457F465}"/>
              </a:ext>
            </a:extLst>
          </p:cNvPr>
          <p:cNvSpPr txBox="1"/>
          <p:nvPr/>
        </p:nvSpPr>
        <p:spPr>
          <a:xfrm>
            <a:off x="3621640" y="1899928"/>
            <a:ext cx="17568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PROCESS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DELIVERY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84E773-1823-2800-DFA1-E1B69A4E73BF}"/>
              </a:ext>
            </a:extLst>
          </p:cNvPr>
          <p:cNvSpPr txBox="1"/>
          <p:nvPr/>
        </p:nvSpPr>
        <p:spPr>
          <a:xfrm>
            <a:off x="5619962" y="1895773"/>
            <a:ext cx="3769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CUSTOMER TRAFFIC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02FC5E-2286-C0C7-4933-29A1DD18F823}"/>
              </a:ext>
            </a:extLst>
          </p:cNvPr>
          <p:cNvSpPr txBox="1"/>
          <p:nvPr/>
        </p:nvSpPr>
        <p:spPr>
          <a:xfrm>
            <a:off x="92467" y="6180576"/>
            <a:ext cx="32774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ONLINE PRESENCE</a:t>
            </a:r>
          </a:p>
          <a:p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97DAC32-3D6A-C275-4B5F-F696D433A057}"/>
              </a:ext>
            </a:extLst>
          </p:cNvPr>
          <p:cNvSpPr txBox="1"/>
          <p:nvPr/>
        </p:nvSpPr>
        <p:spPr>
          <a:xfrm>
            <a:off x="3914454" y="6264712"/>
            <a:ext cx="1890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COSTS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D9FC196-4074-C83E-C268-806D99226467}"/>
              </a:ext>
            </a:extLst>
          </p:cNvPr>
          <p:cNvSpPr txBox="1"/>
          <p:nvPr/>
        </p:nvSpPr>
        <p:spPr>
          <a:xfrm>
            <a:off x="6349431" y="6264711"/>
            <a:ext cx="2380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RETAIL DECLINE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F95303-F493-4E24-7907-F8D9D6FB0A5D}"/>
              </a:ext>
            </a:extLst>
          </p:cNvPr>
          <p:cNvSpPr txBox="1"/>
          <p:nvPr/>
        </p:nvSpPr>
        <p:spPr>
          <a:xfrm>
            <a:off x="9136419" y="6581001"/>
            <a:ext cx="327745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ISHIKAWA (1986),</a:t>
            </a:r>
            <a:r>
              <a:rPr lang="ro-RO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BASIL’S BAKERY (2026)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4121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B7F01-5BB5-AB81-D207-22141C219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6475" y="613836"/>
            <a:ext cx="8911687" cy="855369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244FA-C681-47BE-F4DC-3C32ED3FD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2537716"/>
            <a:ext cx="9273727" cy="32877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NUMBERS HAVE FALLEN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ONLINE SERVICES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OPERATING COSTS ARE INCREASING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FACTORS HAVE THE GREATEST IMPACT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IN CUSTOMER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077152-0F16-B56C-940A-CB85A267AEBE}"/>
              </a:ext>
            </a:extLst>
          </p:cNvPr>
          <p:cNvSpPr txBox="1"/>
          <p:nvPr/>
        </p:nvSpPr>
        <p:spPr>
          <a:xfrm>
            <a:off x="9541143" y="6459794"/>
            <a:ext cx="26940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 (2026)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2202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3D5C0-D9EB-CEFE-8F45-BACF0EDFF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5928" y="583013"/>
            <a:ext cx="8911687" cy="906739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787D0-02F6-9641-03A3-66B1CDBC4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2929" y="2534291"/>
            <a:ext cx="9335396" cy="241785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FACTORS WERE THE MAIN CAUSE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THE ROOT CAUSES SUPPORTS INFORMED DECISION-MAKING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SALES DECLINE RESULTED FROM SEVERAL FACTORS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IMPROVEMENTS ARE NEEDED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61D09F-30C5-A26D-19BA-6A7F504D6ABB}"/>
              </a:ext>
            </a:extLst>
          </p:cNvPr>
          <p:cNvSpPr txBox="1"/>
          <p:nvPr/>
        </p:nvSpPr>
        <p:spPr>
          <a:xfrm>
            <a:off x="9576620" y="6430297"/>
            <a:ext cx="2949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JOHNSON ET AL. </a:t>
            </a: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ro-RO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2603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07AEB-449C-84E4-DACF-D6CFF2A9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8395" y="524231"/>
            <a:ext cx="8911687" cy="845094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56A74-61C0-9515-9B54-D9C616FEF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 (2026)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Decision-Making Case Study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LCLM4004 Module Assignment Brief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Brassard, M. and Ritter, D. (2010)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Memory Jogger II: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Pocket Guide of Tools for Continuous Improvement and Effective Planning. 2nd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Salem, NH: GOAL/QPC.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Ishikawa, K. (1986)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Guide to Quality Control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rev.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Tokyo: Asian Productivity Organization.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Johnson, G., Scholes, K., Whittington, R., Angwin, D.,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Regnér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and Patrick, V. (2023)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13th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Kotler, P., Armstrong, G.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Opresnik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M.O. (2021)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Marketing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18th Global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29489092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170</TotalTime>
  <Words>458</Words>
  <Application>Microsoft Office PowerPoint</Application>
  <PresentationFormat>Widescreen</PresentationFormat>
  <Paragraphs>93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Times New Roman</vt:lpstr>
      <vt:lpstr>Wingdings 3</vt:lpstr>
      <vt:lpstr>Wisp</vt:lpstr>
      <vt:lpstr>PROBLEM SOLVING AND DECISION MAKING LCLM4004</vt:lpstr>
      <vt:lpstr>INTRODUCTION-CASE OVERVIEW</vt:lpstr>
      <vt:lpstr>NATURE AND SCOPE OF THE PROBLEM</vt:lpstr>
      <vt:lpstr>5W2H ANALYSIS</vt:lpstr>
      <vt:lpstr>PESTLE ANALYSIS</vt:lpstr>
      <vt:lpstr>FISHBONE DIAGRAM</vt:lpstr>
      <vt:lpstr>KEY FINDINGS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LCLM4004</dc:title>
  <dc:creator>Larisa Adriana Stanciulica</dc:creator>
  <cp:lastModifiedBy>Gheorghe-Ionut Podeanu (2524543)</cp:lastModifiedBy>
  <cp:revision>5</cp:revision>
  <dcterms:created xsi:type="dcterms:W3CDTF">2026-07-11T14:17:43Z</dcterms:created>
  <dcterms:modified xsi:type="dcterms:W3CDTF">2026-07-12T09:53:12Z</dcterms:modified>
</cp:coreProperties>
</file>