
<file path=[Content_Types].xml><?xml version="1.0" encoding="utf-8"?>
<Types xmlns="http://schemas.openxmlformats.org/package/2006/content-types">
  <Default Extension="crdownload"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3"/>
  </p:notesMasterIdLst>
  <p:sldIdLst>
    <p:sldId id="256" r:id="rId2"/>
    <p:sldId id="257" r:id="rId3"/>
    <p:sldId id="258" r:id="rId4"/>
    <p:sldId id="260" r:id="rId5"/>
    <p:sldId id="259"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9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5F9DE8-E278-4107-942C-EC20AF67DB7D}"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80DF4D-2B9C-42E9-8FD1-09B3778B5302}" type="slidenum">
              <a:rPr lang="en-GB" smtClean="0"/>
              <a:t>‹#›</a:t>
            </a:fld>
            <a:endParaRPr lang="en-GB"/>
          </a:p>
        </p:txBody>
      </p:sp>
    </p:spTree>
    <p:extLst>
      <p:ext uri="{BB962C8B-B14F-4D97-AF65-F5344CB8AC3E}">
        <p14:creationId xmlns:p14="http://schemas.microsoft.com/office/powerpoint/2010/main" val="942976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Committed employees are those who are fascinated about their job and devoted to face every challenge that they are facing to achieve their objectives.</a:t>
            </a:r>
          </a:p>
          <a:p>
            <a:r>
              <a:rPr lang="en-GB" dirty="0"/>
              <a:t>Motivation is the process by witch a person’s efforts are energized, directed, and sustained toward attaining a goal.</a:t>
            </a:r>
          </a:p>
          <a:p>
            <a:r>
              <a:rPr lang="en-GB" dirty="0"/>
              <a:t>Loyalty is  </a:t>
            </a:r>
            <a:r>
              <a:rPr lang="en-GB" b="0" i="0" dirty="0">
                <a:solidFill>
                  <a:srgbClr val="202124"/>
                </a:solidFill>
                <a:effectLst/>
                <a:latin typeface="arial" panose="020B0604020202020204" pitchFamily="34" charset="0"/>
              </a:rPr>
              <a:t>a person who has worked for your company and has always focused on the success of the company.</a:t>
            </a:r>
          </a:p>
          <a:p>
            <a:r>
              <a:rPr lang="en-GB" b="0" i="0" dirty="0">
                <a:solidFill>
                  <a:srgbClr val="202124"/>
                </a:solidFill>
                <a:effectLst/>
                <a:latin typeface="arial" panose="020B0604020202020204" pitchFamily="34" charset="0"/>
              </a:rPr>
              <a:t> Trust is when you rely on someone else to do the right thing. You believe in the person's integrity and strength, to the extent that you're able to put yourself on the line, at some risk to yourself. Trust is essential to an effective team, because it provides a sense of safety.</a:t>
            </a:r>
            <a:endParaRPr lang="en-GB" b="0" dirty="0"/>
          </a:p>
        </p:txBody>
      </p:sp>
      <p:sp>
        <p:nvSpPr>
          <p:cNvPr id="4" name="Slide Number Placeholder 3"/>
          <p:cNvSpPr>
            <a:spLocks noGrp="1"/>
          </p:cNvSpPr>
          <p:nvPr>
            <p:ph type="sldNum" sz="quarter" idx="5"/>
          </p:nvPr>
        </p:nvSpPr>
        <p:spPr/>
        <p:txBody>
          <a:bodyPr/>
          <a:lstStyle/>
          <a:p>
            <a:fld id="{1880DF4D-2B9C-42E9-8FD1-09B3778B5302}" type="slidenum">
              <a:rPr lang="en-GB" smtClean="0"/>
              <a:t>4</a:t>
            </a:fld>
            <a:endParaRPr lang="en-GB"/>
          </a:p>
        </p:txBody>
      </p:sp>
    </p:spTree>
    <p:extLst>
      <p:ext uri="{BB962C8B-B14F-4D97-AF65-F5344CB8AC3E}">
        <p14:creationId xmlns:p14="http://schemas.microsoft.com/office/powerpoint/2010/main" val="2710619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GROWTH- All the employees wants to have the opportunities to learn and progress in the organisation.</a:t>
            </a:r>
          </a:p>
          <a:p>
            <a:pPr marL="228600" indent="-228600">
              <a:buAutoNum type="arabicPeriod"/>
            </a:pPr>
            <a:r>
              <a:rPr lang="en-GB" dirty="0"/>
              <a:t>Happiness – The employees need to be support and feel like they have a good balance.</a:t>
            </a:r>
          </a:p>
          <a:p>
            <a:pPr marL="228600" indent="-228600">
              <a:buAutoNum type="arabicPeriod"/>
            </a:pPr>
            <a:r>
              <a:rPr lang="en-GB" dirty="0"/>
              <a:t>Ambassadorship- The level of ambassadorship is a measure of your employees loyalty and what they say about your company.</a:t>
            </a:r>
          </a:p>
          <a:p>
            <a:pPr marL="228600" indent="-228600">
              <a:buAutoNum type="arabicPeriod"/>
            </a:pPr>
            <a:r>
              <a:rPr lang="en-GB" dirty="0"/>
              <a:t>Relationship to colleges – Is important in order to keep the internal service cooperation in peak performance.</a:t>
            </a:r>
          </a:p>
          <a:p>
            <a:pPr marL="228600" indent="-228600">
              <a:buAutoNum type="arabicPeriod"/>
            </a:pPr>
            <a:r>
              <a:rPr lang="en-GB" dirty="0"/>
              <a:t>Relationship with leadership-Is paramount in any organization. It’s been said that that some employee stay not just for organization but also for their leadership.</a:t>
            </a:r>
          </a:p>
          <a:p>
            <a:pPr marL="228600" indent="-228600">
              <a:buAutoNum type="arabicPeriod"/>
            </a:pPr>
            <a:r>
              <a:rPr lang="en-GB" dirty="0"/>
              <a:t>Recognition- This can be non-monetary like a thank you in front of another peers or like bonuses, salary increase, gift card….</a:t>
            </a:r>
          </a:p>
          <a:p>
            <a:pPr marL="228600" indent="-228600">
              <a:buAutoNum type="arabicPeriod"/>
            </a:pPr>
            <a:r>
              <a:rPr lang="en-GB" dirty="0"/>
              <a:t>Feedback- Is important so they can feel valued and they will know what they need to improve for their progress.</a:t>
            </a:r>
          </a:p>
          <a:p>
            <a:pPr marL="228600" indent="-228600">
              <a:buAutoNum type="arabicPeriod"/>
            </a:pPr>
            <a:r>
              <a:rPr lang="en-GB" dirty="0"/>
              <a:t>Wellness- It can be measured by the indicators absenteeism, productivity and employee health.</a:t>
            </a:r>
          </a:p>
          <a:p>
            <a:pPr marL="228600" indent="-228600">
              <a:buAutoNum type="arabicPeriod"/>
            </a:pPr>
            <a:r>
              <a:rPr lang="en-GB" dirty="0"/>
              <a:t>Alignment- The alignment starts from the first minute of their hired. It is important to be friendly, fun, communicative so they can thrive in the environment.</a:t>
            </a:r>
          </a:p>
          <a:p>
            <a:pPr marL="228600" indent="-228600">
              <a:buAutoNum type="arabicPeriod"/>
            </a:pPr>
            <a:r>
              <a:rPr lang="en-GB" dirty="0"/>
              <a:t>Job fit &amp; and compensation- By the flexible hours and shift, competitive salary, providing authority and autonomy to their job create overall satisfaction to the employees.</a:t>
            </a:r>
          </a:p>
        </p:txBody>
      </p:sp>
      <p:sp>
        <p:nvSpPr>
          <p:cNvPr id="4" name="Slide Number Placeholder 3"/>
          <p:cNvSpPr>
            <a:spLocks noGrp="1"/>
          </p:cNvSpPr>
          <p:nvPr>
            <p:ph type="sldNum" sz="quarter" idx="5"/>
          </p:nvPr>
        </p:nvSpPr>
        <p:spPr/>
        <p:txBody>
          <a:bodyPr/>
          <a:lstStyle/>
          <a:p>
            <a:fld id="{1880DF4D-2B9C-42E9-8FD1-09B3778B5302}" type="slidenum">
              <a:rPr lang="en-GB" smtClean="0"/>
              <a:t>5</a:t>
            </a:fld>
            <a:endParaRPr lang="en-GB"/>
          </a:p>
        </p:txBody>
      </p:sp>
    </p:spTree>
    <p:extLst>
      <p:ext uri="{BB962C8B-B14F-4D97-AF65-F5344CB8AC3E}">
        <p14:creationId xmlns:p14="http://schemas.microsoft.com/office/powerpoint/2010/main" val="94881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can see in this image the benefits of employees engagement are:</a:t>
            </a:r>
          </a:p>
          <a:p>
            <a:pPr marL="171450" indent="-171450">
              <a:buFont typeface="Wingdings" panose="05000000000000000000" pitchFamily="2" charset="2"/>
              <a:buChar char="v"/>
            </a:pPr>
            <a:r>
              <a:rPr lang="en-GB" dirty="0"/>
              <a:t>Improvements in productivity and quality;</a:t>
            </a:r>
          </a:p>
          <a:p>
            <a:pPr marL="171450" indent="-171450">
              <a:buFont typeface="Wingdings" panose="05000000000000000000" pitchFamily="2" charset="2"/>
              <a:buChar char="v"/>
            </a:pPr>
            <a:r>
              <a:rPr lang="en-GB" dirty="0"/>
              <a:t>Increased customer satisfaction and quality;</a:t>
            </a:r>
          </a:p>
          <a:p>
            <a:pPr marL="171450" indent="-171450">
              <a:buFont typeface="Wingdings" panose="05000000000000000000" pitchFamily="2" charset="2"/>
              <a:buChar char="v"/>
            </a:pPr>
            <a:r>
              <a:rPr lang="en-GB" dirty="0"/>
              <a:t>Reduced absenteeism;</a:t>
            </a:r>
          </a:p>
          <a:p>
            <a:pPr marL="171450" indent="-171450">
              <a:buFont typeface="Wingdings" panose="05000000000000000000" pitchFamily="2" charset="2"/>
              <a:buChar char="v"/>
            </a:pPr>
            <a:r>
              <a:rPr lang="en-GB" dirty="0"/>
              <a:t>Increased retention;</a:t>
            </a:r>
          </a:p>
          <a:p>
            <a:pPr marL="171450" indent="-171450">
              <a:buFont typeface="Wingdings" panose="05000000000000000000" pitchFamily="2" charset="2"/>
              <a:buChar char="v"/>
            </a:pPr>
            <a:r>
              <a:rPr lang="en-GB" dirty="0"/>
              <a:t>Income growth;</a:t>
            </a:r>
          </a:p>
          <a:p>
            <a:pPr marL="171450" indent="-171450">
              <a:buFont typeface="Wingdings" panose="05000000000000000000" pitchFamily="2" charset="2"/>
              <a:buChar char="v"/>
            </a:pPr>
            <a:r>
              <a:rPr lang="en-GB" dirty="0"/>
              <a:t>Increased innovation;</a:t>
            </a:r>
          </a:p>
          <a:p>
            <a:pPr marL="171450" indent="-171450">
              <a:buFont typeface="Wingdings" panose="05000000000000000000" pitchFamily="2" charset="2"/>
              <a:buChar char="v"/>
            </a:pPr>
            <a:r>
              <a:rPr lang="en-GB" dirty="0"/>
              <a:t>Improved health and safety;</a:t>
            </a:r>
          </a:p>
        </p:txBody>
      </p:sp>
      <p:sp>
        <p:nvSpPr>
          <p:cNvPr id="4" name="Slide Number Placeholder 3"/>
          <p:cNvSpPr>
            <a:spLocks noGrp="1"/>
          </p:cNvSpPr>
          <p:nvPr>
            <p:ph type="sldNum" sz="quarter" idx="5"/>
          </p:nvPr>
        </p:nvSpPr>
        <p:spPr/>
        <p:txBody>
          <a:bodyPr/>
          <a:lstStyle/>
          <a:p>
            <a:fld id="{1880DF4D-2B9C-42E9-8FD1-09B3778B5302}" type="slidenum">
              <a:rPr lang="en-GB" smtClean="0"/>
              <a:t>8</a:t>
            </a:fld>
            <a:endParaRPr lang="en-GB"/>
          </a:p>
        </p:txBody>
      </p:sp>
    </p:spTree>
    <p:extLst>
      <p:ext uri="{BB962C8B-B14F-4D97-AF65-F5344CB8AC3E}">
        <p14:creationId xmlns:p14="http://schemas.microsoft.com/office/powerpoint/2010/main" val="3769865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840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132827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06064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8383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1282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794540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628574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79797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58693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364317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12/5/2022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75970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12/5/2022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549222819"/>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crdownload"/></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clearreview.com/15-employee-engagement-statistics/" TargetMode="External"/><Relationship Id="rId3" Type="http://schemas.openxmlformats.org/officeDocument/2006/relationships/hyperlink" Target="https://www.managementstudyguide.com/employee-engagement-elements.htm" TargetMode="External"/><Relationship Id="rId7" Type="http://schemas.openxmlformats.org/officeDocument/2006/relationships/hyperlink" Target="https://www.wtwco.com/en-GB/Insights/2021/05/why-is-employee-engagement-important" TargetMode="External"/><Relationship Id="rId2" Type="http://schemas.openxmlformats.org/officeDocument/2006/relationships/hyperlink" Target="https://www.globalengagementsolutions.com/blog/10-opportunities-to-improve-your-employee-engagement/" TargetMode="External"/><Relationship Id="rId1" Type="http://schemas.openxmlformats.org/officeDocument/2006/relationships/slideLayout" Target="../slideLayouts/slideLayout2.xml"/><Relationship Id="rId6" Type="http://schemas.openxmlformats.org/officeDocument/2006/relationships/hyperlink" Target="https://www.marriott.co.uk/" TargetMode="External"/><Relationship Id="rId11" Type="http://schemas.openxmlformats.org/officeDocument/2006/relationships/hyperlink" Target="https://www.raconteur.net/getting-engagement-right-to-motivate-staff/" TargetMode="External"/><Relationship Id="rId5" Type="http://schemas.openxmlformats.org/officeDocument/2006/relationships/hyperlink" Target="https://jobs.hilton.com/us/en" TargetMode="External"/><Relationship Id="rId10" Type="http://schemas.openxmlformats.org/officeDocument/2006/relationships/hyperlink" Target="https://www.shrm.org/" TargetMode="External"/><Relationship Id="rId4" Type="http://schemas.openxmlformats.org/officeDocument/2006/relationships/hyperlink" Target="http://www.davidzinger.com/zinger-model/" TargetMode="External"/><Relationship Id="rId9" Type="http://schemas.openxmlformats.org/officeDocument/2006/relationships/hyperlink" Target="https://www.postbeyond.com/blog/26-employee-engagement-sta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3" descr="Neon laser lights aligned to form a triangle">
            <a:extLst>
              <a:ext uri="{FF2B5EF4-FFF2-40B4-BE49-F238E27FC236}">
                <a16:creationId xmlns:a16="http://schemas.microsoft.com/office/drawing/2014/main" id="{8B6F0438-B68E-6534-E126-4037B125843A}"/>
              </a:ext>
            </a:extLst>
          </p:cNvPr>
          <p:cNvPicPr>
            <a:picLocks noChangeAspect="1"/>
          </p:cNvPicPr>
          <p:nvPr/>
        </p:nvPicPr>
        <p:blipFill rotWithShape="1">
          <a:blip r:embed="rId2">
            <a:alphaModFix amt="50000"/>
          </a:blip>
          <a:srcRect t="8365" b="1635"/>
          <a:stretch/>
        </p:blipFill>
        <p:spPr>
          <a:xfrm>
            <a:off x="20" y="10"/>
            <a:ext cx="12191980" cy="6857990"/>
          </a:xfrm>
          <a:prstGeom prst="rect">
            <a:avLst/>
          </a:prstGeom>
        </p:spPr>
      </p:pic>
      <p:sp>
        <p:nvSpPr>
          <p:cNvPr id="2" name="Title 1">
            <a:extLst>
              <a:ext uri="{FF2B5EF4-FFF2-40B4-BE49-F238E27FC236}">
                <a16:creationId xmlns:a16="http://schemas.microsoft.com/office/drawing/2014/main" id="{8E685175-55B2-6661-E4D2-F93AFB84D336}"/>
              </a:ext>
            </a:extLst>
          </p:cNvPr>
          <p:cNvSpPr>
            <a:spLocks noGrp="1"/>
          </p:cNvSpPr>
          <p:nvPr>
            <p:ph type="ctrTitle"/>
          </p:nvPr>
        </p:nvSpPr>
        <p:spPr>
          <a:xfrm>
            <a:off x="2238258" y="1424473"/>
            <a:ext cx="7714388" cy="585063"/>
          </a:xfrm>
        </p:spPr>
        <p:txBody>
          <a:bodyPr>
            <a:normAutofit/>
          </a:bodyPr>
          <a:lstStyle/>
          <a:p>
            <a:pPr algn="ctr"/>
            <a:r>
              <a:rPr lang="en-GB" dirty="0"/>
              <a:t>Employee engagement</a:t>
            </a:r>
          </a:p>
        </p:txBody>
      </p:sp>
      <p:sp>
        <p:nvSpPr>
          <p:cNvPr id="3" name="Subtitle 2">
            <a:extLst>
              <a:ext uri="{FF2B5EF4-FFF2-40B4-BE49-F238E27FC236}">
                <a16:creationId xmlns:a16="http://schemas.microsoft.com/office/drawing/2014/main" id="{ACE7ED2B-DBC1-346B-70B8-7C6D0FB79C49}"/>
              </a:ext>
            </a:extLst>
          </p:cNvPr>
          <p:cNvSpPr>
            <a:spLocks noGrp="1"/>
          </p:cNvSpPr>
          <p:nvPr>
            <p:ph type="subTitle" idx="1"/>
          </p:nvPr>
        </p:nvSpPr>
        <p:spPr>
          <a:xfrm>
            <a:off x="2238258" y="3136740"/>
            <a:ext cx="7714388" cy="2797574"/>
          </a:xfrm>
        </p:spPr>
        <p:txBody>
          <a:bodyPr>
            <a:normAutofit/>
          </a:bodyPr>
          <a:lstStyle/>
          <a:p>
            <a:pPr algn="ctr"/>
            <a:r>
              <a:rPr lang="en-GB" dirty="0"/>
              <a:t>Student Name: Gabriel Mihai Anton</a:t>
            </a:r>
          </a:p>
          <a:p>
            <a:pPr algn="ctr"/>
            <a:r>
              <a:rPr lang="en-GB" dirty="0"/>
              <a:t>Student Number: 2122258</a:t>
            </a:r>
          </a:p>
          <a:p>
            <a:pPr algn="ctr"/>
            <a:r>
              <a:rPr lang="en-GB" dirty="0"/>
              <a:t>Module Number: BMIH 4006</a:t>
            </a:r>
          </a:p>
          <a:p>
            <a:pPr algn="ctr"/>
            <a:r>
              <a:rPr lang="en-GB" dirty="0"/>
              <a:t>Lecturer Name: Kathryn Roberts</a:t>
            </a:r>
          </a:p>
          <a:p>
            <a:pPr algn="ctr"/>
            <a:endParaRPr lang="en-GB" dirty="0"/>
          </a:p>
        </p:txBody>
      </p:sp>
      <p:cxnSp>
        <p:nvCxnSpPr>
          <p:cNvPr id="33" name="Straight Connector 32">
            <a:extLst>
              <a:ext uri="{FF2B5EF4-FFF2-40B4-BE49-F238E27FC236}">
                <a16:creationId xmlns:a16="http://schemas.microsoft.com/office/drawing/2014/main" id="{D4EDB048-C82F-4E9B-BCE9-3D1DBE5D59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875"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455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FE6B8D-B246-3DC3-AB6A-8B360B01F877}"/>
              </a:ext>
            </a:extLst>
          </p:cNvPr>
          <p:cNvSpPr>
            <a:spLocks noGrp="1"/>
          </p:cNvSpPr>
          <p:nvPr>
            <p:ph idx="1"/>
          </p:nvPr>
        </p:nvSpPr>
        <p:spPr>
          <a:xfrm>
            <a:off x="7179972" y="762000"/>
            <a:ext cx="3825025" cy="5334000"/>
          </a:xfrm>
        </p:spPr>
        <p:txBody>
          <a:bodyPr anchor="ctr">
            <a:normAutofit/>
          </a:bodyPr>
          <a:lstStyle/>
          <a:p>
            <a:pPr marL="0" indent="0">
              <a:buNone/>
            </a:pPr>
            <a:r>
              <a:rPr lang="en-GB" dirty="0"/>
              <a:t>In this presentation I will provide:</a:t>
            </a:r>
          </a:p>
          <a:p>
            <a:pPr>
              <a:buFont typeface="Wingdings" panose="05000000000000000000" pitchFamily="2" charset="2"/>
              <a:buChar char="v"/>
            </a:pPr>
            <a:r>
              <a:rPr lang="en-GB" dirty="0"/>
              <a:t> definition of employee engagement;</a:t>
            </a:r>
          </a:p>
          <a:p>
            <a:pPr>
              <a:buFont typeface="Wingdings" panose="05000000000000000000" pitchFamily="2" charset="2"/>
              <a:buChar char="v"/>
            </a:pPr>
            <a:r>
              <a:rPr lang="en-GB" dirty="0"/>
              <a:t> employee engagement model;</a:t>
            </a:r>
          </a:p>
          <a:p>
            <a:pPr>
              <a:buFont typeface="Wingdings" panose="05000000000000000000" pitchFamily="2" charset="2"/>
              <a:buChar char="v"/>
            </a:pPr>
            <a:r>
              <a:rPr lang="en-GB" dirty="0"/>
              <a:t>examples from hospitality;</a:t>
            </a:r>
          </a:p>
          <a:p>
            <a:pPr>
              <a:buFont typeface="Wingdings" panose="05000000000000000000" pitchFamily="2" charset="2"/>
              <a:buChar char="v"/>
            </a:pPr>
            <a:r>
              <a:rPr lang="en-GB" dirty="0"/>
              <a:t> some statistics;</a:t>
            </a:r>
          </a:p>
          <a:p>
            <a:pPr>
              <a:buFont typeface="Wingdings" panose="05000000000000000000" pitchFamily="2" charset="2"/>
              <a:buChar char="v"/>
            </a:pPr>
            <a:r>
              <a:rPr lang="en-GB" dirty="0"/>
              <a:t>talking about disengaged employee;</a:t>
            </a:r>
          </a:p>
          <a:p>
            <a:pPr>
              <a:buFont typeface="Wingdings" panose="05000000000000000000" pitchFamily="2" charset="2"/>
              <a:buChar char="v"/>
            </a:pPr>
            <a:r>
              <a:rPr lang="en-GB" dirty="0"/>
              <a:t> a conclusion about altogether;</a:t>
            </a:r>
          </a:p>
        </p:txBody>
      </p:sp>
      <p:sp>
        <p:nvSpPr>
          <p:cNvPr id="6" name="TextBox 5">
            <a:extLst>
              <a:ext uri="{FF2B5EF4-FFF2-40B4-BE49-F238E27FC236}">
                <a16:creationId xmlns:a16="http://schemas.microsoft.com/office/drawing/2014/main" id="{1475913E-8BA6-862F-B630-C4A59AD6211B}"/>
              </a:ext>
            </a:extLst>
          </p:cNvPr>
          <p:cNvSpPr txBox="1"/>
          <p:nvPr/>
        </p:nvSpPr>
        <p:spPr>
          <a:xfrm>
            <a:off x="6096001" y="196334"/>
            <a:ext cx="6096000" cy="707886"/>
          </a:xfrm>
          <a:prstGeom prst="rect">
            <a:avLst/>
          </a:prstGeom>
          <a:noFill/>
        </p:spPr>
        <p:txBody>
          <a:bodyPr wrap="square">
            <a:spAutoFit/>
          </a:bodyPr>
          <a:lstStyle/>
          <a:p>
            <a:pPr algn="ctr"/>
            <a:r>
              <a:rPr lang="en-GB" sz="4000" dirty="0">
                <a:solidFill>
                  <a:srgbClr val="FFFFFF"/>
                </a:solidFill>
              </a:rPr>
              <a:t>Introduction</a:t>
            </a:r>
            <a:endParaRPr lang="en-GB" sz="4000" dirty="0"/>
          </a:p>
        </p:txBody>
      </p:sp>
      <p:pic>
        <p:nvPicPr>
          <p:cNvPr id="8" name="Picture 7" descr="Text&#10;&#10;Description automatically generated with medium confidence">
            <a:extLst>
              <a:ext uri="{FF2B5EF4-FFF2-40B4-BE49-F238E27FC236}">
                <a16:creationId xmlns:a16="http://schemas.microsoft.com/office/drawing/2014/main" id="{5A7FCF35-356D-A435-FF00-EC0AC41803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64" y="904220"/>
            <a:ext cx="7050407" cy="4998869"/>
          </a:xfrm>
          <a:prstGeom prst="rect">
            <a:avLst/>
          </a:prstGeom>
          <a:ln>
            <a:noFill/>
          </a:ln>
          <a:effectLst>
            <a:softEdge rad="112500"/>
          </a:effectLst>
        </p:spPr>
      </p:pic>
    </p:spTree>
    <p:extLst>
      <p:ext uri="{BB962C8B-B14F-4D97-AF65-F5344CB8AC3E}">
        <p14:creationId xmlns:p14="http://schemas.microsoft.com/office/powerpoint/2010/main" val="1403773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15BA2-3790-3D1D-AC1E-5141344EDF8B}"/>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465D7D88-B404-3E1A-FD61-20B5EBFCF088}"/>
              </a:ext>
            </a:extLst>
          </p:cNvPr>
          <p:cNvSpPr>
            <a:spLocks noGrp="1"/>
          </p:cNvSpPr>
          <p:nvPr>
            <p:ph idx="1"/>
          </p:nvPr>
        </p:nvSpPr>
        <p:spPr/>
        <p:txBody>
          <a:bodyPr/>
          <a:lstStyle/>
          <a:p>
            <a:pPr>
              <a:buFont typeface="Wingdings" panose="05000000000000000000" pitchFamily="2" charset="2"/>
              <a:buChar char="v"/>
            </a:pPr>
            <a:r>
              <a:rPr lang="en-GB" dirty="0"/>
              <a:t>Is define as employee’s emotional investment in their work or how Truss et al. (2006) describe simply as “passion for work”.</a:t>
            </a:r>
          </a:p>
          <a:p>
            <a:pPr>
              <a:buFont typeface="Wingdings" panose="05000000000000000000" pitchFamily="2" charset="2"/>
              <a:buChar char="v"/>
            </a:pPr>
            <a:r>
              <a:rPr lang="en-GB" dirty="0"/>
              <a:t>May et al.(2004), suggested that employee engagement is related to emotional experiences and wellbeing.</a:t>
            </a:r>
          </a:p>
          <a:p>
            <a:pPr>
              <a:buFont typeface="Wingdings" panose="05000000000000000000" pitchFamily="2" charset="2"/>
              <a:buChar char="v"/>
            </a:pPr>
            <a:r>
              <a:rPr lang="en-GB" dirty="0"/>
              <a:t>The employees are more devoted in any organization if they are happy and sustained.</a:t>
            </a:r>
          </a:p>
          <a:p>
            <a:pPr>
              <a:buFont typeface="Wingdings" panose="05000000000000000000" pitchFamily="2" charset="2"/>
              <a:buChar char="v"/>
            </a:pPr>
            <a:r>
              <a:rPr lang="en-GB" dirty="0"/>
              <a:t>Happiness at work is related with positive life and outcomes such as satisfaction, good health condition, good performance and commitment that help organization to achieve the success financial and customer satisfaction. </a:t>
            </a:r>
          </a:p>
        </p:txBody>
      </p:sp>
    </p:spTree>
    <p:extLst>
      <p:ext uri="{BB962C8B-B14F-4D97-AF65-F5344CB8AC3E}">
        <p14:creationId xmlns:p14="http://schemas.microsoft.com/office/powerpoint/2010/main" val="3489058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470E3-BFEF-A68E-D4F8-6BD2A0DA5FEA}"/>
              </a:ext>
            </a:extLst>
          </p:cNvPr>
          <p:cNvSpPr>
            <a:spLocks noGrp="1"/>
          </p:cNvSpPr>
          <p:nvPr>
            <p:ph type="title"/>
          </p:nvPr>
        </p:nvSpPr>
        <p:spPr>
          <a:xfrm>
            <a:off x="562066" y="303969"/>
            <a:ext cx="5008696" cy="1282544"/>
          </a:xfrm>
        </p:spPr>
        <p:txBody>
          <a:bodyPr>
            <a:normAutofit fontScale="90000"/>
          </a:bodyPr>
          <a:lstStyle/>
          <a:p>
            <a:r>
              <a:rPr lang="en-GB" dirty="0"/>
              <a:t>Elements and models of employee engagement</a:t>
            </a:r>
          </a:p>
        </p:txBody>
      </p:sp>
      <p:sp>
        <p:nvSpPr>
          <p:cNvPr id="3" name="Content Placeholder 2">
            <a:extLst>
              <a:ext uri="{FF2B5EF4-FFF2-40B4-BE49-F238E27FC236}">
                <a16:creationId xmlns:a16="http://schemas.microsoft.com/office/drawing/2014/main" id="{13076994-A01A-D552-AA54-0E6B593C62CD}"/>
              </a:ext>
            </a:extLst>
          </p:cNvPr>
          <p:cNvSpPr>
            <a:spLocks noGrp="1"/>
          </p:cNvSpPr>
          <p:nvPr>
            <p:ph idx="1"/>
          </p:nvPr>
        </p:nvSpPr>
        <p:spPr>
          <a:xfrm>
            <a:off x="562066" y="1586514"/>
            <a:ext cx="4479398" cy="2053158"/>
          </a:xfrm>
        </p:spPr>
        <p:txBody>
          <a:bodyPr>
            <a:normAutofit/>
          </a:bodyPr>
          <a:lstStyle/>
          <a:p>
            <a:pPr>
              <a:buFont typeface="Wingdings" panose="05000000000000000000" pitchFamily="2" charset="2"/>
              <a:buChar char="v"/>
            </a:pPr>
            <a:r>
              <a:rPr lang="en-GB" dirty="0"/>
              <a:t>Commitment;</a:t>
            </a:r>
          </a:p>
          <a:p>
            <a:pPr>
              <a:buFont typeface="Wingdings" panose="05000000000000000000" pitchFamily="2" charset="2"/>
              <a:buChar char="v"/>
            </a:pPr>
            <a:r>
              <a:rPr lang="en-GB" dirty="0"/>
              <a:t>Motivation;</a:t>
            </a:r>
          </a:p>
          <a:p>
            <a:pPr>
              <a:buFont typeface="Wingdings" panose="05000000000000000000" pitchFamily="2" charset="2"/>
              <a:buChar char="v"/>
            </a:pPr>
            <a:r>
              <a:rPr lang="en-GB" dirty="0"/>
              <a:t>Loyalty;</a:t>
            </a:r>
          </a:p>
          <a:p>
            <a:pPr>
              <a:buFont typeface="Wingdings" panose="05000000000000000000" pitchFamily="2" charset="2"/>
              <a:buChar char="v"/>
            </a:pPr>
            <a:r>
              <a:rPr lang="en-GB" dirty="0"/>
              <a:t>Trust;</a:t>
            </a:r>
          </a:p>
          <a:p>
            <a:endParaRPr lang="en-GB" dirty="0"/>
          </a:p>
        </p:txBody>
      </p:sp>
      <p:pic>
        <p:nvPicPr>
          <p:cNvPr id="5" name="Picture 4" descr="Chart, diagram, bubble chart&#10;&#10;Description automatically generated">
            <a:extLst>
              <a:ext uri="{FF2B5EF4-FFF2-40B4-BE49-F238E27FC236}">
                <a16:creationId xmlns:a16="http://schemas.microsoft.com/office/drawing/2014/main" id="{721BA9F0-615C-273E-BD50-707174167287}"/>
              </a:ext>
            </a:extLst>
          </p:cNvPr>
          <p:cNvPicPr>
            <a:picLocks noChangeAspect="1"/>
          </p:cNvPicPr>
          <p:nvPr/>
        </p:nvPicPr>
        <p:blipFill rotWithShape="1">
          <a:blip r:embed="rId3">
            <a:extLst>
              <a:ext uri="{28A0092B-C50C-407E-A947-70E740481C1C}">
                <a14:useLocalDpi xmlns:a14="http://schemas.microsoft.com/office/drawing/2010/main" val="0"/>
              </a:ext>
            </a:extLst>
          </a:blip>
          <a:srcRect l="444" r="1" b="1"/>
          <a:stretch/>
        </p:blipFill>
        <p:spPr>
          <a:xfrm>
            <a:off x="7000328" y="303969"/>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pic>
        <p:nvPicPr>
          <p:cNvPr id="7" name="Picture 6" descr="Logo, company name&#10;&#10;Description automatically generated">
            <a:extLst>
              <a:ext uri="{FF2B5EF4-FFF2-40B4-BE49-F238E27FC236}">
                <a16:creationId xmlns:a16="http://schemas.microsoft.com/office/drawing/2014/main" id="{4591560D-E94F-CF88-A5FB-25C4A97E2D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02" y="3429000"/>
            <a:ext cx="5163671" cy="3429000"/>
          </a:xfrm>
          <a:prstGeom prst="rect">
            <a:avLst/>
          </a:prstGeom>
        </p:spPr>
      </p:pic>
    </p:spTree>
    <p:extLst>
      <p:ext uri="{BB962C8B-B14F-4D97-AF65-F5344CB8AC3E}">
        <p14:creationId xmlns:p14="http://schemas.microsoft.com/office/powerpoint/2010/main" val="616614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BA1AFF-760B-60CA-8900-B7C5A0E8D8CD}"/>
              </a:ext>
            </a:extLst>
          </p:cNvPr>
          <p:cNvSpPr>
            <a:spLocks noGrp="1"/>
          </p:cNvSpPr>
          <p:nvPr>
            <p:ph type="title"/>
          </p:nvPr>
        </p:nvSpPr>
        <p:spPr>
          <a:xfrm>
            <a:off x="684499" y="184126"/>
            <a:ext cx="5008696" cy="1141004"/>
          </a:xfrm>
        </p:spPr>
        <p:txBody>
          <a:bodyPr>
            <a:normAutofit/>
          </a:bodyPr>
          <a:lstStyle/>
          <a:p>
            <a:pPr>
              <a:lnSpc>
                <a:spcPct val="110000"/>
              </a:lnSpc>
            </a:pPr>
            <a:r>
              <a:rPr lang="en-GB" sz="2000" dirty="0"/>
              <a:t>10 opportunities to improve employee engagement</a:t>
            </a:r>
          </a:p>
        </p:txBody>
      </p:sp>
      <p:sp>
        <p:nvSpPr>
          <p:cNvPr id="3" name="Content Placeholder 2">
            <a:extLst>
              <a:ext uri="{FF2B5EF4-FFF2-40B4-BE49-F238E27FC236}">
                <a16:creationId xmlns:a16="http://schemas.microsoft.com/office/drawing/2014/main" id="{BB5E6302-DC64-3CB2-7E17-4670B74D4D55}"/>
              </a:ext>
            </a:extLst>
          </p:cNvPr>
          <p:cNvSpPr>
            <a:spLocks noGrp="1"/>
          </p:cNvSpPr>
          <p:nvPr>
            <p:ph idx="1"/>
          </p:nvPr>
        </p:nvSpPr>
        <p:spPr>
          <a:xfrm>
            <a:off x="710483" y="1509256"/>
            <a:ext cx="4479398" cy="5015722"/>
          </a:xfrm>
        </p:spPr>
        <p:txBody>
          <a:bodyPr>
            <a:normAutofit lnSpcReduction="10000"/>
          </a:bodyPr>
          <a:lstStyle/>
          <a:p>
            <a:pPr>
              <a:lnSpc>
                <a:spcPct val="120000"/>
              </a:lnSpc>
              <a:buFont typeface="Wingdings" panose="05000000000000000000" pitchFamily="2" charset="2"/>
              <a:buChar char="v"/>
            </a:pPr>
            <a:r>
              <a:rPr lang="en-GB" sz="1400" dirty="0"/>
              <a:t>Growing;</a:t>
            </a:r>
          </a:p>
          <a:p>
            <a:pPr>
              <a:lnSpc>
                <a:spcPct val="120000"/>
              </a:lnSpc>
              <a:buFont typeface="Wingdings" panose="05000000000000000000" pitchFamily="2" charset="2"/>
              <a:buChar char="v"/>
            </a:pPr>
            <a:r>
              <a:rPr lang="en-GB" sz="1400" dirty="0"/>
              <a:t>Happiness;</a:t>
            </a:r>
          </a:p>
          <a:p>
            <a:pPr>
              <a:lnSpc>
                <a:spcPct val="120000"/>
              </a:lnSpc>
              <a:buFont typeface="Wingdings" panose="05000000000000000000" pitchFamily="2" charset="2"/>
              <a:buChar char="v"/>
            </a:pPr>
            <a:r>
              <a:rPr lang="en-GB" sz="1400" dirty="0"/>
              <a:t>Ambassadorship;</a:t>
            </a:r>
          </a:p>
          <a:p>
            <a:pPr>
              <a:lnSpc>
                <a:spcPct val="120000"/>
              </a:lnSpc>
              <a:buFont typeface="Wingdings" panose="05000000000000000000" pitchFamily="2" charset="2"/>
              <a:buChar char="v"/>
            </a:pPr>
            <a:r>
              <a:rPr lang="en-GB" sz="1400" dirty="0"/>
              <a:t>Relationship to colleges;</a:t>
            </a:r>
          </a:p>
          <a:p>
            <a:pPr>
              <a:lnSpc>
                <a:spcPct val="120000"/>
              </a:lnSpc>
              <a:buFont typeface="Wingdings" panose="05000000000000000000" pitchFamily="2" charset="2"/>
              <a:buChar char="v"/>
            </a:pPr>
            <a:r>
              <a:rPr lang="en-GB" sz="1400" dirty="0"/>
              <a:t>Relationship with leadership;</a:t>
            </a:r>
          </a:p>
          <a:p>
            <a:pPr>
              <a:lnSpc>
                <a:spcPct val="120000"/>
              </a:lnSpc>
              <a:buFont typeface="Wingdings" panose="05000000000000000000" pitchFamily="2" charset="2"/>
              <a:buChar char="v"/>
            </a:pPr>
            <a:r>
              <a:rPr lang="en-GB" sz="1400" dirty="0"/>
              <a:t>Recognition;</a:t>
            </a:r>
          </a:p>
          <a:p>
            <a:pPr>
              <a:lnSpc>
                <a:spcPct val="120000"/>
              </a:lnSpc>
              <a:buFont typeface="Wingdings" panose="05000000000000000000" pitchFamily="2" charset="2"/>
              <a:buChar char="v"/>
            </a:pPr>
            <a:r>
              <a:rPr lang="en-GB" sz="1400" dirty="0"/>
              <a:t>Feedback;</a:t>
            </a:r>
          </a:p>
          <a:p>
            <a:pPr>
              <a:lnSpc>
                <a:spcPct val="120000"/>
              </a:lnSpc>
              <a:buFont typeface="Wingdings" panose="05000000000000000000" pitchFamily="2" charset="2"/>
              <a:buChar char="v"/>
            </a:pPr>
            <a:r>
              <a:rPr lang="en-GB" sz="1400" dirty="0"/>
              <a:t>Wellness;</a:t>
            </a:r>
          </a:p>
          <a:p>
            <a:pPr>
              <a:lnSpc>
                <a:spcPct val="120000"/>
              </a:lnSpc>
              <a:buFont typeface="Wingdings" panose="05000000000000000000" pitchFamily="2" charset="2"/>
              <a:buChar char="v"/>
            </a:pPr>
            <a:r>
              <a:rPr lang="en-GB" sz="1400" dirty="0"/>
              <a:t>Alignment;</a:t>
            </a:r>
          </a:p>
          <a:p>
            <a:pPr>
              <a:lnSpc>
                <a:spcPct val="120000"/>
              </a:lnSpc>
              <a:buFont typeface="Wingdings" panose="05000000000000000000" pitchFamily="2" charset="2"/>
              <a:buChar char="v"/>
            </a:pPr>
            <a:r>
              <a:rPr lang="en-GB" sz="1400" dirty="0"/>
              <a:t>Job fit and compensation;</a:t>
            </a:r>
          </a:p>
          <a:p>
            <a:pPr>
              <a:lnSpc>
                <a:spcPct val="120000"/>
              </a:lnSpc>
            </a:pPr>
            <a:endParaRPr lang="en-GB" sz="1400" dirty="0"/>
          </a:p>
          <a:p>
            <a:pPr marL="0" indent="0">
              <a:lnSpc>
                <a:spcPct val="120000"/>
              </a:lnSpc>
              <a:buNone/>
            </a:pPr>
            <a:r>
              <a:rPr lang="en-GB" sz="1400" dirty="0"/>
              <a:t>David Zinger (2022),  suggest that if the organization build and practice the 10 blocks of the pyramid help bring the employee engagement model to life.</a:t>
            </a:r>
          </a:p>
        </p:txBody>
      </p:sp>
      <p:pic>
        <p:nvPicPr>
          <p:cNvPr id="5" name="Picture 4" descr="Chart, diagram&#10;&#10;Description automatically generated">
            <a:extLst>
              <a:ext uri="{FF2B5EF4-FFF2-40B4-BE49-F238E27FC236}">
                <a16:creationId xmlns:a16="http://schemas.microsoft.com/office/drawing/2014/main" id="{B4646D8D-08F3-D54D-8E17-CBA3CB36A101}"/>
              </a:ext>
            </a:extLst>
          </p:cNvPr>
          <p:cNvPicPr>
            <a:picLocks noChangeAspect="1"/>
          </p:cNvPicPr>
          <p:nvPr/>
        </p:nvPicPr>
        <p:blipFill rotWithShape="1">
          <a:blip r:embed="rId3">
            <a:extLst>
              <a:ext uri="{28A0092B-C50C-407E-A947-70E740481C1C}">
                <a14:useLocalDpi xmlns:a14="http://schemas.microsoft.com/office/drawing/2010/main" val="0"/>
              </a:ext>
            </a:extLst>
          </a:blip>
          <a:srcRect r="498" b="-2"/>
          <a:stretch/>
        </p:blipFill>
        <p:spPr>
          <a:xfrm>
            <a:off x="5501976" y="762001"/>
            <a:ext cx="6377929" cy="56701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018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B5FDE-267E-C568-6668-AFB254E52726}"/>
              </a:ext>
            </a:extLst>
          </p:cNvPr>
          <p:cNvSpPr>
            <a:spLocks noGrp="1"/>
          </p:cNvSpPr>
          <p:nvPr>
            <p:ph type="title"/>
          </p:nvPr>
        </p:nvSpPr>
        <p:spPr>
          <a:xfrm>
            <a:off x="835184" y="339022"/>
            <a:ext cx="4854223" cy="1104596"/>
          </a:xfrm>
        </p:spPr>
        <p:txBody>
          <a:bodyPr>
            <a:normAutofit/>
          </a:bodyPr>
          <a:lstStyle/>
          <a:p>
            <a:pPr algn="ctr"/>
            <a:r>
              <a:rPr lang="en-GB" dirty="0"/>
              <a:t>Example from hotel industry </a:t>
            </a:r>
          </a:p>
        </p:txBody>
      </p:sp>
      <p:sp>
        <p:nvSpPr>
          <p:cNvPr id="7" name="Content Placeholder 6">
            <a:extLst>
              <a:ext uri="{FF2B5EF4-FFF2-40B4-BE49-F238E27FC236}">
                <a16:creationId xmlns:a16="http://schemas.microsoft.com/office/drawing/2014/main" id="{B3443DAB-370D-DE7C-CEE9-CC18BA9208BE}"/>
              </a:ext>
            </a:extLst>
          </p:cNvPr>
          <p:cNvSpPr>
            <a:spLocks noGrp="1"/>
          </p:cNvSpPr>
          <p:nvPr>
            <p:ph idx="1"/>
          </p:nvPr>
        </p:nvSpPr>
        <p:spPr>
          <a:xfrm>
            <a:off x="922427" y="1979492"/>
            <a:ext cx="4854222" cy="4759981"/>
          </a:xfrm>
        </p:spPr>
        <p:txBody>
          <a:bodyPr>
            <a:normAutofit fontScale="92500" lnSpcReduction="10000"/>
          </a:bodyPr>
          <a:lstStyle/>
          <a:p>
            <a:pPr marL="0" indent="0">
              <a:lnSpc>
                <a:spcPct val="120000"/>
              </a:lnSpc>
              <a:buNone/>
            </a:pPr>
            <a:r>
              <a:rPr lang="en-GB" sz="1500" dirty="0"/>
              <a:t>They are focus on create a great place to work for all the hotel staff. “When our Team Members thrive, so do we!” (Hilton Hotel, 2022).</a:t>
            </a:r>
          </a:p>
          <a:p>
            <a:pPr>
              <a:lnSpc>
                <a:spcPct val="120000"/>
              </a:lnSpc>
              <a:buFont typeface="Wingdings" panose="05000000000000000000" pitchFamily="2" charset="2"/>
              <a:buChar char="v"/>
            </a:pPr>
            <a:r>
              <a:rPr lang="en-GB" sz="1500" dirty="0"/>
              <a:t>Team work;</a:t>
            </a:r>
          </a:p>
          <a:p>
            <a:pPr>
              <a:lnSpc>
                <a:spcPct val="120000"/>
              </a:lnSpc>
              <a:buFont typeface="Wingdings" panose="05000000000000000000" pitchFamily="2" charset="2"/>
              <a:buChar char="v"/>
            </a:pPr>
            <a:r>
              <a:rPr lang="en-GB" sz="1500" dirty="0"/>
              <a:t>They offer flexibility and freedom;</a:t>
            </a:r>
            <a:r>
              <a:rPr lang="en-GB" sz="1600" dirty="0"/>
              <a:t> </a:t>
            </a:r>
            <a:r>
              <a:rPr lang="en-GB" sz="1500" dirty="0"/>
              <a:t>Fulfil career;</a:t>
            </a:r>
          </a:p>
          <a:p>
            <a:pPr>
              <a:lnSpc>
                <a:spcPct val="120000"/>
              </a:lnSpc>
              <a:buFont typeface="Wingdings" panose="05000000000000000000" pitchFamily="2" charset="2"/>
              <a:buChar char="v"/>
            </a:pPr>
            <a:r>
              <a:rPr lang="en-GB" sz="1500" dirty="0"/>
              <a:t>Connection;</a:t>
            </a:r>
          </a:p>
          <a:p>
            <a:pPr>
              <a:lnSpc>
                <a:spcPct val="120000"/>
              </a:lnSpc>
              <a:buFont typeface="Wingdings" panose="05000000000000000000" pitchFamily="2" charset="2"/>
              <a:buChar char="v"/>
            </a:pPr>
            <a:r>
              <a:rPr lang="en-GB" sz="1500" dirty="0"/>
              <a:t>Benefits;</a:t>
            </a:r>
          </a:p>
          <a:p>
            <a:pPr>
              <a:lnSpc>
                <a:spcPct val="120000"/>
              </a:lnSpc>
              <a:buFont typeface="Wingdings" panose="05000000000000000000" pitchFamily="2" charset="2"/>
              <a:buChar char="v"/>
            </a:pPr>
            <a:r>
              <a:rPr lang="en-GB" sz="1500" dirty="0"/>
              <a:t>Culture and wellbeing;</a:t>
            </a:r>
          </a:p>
          <a:p>
            <a:pPr marL="0" indent="0">
              <a:lnSpc>
                <a:spcPct val="120000"/>
              </a:lnSpc>
              <a:buNone/>
            </a:pPr>
            <a:r>
              <a:rPr lang="en-GB" dirty="0"/>
              <a:t>MARRIOTT HOTEL </a:t>
            </a:r>
            <a:endParaRPr lang="en-GB" sz="1500" dirty="0"/>
          </a:p>
          <a:p>
            <a:pPr>
              <a:buFont typeface="Wingdings" panose="05000000000000000000" pitchFamily="2" charset="2"/>
              <a:buChar char="v"/>
            </a:pPr>
            <a:r>
              <a:rPr lang="en-GB" sz="1600" dirty="0"/>
              <a:t>They act with integrity;</a:t>
            </a:r>
          </a:p>
          <a:p>
            <a:pPr>
              <a:buFont typeface="Wingdings" panose="05000000000000000000" pitchFamily="2" charset="2"/>
              <a:buChar char="v"/>
            </a:pPr>
            <a:r>
              <a:rPr lang="en-GB" sz="1600" dirty="0"/>
              <a:t>They put employees first;</a:t>
            </a:r>
          </a:p>
          <a:p>
            <a:pPr>
              <a:buFont typeface="Wingdings" panose="05000000000000000000" pitchFamily="2" charset="2"/>
              <a:buChar char="v"/>
            </a:pPr>
            <a:r>
              <a:rPr lang="en-GB" sz="1600" dirty="0"/>
              <a:t>They create great environment;</a:t>
            </a:r>
          </a:p>
          <a:p>
            <a:pPr>
              <a:buFont typeface="Wingdings" panose="05000000000000000000" pitchFamily="2" charset="2"/>
              <a:buChar char="v"/>
            </a:pPr>
            <a:r>
              <a:rPr lang="en-GB" sz="1600" dirty="0"/>
              <a:t>They pursue excellence;</a:t>
            </a:r>
          </a:p>
          <a:p>
            <a:pPr>
              <a:lnSpc>
                <a:spcPct val="120000"/>
              </a:lnSpc>
            </a:pPr>
            <a:endParaRPr lang="en-GB" sz="1500" dirty="0"/>
          </a:p>
          <a:p>
            <a:pPr>
              <a:lnSpc>
                <a:spcPct val="120000"/>
              </a:lnSpc>
            </a:pPr>
            <a:endParaRPr lang="en-GB" sz="1500" dirty="0"/>
          </a:p>
        </p:txBody>
      </p:sp>
      <p:pic>
        <p:nvPicPr>
          <p:cNvPr id="11" name="Picture 10" descr="A picture containing text, outdoor, apartment building&#10;&#10;Description automatically generated">
            <a:extLst>
              <a:ext uri="{FF2B5EF4-FFF2-40B4-BE49-F238E27FC236}">
                <a16:creationId xmlns:a16="http://schemas.microsoft.com/office/drawing/2014/main" id="{875D9D74-81FF-BAFA-943D-FBC75E541C2F}"/>
              </a:ext>
            </a:extLst>
          </p:cNvPr>
          <p:cNvPicPr>
            <a:picLocks noChangeAspect="1"/>
          </p:cNvPicPr>
          <p:nvPr/>
        </p:nvPicPr>
        <p:blipFill rotWithShape="1">
          <a:blip r:embed="rId2">
            <a:extLst>
              <a:ext uri="{28A0092B-C50C-407E-A947-70E740481C1C}">
                <a14:useLocalDpi xmlns:a14="http://schemas.microsoft.com/office/drawing/2010/main" val="0"/>
              </a:ext>
            </a:extLst>
          </a:blip>
          <a:srcRect l="19170" r="27331" b="2"/>
          <a:stretch/>
        </p:blipFill>
        <p:spPr>
          <a:xfrm>
            <a:off x="6415352" y="132063"/>
            <a:ext cx="5497686" cy="3894250"/>
          </a:xfrm>
          <a:prstGeom prst="rect">
            <a:avLst/>
          </a:prstGeom>
          <a:ln>
            <a:noFill/>
          </a:ln>
          <a:effectLst>
            <a:softEdge rad="112500"/>
          </a:effectLst>
        </p:spPr>
      </p:pic>
      <p:sp>
        <p:nvSpPr>
          <p:cNvPr id="13" name="TextBox 12">
            <a:extLst>
              <a:ext uri="{FF2B5EF4-FFF2-40B4-BE49-F238E27FC236}">
                <a16:creationId xmlns:a16="http://schemas.microsoft.com/office/drawing/2014/main" id="{E4B26EE3-BE5E-6D6A-CF2D-658D96787F66}"/>
              </a:ext>
            </a:extLst>
          </p:cNvPr>
          <p:cNvSpPr txBox="1"/>
          <p:nvPr/>
        </p:nvSpPr>
        <p:spPr>
          <a:xfrm>
            <a:off x="922429" y="1463740"/>
            <a:ext cx="6096000" cy="397225"/>
          </a:xfrm>
          <a:prstGeom prst="rect">
            <a:avLst/>
          </a:prstGeom>
          <a:noFill/>
        </p:spPr>
        <p:txBody>
          <a:bodyPr wrap="square">
            <a:spAutoFit/>
          </a:bodyPr>
          <a:lstStyle/>
          <a:p>
            <a:pPr>
              <a:lnSpc>
                <a:spcPct val="120000"/>
              </a:lnSpc>
            </a:pPr>
            <a:r>
              <a:rPr lang="en-GB" sz="1800" dirty="0"/>
              <a:t>HILTON HOTEL</a:t>
            </a:r>
          </a:p>
        </p:txBody>
      </p:sp>
      <p:pic>
        <p:nvPicPr>
          <p:cNvPr id="16" name="Picture 15" descr="A building with palm trees in front&#10;&#10;Description automatically generated with low confidence">
            <a:extLst>
              <a:ext uri="{FF2B5EF4-FFF2-40B4-BE49-F238E27FC236}">
                <a16:creationId xmlns:a16="http://schemas.microsoft.com/office/drawing/2014/main" id="{7C105E84-1D45-EFE4-87FE-A563951D6F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3234" y="4026313"/>
            <a:ext cx="5650195" cy="2699625"/>
          </a:xfrm>
          <a:prstGeom prst="rect">
            <a:avLst/>
          </a:prstGeom>
          <a:ln>
            <a:noFill/>
          </a:ln>
          <a:effectLst>
            <a:softEdge rad="112500"/>
          </a:effectLst>
        </p:spPr>
      </p:pic>
    </p:spTree>
    <p:extLst>
      <p:ext uri="{BB962C8B-B14F-4D97-AF65-F5344CB8AC3E}">
        <p14:creationId xmlns:p14="http://schemas.microsoft.com/office/powerpoint/2010/main" val="2802382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399C7-8733-8921-27CD-4C8DD4162A00}"/>
              </a:ext>
            </a:extLst>
          </p:cNvPr>
          <p:cNvSpPr>
            <a:spLocks noGrp="1"/>
          </p:cNvSpPr>
          <p:nvPr>
            <p:ph type="title"/>
          </p:nvPr>
        </p:nvSpPr>
        <p:spPr>
          <a:xfrm>
            <a:off x="127992" y="91810"/>
            <a:ext cx="3216673" cy="1991633"/>
          </a:xfrm>
        </p:spPr>
        <p:txBody>
          <a:bodyPr anchor="ctr">
            <a:normAutofit/>
          </a:bodyPr>
          <a:lstStyle/>
          <a:p>
            <a:pPr algn="r"/>
            <a:r>
              <a:rPr lang="en-GB" dirty="0">
                <a:solidFill>
                  <a:srgbClr val="FFFFFF"/>
                </a:solidFill>
              </a:rPr>
              <a:t>STATISTICS </a:t>
            </a:r>
          </a:p>
        </p:txBody>
      </p:sp>
      <p:sp>
        <p:nvSpPr>
          <p:cNvPr id="3" name="Content Placeholder 2">
            <a:extLst>
              <a:ext uri="{FF2B5EF4-FFF2-40B4-BE49-F238E27FC236}">
                <a16:creationId xmlns:a16="http://schemas.microsoft.com/office/drawing/2014/main" id="{664C482A-43F0-3DDA-7882-F10AD3A82E46}"/>
              </a:ext>
            </a:extLst>
          </p:cNvPr>
          <p:cNvSpPr>
            <a:spLocks noGrp="1"/>
          </p:cNvSpPr>
          <p:nvPr>
            <p:ph idx="1"/>
          </p:nvPr>
        </p:nvSpPr>
        <p:spPr>
          <a:xfrm>
            <a:off x="5334001" y="762000"/>
            <a:ext cx="5334000" cy="5334000"/>
          </a:xfrm>
        </p:spPr>
        <p:txBody>
          <a:bodyPr anchor="ctr">
            <a:normAutofit/>
          </a:bodyPr>
          <a:lstStyle/>
          <a:p>
            <a:endParaRPr lang="en-GB" dirty="0">
              <a:solidFill>
                <a:srgbClr val="FFFFFF"/>
              </a:solidFill>
            </a:endParaRPr>
          </a:p>
          <a:p>
            <a:endParaRPr lang="en-GB" dirty="0">
              <a:solidFill>
                <a:srgbClr val="FFFFFF"/>
              </a:solidFill>
            </a:endParaRPr>
          </a:p>
        </p:txBody>
      </p:sp>
      <p:pic>
        <p:nvPicPr>
          <p:cNvPr id="6" name="Picture 5" descr="Chart, pie chart&#10;&#10;Description automatically generated">
            <a:extLst>
              <a:ext uri="{FF2B5EF4-FFF2-40B4-BE49-F238E27FC236}">
                <a16:creationId xmlns:a16="http://schemas.microsoft.com/office/drawing/2014/main" id="{FA5E3D82-A121-0E4E-37BC-A8EFAD6E5C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61258"/>
            <a:ext cx="5937013" cy="4266847"/>
          </a:xfrm>
          <a:prstGeom prst="rect">
            <a:avLst/>
          </a:prstGeom>
        </p:spPr>
      </p:pic>
      <p:sp>
        <p:nvSpPr>
          <p:cNvPr id="8" name="TextBox 7">
            <a:extLst>
              <a:ext uri="{FF2B5EF4-FFF2-40B4-BE49-F238E27FC236}">
                <a16:creationId xmlns:a16="http://schemas.microsoft.com/office/drawing/2014/main" id="{45BFC724-CBE1-DFD5-F932-CD6660BFD09B}"/>
              </a:ext>
            </a:extLst>
          </p:cNvPr>
          <p:cNvSpPr txBox="1"/>
          <p:nvPr/>
        </p:nvSpPr>
        <p:spPr>
          <a:xfrm>
            <a:off x="790222" y="1842782"/>
            <a:ext cx="3646311" cy="2585323"/>
          </a:xfrm>
          <a:prstGeom prst="rect">
            <a:avLst/>
          </a:prstGeom>
          <a:noFill/>
        </p:spPr>
        <p:txBody>
          <a:bodyPr wrap="square" rtlCol="0">
            <a:spAutoFit/>
          </a:bodyPr>
          <a:lstStyle/>
          <a:p>
            <a:pPr marL="285750" indent="-285750">
              <a:buFont typeface="Wingdings" panose="05000000000000000000" pitchFamily="2" charset="2"/>
              <a:buChar char="v"/>
            </a:pPr>
            <a:r>
              <a:rPr lang="en-GB" dirty="0"/>
              <a:t>Engaged employees is every essential for accomplishing highest results and for delivering incredible performance.</a:t>
            </a:r>
          </a:p>
          <a:p>
            <a:pPr marL="285750" indent="-285750">
              <a:buFont typeface="Wingdings" panose="05000000000000000000" pitchFamily="2" charset="2"/>
              <a:buChar char="v"/>
            </a:pPr>
            <a:r>
              <a:rPr lang="en-GB" dirty="0"/>
              <a:t>On the other side, employees disengaged are destructive both the peers and the company. They are not productive and they not show interest.  </a:t>
            </a:r>
          </a:p>
        </p:txBody>
      </p:sp>
      <p:sp>
        <p:nvSpPr>
          <p:cNvPr id="10" name="TextBox 9">
            <a:extLst>
              <a:ext uri="{FF2B5EF4-FFF2-40B4-BE49-F238E27FC236}">
                <a16:creationId xmlns:a16="http://schemas.microsoft.com/office/drawing/2014/main" id="{D095BEA9-9CC7-1282-FF37-413D064A1D51}"/>
              </a:ext>
            </a:extLst>
          </p:cNvPr>
          <p:cNvSpPr txBox="1"/>
          <p:nvPr/>
        </p:nvSpPr>
        <p:spPr>
          <a:xfrm>
            <a:off x="790222" y="5362222"/>
            <a:ext cx="11074400" cy="646331"/>
          </a:xfrm>
          <a:prstGeom prst="rect">
            <a:avLst/>
          </a:prstGeom>
          <a:noFill/>
        </p:spPr>
        <p:txBody>
          <a:bodyPr wrap="square" rtlCol="0">
            <a:spAutoFit/>
          </a:bodyPr>
          <a:lstStyle/>
          <a:p>
            <a:r>
              <a:rPr lang="en-GB" dirty="0"/>
              <a:t>The importance of employee engagement is that the employee believe in their organisation and help them succeed (Willis Tower Watson, 2022).</a:t>
            </a:r>
          </a:p>
        </p:txBody>
      </p:sp>
    </p:spTree>
    <p:extLst>
      <p:ext uri="{BB962C8B-B14F-4D97-AF65-F5344CB8AC3E}">
        <p14:creationId xmlns:p14="http://schemas.microsoft.com/office/powerpoint/2010/main" val="3874582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7253E8DA-3D47-63E2-71C4-18DEBF55AB1B}"/>
              </a:ext>
            </a:extLst>
          </p:cNvPr>
          <p:cNvSpPr>
            <a:spLocks noGrp="1"/>
          </p:cNvSpPr>
          <p:nvPr>
            <p:ph idx="1"/>
          </p:nvPr>
        </p:nvSpPr>
        <p:spPr>
          <a:xfrm>
            <a:off x="390989" y="713121"/>
            <a:ext cx="4479398" cy="3836301"/>
          </a:xfrm>
        </p:spPr>
        <p:txBody>
          <a:bodyPr>
            <a:normAutofit/>
          </a:bodyPr>
          <a:lstStyle/>
          <a:p>
            <a:pPr>
              <a:buFont typeface="Wingdings" panose="05000000000000000000" pitchFamily="2" charset="2"/>
              <a:buChar char="v"/>
            </a:pPr>
            <a:r>
              <a:rPr lang="en-US" dirty="0"/>
              <a:t>Organizations says is better to focus on other aspects of running your business than hire new talent which is hard to find that cost time and money. (SHRM,2022).</a:t>
            </a:r>
          </a:p>
          <a:p>
            <a:pPr>
              <a:buFont typeface="Wingdings" panose="05000000000000000000" pitchFamily="2" charset="2"/>
              <a:buChar char="v"/>
            </a:pPr>
            <a:endParaRPr lang="en-US" dirty="0"/>
          </a:p>
        </p:txBody>
      </p:sp>
      <p:pic>
        <p:nvPicPr>
          <p:cNvPr id="5" name="Content Placeholder 4" descr="Diagram&#10;&#10;Description automatically generated">
            <a:extLst>
              <a:ext uri="{FF2B5EF4-FFF2-40B4-BE49-F238E27FC236}">
                <a16:creationId xmlns:a16="http://schemas.microsoft.com/office/drawing/2014/main" id="{76077ED3-8260-45C2-B94C-146BC0CD9094}"/>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7761688" y="226157"/>
            <a:ext cx="4039323" cy="4029754"/>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pic>
        <p:nvPicPr>
          <p:cNvPr id="7" name="Picture 6" descr="Chart, funnel chart&#10;&#10;Description automatically generated">
            <a:extLst>
              <a:ext uri="{FF2B5EF4-FFF2-40B4-BE49-F238E27FC236}">
                <a16:creationId xmlns:a16="http://schemas.microsoft.com/office/drawing/2014/main" id="{B0F98024-8032-F961-55E5-2E8A8506C3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2977468"/>
            <a:ext cx="5555848" cy="3836301"/>
          </a:xfrm>
          <a:prstGeom prst="rect">
            <a:avLst/>
          </a:prstGeom>
        </p:spPr>
      </p:pic>
      <p:sp>
        <p:nvSpPr>
          <p:cNvPr id="8" name="TextBox 7">
            <a:extLst>
              <a:ext uri="{FF2B5EF4-FFF2-40B4-BE49-F238E27FC236}">
                <a16:creationId xmlns:a16="http://schemas.microsoft.com/office/drawing/2014/main" id="{DAB839BC-17CE-253C-111A-38ADA38B01EB}"/>
              </a:ext>
            </a:extLst>
          </p:cNvPr>
          <p:cNvSpPr txBox="1"/>
          <p:nvPr/>
        </p:nvSpPr>
        <p:spPr>
          <a:xfrm>
            <a:off x="7465671" y="4861367"/>
            <a:ext cx="4335340" cy="1477328"/>
          </a:xfrm>
          <a:prstGeom prst="rect">
            <a:avLst/>
          </a:prstGeom>
          <a:noFill/>
        </p:spPr>
        <p:txBody>
          <a:bodyPr wrap="square" rtlCol="0">
            <a:spAutoFit/>
          </a:bodyPr>
          <a:lstStyle/>
          <a:p>
            <a:pPr marL="285750" indent="-285750">
              <a:buFont typeface="Wingdings" panose="05000000000000000000" pitchFamily="2" charset="2"/>
              <a:buChar char="v"/>
            </a:pPr>
            <a:r>
              <a:rPr lang="en-GB" dirty="0"/>
              <a:t>In order to increase the profitability of companies, employee involvement does not only refer to recruitment and retention, but also motivation from the company.</a:t>
            </a:r>
          </a:p>
        </p:txBody>
      </p:sp>
    </p:spTree>
    <p:extLst>
      <p:ext uri="{BB962C8B-B14F-4D97-AF65-F5344CB8AC3E}">
        <p14:creationId xmlns:p14="http://schemas.microsoft.com/office/powerpoint/2010/main" val="2139178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C4ED9-6D06-E760-F9FF-D3DE0B862148}"/>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44792EBE-545D-F89F-FFA6-509B7806DD16}"/>
              </a:ext>
            </a:extLst>
          </p:cNvPr>
          <p:cNvSpPr>
            <a:spLocks noGrp="1"/>
          </p:cNvSpPr>
          <p:nvPr>
            <p:ph idx="1"/>
          </p:nvPr>
        </p:nvSpPr>
        <p:spPr/>
        <p:txBody>
          <a:bodyPr/>
          <a:lstStyle/>
          <a:p>
            <a:pPr>
              <a:buFont typeface="Wingdings" panose="05000000000000000000" pitchFamily="2" charset="2"/>
              <a:buChar char="v"/>
            </a:pPr>
            <a:r>
              <a:rPr lang="en-GB" dirty="0"/>
              <a:t>Organizations need to focus on emotional and wellbeing so they can succeed in  customer satisfaction and financial.</a:t>
            </a:r>
          </a:p>
          <a:p>
            <a:pPr>
              <a:buFont typeface="Wingdings" panose="05000000000000000000" pitchFamily="2" charset="2"/>
              <a:buChar char="v"/>
            </a:pPr>
            <a:r>
              <a:rPr lang="en-GB" dirty="0"/>
              <a:t>The employees are happy, devoted and satisfy if the organization are sustain them and invest in them.</a:t>
            </a:r>
          </a:p>
          <a:p>
            <a:pPr>
              <a:buFont typeface="Wingdings" panose="05000000000000000000" pitchFamily="2" charset="2"/>
              <a:buChar char="v"/>
            </a:pPr>
            <a:r>
              <a:rPr lang="en-GB" dirty="0"/>
              <a:t>If the company are implementing the elements and the 10 opportunities of employee engagement they will get to the top. </a:t>
            </a:r>
          </a:p>
          <a:p>
            <a:pPr>
              <a:buFont typeface="Wingdings" panose="05000000000000000000" pitchFamily="2" charset="2"/>
              <a:buChar char="v"/>
            </a:pPr>
            <a:r>
              <a:rPr lang="en-GB" dirty="0"/>
              <a:t>There are also disengaged employees that they not match with the cultural of organization and they do not show importance and this can lead to unproductivity, and </a:t>
            </a:r>
            <a:r>
              <a:rPr lang="en-GB" dirty="0" err="1"/>
              <a:t>unquality</a:t>
            </a:r>
            <a:r>
              <a:rPr lang="en-GB" dirty="0"/>
              <a:t>. </a:t>
            </a:r>
          </a:p>
        </p:txBody>
      </p:sp>
    </p:spTree>
    <p:extLst>
      <p:ext uri="{BB962C8B-B14F-4D97-AF65-F5344CB8AC3E}">
        <p14:creationId xmlns:p14="http://schemas.microsoft.com/office/powerpoint/2010/main" val="1817796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AEED5540-64E5-4258-ABA4-753F07B71B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53F7A2EE-BAB0-CC4A-C1CA-1690214F8E32}"/>
              </a:ext>
            </a:extLst>
          </p:cNvPr>
          <p:cNvPicPr>
            <a:picLocks noChangeAspect="1"/>
          </p:cNvPicPr>
          <p:nvPr/>
        </p:nvPicPr>
        <p:blipFill rotWithShape="1">
          <a:blip r:embed="rId2">
            <a:alphaModFix/>
          </a:blip>
          <a:srcRect b="6271"/>
          <a:stretch/>
        </p:blipFill>
        <p:spPr>
          <a:xfrm>
            <a:off x="20" y="1571"/>
            <a:ext cx="12191980" cy="6856429"/>
          </a:xfrm>
          <a:prstGeom prst="rect">
            <a:avLst/>
          </a:prstGeom>
        </p:spPr>
      </p:pic>
      <p:sp useBgFill="1">
        <p:nvSpPr>
          <p:cNvPr id="22" name="Oval 21">
            <a:extLst>
              <a:ext uri="{FF2B5EF4-FFF2-40B4-BE49-F238E27FC236}">
                <a16:creationId xmlns:a16="http://schemas.microsoft.com/office/drawing/2014/main" id="{5E46B165-E118-452A-83D6-DE891373E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652" y="1260628"/>
            <a:ext cx="4336744" cy="4336744"/>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FAAD9F-072D-BE48-AFE0-A80EB7821B0B}"/>
              </a:ext>
            </a:extLst>
          </p:cNvPr>
          <p:cNvSpPr>
            <a:spLocks noGrp="1"/>
          </p:cNvSpPr>
          <p:nvPr>
            <p:ph type="title"/>
          </p:nvPr>
        </p:nvSpPr>
        <p:spPr>
          <a:xfrm>
            <a:off x="1749522" y="2096563"/>
            <a:ext cx="3425005" cy="1640670"/>
          </a:xfrm>
        </p:spPr>
        <p:txBody>
          <a:bodyPr vert="horz" lIns="91440" tIns="45720" rIns="91440" bIns="45720" rtlCol="0" anchor="b">
            <a:normAutofit/>
          </a:bodyPr>
          <a:lstStyle/>
          <a:p>
            <a:pPr algn="ctr"/>
            <a:r>
              <a:rPr lang="en-US" sz="4000" dirty="0"/>
              <a:t>Questions?</a:t>
            </a:r>
          </a:p>
        </p:txBody>
      </p:sp>
    </p:spTree>
    <p:extLst>
      <p:ext uri="{BB962C8B-B14F-4D97-AF65-F5344CB8AC3E}">
        <p14:creationId xmlns:p14="http://schemas.microsoft.com/office/powerpoint/2010/main" val="250301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ABB4-CC0A-201F-FB68-65D39AFF3C7E}"/>
              </a:ext>
            </a:extLst>
          </p:cNvPr>
          <p:cNvSpPr>
            <a:spLocks noGrp="1"/>
          </p:cNvSpPr>
          <p:nvPr>
            <p:ph type="title"/>
          </p:nvPr>
        </p:nvSpPr>
        <p:spPr>
          <a:xfrm>
            <a:off x="1429566" y="0"/>
            <a:ext cx="9238434" cy="857559"/>
          </a:xfrm>
        </p:spPr>
        <p:txBody>
          <a:bodyPr/>
          <a:lstStyle/>
          <a:p>
            <a:pPr algn="ctr"/>
            <a:r>
              <a:rPr lang="en-GB" dirty="0"/>
              <a:t>REFERENCES:</a:t>
            </a:r>
          </a:p>
        </p:txBody>
      </p:sp>
      <p:sp>
        <p:nvSpPr>
          <p:cNvPr id="3" name="Content Placeholder 2">
            <a:extLst>
              <a:ext uri="{FF2B5EF4-FFF2-40B4-BE49-F238E27FC236}">
                <a16:creationId xmlns:a16="http://schemas.microsoft.com/office/drawing/2014/main" id="{4ED40D9A-40B8-AAA1-0E70-BBDA180C06C4}"/>
              </a:ext>
            </a:extLst>
          </p:cNvPr>
          <p:cNvSpPr>
            <a:spLocks noGrp="1"/>
          </p:cNvSpPr>
          <p:nvPr>
            <p:ph idx="1"/>
          </p:nvPr>
        </p:nvSpPr>
        <p:spPr>
          <a:xfrm>
            <a:off x="1429566" y="942621"/>
            <a:ext cx="9238434" cy="5424311"/>
          </a:xfrm>
        </p:spPr>
        <p:txBody>
          <a:bodyPr>
            <a:normAutofit fontScale="70000" lnSpcReduction="20000"/>
          </a:bodyPr>
          <a:lstStyle/>
          <a:p>
            <a:r>
              <a:rPr lang="en-GB" dirty="0">
                <a:hlinkClick r:id="rId2"/>
              </a:rPr>
              <a:t>https://www.globalengagementsolutions.com/blog/10-opportunities-to-improve-your-employee-engagement/</a:t>
            </a:r>
            <a:r>
              <a:rPr lang="en-GB" dirty="0"/>
              <a:t> (Accessed on 28 November 2022)</a:t>
            </a:r>
          </a:p>
          <a:p>
            <a:r>
              <a:rPr lang="en-GB" dirty="0">
                <a:hlinkClick r:id="rId3"/>
              </a:rPr>
              <a:t>https://www.managementstudyguide.com/employee-engagement-elements.htm</a:t>
            </a:r>
            <a:r>
              <a:rPr lang="en-GB" dirty="0"/>
              <a:t> (Accessed on 28 November 2022)</a:t>
            </a:r>
          </a:p>
          <a:p>
            <a:r>
              <a:rPr lang="en-GB" dirty="0">
                <a:hlinkClick r:id="rId4"/>
              </a:rPr>
              <a:t>http://www.davidzinger.com/zinger-model/</a:t>
            </a:r>
            <a:r>
              <a:rPr lang="en-GB" dirty="0"/>
              <a:t> (Accessed on 28  November 2022)</a:t>
            </a:r>
          </a:p>
          <a:p>
            <a:r>
              <a:rPr lang="en-GB" dirty="0">
                <a:hlinkClick r:id="rId5"/>
              </a:rPr>
              <a:t>https://jobs.hilton.com/us/en</a:t>
            </a:r>
            <a:r>
              <a:rPr lang="en-GB" dirty="0"/>
              <a:t> (Accessed on 1 December 2022)</a:t>
            </a:r>
          </a:p>
          <a:p>
            <a:r>
              <a:rPr lang="en-GB" dirty="0">
                <a:hlinkClick r:id="rId6"/>
              </a:rPr>
              <a:t>https://www.marriott.co.uk/</a:t>
            </a:r>
            <a:r>
              <a:rPr lang="en-GB" dirty="0"/>
              <a:t> (Accessed on 1 December 2022)</a:t>
            </a:r>
          </a:p>
          <a:p>
            <a:r>
              <a:rPr lang="en-GB" dirty="0">
                <a:hlinkClick r:id="rId7"/>
              </a:rPr>
              <a:t>https://www.wtwco.com/en-GB/Insights/2021/05/why-is-employee-engagement-important</a:t>
            </a:r>
            <a:r>
              <a:rPr lang="en-GB" dirty="0"/>
              <a:t> (Accessed on 2 December 2022)</a:t>
            </a:r>
          </a:p>
          <a:p>
            <a:r>
              <a:rPr lang="en-GB" dirty="0">
                <a:hlinkClick r:id="rId8"/>
              </a:rPr>
              <a:t>https://www.clearreview.com/15-employee-engagement-statistics/</a:t>
            </a:r>
            <a:r>
              <a:rPr lang="en-GB" dirty="0"/>
              <a:t> (Accessed on 3 December 2022)</a:t>
            </a:r>
          </a:p>
          <a:p>
            <a:r>
              <a:rPr lang="en-GB" dirty="0">
                <a:hlinkClick r:id="rId9"/>
              </a:rPr>
              <a:t>https://www.postbeyond.com/blog/26-employee-engagement-stats/</a:t>
            </a:r>
            <a:r>
              <a:rPr lang="en-GB" dirty="0"/>
              <a:t> (Accessed on 3 December 2022)</a:t>
            </a:r>
          </a:p>
          <a:p>
            <a:r>
              <a:rPr lang="en-GB" dirty="0">
                <a:hlinkClick r:id="rId10"/>
              </a:rPr>
              <a:t>https://www.shrm.org/</a:t>
            </a:r>
            <a:r>
              <a:rPr lang="en-GB" dirty="0"/>
              <a:t> (Accessed on 5 December 2022)</a:t>
            </a:r>
          </a:p>
          <a:p>
            <a:r>
              <a:rPr lang="en-GB" dirty="0">
                <a:hlinkClick r:id="rId11"/>
              </a:rPr>
              <a:t>https://www.raconteur.net/getting-engagement-right-to-motivate-staff/</a:t>
            </a:r>
            <a:r>
              <a:rPr lang="en-GB" dirty="0"/>
              <a:t> (Accessed on 5 December 2022)</a:t>
            </a:r>
          </a:p>
          <a:p>
            <a:r>
              <a:rPr lang="en-GB" dirty="0"/>
              <a:t>May, D.R. Gilson, R.L. and Harter, L.M. (2004) ‘The psychological conditions of meaningfulness, safety and availability and the engagement of the human spirit at work’, Journal of Occupational and Organisational Psychology, Vol 77, pp11-37</a:t>
            </a:r>
          </a:p>
          <a:p>
            <a:r>
              <a:rPr lang="en-GB" dirty="0"/>
              <a:t>Truss, C., Soane, E., Edwards, C., Wisdom, K., </a:t>
            </a:r>
            <a:r>
              <a:rPr lang="en-GB" dirty="0" err="1"/>
              <a:t>Croll</a:t>
            </a:r>
            <a:r>
              <a:rPr lang="en-GB" dirty="0"/>
              <a:t>, A. and Burnett, J. (2006) Working Life: Employee Attitudes and Engagement 2006. London, CIPD.</a:t>
            </a:r>
          </a:p>
        </p:txBody>
      </p:sp>
    </p:spTree>
    <p:extLst>
      <p:ext uri="{BB962C8B-B14F-4D97-AF65-F5344CB8AC3E}">
        <p14:creationId xmlns:p14="http://schemas.microsoft.com/office/powerpoint/2010/main" val="3340824163"/>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1593</TotalTime>
  <Words>1190</Words>
  <Application>Microsoft Office PowerPoint</Application>
  <PresentationFormat>Widescreen</PresentationFormat>
  <Paragraphs>99</Paragraphs>
  <Slides>11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vt:lpstr>
      <vt:lpstr>Calibri</vt:lpstr>
      <vt:lpstr>Trade Gothic Next Cond</vt:lpstr>
      <vt:lpstr>Trade Gothic Next Light</vt:lpstr>
      <vt:lpstr>Wingdings</vt:lpstr>
      <vt:lpstr>PortalVTI</vt:lpstr>
      <vt:lpstr>Employee engagement</vt:lpstr>
      <vt:lpstr>PowerPoint Presentation</vt:lpstr>
      <vt:lpstr>definition</vt:lpstr>
      <vt:lpstr>Elements and models of employee engagement</vt:lpstr>
      <vt:lpstr>10 opportunities to improve employee engagement</vt:lpstr>
      <vt:lpstr>Example from hotel industry </vt:lpstr>
      <vt:lpstr>STATISTICS </vt:lpstr>
      <vt:lpstr>PowerPoint Presentation</vt:lpstr>
      <vt:lpstr>Conclusion </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Gabriel Anton (2122258)</dc:creator>
  <cp:lastModifiedBy>Gabriel Anton (2122258)</cp:lastModifiedBy>
  <cp:revision>19</cp:revision>
  <dcterms:created xsi:type="dcterms:W3CDTF">2022-12-02T17:40:08Z</dcterms:created>
  <dcterms:modified xsi:type="dcterms:W3CDTF">2022-12-05T22:59:36Z</dcterms:modified>
</cp:coreProperties>
</file>