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30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182A04-11C5-4A64-A96E-AB4A8251D91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7B6B6-A585-4712-911E-CBD6058FE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821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4AFBC7F-7E8C-4880-9BCE-840E6B322A8E}" type="slidenum">
              <a:rPr lang="en-GB" altLang="en-US">
                <a:latin typeface="Times" pitchFamily="18" charset="0"/>
              </a:rPr>
              <a:pPr/>
              <a:t>2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40963" name="Rectangle 307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075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1C2752B-2280-4C35-A6A3-468E6BEC2637}" type="slidenum">
              <a:rPr lang="en-GB" altLang="en-US">
                <a:latin typeface="Times" pitchFamily="18" charset="0"/>
              </a:rPr>
              <a:pPr/>
              <a:t>5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9D8129A-05B2-4A55-A6C4-D12B1DA678C8}" type="slidenum">
              <a:rPr lang="en-GB" altLang="en-US">
                <a:latin typeface="Times" pitchFamily="18" charset="0"/>
              </a:rPr>
              <a:pPr/>
              <a:t>6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A313F3D9-797D-41D9-8B19-E6FC15BA07E2}" type="slidenum">
              <a:rPr lang="en-GB" altLang="en-US">
                <a:latin typeface="Times" pitchFamily="18" charset="0"/>
              </a:rPr>
              <a:pPr/>
              <a:t>8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ED5F69D-43C6-4177-B19E-3A9A395738D4}" type="slidenum">
              <a:rPr lang="en-GB" altLang="en-US">
                <a:latin typeface="Times" pitchFamily="18" charset="0"/>
              </a:rPr>
              <a:pPr/>
              <a:t>9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219E5BB-A408-4D94-A07E-926CEFA328D0}" type="slidenum">
              <a:rPr lang="en-GB" altLang="en-US">
                <a:latin typeface="Times" pitchFamily="18" charset="0"/>
              </a:rPr>
              <a:pPr/>
              <a:t>10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59997A5-25BD-425B-AD4C-1E57A1DE1977}" type="slidenum">
              <a:rPr lang="en-GB" altLang="en-US">
                <a:latin typeface="Times" pitchFamily="18" charset="0"/>
              </a:rPr>
              <a:pPr/>
              <a:t>11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3BDBF98-A812-48FB-8E42-D17D5DE620EC}" type="slidenum">
              <a:rPr lang="en-GB" altLang="en-US">
                <a:latin typeface="Times" pitchFamily="18" charset="0"/>
              </a:rPr>
              <a:pPr/>
              <a:t>12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B617303-E234-4DF2-9EEB-2737ED0ACAF7}" type="slidenum">
              <a:rPr lang="en-GB" altLang="en-US">
                <a:latin typeface="Times" pitchFamily="18" charset="0"/>
              </a:rPr>
              <a:pPr/>
              <a:t>13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754B281-1D1F-4F1F-ACBF-6CA6FAB11645}" type="slidenum">
              <a:rPr lang="en-GB" altLang="en-US">
                <a:latin typeface="Times" pitchFamily="18" charset="0"/>
              </a:rPr>
              <a:pPr/>
              <a:t>15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54B68BC-70BB-4B2D-93BB-4660FEB88E01}" type="slidenum">
              <a:rPr lang="en-GB" altLang="en-US">
                <a:latin typeface="Times" pitchFamily="18" charset="0"/>
              </a:rPr>
              <a:pPr/>
              <a:t>16</a:t>
            </a:fld>
            <a:endParaRPr lang="en-GB" altLang="en-US">
              <a:latin typeface="Times" pitchFamily="18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2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071" y="5035138"/>
            <a:ext cx="1649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09" y="5855179"/>
            <a:ext cx="1649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03CD7C2-4809-4F82-958A-565407B32EE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GIS</a:t>
            </a:r>
            <a:br>
              <a:rPr lang="en-GB" dirty="0"/>
            </a:br>
            <a:r>
              <a:rPr lang="en-GB" dirty="0"/>
              <a:t>B Holland 2016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GIS Data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3990589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8"/>
          <p:cNvSpPr txBox="1">
            <a:spLocks noChangeArrowheads="1"/>
          </p:cNvSpPr>
          <p:nvPr/>
        </p:nvSpPr>
        <p:spPr bwMode="auto">
          <a:xfrm>
            <a:off x="971600" y="1260930"/>
            <a:ext cx="27876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Arial" charset="0"/>
              </a:rPr>
              <a:t>Stages involved in constructing a GIS data model</a:t>
            </a:r>
          </a:p>
        </p:txBody>
      </p:sp>
      <p:pic>
        <p:nvPicPr>
          <p:cNvPr id="4099" name="Picture 19" descr="fig-3-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17538"/>
            <a:ext cx="3328988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982046" y="3294063"/>
            <a:ext cx="3298784" cy="1517904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1800" dirty="0"/>
              <a:t>At each stage of the model building process the physical element represented on the map become more of an abstract of reality</a:t>
            </a:r>
          </a:p>
        </p:txBody>
      </p:sp>
    </p:spTree>
    <p:extLst>
      <p:ext uri="{BB962C8B-B14F-4D97-AF65-F5344CB8AC3E}">
        <p14:creationId xmlns:p14="http://schemas.microsoft.com/office/powerpoint/2010/main" val="390803049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Modes or dimensions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Temporal – dates Jan 15 2021</a:t>
            </a:r>
          </a:p>
          <a:p>
            <a:pPr eaLnBrk="1" hangingPunct="1">
              <a:defRPr/>
            </a:pPr>
            <a:r>
              <a:rPr lang="en-GB" dirty="0"/>
              <a:t>Thematic – Flood damage</a:t>
            </a:r>
          </a:p>
          <a:p>
            <a:pPr>
              <a:defRPr/>
            </a:pPr>
            <a:r>
              <a:rPr lang="en-GB" dirty="0"/>
              <a:t>Spatial - near Craig Y Nos visitor  car park</a:t>
            </a:r>
          </a:p>
          <a:p>
            <a:pPr eaLnBrk="1" hangingPunct="1">
              <a:defRPr/>
            </a:pPr>
            <a:r>
              <a:rPr lang="en-GB" dirty="0"/>
              <a:t>Thus temporal dimensions indicate time, thematic indicates the characteristics of the real world feature and spatial gives it a location.</a:t>
            </a:r>
          </a:p>
          <a:p>
            <a:pPr eaLnBrk="1" hangingPunct="1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340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903" y="836712"/>
            <a:ext cx="7024744" cy="10081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3200" dirty="0"/>
              <a:t>Classifying Spatial Data – Entity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000" dirty="0"/>
              <a:t>Geographic theory employs the subdivision of spatial data into one of four object classes</a:t>
            </a:r>
            <a:endParaRPr lang="en-GB" sz="2400" dirty="0"/>
          </a:p>
          <a:p>
            <a:pPr lvl="1" eaLnBrk="1" hangingPunct="1">
              <a:defRPr/>
            </a:pPr>
            <a:r>
              <a:rPr lang="en-GB" sz="1600" dirty="0"/>
              <a:t>Points, Lines, Areas, Surfaces</a:t>
            </a:r>
          </a:p>
          <a:p>
            <a:pPr lvl="1" eaLnBrk="1" hangingPunct="1">
              <a:defRPr/>
            </a:pPr>
            <a:r>
              <a:rPr lang="en-GB" sz="1600" dirty="0"/>
              <a:t>Vector Data structures - Use is made of the two-</a:t>
            </a:r>
            <a:r>
              <a:rPr lang="en-GB" sz="1600" dirty="0" err="1"/>
              <a:t>dimentional</a:t>
            </a:r>
            <a:r>
              <a:rPr lang="en-GB" sz="1600" dirty="0"/>
              <a:t> Cartesian (</a:t>
            </a:r>
            <a:r>
              <a:rPr lang="en-GB" sz="1600" dirty="0" err="1"/>
              <a:t>x,y</a:t>
            </a:r>
            <a:r>
              <a:rPr lang="en-GB" sz="1600" dirty="0"/>
              <a:t>) co-ordinate system to store shapes as spatial entities.</a:t>
            </a:r>
          </a:p>
          <a:p>
            <a:pPr lvl="1" eaLnBrk="1" hangingPunct="1">
              <a:defRPr/>
            </a:pPr>
            <a:r>
              <a:rPr lang="en-GB" sz="1600" dirty="0"/>
              <a:t>The following Diagram gives examples</a:t>
            </a:r>
            <a:endParaRPr lang="en-GB" sz="2000" dirty="0"/>
          </a:p>
        </p:txBody>
      </p:sp>
      <p:grpSp>
        <p:nvGrpSpPr>
          <p:cNvPr id="4" name="Group 3"/>
          <p:cNvGrpSpPr/>
          <p:nvPr/>
        </p:nvGrpSpPr>
        <p:grpSpPr>
          <a:xfrm>
            <a:off x="2555776" y="4704395"/>
            <a:ext cx="5057775" cy="1222049"/>
            <a:chOff x="1724025" y="3876675"/>
            <a:chExt cx="5057775" cy="2038350"/>
          </a:xfrm>
        </p:grpSpPr>
        <p:sp>
          <p:nvSpPr>
            <p:cNvPr id="11268" name="Line 4"/>
            <p:cNvSpPr>
              <a:spLocks noChangeShapeType="1"/>
            </p:cNvSpPr>
            <p:nvPr/>
          </p:nvSpPr>
          <p:spPr bwMode="auto">
            <a:xfrm>
              <a:off x="1724025" y="4552950"/>
              <a:ext cx="533400" cy="685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269" name="Line 5"/>
            <p:cNvSpPr>
              <a:spLocks noChangeShapeType="1"/>
            </p:cNvSpPr>
            <p:nvPr/>
          </p:nvSpPr>
          <p:spPr bwMode="auto">
            <a:xfrm flipH="1">
              <a:off x="1762125" y="4610100"/>
              <a:ext cx="533400" cy="609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270" name="Freeform 7"/>
            <p:cNvSpPr>
              <a:spLocks/>
            </p:cNvSpPr>
            <p:nvPr/>
          </p:nvSpPr>
          <p:spPr bwMode="auto">
            <a:xfrm>
              <a:off x="3876675" y="4086225"/>
              <a:ext cx="609600" cy="1828800"/>
            </a:xfrm>
            <a:custGeom>
              <a:avLst/>
              <a:gdLst>
                <a:gd name="T0" fmla="*/ 0 w 384"/>
                <a:gd name="T1" fmla="*/ 0 h 1152"/>
                <a:gd name="T2" fmla="*/ 384 w 384"/>
                <a:gd name="T3" fmla="*/ 432 h 1152"/>
                <a:gd name="T4" fmla="*/ 240 w 384"/>
                <a:gd name="T5" fmla="*/ 1152 h 1152"/>
                <a:gd name="T6" fmla="*/ 0 60000 65536"/>
                <a:gd name="T7" fmla="*/ 0 60000 65536"/>
                <a:gd name="T8" fmla="*/ 0 60000 65536"/>
                <a:gd name="T9" fmla="*/ 0 w 384"/>
                <a:gd name="T10" fmla="*/ 0 h 1152"/>
                <a:gd name="T11" fmla="*/ 384 w 384"/>
                <a:gd name="T12" fmla="*/ 1152 h 11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84" h="1152">
                  <a:moveTo>
                    <a:pt x="0" y="0"/>
                  </a:moveTo>
                  <a:lnTo>
                    <a:pt x="384" y="432"/>
                  </a:lnTo>
                  <a:lnTo>
                    <a:pt x="240" y="1152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1271" name="Freeform 8"/>
            <p:cNvSpPr>
              <a:spLocks/>
            </p:cNvSpPr>
            <p:nvPr/>
          </p:nvSpPr>
          <p:spPr bwMode="auto">
            <a:xfrm>
              <a:off x="5715000" y="3876675"/>
              <a:ext cx="1066800" cy="1905000"/>
            </a:xfrm>
            <a:custGeom>
              <a:avLst/>
              <a:gdLst>
                <a:gd name="T0" fmla="*/ 336 w 672"/>
                <a:gd name="T1" fmla="*/ 0 h 1200"/>
                <a:gd name="T2" fmla="*/ 0 w 672"/>
                <a:gd name="T3" fmla="*/ 528 h 1200"/>
                <a:gd name="T4" fmla="*/ 0 w 672"/>
                <a:gd name="T5" fmla="*/ 1200 h 1200"/>
                <a:gd name="T6" fmla="*/ 624 w 672"/>
                <a:gd name="T7" fmla="*/ 1200 h 1200"/>
                <a:gd name="T8" fmla="*/ 672 w 672"/>
                <a:gd name="T9" fmla="*/ 240 h 1200"/>
                <a:gd name="T10" fmla="*/ 336 w 672"/>
                <a:gd name="T11" fmla="*/ 0 h 12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72"/>
                <a:gd name="T19" fmla="*/ 0 h 1200"/>
                <a:gd name="T20" fmla="*/ 672 w 672"/>
                <a:gd name="T21" fmla="*/ 1200 h 12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72" h="1200">
                  <a:moveTo>
                    <a:pt x="336" y="0"/>
                  </a:moveTo>
                  <a:lnTo>
                    <a:pt x="0" y="528"/>
                  </a:lnTo>
                  <a:lnTo>
                    <a:pt x="0" y="1200"/>
                  </a:lnTo>
                  <a:lnTo>
                    <a:pt x="624" y="1200"/>
                  </a:lnTo>
                  <a:lnTo>
                    <a:pt x="672" y="240"/>
                  </a:lnTo>
                  <a:lnTo>
                    <a:pt x="336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63184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026"/>
          <p:cNvSpPr txBox="1">
            <a:spLocks noChangeArrowheads="1"/>
          </p:cNvSpPr>
          <p:nvPr/>
        </p:nvSpPr>
        <p:spPr bwMode="auto">
          <a:xfrm>
            <a:off x="640167" y="5884863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Raster and vector spatial data (Continued)</a:t>
            </a:r>
          </a:p>
        </p:txBody>
      </p:sp>
      <p:pic>
        <p:nvPicPr>
          <p:cNvPr id="12291" name="Picture 1029" descr="fig-3-9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1393825"/>
            <a:ext cx="8128000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17267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027"/>
          <p:cNvSpPr txBox="1">
            <a:spLocks noChangeArrowheads="1"/>
          </p:cNvSpPr>
          <p:nvPr/>
        </p:nvSpPr>
        <p:spPr bwMode="auto">
          <a:xfrm>
            <a:off x="467544" y="5895975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Effect of changing resolution in the raster (left) and vector worlds (right)</a:t>
            </a:r>
          </a:p>
        </p:txBody>
      </p:sp>
      <p:pic>
        <p:nvPicPr>
          <p:cNvPr id="13315" name="Picture 1029" descr="fig-3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47675"/>
            <a:ext cx="72644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254314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/>
              <a:t>Raster data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GB" sz="2000" dirty="0"/>
              <a:t>The following slide provides an example of a raster data representation </a:t>
            </a:r>
          </a:p>
          <a:p>
            <a:pPr eaLnBrk="1" hangingPunct="1">
              <a:defRPr/>
            </a:pPr>
            <a:r>
              <a:rPr lang="en-GB" sz="2000" dirty="0"/>
              <a:t>Basically we us the principle of pixels on a computer screen – each pixel will have a grid reference. Each reference will have one or more values attached to it.</a:t>
            </a:r>
          </a:p>
          <a:p>
            <a:pPr eaLnBrk="1" hangingPunct="1">
              <a:defRPr/>
            </a:pPr>
            <a:r>
              <a:rPr lang="en-GB" sz="2000" dirty="0"/>
              <a:t>In a simple raster structure different spatial features must be stored as separate data layers.</a:t>
            </a:r>
          </a:p>
          <a:p>
            <a:pPr eaLnBrk="1" hangingPunct="1">
              <a:defRPr/>
            </a:pPr>
            <a:r>
              <a:rPr lang="en-GB" sz="2000" dirty="0"/>
              <a:t>To store images in raster format sometimes causes impact on the storage and retrieval of eth GIS map information.</a:t>
            </a:r>
          </a:p>
          <a:p>
            <a:pPr eaLnBrk="1" hangingPunct="1">
              <a:defRPr/>
            </a:pPr>
            <a:r>
              <a:rPr lang="en-GB" sz="2000" dirty="0"/>
              <a:t>Because vector storage only need to retain the point values and then use is made of various algorithms the memory requirement are less.</a:t>
            </a:r>
          </a:p>
          <a:p>
            <a:pPr eaLnBrk="1" hangingPunct="1">
              <a:defRPr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74110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609600" y="5445224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A simple raster data structure</a:t>
            </a:r>
          </a:p>
        </p:txBody>
      </p:sp>
      <p:pic>
        <p:nvPicPr>
          <p:cNvPr id="15363" name="Picture 6" descr="fig-3-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1681163"/>
            <a:ext cx="8231187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150081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610578" y="5508241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Feature coding of cells in the raster world</a:t>
            </a:r>
          </a:p>
        </p:txBody>
      </p:sp>
      <p:pic>
        <p:nvPicPr>
          <p:cNvPr id="16387" name="Picture 6" descr="fig-3-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1720850"/>
            <a:ext cx="8177212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071865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609600" y="5855548"/>
            <a:ext cx="8534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Data structures in the vector world: (a) simple data structure;</a:t>
            </a:r>
            <a:br>
              <a:rPr lang="en-US" altLang="en-US" dirty="0">
                <a:latin typeface="Arial" charset="0"/>
              </a:rPr>
            </a:br>
            <a:r>
              <a:rPr lang="en-US" altLang="en-US" dirty="0">
                <a:latin typeface="Arial" charset="0"/>
              </a:rPr>
              <a:t>(b) point dictionary</a:t>
            </a:r>
          </a:p>
        </p:txBody>
      </p:sp>
      <p:pic>
        <p:nvPicPr>
          <p:cNvPr id="18435" name="Picture 5" descr="fig-3-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063" y="504825"/>
            <a:ext cx="32766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32187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8"/>
          <p:cNvSpPr txBox="1">
            <a:spLocks noChangeArrowheads="1"/>
          </p:cNvSpPr>
          <p:nvPr/>
        </p:nvSpPr>
        <p:spPr bwMode="auto">
          <a:xfrm>
            <a:off x="609600" y="5884863"/>
            <a:ext cx="8534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Ordnance Survey </a:t>
            </a:r>
            <a:r>
              <a:rPr lang="en-US" altLang="en-US" dirty="0" err="1">
                <a:latin typeface="Arial" charset="0"/>
              </a:rPr>
              <a:t>MasterMap</a:t>
            </a:r>
            <a:endParaRPr lang="en-US" altLang="en-US" dirty="0"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800" i="1" dirty="0">
                <a:latin typeface="Arial" charset="0"/>
              </a:rPr>
              <a:t>Source</a:t>
            </a:r>
            <a:r>
              <a:rPr lang="en-US" altLang="en-US" sz="800" dirty="0">
                <a:latin typeface="Arial" charset="0"/>
              </a:rPr>
              <a:t>: Reproduced by permission of Ordnance Survey on behalf of HMSO. © Crown Copyright 2006. All rights reserved. Ordnance Survey </a:t>
            </a:r>
            <a:r>
              <a:rPr lang="en-US" altLang="en-US" sz="800" dirty="0" err="1">
                <a:latin typeface="Arial" charset="0"/>
              </a:rPr>
              <a:t>Licence</a:t>
            </a:r>
            <a:r>
              <a:rPr lang="en-US" altLang="en-US" sz="800" dirty="0">
                <a:latin typeface="Arial" charset="0"/>
              </a:rPr>
              <a:t> number 100030901</a:t>
            </a:r>
          </a:p>
        </p:txBody>
      </p:sp>
      <p:pic>
        <p:nvPicPr>
          <p:cNvPr id="20483" name="Picture 10" descr="fig-3-1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1258888"/>
            <a:ext cx="8126412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361942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6"/>
          <p:cNvSpPr txBox="1">
            <a:spLocks noChangeArrowheads="1"/>
          </p:cNvSpPr>
          <p:nvPr/>
        </p:nvSpPr>
        <p:spPr bwMode="auto">
          <a:xfrm>
            <a:off x="488950" y="5848320"/>
            <a:ext cx="8534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Ordnance Survey </a:t>
            </a:r>
            <a:r>
              <a:rPr lang="en-US" altLang="en-US" dirty="0" err="1">
                <a:latin typeface="Arial" charset="0"/>
              </a:rPr>
              <a:t>MasterMap</a:t>
            </a:r>
            <a:r>
              <a:rPr lang="en-US" altLang="en-US" dirty="0">
                <a:latin typeface="Arial" charset="0"/>
              </a:rPr>
              <a:t> (Continued)</a:t>
            </a:r>
          </a:p>
          <a:p>
            <a:pPr>
              <a:spcBef>
                <a:spcPct val="50000"/>
              </a:spcBef>
            </a:pPr>
            <a:r>
              <a:rPr lang="en-US" altLang="en-US" sz="800" i="1" dirty="0">
                <a:latin typeface="Arial" charset="0"/>
              </a:rPr>
              <a:t>Source</a:t>
            </a:r>
            <a:r>
              <a:rPr lang="en-US" altLang="en-US" sz="800" dirty="0">
                <a:latin typeface="Arial" charset="0"/>
              </a:rPr>
              <a:t>: Reproduced by permission of Ordnance Survey on behalf of HMSO. © Crown Copyright 2006. All rights reserved. Ordnance Survey </a:t>
            </a:r>
            <a:r>
              <a:rPr lang="en-US" altLang="en-US" sz="800" dirty="0" err="1">
                <a:latin typeface="Arial" charset="0"/>
              </a:rPr>
              <a:t>Licence</a:t>
            </a:r>
            <a:r>
              <a:rPr lang="en-US" altLang="en-US" sz="800" dirty="0">
                <a:latin typeface="Arial" charset="0"/>
              </a:rPr>
              <a:t> number 100030901</a:t>
            </a:r>
          </a:p>
        </p:txBody>
      </p:sp>
      <p:pic>
        <p:nvPicPr>
          <p:cNvPr id="21507" name="Picture 7" descr="fig-3-17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1254125"/>
            <a:ext cx="8123238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96851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603672" y="5799138"/>
            <a:ext cx="8534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A representation of the London Underground network</a:t>
            </a:r>
          </a:p>
          <a:p>
            <a:pPr>
              <a:spcBef>
                <a:spcPct val="50000"/>
              </a:spcBef>
            </a:pPr>
            <a:r>
              <a:rPr lang="en-US" altLang="en-US" sz="800" i="1" dirty="0">
                <a:latin typeface="Arial" charset="0"/>
              </a:rPr>
              <a:t>Source</a:t>
            </a:r>
            <a:r>
              <a:rPr lang="en-US" altLang="en-US" sz="800" dirty="0">
                <a:latin typeface="Arial" charset="0"/>
              </a:rPr>
              <a:t>: From SimonClark.org, © Simon Clark 2000, with permission</a:t>
            </a:r>
          </a:p>
        </p:txBody>
      </p:sp>
      <p:pic>
        <p:nvPicPr>
          <p:cNvPr id="34819" name="Picture 5" descr="fig-3-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468313"/>
            <a:ext cx="7497762" cy="532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1583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2D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The above slides indicate how we store information in 2 dimensions to represent geographical reality.</a:t>
            </a:r>
          </a:p>
          <a:p>
            <a:pPr eaLnBrk="1" hangingPunct="1">
              <a:defRPr/>
            </a:pPr>
            <a:r>
              <a:rPr lang="en-GB" dirty="0"/>
              <a:t>This can be done in raster or vector format. </a:t>
            </a:r>
          </a:p>
          <a:p>
            <a:pPr eaLnBrk="1" hangingPunct="1">
              <a:defRPr/>
            </a:pPr>
            <a:r>
              <a:rPr lang="en-GB" dirty="0"/>
              <a:t>The GIS software is able to distinguish between the data types.</a:t>
            </a:r>
          </a:p>
        </p:txBody>
      </p:sp>
    </p:spTree>
    <p:extLst>
      <p:ext uri="{BB962C8B-B14F-4D97-AF65-F5344CB8AC3E}">
        <p14:creationId xmlns:p14="http://schemas.microsoft.com/office/powerpoint/2010/main" val="2008879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467544" y="5884863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latin typeface="Arial" charset="0"/>
              </a:rPr>
              <a:t>The layer-based approach</a:t>
            </a:r>
          </a:p>
        </p:txBody>
      </p:sp>
      <p:pic>
        <p:nvPicPr>
          <p:cNvPr id="35843" name="Picture 5" descr="fig-3-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725" y="581025"/>
            <a:ext cx="2325688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03524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source</a:t>
            </a:r>
          </a:p>
        </p:txBody>
      </p:sp>
      <p:sp>
        <p:nvSpPr>
          <p:cNvPr id="37891" name="Text Box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 err="1">
                <a:effectLst/>
              </a:rPr>
              <a:t>Hywood</a:t>
            </a:r>
            <a:r>
              <a:rPr lang="en-GB" altLang="en-US" dirty="0">
                <a:effectLst/>
              </a:rPr>
              <a:t>, Cornelius and Carver, </a:t>
            </a:r>
            <a:r>
              <a:rPr lang="en-GB" altLang="en-US" i="1" dirty="0">
                <a:effectLst/>
              </a:rPr>
              <a:t>An Introduction to Geographical Information Systems</a:t>
            </a:r>
            <a:r>
              <a:rPr lang="en-GB" altLang="en-US" dirty="0">
                <a:effectLst/>
              </a:rPr>
              <a:t>, 3rd Edition</a:t>
            </a:r>
            <a:r>
              <a:rPr lang="en-GB" altLang="en-US" i="1" dirty="0">
                <a:effectLst/>
              </a:rPr>
              <a:t> </a:t>
            </a:r>
            <a:r>
              <a:rPr lang="en-GB" altLang="en-US" dirty="0">
                <a:effectLst/>
              </a:rPr>
              <a:t>© Pearson Education Limited </a:t>
            </a:r>
          </a:p>
        </p:txBody>
      </p:sp>
    </p:spTree>
    <p:extLst>
      <p:ext uri="{BB962C8B-B14F-4D97-AF65-F5344CB8AC3E}">
        <p14:creationId xmlns:p14="http://schemas.microsoft.com/office/powerpoint/2010/main" val="850884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024744" cy="1143000"/>
          </a:xfrm>
        </p:spPr>
        <p:txBody>
          <a:bodyPr>
            <a:noAutofit/>
          </a:bodyPr>
          <a:lstStyle/>
          <a:p>
            <a:r>
              <a:rPr lang="en-GB" sz="2800" dirty="0"/>
              <a:t>Data from UK Borders and outline or Swansea using Wales output area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20" y="2060848"/>
            <a:ext cx="6700881" cy="377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7954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Master Map Data of Swansea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20" y="2324100"/>
            <a:ext cx="6233173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9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Zoomed in detailed view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61" t="11439" r="18225" b="20745"/>
          <a:stretch/>
        </p:blipFill>
        <p:spPr bwMode="auto">
          <a:xfrm>
            <a:off x="2195736" y="2204864"/>
            <a:ext cx="5351274" cy="361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6961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EM templat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CAEM template</Template>
  <TotalTime>110</TotalTime>
  <Words>480</Words>
  <Application>Microsoft Office PowerPoint</Application>
  <PresentationFormat>On-screen Show (4:3)</PresentationFormat>
  <Paragraphs>52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Century Gothic</vt:lpstr>
      <vt:lpstr>Times</vt:lpstr>
      <vt:lpstr>Verdana</vt:lpstr>
      <vt:lpstr>Wingdings 2</vt:lpstr>
      <vt:lpstr>CAEM template</vt:lpstr>
      <vt:lpstr>GIS B Holland 2016</vt:lpstr>
      <vt:lpstr>PowerPoint Presentation</vt:lpstr>
      <vt:lpstr>Modes or dimensions</vt:lpstr>
      <vt:lpstr>Classifying Spatial Data – Entity Definition</vt:lpstr>
      <vt:lpstr>PowerPoint Presentation</vt:lpstr>
      <vt:lpstr>PowerPoint Presentation</vt:lpstr>
      <vt:lpstr>Raster data structures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2D</vt:lpstr>
      <vt:lpstr>PowerPoint Presentation</vt:lpstr>
      <vt:lpstr>source</vt:lpstr>
      <vt:lpstr>Data from UK Borders and outline or Swansea using Wales output area</vt:lpstr>
      <vt:lpstr>Master Map Data of Swansea</vt:lpstr>
      <vt:lpstr>Zoomed in detailed 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CAEM B Holland 2014</dc:title>
  <dc:creator>Holland, Beverley</dc:creator>
  <cp:lastModifiedBy>Beverley Holland</cp:lastModifiedBy>
  <cp:revision>7</cp:revision>
  <dcterms:created xsi:type="dcterms:W3CDTF">2014-10-22T10:07:26Z</dcterms:created>
  <dcterms:modified xsi:type="dcterms:W3CDTF">2021-01-27T12:31:06Z</dcterms:modified>
</cp:coreProperties>
</file>