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9" r:id="rId11"/>
    <p:sldId id="265" r:id="rId12"/>
    <p:sldId id="268" r:id="rId13"/>
    <p:sldId id="266" r:id="rId14"/>
    <p:sldId id="267" r:id="rId15"/>
  </p:sldIdLst>
  <p:sldSz cx="9144000" cy="5143500" type="screen16x9"/>
  <p:notesSz cx="6858000" cy="9144000"/>
  <p:embeddedFontLst>
    <p:embeddedFont>
      <p:font typeface="Lato" panose="020F0502020204030203" pitchFamily="34" charset="0"/>
      <p:regular r:id="rId17"/>
      <p:bold r:id="rId18"/>
      <p:italic r:id="rId19"/>
      <p:boldItalic r:id="rId20"/>
    </p:embeddedFont>
    <p:embeddedFont>
      <p:font typeface="Montserrat" panose="00000500000000000000" pitchFamily="2"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719" autoAdjust="0"/>
  </p:normalViewPr>
  <p:slideViewPr>
    <p:cSldViewPr snapToGrid="0">
      <p:cViewPr varScale="1">
        <p:scale>
          <a:sx n="76" d="100"/>
          <a:sy n="76" d="100"/>
        </p:scale>
        <p:origin x="1000" y="44"/>
      </p:cViewPr>
      <p:guideLst>
        <p:guide orient="horz" pos="162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204a9c3897f_1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204a9c3897f_1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204a9c3897f_1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204a9c3897f_1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204a9c3897f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204a9c3897f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2400"/>
              </a:spcBef>
              <a:spcAft>
                <a:spcPts val="0"/>
              </a:spcAft>
              <a:buClr>
                <a:schemeClr val="dk1"/>
              </a:buClr>
              <a:buSzPts val="1100"/>
              <a:buFont typeface="Arial"/>
              <a:buNone/>
            </a:pPr>
            <a:r>
              <a:rPr lang="en" sz="2300" b="1">
                <a:solidFill>
                  <a:schemeClr val="dk1"/>
                </a:solidFill>
              </a:rPr>
              <a:t>Introduction</a:t>
            </a:r>
            <a:endParaRPr sz="2300" b="1">
              <a:solidFill>
                <a:schemeClr val="dk1"/>
              </a:solidFill>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following report is based on the role and importance of quality service and customer services within the hospitality industry. The hospitality industry is customer oriented thus it is most important to satisfy the need and expectations of customers to get better customer reliability. The following report has selected the Conrad Hotels that is a flagship hotel brand that operates under the supervision of Hilton Worldwide. The study will discuss potential customers of the hotel brand. It will evaluate the nature and scope of guest services within the hospitality industry and it will explain the role and various activities of guest services. The study will demonstrate the process of how hotel brands can meet expectations of individual customers.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None/>
            </a:pPr>
            <a:r>
              <a:rPr lang="en" sz="1200" b="1">
                <a:solidFill>
                  <a:schemeClr val="dk1"/>
                </a:solidFill>
                <a:latin typeface="Times New Roman"/>
                <a:ea typeface="Times New Roman"/>
                <a:cs typeface="Times New Roman"/>
                <a:sym typeface="Times New Roman"/>
              </a:rPr>
              <a:t>Introduction of Conrad Hotels and Resorts</a:t>
            </a:r>
            <a:endParaRPr sz="1200" b="1">
              <a:solidFill>
                <a:schemeClr val="dk1"/>
              </a:solidFill>
              <a:latin typeface="Times New Roman"/>
              <a:ea typeface="Times New Roman"/>
              <a:cs typeface="Times New Roman"/>
              <a:sym typeface="Times New Roman"/>
            </a:endParaRPr>
          </a:p>
          <a:p>
            <a:pPr marL="0" lvl="0" indent="0" algn="l"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Conrad hotels and resorts is considered one of the premium flagship multinational brands of Hilton Worldwide. It is a brand of high-end resorts and luxury high-end hotels. The hotel was named after Conrad Hilton and was founded by his son Barron Hilton. The brand was established in 1982. Conrad Hotels and Resorts is a premier hotel brand that offers guests an unforgettable getaway experience (</a:t>
            </a:r>
            <a:r>
              <a:rPr lang="en" sz="1000">
                <a:solidFill>
                  <a:srgbClr val="222222"/>
                </a:solidFill>
                <a:highlight>
                  <a:srgbClr val="FFFFFF"/>
                </a:highlight>
              </a:rPr>
              <a:t>Marques, 2021</a:t>
            </a:r>
            <a:r>
              <a:rPr lang="en" sz="1200">
                <a:solidFill>
                  <a:schemeClr val="dk1"/>
                </a:solidFill>
                <a:latin typeface="Times New Roman"/>
                <a:ea typeface="Times New Roman"/>
                <a:cs typeface="Times New Roman"/>
                <a:sym typeface="Times New Roman"/>
              </a:rPr>
              <a:t>). </a:t>
            </a: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g1eeebd0c07b_0_1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 name="Google Shape;157;g1eeebd0c07b_0_1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With luxury accommodations in sought-after destinations such as Singapore, Dubai, Bali, and Nashville, Conrad ensures that each stay is unique and tailored to the individual traveler's needs. From the modern amenities in each room and suite, to the attentive staff and resort-style amenities available, Conrad provides the perfect backdrop for a luxurious stay. Guests can unwind in spacious, sunlit rooms and suites that feature state-of-the-art technology and elegant fixtures. There are also larger suites with separate living areas, as well as multiple bedrooms and bathrooms, allowing guests to relax in comfort and privacy. For those looking to be pampered, Conrad also offers spa services, fitness centers, pools, and other activities to ensure a truly relaxing, rejuvenating stay. Whether it's for a business trip, family vacation, or romantic escape, Conrad Hotels and Resorts provides the perfect atmosphere for an unforgettable experience.</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g1eeebd0c07b_0_1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 name="Google Shape;164;g1eeebd0c07b_0_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Conrad Hotels is an exclusive establishment that caters to people who lead dynamic lifestyles, and recognize that the greatest luxury of all is the freedom to be oneself. For these premium consumers, life, business, and pleasure intricately intertwine, and Conrad Hotels provides the perfect setting for their needs. Our luxurious accommodations, amenities, and services are designed to enhance and enrich each guest's stay, enabling them to make the most of their time away from home (</a:t>
            </a:r>
            <a:r>
              <a:rPr lang="en" sz="1000" dirty="0">
                <a:solidFill>
                  <a:srgbClr val="222222"/>
                </a:solidFill>
                <a:highlight>
                  <a:srgbClr val="FFFFFF"/>
                </a:highlight>
              </a:rPr>
              <a:t>Puspita, 2019</a:t>
            </a:r>
            <a:r>
              <a:rPr lang="en" sz="1200" dirty="0">
                <a:solidFill>
                  <a:schemeClr val="dk1"/>
                </a:solidFill>
                <a:latin typeface="Times New Roman"/>
                <a:ea typeface="Times New Roman"/>
                <a:cs typeface="Times New Roman"/>
                <a:sym typeface="Times New Roman"/>
              </a:rPr>
              <a:t>). From plush beds and high-end toiletries, to world-class cuisine and award-winning spas, every aspect of our hotels has been carefully crafted to ensure that our guests have an unforgettable experience. Whether it's conducting business, meeting with friends, or simply unwinding, Conrad Hotels provides the ideal atmosphere for each individual to indulge in the luxury of being exactly who they are.</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g204a9c3897f_1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1" name="Google Shape;171;g204a9c3897f_1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2400"/>
              </a:spcBef>
              <a:spcAft>
                <a:spcPts val="0"/>
              </a:spcAft>
              <a:buClr>
                <a:schemeClr val="dk1"/>
              </a:buClr>
              <a:buSzPts val="1100"/>
              <a:buFont typeface="Arial"/>
              <a:buNone/>
            </a:pPr>
            <a:r>
              <a:rPr lang="en" sz="1200" b="1">
                <a:solidFill>
                  <a:schemeClr val="dk1"/>
                </a:solidFill>
              </a:rPr>
              <a:t>Outline the nature, scope and role of the guest services and facilities that are provided to </a:t>
            </a:r>
            <a:r>
              <a:rPr lang="en" sz="1200" b="1">
                <a:solidFill>
                  <a:schemeClr val="dk1"/>
                </a:solidFill>
                <a:latin typeface="Times New Roman"/>
                <a:ea typeface="Times New Roman"/>
                <a:cs typeface="Times New Roman"/>
                <a:sym typeface="Times New Roman"/>
              </a:rPr>
              <a:t>these guests by Conrad Hotel</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Conrad Hotel chain provides an array of quality services and products tailored to meet the needs of both leisure and business travellers. Their accommodation options range from luxurious suites and villas for those seeking a relaxing escape to modern, affordable rooms for those on a budget (</a:t>
            </a:r>
            <a:r>
              <a:rPr lang="en" sz="1200">
                <a:solidFill>
                  <a:srgbClr val="222222"/>
                </a:solidFill>
                <a:highlight>
                  <a:srgbClr val="FFFFFF"/>
                </a:highlight>
                <a:latin typeface="Times New Roman"/>
                <a:ea typeface="Times New Roman"/>
                <a:cs typeface="Times New Roman"/>
                <a:sym typeface="Times New Roman"/>
              </a:rPr>
              <a:t>Suryaniadi </a:t>
            </a:r>
            <a:r>
              <a:rPr lang="en" sz="1200" i="1">
                <a:solidFill>
                  <a:srgbClr val="222222"/>
                </a:solidFill>
                <a:highlight>
                  <a:srgbClr val="FFFFFF"/>
                </a:highlight>
                <a:latin typeface="Times New Roman"/>
                <a:ea typeface="Times New Roman"/>
                <a:cs typeface="Times New Roman"/>
                <a:sym typeface="Times New Roman"/>
              </a:rPr>
              <a:t>et al.,</a:t>
            </a:r>
            <a:r>
              <a:rPr lang="en" sz="1200">
                <a:solidFill>
                  <a:srgbClr val="222222"/>
                </a:solidFill>
                <a:highlight>
                  <a:srgbClr val="FFFFFF"/>
                </a:highlight>
                <a:latin typeface="Times New Roman"/>
                <a:ea typeface="Times New Roman"/>
                <a:cs typeface="Times New Roman"/>
                <a:sym typeface="Times New Roman"/>
              </a:rPr>
              <a:t> 2021</a:t>
            </a:r>
            <a:r>
              <a:rPr lang="en" sz="1200">
                <a:solidFill>
                  <a:schemeClr val="dk1"/>
                </a:solidFill>
                <a:latin typeface="Times New Roman"/>
                <a:ea typeface="Times New Roman"/>
                <a:cs typeface="Times New Roman"/>
                <a:sym typeface="Times New Roman"/>
              </a:rPr>
              <a:t>). For a truly memorable experience, they offer a diverse selection of exclusive packages such as bed &amp; breakfast, family fun packages, spa experiences and conference facilities. All of these options are designed to maximise sales and provide customers with a unique and unforgettable stay. For leisure travellers, Conrad Hotels offers a variety of activities and amenities to ensure that each guest has a luxurious and comfortable stay. From the breathtaking views of its beachfront resorts, to the modern interiors of its urban hotels, their settings are ideal for couples or families looking for a special getaway. A range of family fun packages are available that include early check-in and late check-out options, daily breakfast buffets, complimentary Wi-Fi access, adventure activities, and special discounts at local attractions (</a:t>
            </a:r>
            <a:r>
              <a:rPr lang="en" sz="1200">
                <a:solidFill>
                  <a:srgbClr val="222222"/>
                </a:solidFill>
                <a:highlight>
                  <a:srgbClr val="FFFFFF"/>
                </a:highlight>
                <a:latin typeface="Times New Roman"/>
                <a:ea typeface="Times New Roman"/>
                <a:cs typeface="Times New Roman"/>
                <a:sym typeface="Times New Roman"/>
              </a:rPr>
              <a:t>CRISTINA, and LOREDANA, 2019</a:t>
            </a:r>
            <a:r>
              <a:rPr lang="en" sz="1200">
                <a:solidFill>
                  <a:schemeClr val="dk1"/>
                </a:solidFill>
                <a:latin typeface="Times New Roman"/>
                <a:ea typeface="Times New Roman"/>
                <a:cs typeface="Times New Roman"/>
                <a:sym typeface="Times New Roman"/>
              </a:rPr>
              <a:t>). Business travellers visiting a Conrad Hotel will find everything they need to be productive and efficient during their stay.</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Each location boasts well-equipped conference facilities, along with a dedicated team of professionals who are ready to assist with any corporate event or meeting. In addition, they provide a variety of cutting-edge technology services, designed to make it easy for guests to stay connected with colleagues back home. High-speed internet, a selection of office-related supplies, and on-site printing services are also readily available (</a:t>
            </a:r>
            <a:r>
              <a:rPr lang="en" sz="1200">
                <a:solidFill>
                  <a:srgbClr val="222222"/>
                </a:solidFill>
                <a:highlight>
                  <a:srgbClr val="FFFFFF"/>
                </a:highlight>
                <a:latin typeface="Times New Roman"/>
                <a:ea typeface="Times New Roman"/>
                <a:cs typeface="Times New Roman"/>
                <a:sym typeface="Times New Roman"/>
              </a:rPr>
              <a:t>Zakaryaeva</a:t>
            </a:r>
            <a:r>
              <a:rPr lang="en" sz="1200" i="1">
                <a:solidFill>
                  <a:srgbClr val="222222"/>
                </a:solidFill>
                <a:highlight>
                  <a:srgbClr val="FFFFFF"/>
                </a:highlight>
                <a:latin typeface="Times New Roman"/>
                <a:ea typeface="Times New Roman"/>
                <a:cs typeface="Times New Roman"/>
                <a:sym typeface="Times New Roman"/>
              </a:rPr>
              <a:t> et al.,</a:t>
            </a:r>
            <a:r>
              <a:rPr lang="en" sz="1200">
                <a:solidFill>
                  <a:srgbClr val="222222"/>
                </a:solidFill>
                <a:highlight>
                  <a:srgbClr val="FFFFFF"/>
                </a:highlight>
                <a:latin typeface="Times New Roman"/>
                <a:ea typeface="Times New Roman"/>
                <a:cs typeface="Times New Roman"/>
                <a:sym typeface="Times New Roman"/>
              </a:rPr>
              <a:t> 2021</a:t>
            </a:r>
            <a:r>
              <a:rPr lang="en" sz="1200">
                <a:solidFill>
                  <a:schemeClr val="dk1"/>
                </a:solidFill>
                <a:latin typeface="Times New Roman"/>
                <a:ea typeface="Times New Roman"/>
                <a:cs typeface="Times New Roman"/>
                <a:sym typeface="Times New Roman"/>
              </a:rPr>
              <a:t>). The Conrad Hotel chain is committed to providing exceptional products and services for both leisure and business travellers. From its comprehensive range of accommodation options, to its extensive list of services and amenities, guests can be assured of a memorable and enjoyable stay.</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g204a9c3897f_1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 name="Google Shape;178;g204a9c3897f_1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Conrad Hotels is dedicated to preserving the environment and demonstrating ethical responsibility. The organisation has formed strategic partnerships and established national-level initiatives to reduce its overall waste production. In a bid to reduce its environmental footprint, Conrad Hotels has pursued sustainable practices such as replacing single-use plastic items with eco-friendly alternatives, and by utilising renewable energy sources wherever possible (</a:t>
            </a:r>
            <a:r>
              <a:rPr lang="en" sz="1200">
                <a:solidFill>
                  <a:srgbClr val="222222"/>
                </a:solidFill>
                <a:highlight>
                  <a:srgbClr val="FFFFFF"/>
                </a:highlight>
                <a:latin typeface="Times New Roman"/>
                <a:ea typeface="Times New Roman"/>
                <a:cs typeface="Times New Roman"/>
                <a:sym typeface="Times New Roman"/>
              </a:rPr>
              <a:t>Lu and Zhu</a:t>
            </a:r>
            <a:r>
              <a:rPr lang="en" sz="1200" i="1">
                <a:solidFill>
                  <a:srgbClr val="222222"/>
                </a:solidFill>
                <a:highlight>
                  <a:srgbClr val="FFFFFF"/>
                </a:highlight>
                <a:latin typeface="Times New Roman"/>
                <a:ea typeface="Times New Roman"/>
                <a:cs typeface="Times New Roman"/>
                <a:sym typeface="Times New Roman"/>
              </a:rPr>
              <a:t>,</a:t>
            </a:r>
            <a:r>
              <a:rPr lang="en" sz="1200">
                <a:solidFill>
                  <a:srgbClr val="222222"/>
                </a:solidFill>
                <a:highlight>
                  <a:srgbClr val="FFFFFF"/>
                </a:highlight>
                <a:latin typeface="Times New Roman"/>
                <a:ea typeface="Times New Roman"/>
                <a:cs typeface="Times New Roman"/>
                <a:sym typeface="Times New Roman"/>
              </a:rPr>
              <a:t> 2019</a:t>
            </a:r>
            <a:r>
              <a:rPr lang="en" sz="1200">
                <a:solidFill>
                  <a:schemeClr val="dk1"/>
                </a:solidFill>
                <a:latin typeface="Times New Roman"/>
                <a:ea typeface="Times New Roman"/>
                <a:cs typeface="Times New Roman"/>
                <a:sym typeface="Times New Roman"/>
              </a:rPr>
              <a:t>). To further their commitment to sustainability, the brand ensures that all materials used in their operations are responsibly sourced. Additionally, they partner with multiple organisations to increase education around topics such as climate change and resource conservation. Furthermore, Conrad Hotels has implemented various programs to minimise their use of non-renewable energy and to improve energy efficiency. This includes recycling and repurposing of materials and regularly assessing energy usage in order to identify and address areas of improvement. Their efforts have led to an overall reduction in the brand's energy consumption and have enabled them to achieve a lower carbon footprint. Ultimately, through these various strategies and initiatives, Conrad Hotels strives to promote sustainable living and protect the planet while also providing a superior guest experience.</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g204a9c3897f_1_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 name="Google Shape;185;g204a9c3897f_1_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In the hospitality industry guest services is the most important activity that is the base of success and revenue of hotels. Guest services refer to the support and guidance provided by a hotel to guests who reserve rooms, stay, and purchase products and services therein (</a:t>
            </a:r>
            <a:r>
              <a:rPr lang="en" sz="1200" dirty="0">
                <a:solidFill>
                  <a:srgbClr val="222222"/>
                </a:solidFill>
                <a:highlight>
                  <a:srgbClr val="FFFFFF"/>
                </a:highlight>
                <a:latin typeface="Times New Roman"/>
                <a:ea typeface="Times New Roman"/>
                <a:cs typeface="Times New Roman"/>
                <a:sym typeface="Times New Roman"/>
              </a:rPr>
              <a:t>Jayanti </a:t>
            </a:r>
            <a:r>
              <a:rPr lang="en" sz="1200" i="1" dirty="0">
                <a:solidFill>
                  <a:srgbClr val="222222"/>
                </a:solidFill>
                <a:highlight>
                  <a:srgbClr val="FFFFFF"/>
                </a:highlight>
                <a:latin typeface="Times New Roman"/>
                <a:ea typeface="Times New Roman"/>
                <a:cs typeface="Times New Roman"/>
                <a:sym typeface="Times New Roman"/>
              </a:rPr>
              <a:t>et al., </a:t>
            </a:r>
            <a:r>
              <a:rPr lang="en" sz="1200" dirty="0">
                <a:solidFill>
                  <a:srgbClr val="222222"/>
                </a:solidFill>
                <a:highlight>
                  <a:srgbClr val="FFFFFF"/>
                </a:highlight>
                <a:latin typeface="Times New Roman"/>
                <a:ea typeface="Times New Roman"/>
                <a:cs typeface="Times New Roman"/>
                <a:sym typeface="Times New Roman"/>
              </a:rPr>
              <a:t>2020</a:t>
            </a:r>
            <a:r>
              <a:rPr lang="en" sz="1200" dirty="0">
                <a:solidFill>
                  <a:schemeClr val="dk1"/>
                </a:solidFill>
                <a:latin typeface="Times New Roman"/>
                <a:ea typeface="Times New Roman"/>
                <a:cs typeface="Times New Roman"/>
                <a:sym typeface="Times New Roman"/>
              </a:rPr>
              <a:t>). </a:t>
            </a:r>
            <a:r>
              <a:rPr lang="en-US" sz="1200" dirty="0">
                <a:solidFill>
                  <a:schemeClr val="dk1"/>
                </a:solidFill>
                <a:latin typeface="Times New Roman"/>
                <a:ea typeface="Times New Roman"/>
                <a:cs typeface="Times New Roman"/>
                <a:sym typeface="Times New Roman"/>
              </a:rPr>
              <a:t>In the hospitality industry customer service executives play a significant role to provide better response to problems and queries of customers instantly therefore customers will feel satisfied which may assure better customer engagement. </a:t>
            </a:r>
            <a:r>
              <a:rPr lang="en" sz="1200" dirty="0">
                <a:solidFill>
                  <a:schemeClr val="dk1"/>
                </a:solidFill>
                <a:latin typeface="Times New Roman"/>
                <a:ea typeface="Times New Roman"/>
                <a:cs typeface="Times New Roman"/>
                <a:sym typeface="Times New Roman"/>
              </a:rPr>
              <a:t>Customer service executives collect bookings and orders, process returns, guide customers with concerns and questions, and deliver information regarding goods and services offered by the hotel. They are occasionally regarded to play a role in negotiations because they help customers by providing products on the basis of their requirement and reply to questions concerning their reservations (</a:t>
            </a:r>
            <a:r>
              <a:rPr lang="en" sz="1200" dirty="0">
                <a:solidFill>
                  <a:srgbClr val="222222"/>
                </a:solidFill>
                <a:highlight>
                  <a:srgbClr val="FFFFFF"/>
                </a:highlight>
                <a:latin typeface="Times New Roman"/>
                <a:ea typeface="Times New Roman"/>
                <a:cs typeface="Times New Roman"/>
                <a:sym typeface="Times New Roman"/>
              </a:rPr>
              <a:t>Zeng, 2021</a:t>
            </a:r>
            <a:r>
              <a:rPr lang="en" sz="1200" dirty="0">
                <a:solidFill>
                  <a:schemeClr val="dk1"/>
                </a:solidFill>
                <a:latin typeface="Times New Roman"/>
                <a:ea typeface="Times New Roman"/>
                <a:cs typeface="Times New Roman"/>
                <a:sym typeface="Times New Roman"/>
              </a:rPr>
              <a:t>).</a:t>
            </a:r>
          </a:p>
          <a:p>
            <a:pPr marL="0" lvl="0" indent="0" algn="l" rtl="0">
              <a:spcBef>
                <a:spcPts val="120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g204a9c3897f_1_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 name="Google Shape;185;g204a9c3897f_1_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Appropriate guest services are essential for addressing customer issues and provide solutions in a timely and efficient manner. In recent times as customer demand and expectations is evolving constantly therefore they now want more convenient and affordable services so the customer service representatives or executives should deliver </a:t>
            </a:r>
            <a:r>
              <a:rPr lang="en-US" sz="1200" dirty="0" err="1">
                <a:solidFill>
                  <a:schemeClr val="dk1"/>
                </a:solidFill>
                <a:latin typeface="Times New Roman"/>
                <a:ea typeface="Times New Roman"/>
                <a:cs typeface="Times New Roman"/>
                <a:sym typeface="Times New Roman"/>
              </a:rPr>
              <a:t>personalised</a:t>
            </a:r>
            <a:r>
              <a:rPr lang="en-US" sz="1200" dirty="0">
                <a:solidFill>
                  <a:schemeClr val="dk1"/>
                </a:solidFill>
                <a:latin typeface="Times New Roman"/>
                <a:ea typeface="Times New Roman"/>
                <a:cs typeface="Times New Roman"/>
                <a:sym typeface="Times New Roman"/>
              </a:rPr>
              <a:t> services to individual guests in accordance with their individual requirement. Hotel managers should play an effective role to complete various job responsibilities to deliver best quality comfortable services to guests. </a:t>
            </a:r>
          </a:p>
        </p:txBody>
      </p:sp>
    </p:spTree>
    <p:extLst>
      <p:ext uri="{BB962C8B-B14F-4D97-AF65-F5344CB8AC3E}">
        <p14:creationId xmlns:p14="http://schemas.microsoft.com/office/powerpoint/2010/main" val="28790996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g204a9c3897f_1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2" name="Google Shape;192;g204a9c3897f_1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The hospitality industry provides people with more than just a product; it provides them with an experience and memories. Not only is the hospitality industry relied upon to provide food and lodging, but also to create and cultivate relationships with customers. It allows for meaningful connections to be made, allowing people to form friendships and find support within their communities (</a:t>
            </a:r>
            <a:r>
              <a:rPr lang="en" sz="1200" dirty="0">
                <a:solidFill>
                  <a:srgbClr val="222222"/>
                </a:solidFill>
                <a:highlight>
                  <a:srgbClr val="FFFFFF"/>
                </a:highlight>
                <a:latin typeface="Times New Roman"/>
                <a:ea typeface="Times New Roman"/>
                <a:cs typeface="Times New Roman"/>
                <a:sym typeface="Times New Roman"/>
              </a:rPr>
              <a:t>Kesuma </a:t>
            </a:r>
            <a:r>
              <a:rPr lang="en" sz="1200" i="1" dirty="0">
                <a:solidFill>
                  <a:srgbClr val="222222"/>
                </a:solidFill>
                <a:highlight>
                  <a:srgbClr val="FFFFFF"/>
                </a:highlight>
                <a:latin typeface="Times New Roman"/>
                <a:ea typeface="Times New Roman"/>
                <a:cs typeface="Times New Roman"/>
                <a:sym typeface="Times New Roman"/>
              </a:rPr>
              <a:t>et al., </a:t>
            </a:r>
            <a:r>
              <a:rPr lang="en" sz="1200" dirty="0">
                <a:solidFill>
                  <a:srgbClr val="222222"/>
                </a:solidFill>
                <a:highlight>
                  <a:srgbClr val="FFFFFF"/>
                </a:highlight>
                <a:latin typeface="Times New Roman"/>
                <a:ea typeface="Times New Roman"/>
                <a:cs typeface="Times New Roman"/>
                <a:sym typeface="Times New Roman"/>
              </a:rPr>
              <a:t>2021</a:t>
            </a:r>
            <a:r>
              <a:rPr lang="en" sz="1200" dirty="0">
                <a:solidFill>
                  <a:schemeClr val="dk1"/>
                </a:solidFill>
                <a:latin typeface="Times New Roman"/>
                <a:ea typeface="Times New Roman"/>
                <a:cs typeface="Times New Roman"/>
                <a:sym typeface="Times New Roman"/>
              </a:rPr>
              <a:t>). The hospitality industry offers customers more than just a product; it provides them with a unique and memorable experience. The hospitality industry plays a crucial role in providing people with experiences that make them happy and comfortable. It not only supports local economies, but also serves as a platform for human connection and support.</a:t>
            </a:r>
            <a:endParaRPr sz="1200" dirty="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dirty="0">
                <a:solidFill>
                  <a:schemeClr val="dk1"/>
                </a:solidFill>
                <a:latin typeface="Times New Roman"/>
                <a:ea typeface="Times New Roman"/>
                <a:cs typeface="Times New Roman"/>
                <a:sym typeface="Times New Roman"/>
              </a:rPr>
              <a:t>Hotels strive to exceed guest expectations by offering a comprehensive selection of cutting-edge technology, friendly and professional service, exceptional cleanliness, all the necessary amenities, personalization and a good value for money (</a:t>
            </a:r>
            <a:r>
              <a:rPr lang="en-US" sz="1100" dirty="0" err="1">
                <a:solidFill>
                  <a:srgbClr val="222222"/>
                </a:solidFill>
                <a:highlight>
                  <a:srgbClr val="FFFFFF"/>
                </a:highlight>
                <a:latin typeface="Times New Roman"/>
                <a:ea typeface="Times New Roman"/>
                <a:cs typeface="Times New Roman"/>
                <a:sym typeface="Times New Roman"/>
              </a:rPr>
              <a:t>Helmold</a:t>
            </a:r>
            <a:r>
              <a:rPr lang="en-US" sz="1100" dirty="0">
                <a:solidFill>
                  <a:srgbClr val="222222"/>
                </a:solidFill>
                <a:highlight>
                  <a:srgbClr val="FFFFFF"/>
                </a:highlight>
                <a:latin typeface="Times New Roman"/>
                <a:ea typeface="Times New Roman"/>
                <a:cs typeface="Times New Roman"/>
                <a:sym typeface="Times New Roman"/>
              </a:rPr>
              <a:t> and Helmond, 2020</a:t>
            </a:r>
            <a:r>
              <a:rPr lang="en-US" sz="1100" dirty="0">
                <a:solidFill>
                  <a:schemeClr val="dk1"/>
                </a:solidFill>
                <a:latin typeface="Times New Roman"/>
                <a:ea typeface="Times New Roman"/>
                <a:cs typeface="Times New Roman"/>
                <a:sym typeface="Times New Roman"/>
              </a:rPr>
              <a:t>). Guests expect to be treated as unique individuals and hotels go above and beyond to ensure they deliver a </a:t>
            </a:r>
            <a:r>
              <a:rPr lang="en-US" sz="1100" dirty="0" err="1">
                <a:solidFill>
                  <a:schemeClr val="dk1"/>
                </a:solidFill>
                <a:latin typeface="Times New Roman"/>
                <a:ea typeface="Times New Roman"/>
                <a:cs typeface="Times New Roman"/>
                <a:sym typeface="Times New Roman"/>
              </a:rPr>
              <a:t>personalised</a:t>
            </a:r>
            <a:r>
              <a:rPr lang="en-US" sz="1100" dirty="0">
                <a:solidFill>
                  <a:schemeClr val="dk1"/>
                </a:solidFill>
                <a:latin typeface="Times New Roman"/>
                <a:ea typeface="Times New Roman"/>
                <a:cs typeface="Times New Roman"/>
                <a:sym typeface="Times New Roman"/>
              </a:rPr>
              <a:t> experience that caters to each person’s individual needs and preferences. Hotels create a competitive price structure to ensure guests receive the best possible value for their money. The combination of these features helps to ensure that all guests have a pleasant and memorable stay.</a:t>
            </a:r>
          </a:p>
          <a:p>
            <a:pPr marL="158750" indent="0">
              <a:buNone/>
            </a:pPr>
            <a:endParaRPr lang="en-IN" dirty="0"/>
          </a:p>
        </p:txBody>
      </p:sp>
    </p:spTree>
    <p:extLst>
      <p:ext uri="{BB962C8B-B14F-4D97-AF65-F5344CB8AC3E}">
        <p14:creationId xmlns:p14="http://schemas.microsoft.com/office/powerpoint/2010/main" val="14917882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204a9c3897f_1_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 name="Google Shape;199;g204a9c3897f_1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2400"/>
              </a:spcBef>
              <a:spcAft>
                <a:spcPts val="0"/>
              </a:spcAft>
              <a:buClr>
                <a:schemeClr val="dk1"/>
              </a:buClr>
              <a:buSzPts val="1100"/>
              <a:buFont typeface="Arial"/>
              <a:buNone/>
            </a:pPr>
            <a:r>
              <a:rPr lang="en" sz="2300" b="1" dirty="0">
                <a:solidFill>
                  <a:schemeClr val="dk1"/>
                </a:solidFill>
              </a:rPr>
              <a:t>Conclusion</a:t>
            </a:r>
            <a:endParaRPr sz="2300" b="1" dirty="0">
              <a:solidFill>
                <a:schemeClr val="dk1"/>
              </a:solidFill>
            </a:endParaRPr>
          </a:p>
          <a:p>
            <a:pPr marL="0" lvl="0" indent="0" algn="just" rtl="0">
              <a:lnSpc>
                <a:spcPct val="150000"/>
              </a:lnSpc>
              <a:spcBef>
                <a:spcPts val="12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The presentation is based on demonstrating the role and importance of customer services in the hospitality industry. Customer service is essential in the hospitality industry as it has to meet various needs and expectations of customers for assuring better brand identity. The study has selected Conrad Hotels as the brand that is a flagship hotel brand operating under the supervision of Hilton Worldwide. It has mentioned customer segments of the hotel and nature and scope of customer services provided by the brand. It has explained the importance of meeting expectations of customers and how it impacts on the performance of the brand. </a:t>
            </a:r>
            <a:endParaRPr sz="1200" dirty="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g204a9c3897f_1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6" name="Google Shape;206;g204a9c3897f_1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None/>
            </a:pPr>
            <a:r>
              <a:rPr lang="en" sz="1200" dirty="0">
                <a:solidFill>
                  <a:schemeClr val="dk1"/>
                </a:solidFill>
                <a:latin typeface="Times New Roman"/>
                <a:ea typeface="Times New Roman"/>
                <a:cs typeface="Times New Roman"/>
                <a:sym typeface="Times New Roman"/>
              </a:rPr>
              <a:t> </a:t>
            </a:r>
            <a:endParaRPr sz="1200" dirty="0">
              <a:solidFill>
                <a:schemeClr val="dk1"/>
              </a:solidFill>
              <a:latin typeface="Times New Roman"/>
              <a:ea typeface="Times New Roman"/>
              <a:cs typeface="Times New Roman"/>
              <a:sym typeface="Times New Roman"/>
            </a:endParaRPr>
          </a:p>
          <a:p>
            <a:pPr marL="0" lvl="0" indent="0" algn="just" rtl="0">
              <a:lnSpc>
                <a:spcPct val="115000"/>
              </a:lnSpc>
              <a:spcBef>
                <a:spcPts val="2400"/>
              </a:spcBef>
              <a:spcAft>
                <a:spcPts val="0"/>
              </a:spcAft>
              <a:buClr>
                <a:schemeClr val="dk1"/>
              </a:buClr>
              <a:buSzPts val="1100"/>
              <a:buFont typeface="Arial"/>
              <a:buNone/>
            </a:pPr>
            <a:endParaRPr sz="2300" b="1" dirty="0">
              <a:solidFill>
                <a:schemeClr val="dk1"/>
              </a:solidFill>
            </a:endParaRPr>
          </a:p>
          <a:p>
            <a:pPr marL="0" lvl="0" indent="0" algn="l" rtl="0">
              <a:spcBef>
                <a:spcPts val="60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name="adj" fmla="val 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name="adj" fmla="val 5000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150" y="1145825"/>
              <a:ext cx="3996600" cy="3996900"/>
            </a:xfrm>
            <a:prstGeom prst="diagStripe">
              <a:avLst>
                <a:gd name="adj" fmla="val 58774"/>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5400000">
              <a:off x="1646" y="-75"/>
              <a:ext cx="2299800" cy="23001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flipH="1">
              <a:off x="652821" y="590035"/>
              <a:ext cx="2300100" cy="2299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17" name="Google Shape;17;p2"/>
          <p:cNvSpPr txBox="1">
            <a:spLocks noGrp="1"/>
          </p:cNvSpPr>
          <p:nvPr>
            <p:ph type="subTitle" idx="1"/>
          </p:nvPr>
        </p:nvSpPr>
        <p:spPr>
          <a:xfrm>
            <a:off x="5083950" y="3924925"/>
            <a:ext cx="3470700" cy="5061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18" name="Google Shape;18;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3"/>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3"/>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3"/>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 name="Google Shape;39;p3"/>
          <p:cNvSpPr txBox="1">
            <a:spLocks noGrp="1"/>
          </p:cNvSpPr>
          <p:nvPr>
            <p:ph type="title"/>
          </p:nvPr>
        </p:nvSpPr>
        <p:spPr>
          <a:xfrm>
            <a:off x="823850" y="2053000"/>
            <a:ext cx="4587000" cy="11487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0" name="Google Shape;40;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6" name="Google Shape;46;p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47" name="Google Shape;47;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5"/>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53" name="Google Shape;53;p5"/>
          <p:cNvSpPr txBox="1">
            <a:spLocks noGrp="1"/>
          </p:cNvSpPr>
          <p:nvPr>
            <p:ph type="body" idx="1"/>
          </p:nvPr>
        </p:nvSpPr>
        <p:spPr>
          <a:xfrm>
            <a:off x="1297500" y="1567550"/>
            <a:ext cx="34032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4" name="Google Shape;54;p5"/>
          <p:cNvSpPr txBox="1">
            <a:spLocks noGrp="1"/>
          </p:cNvSpPr>
          <p:nvPr>
            <p:ph type="body" idx="2"/>
          </p:nvPr>
        </p:nvSpPr>
        <p:spPr>
          <a:xfrm>
            <a:off x="4933221" y="1567550"/>
            <a:ext cx="34032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6"/>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 name="Google Shape;60;p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1" name="Google Shape;6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7"/>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7"/>
          <p:cNvSpPr txBox="1">
            <a:spLocks noGrp="1"/>
          </p:cNvSpPr>
          <p:nvPr>
            <p:ph type="title"/>
          </p:nvPr>
        </p:nvSpPr>
        <p:spPr>
          <a:xfrm>
            <a:off x="1297500" y="393750"/>
            <a:ext cx="3798900" cy="1493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7" name="Google Shape;67;p7"/>
          <p:cNvSpPr txBox="1">
            <a:spLocks noGrp="1"/>
          </p:cNvSpPr>
          <p:nvPr>
            <p:ph type="body" idx="1"/>
          </p:nvPr>
        </p:nvSpPr>
        <p:spPr>
          <a:xfrm>
            <a:off x="1297500" y="1972550"/>
            <a:ext cx="3798900" cy="2415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8" name="Google Shape;6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8"/>
            <p:cNvSpPr/>
            <p:nvPr/>
          </p:nvSpPr>
          <p:spPr>
            <a:xfrm rot="5400000">
              <a:off x="4840825" y="6000"/>
              <a:ext cx="42987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8"/>
            <p:cNvSpPr/>
            <p:nvPr/>
          </p:nvSpPr>
          <p:spPr>
            <a:xfrm rot="-5400000">
              <a:off x="5618399" y="123664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8"/>
            <p:cNvSpPr/>
            <p:nvPr/>
          </p:nvSpPr>
          <p:spPr>
            <a:xfrm flipH="1">
              <a:off x="5849857" y="144407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8"/>
            <p:cNvSpPr/>
            <p:nvPr/>
          </p:nvSpPr>
          <p:spPr>
            <a:xfrm rot="-5400000">
              <a:off x="5987081" y="246974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8"/>
            <p:cNvSpPr/>
            <p:nvPr/>
          </p:nvSpPr>
          <p:spPr>
            <a:xfrm flipH="1">
              <a:off x="6222115" y="2677179"/>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8"/>
            <p:cNvSpPr/>
            <p:nvPr/>
          </p:nvSpPr>
          <p:spPr>
            <a:xfrm rot="-5400000">
              <a:off x="6675341" y="186224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8"/>
            <p:cNvSpPr/>
            <p:nvPr/>
          </p:nvSpPr>
          <p:spPr>
            <a:xfrm flipH="1">
              <a:off x="6908099" y="2069680"/>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rot="-5400000">
              <a:off x="6861141" y="247808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8"/>
            <p:cNvSpPr/>
            <p:nvPr/>
          </p:nvSpPr>
          <p:spPr>
            <a:xfrm flipH="1">
              <a:off x="7965266" y="269319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8"/>
            <p:cNvSpPr/>
            <p:nvPr/>
          </p:nvSpPr>
          <p:spPr>
            <a:xfrm flipH="1">
              <a:off x="8145082" y="330903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rot="-5400000">
              <a:off x="7047599" y="309534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flipH="1">
              <a:off x="7276649" y="330278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8"/>
            <p:cNvSpPr/>
            <p:nvPr/>
          </p:nvSpPr>
          <p:spPr>
            <a:xfrm rot="-5400000">
              <a:off x="7227414" y="3711189"/>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8"/>
            <p:cNvSpPr/>
            <p:nvPr/>
          </p:nvSpPr>
          <p:spPr>
            <a:xfrm flipH="1">
              <a:off x="7462448" y="391862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8"/>
            <p:cNvSpPr/>
            <p:nvPr/>
          </p:nvSpPr>
          <p:spPr>
            <a:xfrm rot="-5400000">
              <a:off x="8102491" y="37188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flipH="1">
              <a:off x="8334533" y="392629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rot="-5400000">
              <a:off x="8288290" y="433470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 name="Google Shape;89;p8"/>
          <p:cNvSpPr txBox="1">
            <a:spLocks noGrp="1"/>
          </p:cNvSpPr>
          <p:nvPr>
            <p:ph type="title"/>
          </p:nvPr>
        </p:nvSpPr>
        <p:spPr>
          <a:xfrm>
            <a:off x="823850" y="866775"/>
            <a:ext cx="4587000" cy="35211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0" name="Google Shape;90;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9"/>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9"/>
          <p:cNvSpPr txBox="1">
            <a:spLocks noGrp="1"/>
          </p:cNvSpPr>
          <p:nvPr>
            <p:ph type="title"/>
          </p:nvPr>
        </p:nvSpPr>
        <p:spPr>
          <a:xfrm>
            <a:off x="1297500" y="1658325"/>
            <a:ext cx="3036300" cy="17517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96" name="Google Shape;96;p9"/>
          <p:cNvSpPr txBox="1">
            <a:spLocks noGrp="1"/>
          </p:cNvSpPr>
          <p:nvPr>
            <p:ph type="subTitle" idx="1"/>
          </p:nvPr>
        </p:nvSpPr>
        <p:spPr>
          <a:xfrm>
            <a:off x="1297500" y="3538000"/>
            <a:ext cx="3036300" cy="5061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97" name="Google Shape;97;p9"/>
          <p:cNvSpPr txBox="1">
            <a:spLocks noGrp="1"/>
          </p:cNvSpPr>
          <p:nvPr>
            <p:ph type="body" idx="2"/>
          </p:nvPr>
        </p:nvSpPr>
        <p:spPr>
          <a:xfrm>
            <a:off x="4648200" y="1696600"/>
            <a:ext cx="3676800" cy="2347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8" name="Google Shape;98;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0"/>
            <p:cNvSpPr/>
            <p:nvPr/>
          </p:nvSpPr>
          <p:spPr>
            <a:xfrm flipH="1">
              <a:off x="154125" y="3925529"/>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p10"/>
          <p:cNvSpPr txBox="1">
            <a:spLocks noGrp="1"/>
          </p:cNvSpPr>
          <p:nvPr>
            <p:ph type="body" idx="1"/>
          </p:nvPr>
        </p:nvSpPr>
        <p:spPr>
          <a:xfrm>
            <a:off x="812725" y="4305375"/>
            <a:ext cx="6936000" cy="523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300"/>
              <a:buNone/>
              <a:defRPr/>
            </a:lvl1pPr>
          </a:lstStyle>
          <a:p>
            <a:endParaRPr/>
          </a:p>
        </p:txBody>
      </p:sp>
      <p:sp>
        <p:nvSpPr>
          <p:cNvPr id="104" name="Google Shape;10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1"/>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11"/>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1"/>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1"/>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1"/>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11"/>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1"/>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1"/>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1"/>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1"/>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1"/>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1"/>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1"/>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5" name="Google Shape;125;p11"/>
          <p:cNvSpPr txBox="1">
            <a:spLocks noGrp="1"/>
          </p:cNvSpPr>
          <p:nvPr>
            <p:ph type="title" hasCustomPrompt="1"/>
          </p:nvPr>
        </p:nvSpPr>
        <p:spPr>
          <a:xfrm>
            <a:off x="823850" y="1284675"/>
            <a:ext cx="4776000" cy="1300800"/>
          </a:xfrm>
          <a:prstGeom prst="rect">
            <a:avLst/>
          </a:prstGeom>
        </p:spPr>
        <p:txBody>
          <a:bodyPr spcFirstLastPara="1" wrap="square" lIns="91425" tIns="91425" rIns="91425" bIns="91425" anchor="t" anchorCtr="0">
            <a:norm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a:spLocks noGrp="1"/>
          </p:cNvSpPr>
          <p:nvPr>
            <p:ph type="body" idx="1"/>
          </p:nvPr>
        </p:nvSpPr>
        <p:spPr>
          <a:xfrm>
            <a:off x="823850" y="2643124"/>
            <a:ext cx="4776000" cy="1218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27" name="Google Shape;12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8"/>
        <p:cNvGrpSpPr/>
        <p:nvPr/>
      </p:nvGrpSpPr>
      <p:grpSpPr>
        <a:xfrm>
          <a:off x="0" y="0"/>
          <a:ext cx="0" cy="0"/>
          <a:chOff x="0" y="0"/>
          <a:chExt cx="0" cy="0"/>
        </a:xfrm>
      </p:grpSpPr>
      <p:sp>
        <p:nvSpPr>
          <p:cNvPr id="129" name="Google Shape;12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focus">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marL="914400" lvl="1"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2pPr>
            <a:lvl3pPr marL="1371600" lvl="2"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3pPr>
            <a:lvl4pPr marL="1828800" lvl="3"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4pPr>
            <a:lvl5pPr marL="2286000" lvl="4"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5pPr>
            <a:lvl6pPr marL="2743200" lvl="5"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6pPr>
            <a:lvl7pPr marL="3200400" lvl="6"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7pPr>
            <a:lvl8pPr marL="3657600" lvl="7"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8pPr>
            <a:lvl9pPr marL="4114800" lvl="8"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wav"/><Relationship Id="rId1" Type="http://schemas.microsoft.com/office/2007/relationships/media" Target="../media/media2.wav"/><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wav"/><Relationship Id="rId1" Type="http://schemas.microsoft.com/office/2007/relationships/media" Target="../media/media3.wav"/><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wav"/><Relationship Id="rId1" Type="http://schemas.microsoft.com/office/2007/relationships/media" Target="../media/media4.wav"/><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wav"/><Relationship Id="rId1" Type="http://schemas.microsoft.com/office/2007/relationships/media" Target="../media/media5.wav"/><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6.wav"/><Relationship Id="rId1" Type="http://schemas.microsoft.com/office/2007/relationships/media" Target="../media/media6.wav"/><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7.wav"/><Relationship Id="rId1" Type="http://schemas.microsoft.com/office/2007/relationships/media" Target="../media/media7.wav"/><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8.wav"/><Relationship Id="rId1" Type="http://schemas.microsoft.com/office/2007/relationships/media" Target="../media/media8.wav"/><Relationship Id="rId6" Type="http://schemas.openxmlformats.org/officeDocument/2006/relationships/image" Target="../media/image2.png"/><Relationship Id="rId5" Type="http://schemas.openxmlformats.org/officeDocument/2006/relationships/image" Target="../media/image8.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9.wav"/><Relationship Id="rId1" Type="http://schemas.microsoft.com/office/2007/relationships/media" Target="../media/media9.wav"/><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0.wav"/><Relationship Id="rId1" Type="http://schemas.microsoft.com/office/2007/relationships/media" Target="../media/media10.wav"/><Relationship Id="rId6" Type="http://schemas.openxmlformats.org/officeDocument/2006/relationships/image" Target="../media/image2.png"/><Relationship Id="rId5" Type="http://schemas.openxmlformats.org/officeDocument/2006/relationships/image" Target="../media/image10.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wav"/><Relationship Id="rId1" Type="http://schemas.microsoft.com/office/2007/relationships/media" Target="../media/media11.wav"/><Relationship Id="rId6" Type="http://schemas.openxmlformats.org/officeDocument/2006/relationships/image" Target="../media/image2.png"/><Relationship Id="rId5" Type="http://schemas.openxmlformats.org/officeDocument/2006/relationships/image" Target="../media/image11.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2.wav"/><Relationship Id="rId1" Type="http://schemas.microsoft.com/office/2007/relationships/media" Target="../media/media12.wav"/><Relationship Id="rId6" Type="http://schemas.openxmlformats.org/officeDocument/2006/relationships/image" Target="../media/image2.png"/><Relationship Id="rId5" Type="http://schemas.openxmlformats.org/officeDocument/2006/relationships/image" Target="../media/image12.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3.wav"/><Relationship Id="rId1" Type="http://schemas.microsoft.com/office/2007/relationships/media" Target="../media/media13.wav"/><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13"/>
          <p:cNvSpPr txBox="1">
            <a:spLocks noGrp="1"/>
          </p:cNvSpPr>
          <p:nvPr>
            <p:ph type="ctrTitle"/>
          </p:nvPr>
        </p:nvSpPr>
        <p:spPr>
          <a:xfrm>
            <a:off x="48768" y="1"/>
            <a:ext cx="8997696" cy="719327"/>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IN" sz="3600" b="1" dirty="0">
                <a:solidFill>
                  <a:srgbClr val="FF00FF"/>
                </a:solidFill>
                <a:latin typeface="Times New Roman"/>
                <a:ea typeface="Times New Roman"/>
                <a:cs typeface="Times New Roman"/>
                <a:sym typeface="Times New Roman"/>
              </a:rPr>
              <a:t>BMIH4003 </a:t>
            </a:r>
            <a:r>
              <a:rPr lang="en" sz="3600" b="1" dirty="0">
                <a:solidFill>
                  <a:srgbClr val="FF00FF"/>
                </a:solidFill>
                <a:latin typeface="Times New Roman"/>
                <a:ea typeface="Times New Roman"/>
                <a:cs typeface="Times New Roman"/>
                <a:sym typeface="Times New Roman"/>
              </a:rPr>
              <a:t>Hospitality and Guest Services</a:t>
            </a:r>
            <a:endParaRPr sz="3600" b="1" dirty="0">
              <a:solidFill>
                <a:srgbClr val="FF00FF"/>
              </a:solidFill>
              <a:latin typeface="Times New Roman"/>
              <a:ea typeface="Times New Roman"/>
              <a:cs typeface="Times New Roman"/>
              <a:sym typeface="Times New Roman"/>
            </a:endParaRPr>
          </a:p>
        </p:txBody>
      </p:sp>
      <p:sp>
        <p:nvSpPr>
          <p:cNvPr id="135" name="Google Shape;135;p13"/>
          <p:cNvSpPr txBox="1">
            <a:spLocks noGrp="1"/>
          </p:cNvSpPr>
          <p:nvPr>
            <p:ph type="subTitle" idx="1"/>
          </p:nvPr>
        </p:nvSpPr>
        <p:spPr>
          <a:xfrm>
            <a:off x="24384" y="4572000"/>
            <a:ext cx="9119616" cy="571500"/>
          </a:xfrm>
          <a:prstGeom prst="rect">
            <a:avLst/>
          </a:prstGeom>
        </p:spPr>
        <p:txBody>
          <a:bodyPr spcFirstLastPara="1" wrap="square" lIns="91425" tIns="91425" rIns="91425" bIns="91425" anchor="t" anchorCtr="0">
            <a:noAutofit/>
          </a:bodyPr>
          <a:lstStyle/>
          <a:p>
            <a:pPr marL="0" lvl="0" indent="0" algn="ctr" rtl="0">
              <a:lnSpc>
                <a:spcPct val="80000"/>
              </a:lnSpc>
              <a:spcBef>
                <a:spcPts val="0"/>
              </a:spcBef>
              <a:spcAft>
                <a:spcPts val="0"/>
              </a:spcAft>
              <a:buSzPts val="523"/>
              <a:buNone/>
            </a:pPr>
            <a:r>
              <a:rPr lang="en-US" sz="1600" b="1" dirty="0">
                <a:solidFill>
                  <a:srgbClr val="FFFF00"/>
                </a:solidFill>
                <a:latin typeface="Times New Roman"/>
                <a:ea typeface="Times New Roman"/>
                <a:cs typeface="Times New Roman"/>
                <a:sym typeface="Times New Roman"/>
              </a:rPr>
              <a:t>Conrad Hotels and Resorts under Hilton Worldwide  Student Name:  </a:t>
            </a:r>
            <a:r>
              <a:rPr lang="en-US" sz="1600" b="1" dirty="0" err="1">
                <a:solidFill>
                  <a:srgbClr val="FFFF00"/>
                </a:solidFill>
                <a:latin typeface="Times New Roman"/>
                <a:ea typeface="Times New Roman"/>
                <a:cs typeface="Times New Roman"/>
                <a:sym typeface="Times New Roman"/>
              </a:rPr>
              <a:t>Catalin</a:t>
            </a:r>
            <a:r>
              <a:rPr lang="en-US" sz="1600" b="1" dirty="0">
                <a:solidFill>
                  <a:srgbClr val="FFFF00"/>
                </a:solidFill>
                <a:latin typeface="Times New Roman"/>
                <a:ea typeface="Times New Roman"/>
                <a:cs typeface="Times New Roman"/>
                <a:sym typeface="Times New Roman"/>
              </a:rPr>
              <a:t> Dumitru </a:t>
            </a:r>
            <a:r>
              <a:rPr lang="en-US" sz="1600" b="1" dirty="0" err="1">
                <a:solidFill>
                  <a:srgbClr val="FFFF00"/>
                </a:solidFill>
                <a:latin typeface="Times New Roman"/>
                <a:ea typeface="Times New Roman"/>
                <a:cs typeface="Times New Roman"/>
                <a:sym typeface="Times New Roman"/>
              </a:rPr>
              <a:t>Axinte</a:t>
            </a:r>
            <a:endParaRPr lang="en-US" sz="1600" b="1" dirty="0">
              <a:solidFill>
                <a:srgbClr val="FFFF00"/>
              </a:solidFill>
              <a:latin typeface="Times New Roman"/>
              <a:ea typeface="Times New Roman"/>
              <a:cs typeface="Times New Roman"/>
              <a:sym typeface="Times New Roman"/>
            </a:endParaRPr>
          </a:p>
          <a:p>
            <a:pPr marL="0" lvl="0" indent="0" algn="ctr" rtl="0">
              <a:lnSpc>
                <a:spcPct val="80000"/>
              </a:lnSpc>
              <a:spcBef>
                <a:spcPts val="0"/>
              </a:spcBef>
              <a:spcAft>
                <a:spcPts val="0"/>
              </a:spcAft>
              <a:buSzPts val="523"/>
              <a:buNone/>
            </a:pPr>
            <a:r>
              <a:rPr lang="en-US" sz="1600" b="1" dirty="0">
                <a:solidFill>
                  <a:srgbClr val="FFFF00"/>
                </a:solidFill>
                <a:latin typeface="Times New Roman"/>
                <a:ea typeface="Times New Roman"/>
                <a:cs typeface="Times New Roman"/>
                <a:sym typeface="Times New Roman"/>
              </a:rPr>
              <a:t>                                                          Student ID: 2208591</a:t>
            </a:r>
            <a:endParaRPr lang="en-US" sz="1600" b="1" dirty="0">
              <a:latin typeface="Times New Roman"/>
              <a:ea typeface="Times New Roman"/>
              <a:cs typeface="Times New Roman"/>
              <a:sym typeface="Times New Roman"/>
            </a:endParaRPr>
          </a:p>
        </p:txBody>
      </p:sp>
      <p:pic>
        <p:nvPicPr>
          <p:cNvPr id="1026" name="Picture 2" descr="Hilton Worldwide">
            <a:extLst>
              <a:ext uri="{FF2B5EF4-FFF2-40B4-BE49-F238E27FC236}">
                <a16:creationId xmlns:a16="http://schemas.microsoft.com/office/drawing/2014/main" id="{C97208ED-1E1B-EBA4-F0D8-E28F272805F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23616" y="741638"/>
            <a:ext cx="6022848" cy="383036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 name="Prezentare Nume Nr Student">
            <a:hlinkClick r:id="" action="ppaction://media"/>
            <a:extLst>
              <a:ext uri="{FF2B5EF4-FFF2-40B4-BE49-F238E27FC236}">
                <a16:creationId xmlns:a16="http://schemas.microsoft.com/office/drawing/2014/main" id="{5DBB755D-2CE1-BAF0-C7C3-CE7E1D28034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53571" y="4021997"/>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00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2" name="Title 1">
            <a:extLst>
              <a:ext uri="{FF2B5EF4-FFF2-40B4-BE49-F238E27FC236}">
                <a16:creationId xmlns:a16="http://schemas.microsoft.com/office/drawing/2014/main" id="{3A65B901-5F04-18C4-C151-44F73620C2EA}"/>
              </a:ext>
            </a:extLst>
          </p:cNvPr>
          <p:cNvSpPr>
            <a:spLocks noGrp="1"/>
          </p:cNvSpPr>
          <p:nvPr>
            <p:ph type="title"/>
          </p:nvPr>
        </p:nvSpPr>
        <p:spPr>
          <a:xfrm>
            <a:off x="1297500" y="-182"/>
            <a:ext cx="7038900" cy="443935"/>
          </a:xfrm>
        </p:spPr>
        <p:txBody>
          <a:bodyPr>
            <a:normAutofit fontScale="90000"/>
          </a:bodyPr>
          <a:lstStyle/>
          <a:p>
            <a:pPr algn="ctr"/>
            <a:r>
              <a:rPr lang="en-IN" b="1" dirty="0">
                <a:latin typeface="Times New Roman" panose="02020603050405020304" pitchFamily="18" charset="0"/>
                <a:cs typeface="Times New Roman" panose="02020603050405020304" pitchFamily="18" charset="0"/>
              </a:rPr>
              <a:t>Table of Content</a:t>
            </a:r>
          </a:p>
        </p:txBody>
      </p:sp>
      <p:graphicFrame>
        <p:nvGraphicFramePr>
          <p:cNvPr id="4" name="Table 4">
            <a:extLst>
              <a:ext uri="{FF2B5EF4-FFF2-40B4-BE49-F238E27FC236}">
                <a16:creationId xmlns:a16="http://schemas.microsoft.com/office/drawing/2014/main" id="{EB32C2DF-C105-013C-D04F-0443154A3F02}"/>
              </a:ext>
            </a:extLst>
          </p:cNvPr>
          <p:cNvGraphicFramePr>
            <a:graphicFrameLocks noGrp="1"/>
          </p:cNvGraphicFramePr>
          <p:nvPr>
            <p:extLst>
              <p:ext uri="{D42A27DB-BD31-4B8C-83A1-F6EECF244321}">
                <p14:modId xmlns:p14="http://schemas.microsoft.com/office/powerpoint/2010/main" val="2049965422"/>
              </p:ext>
            </p:extLst>
          </p:nvPr>
        </p:nvGraphicFramePr>
        <p:xfrm>
          <a:off x="416859" y="632012"/>
          <a:ext cx="8431306" cy="4445652"/>
        </p:xfrm>
        <a:graphic>
          <a:graphicData uri="http://schemas.openxmlformats.org/drawingml/2006/table">
            <a:tbl>
              <a:tblPr firstRow="1" bandRow="1">
                <a:tableStyleId>{5C22544A-7EE6-4342-B048-85BDC9FD1C3A}</a:tableStyleId>
              </a:tblPr>
              <a:tblGrid>
                <a:gridCol w="7005917">
                  <a:extLst>
                    <a:ext uri="{9D8B030D-6E8A-4147-A177-3AD203B41FA5}">
                      <a16:colId xmlns:a16="http://schemas.microsoft.com/office/drawing/2014/main" val="3058500311"/>
                    </a:ext>
                  </a:extLst>
                </a:gridCol>
                <a:gridCol w="1425389">
                  <a:extLst>
                    <a:ext uri="{9D8B030D-6E8A-4147-A177-3AD203B41FA5}">
                      <a16:colId xmlns:a16="http://schemas.microsoft.com/office/drawing/2014/main" val="1505393795"/>
                    </a:ext>
                  </a:extLst>
                </a:gridCol>
              </a:tblGrid>
              <a:tr h="332371">
                <a:tc>
                  <a:txBody>
                    <a:bodyPr/>
                    <a:lstStyle/>
                    <a:p>
                      <a:pPr algn="ctr"/>
                      <a:r>
                        <a:rPr lang="en-IN" sz="1400" dirty="0"/>
                        <a:t>Contents</a:t>
                      </a:r>
                    </a:p>
                  </a:txBody>
                  <a:tcPr/>
                </a:tc>
                <a:tc>
                  <a:txBody>
                    <a:bodyPr/>
                    <a:lstStyle/>
                    <a:p>
                      <a:pPr algn="ctr"/>
                      <a:r>
                        <a:rPr lang="en-IN" sz="1400" dirty="0"/>
                        <a:t>Slide No.</a:t>
                      </a:r>
                    </a:p>
                  </a:txBody>
                  <a:tcPr/>
                </a:tc>
                <a:extLst>
                  <a:ext uri="{0D108BD9-81ED-4DB2-BD59-A6C34878D82A}">
                    <a16:rowId xmlns:a16="http://schemas.microsoft.com/office/drawing/2014/main" val="495064221"/>
                  </a:ext>
                </a:extLst>
              </a:tr>
              <a:tr h="332371">
                <a:tc>
                  <a:txBody>
                    <a:bodyPr/>
                    <a:lstStyle/>
                    <a:p>
                      <a:r>
                        <a:rPr lang="en-IN" sz="1200" dirty="0"/>
                        <a:t>Introduction</a:t>
                      </a:r>
                    </a:p>
                  </a:txBody>
                  <a:tcPr/>
                </a:tc>
                <a:tc>
                  <a:txBody>
                    <a:bodyPr/>
                    <a:lstStyle/>
                    <a:p>
                      <a:pPr algn="ctr"/>
                      <a:r>
                        <a:rPr lang="en-IN" sz="1200" dirty="0"/>
                        <a:t>3</a:t>
                      </a:r>
                    </a:p>
                  </a:txBody>
                  <a:tcPr/>
                </a:tc>
                <a:extLst>
                  <a:ext uri="{0D108BD9-81ED-4DB2-BD59-A6C34878D82A}">
                    <a16:rowId xmlns:a16="http://schemas.microsoft.com/office/drawing/2014/main" val="890272190"/>
                  </a:ext>
                </a:extLst>
              </a:tr>
              <a:tr h="332371">
                <a:tc>
                  <a:txBody>
                    <a:bodyPr/>
                    <a:lstStyle/>
                    <a:p>
                      <a:r>
                        <a:rPr lang="en-US" sz="1200" dirty="0"/>
                        <a:t>Introduction of Conrad Hotels and Resorts</a:t>
                      </a:r>
                    </a:p>
                  </a:txBody>
                  <a:tcPr/>
                </a:tc>
                <a:tc>
                  <a:txBody>
                    <a:bodyPr/>
                    <a:lstStyle/>
                    <a:p>
                      <a:pPr algn="ctr"/>
                      <a:r>
                        <a:rPr lang="en-IN" sz="1200" dirty="0"/>
                        <a:t>4</a:t>
                      </a:r>
                    </a:p>
                  </a:txBody>
                  <a:tcPr/>
                </a:tc>
                <a:extLst>
                  <a:ext uri="{0D108BD9-81ED-4DB2-BD59-A6C34878D82A}">
                    <a16:rowId xmlns:a16="http://schemas.microsoft.com/office/drawing/2014/main" val="3699331633"/>
                  </a:ext>
                </a:extLst>
              </a:tr>
              <a:tr h="332371">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200" dirty="0"/>
                        <a:t>Introduction of Conrad Hotels and Resorts</a:t>
                      </a:r>
                      <a:r>
                        <a:rPr lang="en-IN" sz="1200" dirty="0"/>
                        <a:t> (Cont.)</a:t>
                      </a:r>
                      <a:endParaRPr lang="en-US" sz="1200" dirty="0"/>
                    </a:p>
                  </a:txBody>
                  <a:tcPr/>
                </a:tc>
                <a:tc>
                  <a:txBody>
                    <a:bodyPr/>
                    <a:lstStyle/>
                    <a:p>
                      <a:pPr algn="ctr"/>
                      <a:r>
                        <a:rPr lang="en-IN" sz="1200" dirty="0"/>
                        <a:t>5</a:t>
                      </a:r>
                    </a:p>
                  </a:txBody>
                  <a:tcPr/>
                </a:tc>
                <a:extLst>
                  <a:ext uri="{0D108BD9-81ED-4DB2-BD59-A6C34878D82A}">
                    <a16:rowId xmlns:a16="http://schemas.microsoft.com/office/drawing/2014/main" val="2327921807"/>
                  </a:ext>
                </a:extLst>
              </a:tr>
              <a:tr h="332371">
                <a:tc>
                  <a:txBody>
                    <a:bodyPr/>
                    <a:lstStyle/>
                    <a:p>
                      <a:r>
                        <a:rPr lang="en-US" sz="1200" dirty="0"/>
                        <a:t>Main Consumers of Conrad Hotel</a:t>
                      </a:r>
                      <a:endParaRPr lang="en-IN" sz="1200" dirty="0"/>
                    </a:p>
                  </a:txBody>
                  <a:tcPr/>
                </a:tc>
                <a:tc>
                  <a:txBody>
                    <a:bodyPr/>
                    <a:lstStyle/>
                    <a:p>
                      <a:pPr algn="ctr"/>
                      <a:r>
                        <a:rPr lang="en-IN" sz="1200" dirty="0"/>
                        <a:t>6</a:t>
                      </a:r>
                    </a:p>
                  </a:txBody>
                  <a:tcPr/>
                </a:tc>
                <a:extLst>
                  <a:ext uri="{0D108BD9-81ED-4DB2-BD59-A6C34878D82A}">
                    <a16:rowId xmlns:a16="http://schemas.microsoft.com/office/drawing/2014/main" val="2131177748"/>
                  </a:ext>
                </a:extLst>
              </a:tr>
              <a:tr h="332371">
                <a:tc>
                  <a:txBody>
                    <a:bodyPr/>
                    <a:lstStyle/>
                    <a:p>
                      <a:r>
                        <a:rPr lang="en-US" sz="1200" dirty="0"/>
                        <a:t>Nature, Scope and Role of the Guest Services and Facilities Provided by Conrad Hotels and Resorts</a:t>
                      </a:r>
                      <a:endParaRPr lang="en-IN" sz="1200" dirty="0"/>
                    </a:p>
                  </a:txBody>
                  <a:tcPr/>
                </a:tc>
                <a:tc>
                  <a:txBody>
                    <a:bodyPr/>
                    <a:lstStyle/>
                    <a:p>
                      <a:pPr algn="ctr"/>
                      <a:r>
                        <a:rPr lang="en-IN" sz="1200" dirty="0"/>
                        <a:t>7</a:t>
                      </a:r>
                    </a:p>
                  </a:txBody>
                  <a:tcPr/>
                </a:tc>
                <a:extLst>
                  <a:ext uri="{0D108BD9-81ED-4DB2-BD59-A6C34878D82A}">
                    <a16:rowId xmlns:a16="http://schemas.microsoft.com/office/drawing/2014/main" val="1049138310"/>
                  </a:ext>
                </a:extLst>
              </a:tr>
              <a:tr h="332371">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200" dirty="0"/>
                        <a:t>Nature, Scope and Role of the Guest Services and Facilities Provided by Conrad Hotels and Resorts</a:t>
                      </a:r>
                      <a:r>
                        <a:rPr lang="en-IN" sz="1200" dirty="0"/>
                        <a:t> (Cont.)</a:t>
                      </a:r>
                    </a:p>
                  </a:txBody>
                  <a:tcPr/>
                </a:tc>
                <a:tc>
                  <a:txBody>
                    <a:bodyPr/>
                    <a:lstStyle/>
                    <a:p>
                      <a:pPr algn="ctr"/>
                      <a:r>
                        <a:rPr lang="en-IN" sz="1200" dirty="0"/>
                        <a:t>8</a:t>
                      </a:r>
                    </a:p>
                  </a:txBody>
                  <a:tcPr/>
                </a:tc>
                <a:extLst>
                  <a:ext uri="{0D108BD9-81ED-4DB2-BD59-A6C34878D82A}">
                    <a16:rowId xmlns:a16="http://schemas.microsoft.com/office/drawing/2014/main" val="4106118956"/>
                  </a:ext>
                </a:extLst>
              </a:tr>
              <a:tr h="332371">
                <a:tc>
                  <a:txBody>
                    <a:bodyPr/>
                    <a:lstStyle/>
                    <a:p>
                      <a:r>
                        <a:rPr lang="en-US" sz="1200" dirty="0"/>
                        <a:t>Needs to Consider the Role and Function of Guest Services</a:t>
                      </a:r>
                      <a:endParaRPr lang="en-IN" sz="1200" dirty="0"/>
                    </a:p>
                  </a:txBody>
                  <a:tcPr/>
                </a:tc>
                <a:tc>
                  <a:txBody>
                    <a:bodyPr/>
                    <a:lstStyle/>
                    <a:p>
                      <a:pPr algn="ctr"/>
                      <a:r>
                        <a:rPr lang="en-IN" sz="1200" dirty="0"/>
                        <a:t>9</a:t>
                      </a:r>
                    </a:p>
                  </a:txBody>
                  <a:tcPr/>
                </a:tc>
                <a:extLst>
                  <a:ext uri="{0D108BD9-81ED-4DB2-BD59-A6C34878D82A}">
                    <a16:rowId xmlns:a16="http://schemas.microsoft.com/office/drawing/2014/main" val="1717464329"/>
                  </a:ext>
                </a:extLst>
              </a:tr>
              <a:tr h="332371">
                <a:tc>
                  <a:txBody>
                    <a:bodyPr/>
                    <a:lstStyle/>
                    <a:p>
                      <a:r>
                        <a:rPr lang="en-US" sz="1200" dirty="0"/>
                        <a:t>Needs to Consider the Role and Function of Guest Services (Cont.)</a:t>
                      </a:r>
                      <a:endParaRPr lang="en-IN" sz="1200" dirty="0"/>
                    </a:p>
                  </a:txBody>
                  <a:tcPr/>
                </a:tc>
                <a:tc>
                  <a:txBody>
                    <a:bodyPr/>
                    <a:lstStyle/>
                    <a:p>
                      <a:pPr algn="ctr"/>
                      <a:r>
                        <a:rPr lang="en-IN" sz="1200" dirty="0"/>
                        <a:t>10</a:t>
                      </a:r>
                    </a:p>
                  </a:txBody>
                  <a:tcPr/>
                </a:tc>
                <a:extLst>
                  <a:ext uri="{0D108BD9-81ED-4DB2-BD59-A6C34878D82A}">
                    <a16:rowId xmlns:a16="http://schemas.microsoft.com/office/drawing/2014/main" val="4191223179"/>
                  </a:ext>
                </a:extLst>
              </a:tr>
              <a:tr h="332371">
                <a:tc>
                  <a:txBody>
                    <a:bodyPr/>
                    <a:lstStyle/>
                    <a:p>
                      <a:r>
                        <a:rPr lang="en-IN" sz="1200" dirty="0"/>
                        <a:t>Importance of Hospitality</a:t>
                      </a:r>
                    </a:p>
                  </a:txBody>
                  <a:tcPr/>
                </a:tc>
                <a:tc>
                  <a:txBody>
                    <a:bodyPr/>
                    <a:lstStyle/>
                    <a:p>
                      <a:pPr algn="ctr"/>
                      <a:r>
                        <a:rPr lang="en-IN" sz="1200" dirty="0"/>
                        <a:t>11</a:t>
                      </a:r>
                    </a:p>
                  </a:txBody>
                  <a:tcPr/>
                </a:tc>
                <a:extLst>
                  <a:ext uri="{0D108BD9-81ED-4DB2-BD59-A6C34878D82A}">
                    <a16:rowId xmlns:a16="http://schemas.microsoft.com/office/drawing/2014/main" val="2171108524"/>
                  </a:ext>
                </a:extLst>
              </a:tr>
              <a:tr h="332371">
                <a:tc>
                  <a:txBody>
                    <a:bodyPr/>
                    <a:lstStyle/>
                    <a:p>
                      <a:r>
                        <a:rPr lang="en-US" sz="1200" dirty="0"/>
                        <a:t>How Hotels Meet Guest Expectations</a:t>
                      </a:r>
                      <a:endParaRPr lang="en-IN" sz="1200" dirty="0"/>
                    </a:p>
                  </a:txBody>
                  <a:tcPr/>
                </a:tc>
                <a:tc>
                  <a:txBody>
                    <a:bodyPr/>
                    <a:lstStyle/>
                    <a:p>
                      <a:pPr algn="ctr"/>
                      <a:r>
                        <a:rPr lang="en-IN" sz="1200" dirty="0"/>
                        <a:t>12</a:t>
                      </a:r>
                    </a:p>
                  </a:txBody>
                  <a:tcPr/>
                </a:tc>
                <a:extLst>
                  <a:ext uri="{0D108BD9-81ED-4DB2-BD59-A6C34878D82A}">
                    <a16:rowId xmlns:a16="http://schemas.microsoft.com/office/drawing/2014/main" val="1171621071"/>
                  </a:ext>
                </a:extLst>
              </a:tr>
              <a:tr h="332371">
                <a:tc>
                  <a:txBody>
                    <a:bodyPr/>
                    <a:lstStyle/>
                    <a:p>
                      <a:r>
                        <a:rPr lang="en-IN" sz="1200" dirty="0"/>
                        <a:t>Conclusion</a:t>
                      </a:r>
                    </a:p>
                  </a:txBody>
                  <a:tcPr/>
                </a:tc>
                <a:tc>
                  <a:txBody>
                    <a:bodyPr/>
                    <a:lstStyle/>
                    <a:p>
                      <a:pPr algn="ctr"/>
                      <a:r>
                        <a:rPr lang="en-IN" sz="1200" dirty="0"/>
                        <a:t>13</a:t>
                      </a:r>
                    </a:p>
                  </a:txBody>
                  <a:tcPr/>
                </a:tc>
                <a:extLst>
                  <a:ext uri="{0D108BD9-81ED-4DB2-BD59-A6C34878D82A}">
                    <a16:rowId xmlns:a16="http://schemas.microsoft.com/office/drawing/2014/main" val="2263013680"/>
                  </a:ext>
                </a:extLst>
              </a:tr>
              <a:tr h="332371">
                <a:tc>
                  <a:txBody>
                    <a:bodyPr/>
                    <a:lstStyle/>
                    <a:p>
                      <a:r>
                        <a:rPr lang="en-IN" sz="1200" dirty="0"/>
                        <a:t>References</a:t>
                      </a:r>
                    </a:p>
                  </a:txBody>
                  <a:tcPr/>
                </a:tc>
                <a:tc>
                  <a:txBody>
                    <a:bodyPr/>
                    <a:lstStyle/>
                    <a:p>
                      <a:pPr algn="ctr"/>
                      <a:r>
                        <a:rPr lang="en-IN" sz="1200" dirty="0"/>
                        <a:t>14</a:t>
                      </a:r>
                    </a:p>
                  </a:txBody>
                  <a:tcPr/>
                </a:tc>
                <a:extLst>
                  <a:ext uri="{0D108BD9-81ED-4DB2-BD59-A6C34878D82A}">
                    <a16:rowId xmlns:a16="http://schemas.microsoft.com/office/drawing/2014/main" val="1331603268"/>
                  </a:ext>
                </a:extLst>
              </a:tr>
            </a:tbl>
          </a:graphicData>
        </a:graphic>
      </p:graphicFrame>
      <p:pic>
        <p:nvPicPr>
          <p:cNvPr id="3" name="Contents">
            <a:hlinkClick r:id="" action="ppaction://media"/>
            <a:extLst>
              <a:ext uri="{FF2B5EF4-FFF2-40B4-BE49-F238E27FC236}">
                <a16:creationId xmlns:a16="http://schemas.microsoft.com/office/drawing/2014/main" id="{A6880244-6484-ADCE-928F-6C2B53C4407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02844" y="4308288"/>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9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15"/>
          <p:cNvSpPr txBox="1">
            <a:spLocks noGrp="1"/>
          </p:cNvSpPr>
          <p:nvPr>
            <p:ph type="title"/>
          </p:nvPr>
        </p:nvSpPr>
        <p:spPr>
          <a:xfrm>
            <a:off x="1289718" y="-132018"/>
            <a:ext cx="7038900" cy="1232155"/>
          </a:xfrm>
          <a:prstGeom prst="rect">
            <a:avLst/>
          </a:prstGeom>
        </p:spPr>
        <p:txBody>
          <a:bodyPr spcFirstLastPara="1" wrap="square" lIns="91425" tIns="91425" rIns="91425" bIns="91425" anchor="t" anchorCtr="0">
            <a:normAutofit/>
          </a:bodyPr>
          <a:lstStyle/>
          <a:p>
            <a:pPr marL="0" lvl="0" indent="0" algn="ctr" rtl="0">
              <a:lnSpc>
                <a:spcPct val="115000"/>
              </a:lnSpc>
              <a:spcBef>
                <a:spcPts val="2400"/>
              </a:spcBef>
              <a:spcAft>
                <a:spcPts val="600"/>
              </a:spcAft>
              <a:buNone/>
            </a:pPr>
            <a:r>
              <a:rPr lang="en" sz="3200" b="1" u="sng" dirty="0">
                <a:latin typeface="Times New Roman"/>
                <a:ea typeface="Times New Roman"/>
                <a:cs typeface="Times New Roman"/>
                <a:sym typeface="Times New Roman"/>
              </a:rPr>
              <a:t>Introduction</a:t>
            </a:r>
            <a:endParaRPr sz="3600" u="sng" dirty="0">
              <a:latin typeface="Times New Roman"/>
              <a:ea typeface="Times New Roman"/>
              <a:cs typeface="Times New Roman"/>
              <a:sym typeface="Times New Roman"/>
            </a:endParaRPr>
          </a:p>
        </p:txBody>
      </p:sp>
      <p:sp>
        <p:nvSpPr>
          <p:cNvPr id="147" name="Google Shape;147;p15"/>
          <p:cNvSpPr txBox="1">
            <a:spLocks noGrp="1"/>
          </p:cNvSpPr>
          <p:nvPr>
            <p:ph type="body" idx="1"/>
          </p:nvPr>
        </p:nvSpPr>
        <p:spPr>
          <a:xfrm>
            <a:off x="0" y="1100138"/>
            <a:ext cx="5338200" cy="38862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1200"/>
              </a:spcBef>
              <a:spcAft>
                <a:spcPts val="0"/>
              </a:spcAft>
              <a:buClr>
                <a:srgbClr val="FFFF00"/>
              </a:buClr>
              <a:buSzPts val="1500"/>
              <a:buFont typeface="Wingdings" panose="05000000000000000000" pitchFamily="2" charset="2"/>
              <a:buChar char="§"/>
            </a:pPr>
            <a:r>
              <a:rPr lang="en" sz="1600" dirty="0">
                <a:solidFill>
                  <a:srgbClr val="FFFF00"/>
                </a:solidFill>
                <a:latin typeface="Times New Roman"/>
                <a:ea typeface="Times New Roman"/>
                <a:cs typeface="Times New Roman"/>
                <a:sym typeface="Times New Roman"/>
              </a:rPr>
              <a:t>The following report is based on the role and importance of quality service and customer services within the hospitality industry.</a:t>
            </a:r>
            <a:endParaRPr sz="1600" dirty="0">
              <a:solidFill>
                <a:srgbClr val="FFFF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FFFF00"/>
              </a:buClr>
              <a:buSzPts val="1500"/>
              <a:buFont typeface="Wingdings" panose="05000000000000000000" pitchFamily="2" charset="2"/>
              <a:buChar char="§"/>
            </a:pPr>
            <a:r>
              <a:rPr lang="en" sz="1600" dirty="0">
                <a:solidFill>
                  <a:srgbClr val="FFFF00"/>
                </a:solidFill>
                <a:latin typeface="Times New Roman"/>
                <a:ea typeface="Times New Roman"/>
                <a:cs typeface="Times New Roman"/>
                <a:sym typeface="Times New Roman"/>
              </a:rPr>
              <a:t>The following report has selected the Conrad Hotels that is a flagship hotel brand that operates under the supervision of Hilton Worldwide.</a:t>
            </a:r>
            <a:endParaRPr sz="1600" dirty="0">
              <a:solidFill>
                <a:srgbClr val="FFFF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FFFF00"/>
              </a:buClr>
              <a:buSzPts val="1500"/>
              <a:buFont typeface="Wingdings" panose="05000000000000000000" pitchFamily="2" charset="2"/>
              <a:buChar char="§"/>
            </a:pPr>
            <a:r>
              <a:rPr lang="en" sz="1600" dirty="0">
                <a:solidFill>
                  <a:srgbClr val="FFFF00"/>
                </a:solidFill>
                <a:latin typeface="Times New Roman"/>
                <a:ea typeface="Times New Roman"/>
                <a:cs typeface="Times New Roman"/>
                <a:sym typeface="Times New Roman"/>
              </a:rPr>
              <a:t>It will evaluate the nature and scope of guest services within the hospitality industry and it will explain the role and various activities of guest services.</a:t>
            </a:r>
            <a:endParaRPr sz="1600" dirty="0">
              <a:solidFill>
                <a:srgbClr val="FFFF00"/>
              </a:solidFill>
              <a:latin typeface="Times New Roman"/>
              <a:ea typeface="Times New Roman"/>
              <a:cs typeface="Times New Roman"/>
              <a:sym typeface="Times New Roman"/>
            </a:endParaRPr>
          </a:p>
        </p:txBody>
      </p:sp>
      <p:pic>
        <p:nvPicPr>
          <p:cNvPr id="148" name="Google Shape;148;p15"/>
          <p:cNvPicPr preferRelativeResize="0"/>
          <p:nvPr/>
        </p:nvPicPr>
        <p:blipFill>
          <a:blip r:embed="rId5">
            <a:alphaModFix/>
          </a:blip>
          <a:stretch>
            <a:fillRect/>
          </a:stretch>
        </p:blipFill>
        <p:spPr>
          <a:xfrm>
            <a:off x="5437632" y="1335981"/>
            <a:ext cx="3511668" cy="3382323"/>
          </a:xfrm>
          <a:prstGeom prst="rect">
            <a:avLst/>
          </a:prstGeom>
          <a:noFill/>
          <a:ln>
            <a:noFill/>
          </a:ln>
        </p:spPr>
      </p:pic>
      <p:pic>
        <p:nvPicPr>
          <p:cNvPr id="2" name="SLIDE 1">
            <a:hlinkClick r:id="" action="ppaction://media"/>
            <a:extLst>
              <a:ext uri="{FF2B5EF4-FFF2-40B4-BE49-F238E27FC236}">
                <a16:creationId xmlns:a16="http://schemas.microsoft.com/office/drawing/2014/main" id="{2BF5B650-858B-40C2-DD49-65F051E0128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462628" y="4311904"/>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94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16"/>
          <p:cNvSpPr txBox="1">
            <a:spLocks noGrp="1"/>
          </p:cNvSpPr>
          <p:nvPr>
            <p:ph type="ctrTitle"/>
          </p:nvPr>
        </p:nvSpPr>
        <p:spPr>
          <a:xfrm>
            <a:off x="4115446" y="1194815"/>
            <a:ext cx="5017500" cy="3631693"/>
          </a:xfrm>
          <a:prstGeom prst="rect">
            <a:avLst/>
          </a:prstGeom>
        </p:spPr>
        <p:txBody>
          <a:bodyPr spcFirstLastPara="1" wrap="square" lIns="91425" tIns="91425" rIns="91425" bIns="91425" anchor="t" anchorCtr="0">
            <a:noAutofit/>
          </a:bodyPr>
          <a:lstStyle/>
          <a:p>
            <a:pPr marL="482600" lvl="0" indent="-342900" algn="l" rtl="0">
              <a:lnSpc>
                <a:spcPct val="150000"/>
              </a:lnSpc>
              <a:spcBef>
                <a:spcPts val="0"/>
              </a:spcBef>
              <a:spcAft>
                <a:spcPts val="0"/>
              </a:spcAft>
              <a:buClr>
                <a:schemeClr val="accent2"/>
              </a:buClr>
              <a:buSzPts val="1400"/>
              <a:buFont typeface="Wingdings" panose="05000000000000000000" pitchFamily="2" charset="2"/>
              <a:buChar char="Ø"/>
            </a:pPr>
            <a:r>
              <a:rPr lang="en" sz="2000" dirty="0">
                <a:solidFill>
                  <a:srgbClr val="FFFF00"/>
                </a:solidFill>
                <a:latin typeface="Times New Roman"/>
                <a:ea typeface="Times New Roman"/>
                <a:cs typeface="Times New Roman"/>
                <a:sym typeface="Times New Roman"/>
              </a:rPr>
              <a:t>Conrad hotels and resorts is considered one of the premium flagship multinational brands of Hilton Worldwide</a:t>
            </a:r>
            <a:endParaRPr sz="2000" dirty="0">
              <a:solidFill>
                <a:srgbClr val="FFFF00"/>
              </a:solidFill>
              <a:latin typeface="Times New Roman"/>
              <a:ea typeface="Times New Roman"/>
              <a:cs typeface="Times New Roman"/>
              <a:sym typeface="Times New Roman"/>
            </a:endParaRPr>
          </a:p>
          <a:p>
            <a:pPr marL="482600" lvl="0" indent="-342900" algn="l" rtl="0">
              <a:lnSpc>
                <a:spcPct val="150000"/>
              </a:lnSpc>
              <a:spcBef>
                <a:spcPts val="0"/>
              </a:spcBef>
              <a:spcAft>
                <a:spcPts val="0"/>
              </a:spcAft>
              <a:buClr>
                <a:schemeClr val="accent2"/>
              </a:buClr>
              <a:buSzPts val="1400"/>
              <a:buFont typeface="Wingdings" panose="05000000000000000000" pitchFamily="2" charset="2"/>
              <a:buChar char="Ø"/>
            </a:pPr>
            <a:r>
              <a:rPr lang="en" sz="2000" dirty="0">
                <a:solidFill>
                  <a:srgbClr val="FFFF00"/>
                </a:solidFill>
                <a:latin typeface="Times New Roman"/>
                <a:ea typeface="Times New Roman"/>
                <a:cs typeface="Times New Roman"/>
                <a:sym typeface="Times New Roman"/>
              </a:rPr>
              <a:t> It is a brand of high-end resorts and luxury high-end hotels.</a:t>
            </a:r>
            <a:endParaRPr sz="2000" dirty="0">
              <a:solidFill>
                <a:srgbClr val="FFFF00"/>
              </a:solidFill>
              <a:latin typeface="Times New Roman"/>
              <a:ea typeface="Times New Roman"/>
              <a:cs typeface="Times New Roman"/>
              <a:sym typeface="Times New Roman"/>
            </a:endParaRPr>
          </a:p>
          <a:p>
            <a:pPr marL="482600" lvl="0" indent="-342900" algn="l" rtl="0">
              <a:lnSpc>
                <a:spcPct val="150000"/>
              </a:lnSpc>
              <a:spcBef>
                <a:spcPts val="0"/>
              </a:spcBef>
              <a:spcAft>
                <a:spcPts val="0"/>
              </a:spcAft>
              <a:buClr>
                <a:schemeClr val="accent2"/>
              </a:buClr>
              <a:buSzPts val="1400"/>
              <a:buFont typeface="Wingdings" panose="05000000000000000000" pitchFamily="2" charset="2"/>
              <a:buChar char="Ø"/>
            </a:pPr>
            <a:r>
              <a:rPr lang="en" sz="2000" dirty="0">
                <a:solidFill>
                  <a:srgbClr val="FFFF00"/>
                </a:solidFill>
                <a:latin typeface="Times New Roman"/>
                <a:ea typeface="Times New Roman"/>
                <a:cs typeface="Times New Roman"/>
                <a:sym typeface="Times New Roman"/>
              </a:rPr>
              <a:t>The hotel was named after Conrad Hilton and was founded by his son Barron Hilton.</a:t>
            </a:r>
            <a:endParaRPr sz="2000" dirty="0">
              <a:solidFill>
                <a:srgbClr val="FFFF00"/>
              </a:solidFill>
              <a:latin typeface="Times New Roman"/>
              <a:ea typeface="Times New Roman"/>
              <a:cs typeface="Times New Roman"/>
              <a:sym typeface="Times New Roman"/>
            </a:endParaRPr>
          </a:p>
        </p:txBody>
      </p:sp>
      <p:pic>
        <p:nvPicPr>
          <p:cNvPr id="154" name="Google Shape;154;p16"/>
          <p:cNvPicPr preferRelativeResize="0"/>
          <p:nvPr/>
        </p:nvPicPr>
        <p:blipFill>
          <a:blip r:embed="rId5">
            <a:alphaModFix/>
          </a:blip>
          <a:stretch>
            <a:fillRect/>
          </a:stretch>
        </p:blipFill>
        <p:spPr>
          <a:xfrm>
            <a:off x="214006" y="1711971"/>
            <a:ext cx="3901440" cy="3237981"/>
          </a:xfrm>
          <a:prstGeom prst="rect">
            <a:avLst/>
          </a:prstGeom>
          <a:noFill/>
          <a:ln>
            <a:noFill/>
          </a:ln>
        </p:spPr>
      </p:pic>
      <p:sp>
        <p:nvSpPr>
          <p:cNvPr id="2" name="TextBox 1">
            <a:extLst>
              <a:ext uri="{FF2B5EF4-FFF2-40B4-BE49-F238E27FC236}">
                <a16:creationId xmlns:a16="http://schemas.microsoft.com/office/drawing/2014/main" id="{B90EB21C-7A0D-77A2-4D2C-5BBC091BB64F}"/>
              </a:ext>
            </a:extLst>
          </p:cNvPr>
          <p:cNvSpPr txBox="1"/>
          <p:nvPr/>
        </p:nvSpPr>
        <p:spPr>
          <a:xfrm>
            <a:off x="2206752" y="316992"/>
            <a:ext cx="6937248" cy="523220"/>
          </a:xfrm>
          <a:prstGeom prst="rect">
            <a:avLst/>
          </a:prstGeom>
          <a:noFill/>
        </p:spPr>
        <p:txBody>
          <a:bodyPr wrap="square" rtlCol="0">
            <a:spAutoFit/>
          </a:bodyPr>
          <a:lstStyle/>
          <a:p>
            <a:r>
              <a:rPr lang="en" sz="2800" b="1" u="sng" dirty="0">
                <a:solidFill>
                  <a:schemeClr val="bg1"/>
                </a:solidFill>
                <a:latin typeface="Times New Roman"/>
                <a:ea typeface="Times New Roman"/>
                <a:cs typeface="Times New Roman"/>
                <a:sym typeface="Times New Roman"/>
              </a:rPr>
              <a:t>Introduction of Conrad Hotels and Resorts</a:t>
            </a:r>
            <a:endParaRPr lang="en-IN" sz="2800" u="sng" dirty="0">
              <a:solidFill>
                <a:schemeClr val="bg1"/>
              </a:solidFill>
            </a:endParaRPr>
          </a:p>
        </p:txBody>
      </p:sp>
      <p:pic>
        <p:nvPicPr>
          <p:cNvPr id="3" name="SLIDE 2">
            <a:hlinkClick r:id="" action="ppaction://media"/>
            <a:extLst>
              <a:ext uri="{FF2B5EF4-FFF2-40B4-BE49-F238E27FC236}">
                <a16:creationId xmlns:a16="http://schemas.microsoft.com/office/drawing/2014/main" id="{ACC31B4E-5123-143A-26C9-ABB135348C7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70349" y="4481830"/>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16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17"/>
          <p:cNvSpPr txBox="1">
            <a:spLocks noGrp="1"/>
          </p:cNvSpPr>
          <p:nvPr>
            <p:ph type="body" idx="1"/>
          </p:nvPr>
        </p:nvSpPr>
        <p:spPr>
          <a:xfrm>
            <a:off x="196175" y="1532716"/>
            <a:ext cx="4705800" cy="3318000"/>
          </a:xfrm>
          <a:prstGeom prst="rect">
            <a:avLst/>
          </a:prstGeom>
        </p:spPr>
        <p:txBody>
          <a:bodyPr spcFirstLastPara="1" wrap="square" lIns="91425" tIns="91425" rIns="91425" bIns="91425" anchor="t" anchorCtr="0">
            <a:normAutofit lnSpcReduction="10000"/>
          </a:bodyPr>
          <a:lstStyle/>
          <a:p>
            <a:pPr marL="457200" lvl="0" indent="-349250" algn="l" rtl="0">
              <a:lnSpc>
                <a:spcPct val="150000"/>
              </a:lnSpc>
              <a:spcBef>
                <a:spcPts val="0"/>
              </a:spcBef>
              <a:spcAft>
                <a:spcPts val="0"/>
              </a:spcAft>
              <a:buClr>
                <a:schemeClr val="accent2"/>
              </a:buClr>
              <a:buSzPts val="1900"/>
              <a:buFont typeface="Wingdings" panose="05000000000000000000" pitchFamily="2" charset="2"/>
              <a:buChar char="Ø"/>
            </a:pPr>
            <a:r>
              <a:rPr lang="en" sz="2000" dirty="0">
                <a:solidFill>
                  <a:srgbClr val="FFFF00"/>
                </a:solidFill>
                <a:latin typeface="Times New Roman"/>
                <a:ea typeface="Times New Roman"/>
                <a:cs typeface="Times New Roman"/>
                <a:sym typeface="Times New Roman"/>
              </a:rPr>
              <a:t>The brand was established in 1982.</a:t>
            </a:r>
            <a:endParaRPr sz="2000" dirty="0">
              <a:solidFill>
                <a:srgbClr val="FFFF00"/>
              </a:solidFill>
              <a:latin typeface="Times New Roman"/>
              <a:ea typeface="Times New Roman"/>
              <a:cs typeface="Times New Roman"/>
              <a:sym typeface="Times New Roman"/>
            </a:endParaRPr>
          </a:p>
          <a:p>
            <a:pPr marL="457200" lvl="0" indent="-349250" algn="l" rtl="0">
              <a:lnSpc>
                <a:spcPct val="150000"/>
              </a:lnSpc>
              <a:spcBef>
                <a:spcPts val="0"/>
              </a:spcBef>
              <a:spcAft>
                <a:spcPts val="0"/>
              </a:spcAft>
              <a:buClr>
                <a:schemeClr val="accent2"/>
              </a:buClr>
              <a:buSzPts val="1900"/>
              <a:buFont typeface="Wingdings" panose="05000000000000000000" pitchFamily="2" charset="2"/>
              <a:buChar char="Ø"/>
            </a:pPr>
            <a:r>
              <a:rPr lang="en" sz="2000" dirty="0">
                <a:solidFill>
                  <a:srgbClr val="FFFF00"/>
                </a:solidFill>
                <a:latin typeface="Times New Roman"/>
                <a:ea typeface="Times New Roman"/>
                <a:cs typeface="Times New Roman"/>
                <a:sym typeface="Times New Roman"/>
              </a:rPr>
              <a:t>Conrad Hotels and Resorts is a premier hotel brand that offers guests an unforgettable getaway experience</a:t>
            </a:r>
            <a:endParaRPr sz="2000" dirty="0">
              <a:solidFill>
                <a:srgbClr val="FFFF00"/>
              </a:solidFill>
              <a:latin typeface="Times New Roman"/>
              <a:ea typeface="Times New Roman"/>
              <a:cs typeface="Times New Roman"/>
              <a:sym typeface="Times New Roman"/>
            </a:endParaRPr>
          </a:p>
          <a:p>
            <a:pPr marL="457200" lvl="0" indent="-349250" algn="l" rtl="0">
              <a:lnSpc>
                <a:spcPct val="150000"/>
              </a:lnSpc>
              <a:spcBef>
                <a:spcPts val="0"/>
              </a:spcBef>
              <a:spcAft>
                <a:spcPts val="0"/>
              </a:spcAft>
              <a:buClr>
                <a:schemeClr val="accent2"/>
              </a:buClr>
              <a:buSzPts val="1900"/>
              <a:buFont typeface="Wingdings" panose="05000000000000000000" pitchFamily="2" charset="2"/>
              <a:buChar char="Ø"/>
            </a:pPr>
            <a:r>
              <a:rPr lang="en" sz="2000" dirty="0">
                <a:solidFill>
                  <a:srgbClr val="FFFF00"/>
                </a:solidFill>
                <a:latin typeface="Times New Roman"/>
                <a:ea typeface="Times New Roman"/>
                <a:cs typeface="Times New Roman"/>
                <a:sym typeface="Times New Roman"/>
              </a:rPr>
              <a:t>Conrad ensures that each stay is unique and tailored to the individual traveler's needs.</a:t>
            </a:r>
            <a:endParaRPr sz="2000" dirty="0">
              <a:solidFill>
                <a:srgbClr val="FFFF00"/>
              </a:solidFill>
              <a:latin typeface="Times New Roman"/>
              <a:ea typeface="Times New Roman"/>
              <a:cs typeface="Times New Roman"/>
              <a:sym typeface="Times New Roman"/>
            </a:endParaRPr>
          </a:p>
        </p:txBody>
      </p:sp>
      <p:pic>
        <p:nvPicPr>
          <p:cNvPr id="160" name="Google Shape;160;p17"/>
          <p:cNvPicPr preferRelativeResize="0"/>
          <p:nvPr/>
        </p:nvPicPr>
        <p:blipFill>
          <a:blip r:embed="rId5">
            <a:alphaModFix/>
          </a:blip>
          <a:stretch>
            <a:fillRect/>
          </a:stretch>
        </p:blipFill>
        <p:spPr>
          <a:xfrm>
            <a:off x="4883900" y="1287950"/>
            <a:ext cx="4063925" cy="3562766"/>
          </a:xfrm>
          <a:prstGeom prst="rect">
            <a:avLst/>
          </a:prstGeom>
          <a:noFill/>
          <a:ln>
            <a:noFill/>
          </a:ln>
        </p:spPr>
      </p:pic>
      <p:sp>
        <p:nvSpPr>
          <p:cNvPr id="161" name="Google Shape;161;p17"/>
          <p:cNvSpPr txBox="1"/>
          <p:nvPr/>
        </p:nvSpPr>
        <p:spPr>
          <a:xfrm>
            <a:off x="874230" y="292784"/>
            <a:ext cx="7684500" cy="738633"/>
          </a:xfrm>
          <a:prstGeom prst="rect">
            <a:avLst/>
          </a:prstGeom>
          <a:noFill/>
          <a:ln>
            <a:noFill/>
          </a:ln>
        </p:spPr>
        <p:txBody>
          <a:bodyPr spcFirstLastPara="1" wrap="square" lIns="91425" tIns="91425" rIns="91425" bIns="91425" anchor="t" anchorCtr="0">
            <a:spAutoFit/>
          </a:bodyPr>
          <a:lstStyle/>
          <a:p>
            <a:pPr marL="457200" lvl="0" indent="0" algn="l" rtl="0">
              <a:lnSpc>
                <a:spcPct val="150000"/>
              </a:lnSpc>
              <a:spcBef>
                <a:spcPts val="0"/>
              </a:spcBef>
              <a:spcAft>
                <a:spcPts val="0"/>
              </a:spcAft>
              <a:buNone/>
            </a:pPr>
            <a:r>
              <a:rPr lang="en" sz="2400" b="1" u="sng" dirty="0">
                <a:solidFill>
                  <a:schemeClr val="lt1"/>
                </a:solidFill>
                <a:latin typeface="Times New Roman"/>
                <a:ea typeface="Times New Roman"/>
                <a:cs typeface="Times New Roman"/>
                <a:sym typeface="Times New Roman"/>
              </a:rPr>
              <a:t>Introduction of Conrad Hotels and Resorts (Cont.)</a:t>
            </a:r>
            <a:endParaRPr sz="2400" b="1" u="sng" dirty="0">
              <a:solidFill>
                <a:schemeClr val="lt1"/>
              </a:solidFill>
              <a:latin typeface="Times New Roman"/>
              <a:ea typeface="Times New Roman"/>
              <a:cs typeface="Times New Roman"/>
              <a:sym typeface="Times New Roman"/>
            </a:endParaRPr>
          </a:p>
        </p:txBody>
      </p:sp>
      <p:pic>
        <p:nvPicPr>
          <p:cNvPr id="2" name="SLIDE 3">
            <a:hlinkClick r:id="" action="ppaction://media"/>
            <a:extLst>
              <a:ext uri="{FF2B5EF4-FFF2-40B4-BE49-F238E27FC236}">
                <a16:creationId xmlns:a16="http://schemas.microsoft.com/office/drawing/2014/main" id="{A00DAC3D-1DAB-FD65-27F6-A588EC4671A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429072" y="4444316"/>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11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p18"/>
          <p:cNvSpPr txBox="1">
            <a:spLocks noGrp="1"/>
          </p:cNvSpPr>
          <p:nvPr>
            <p:ph type="title"/>
          </p:nvPr>
        </p:nvSpPr>
        <p:spPr>
          <a:xfrm>
            <a:off x="1321862" y="393750"/>
            <a:ext cx="7038900" cy="9141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 sz="3200" b="1" u="sng" dirty="0">
                <a:latin typeface="Times New Roman"/>
                <a:ea typeface="Times New Roman"/>
                <a:cs typeface="Times New Roman"/>
                <a:sym typeface="Times New Roman"/>
              </a:rPr>
              <a:t>Main Consumers of Conrad Hotel</a:t>
            </a:r>
            <a:endParaRPr sz="3200" b="1" u="sng" dirty="0">
              <a:latin typeface="Times New Roman"/>
              <a:ea typeface="Times New Roman"/>
              <a:cs typeface="Times New Roman"/>
              <a:sym typeface="Times New Roman"/>
            </a:endParaRPr>
          </a:p>
        </p:txBody>
      </p:sp>
      <p:sp>
        <p:nvSpPr>
          <p:cNvPr id="167" name="Google Shape;167;p18"/>
          <p:cNvSpPr txBox="1">
            <a:spLocks noGrp="1"/>
          </p:cNvSpPr>
          <p:nvPr>
            <p:ph type="body" idx="1"/>
          </p:nvPr>
        </p:nvSpPr>
        <p:spPr>
          <a:xfrm>
            <a:off x="307750" y="1450848"/>
            <a:ext cx="4861658" cy="3692652"/>
          </a:xfrm>
          <a:prstGeom prst="rect">
            <a:avLst/>
          </a:prstGeom>
        </p:spPr>
        <p:txBody>
          <a:bodyPr spcFirstLastPara="1" wrap="square" lIns="91425" tIns="91425" rIns="91425" bIns="91425" anchor="t" anchorCtr="0">
            <a:normAutofit/>
          </a:bodyPr>
          <a:lstStyle/>
          <a:p>
            <a:pPr marL="457200" lvl="0" indent="-317500" algn="l" rtl="0">
              <a:lnSpc>
                <a:spcPct val="150000"/>
              </a:lnSpc>
              <a:spcBef>
                <a:spcPts val="0"/>
              </a:spcBef>
              <a:spcAft>
                <a:spcPts val="0"/>
              </a:spcAft>
              <a:buClr>
                <a:srgbClr val="FFFF00"/>
              </a:buClr>
              <a:buSzPts val="1400"/>
              <a:buChar char="●"/>
            </a:pPr>
            <a:r>
              <a:rPr lang="en" sz="1600" dirty="0">
                <a:solidFill>
                  <a:srgbClr val="FFFF00"/>
                </a:solidFill>
                <a:latin typeface="Times New Roman"/>
                <a:ea typeface="Times New Roman"/>
                <a:cs typeface="Times New Roman"/>
                <a:sym typeface="Times New Roman"/>
              </a:rPr>
              <a:t>Conrad Hotels is an exclusive establishment that caters to people who lead dynamic lifestyles, and recognize that the greatest luxury of all is the freedom to be oneself.</a:t>
            </a:r>
            <a:endParaRPr sz="1600" dirty="0">
              <a:solidFill>
                <a:srgbClr val="FFFF00"/>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rgbClr val="FFFF00"/>
              </a:buClr>
              <a:buSzPts val="1400"/>
              <a:buFont typeface="Times New Roman"/>
              <a:buChar char="●"/>
            </a:pPr>
            <a:r>
              <a:rPr lang="en" sz="1600" dirty="0">
                <a:solidFill>
                  <a:srgbClr val="FFFF00"/>
                </a:solidFill>
                <a:latin typeface="Times New Roman"/>
                <a:ea typeface="Times New Roman"/>
                <a:cs typeface="Times New Roman"/>
                <a:sym typeface="Times New Roman"/>
              </a:rPr>
              <a:t>Conrad Hotels provides the perfect setting for their needs.</a:t>
            </a:r>
            <a:endParaRPr sz="1600" dirty="0">
              <a:solidFill>
                <a:srgbClr val="FFFF00"/>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rgbClr val="FFFF00"/>
              </a:buClr>
              <a:buSzPts val="1400"/>
              <a:buFont typeface="Times New Roman"/>
              <a:buChar char="●"/>
            </a:pPr>
            <a:r>
              <a:rPr lang="en" sz="1600" dirty="0">
                <a:solidFill>
                  <a:srgbClr val="FFFF00"/>
                </a:solidFill>
                <a:latin typeface="Times New Roman"/>
                <a:ea typeface="Times New Roman"/>
                <a:cs typeface="Times New Roman"/>
                <a:sym typeface="Times New Roman"/>
              </a:rPr>
              <a:t>Conrad Hotels provides the ideal atmosphere for each individual to indulge in the luxury of being exactly who they are</a:t>
            </a:r>
            <a:endParaRPr sz="1600" dirty="0">
              <a:solidFill>
                <a:srgbClr val="FFFF00"/>
              </a:solidFill>
              <a:latin typeface="Times New Roman"/>
              <a:ea typeface="Times New Roman"/>
              <a:cs typeface="Times New Roman"/>
              <a:sym typeface="Times New Roman"/>
            </a:endParaRPr>
          </a:p>
        </p:txBody>
      </p:sp>
      <p:pic>
        <p:nvPicPr>
          <p:cNvPr id="168" name="Google Shape;168;p18"/>
          <p:cNvPicPr preferRelativeResize="0"/>
          <p:nvPr/>
        </p:nvPicPr>
        <p:blipFill>
          <a:blip r:embed="rId5">
            <a:alphaModFix/>
          </a:blip>
          <a:stretch>
            <a:fillRect/>
          </a:stretch>
        </p:blipFill>
        <p:spPr>
          <a:xfrm>
            <a:off x="5254752" y="1736576"/>
            <a:ext cx="3581498" cy="3013174"/>
          </a:xfrm>
          <a:prstGeom prst="rect">
            <a:avLst/>
          </a:prstGeom>
          <a:noFill/>
          <a:ln>
            <a:noFill/>
          </a:ln>
        </p:spPr>
      </p:pic>
      <p:pic>
        <p:nvPicPr>
          <p:cNvPr id="2" name="SLIDE 4">
            <a:hlinkClick r:id="" action="ppaction://media"/>
            <a:extLst>
              <a:ext uri="{FF2B5EF4-FFF2-40B4-BE49-F238E27FC236}">
                <a16:creationId xmlns:a16="http://schemas.microsoft.com/office/drawing/2014/main" id="{42B3CD4B-497F-9648-0F08-9BA2FE57DF6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15194" y="4546550"/>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87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p19"/>
          <p:cNvSpPr txBox="1">
            <a:spLocks noGrp="1"/>
          </p:cNvSpPr>
          <p:nvPr>
            <p:ph type="title"/>
          </p:nvPr>
        </p:nvSpPr>
        <p:spPr>
          <a:xfrm>
            <a:off x="726218" y="0"/>
            <a:ext cx="8075500" cy="1146047"/>
          </a:xfrm>
          <a:prstGeom prst="rect">
            <a:avLst/>
          </a:prstGeom>
        </p:spPr>
        <p:txBody>
          <a:bodyPr spcFirstLastPara="1" wrap="square" lIns="91425" tIns="91425" rIns="91425" bIns="91425" anchor="t" anchorCtr="0">
            <a:noAutofit/>
          </a:bodyPr>
          <a:lstStyle/>
          <a:p>
            <a:pPr marL="0" lvl="0" indent="0" algn="ctr" rtl="0">
              <a:lnSpc>
                <a:spcPct val="115000"/>
              </a:lnSpc>
              <a:spcBef>
                <a:spcPts val="2400"/>
              </a:spcBef>
              <a:spcAft>
                <a:spcPts val="0"/>
              </a:spcAft>
              <a:buNone/>
            </a:pPr>
            <a:r>
              <a:rPr lang="en-IN" b="1" u="sng" dirty="0">
                <a:latin typeface="Times New Roman"/>
                <a:ea typeface="Times New Roman"/>
                <a:cs typeface="Times New Roman"/>
                <a:sym typeface="Times New Roman"/>
              </a:rPr>
              <a:t>Nature, Scope and Role of the Guest Services and Facilities Provided by Conrad Hotels and Resorts</a:t>
            </a:r>
            <a:endParaRPr u="sng" dirty="0">
              <a:latin typeface="Times New Roman"/>
              <a:ea typeface="Times New Roman"/>
              <a:cs typeface="Times New Roman"/>
              <a:sym typeface="Times New Roman"/>
            </a:endParaRPr>
          </a:p>
        </p:txBody>
      </p:sp>
      <p:sp>
        <p:nvSpPr>
          <p:cNvPr id="174" name="Google Shape;174;p19"/>
          <p:cNvSpPr txBox="1">
            <a:spLocks noGrp="1"/>
          </p:cNvSpPr>
          <p:nvPr>
            <p:ph type="body" idx="1"/>
          </p:nvPr>
        </p:nvSpPr>
        <p:spPr>
          <a:xfrm>
            <a:off x="0" y="1480386"/>
            <a:ext cx="5084063" cy="3495674"/>
          </a:xfrm>
          <a:prstGeom prst="rect">
            <a:avLst/>
          </a:prstGeom>
        </p:spPr>
        <p:txBody>
          <a:bodyPr spcFirstLastPara="1" wrap="square" lIns="91425" tIns="91425" rIns="91425" bIns="91425" anchor="t" anchorCtr="0">
            <a:normAutofit lnSpcReduction="10000"/>
          </a:bodyPr>
          <a:lstStyle/>
          <a:p>
            <a:pPr lvl="0" algn="just" rtl="0">
              <a:lnSpc>
                <a:spcPct val="150000"/>
              </a:lnSpc>
              <a:spcBef>
                <a:spcPts val="1200"/>
              </a:spcBef>
              <a:spcAft>
                <a:spcPts val="0"/>
              </a:spcAft>
              <a:buSzPts val="1300"/>
              <a:buFont typeface="Wingdings" panose="05000000000000000000" pitchFamily="2" charset="2"/>
              <a:buChar char="Ø"/>
            </a:pPr>
            <a:r>
              <a:rPr lang="en" sz="1600" dirty="0">
                <a:solidFill>
                  <a:schemeClr val="bg1"/>
                </a:solidFill>
                <a:latin typeface="Times New Roman"/>
                <a:ea typeface="Times New Roman"/>
                <a:cs typeface="Times New Roman"/>
                <a:sym typeface="Times New Roman"/>
              </a:rPr>
              <a:t>The Conrad Hotel chain provides an array of quality services and products tailored to meet the needs of both leisure and business travellers</a:t>
            </a:r>
            <a:endParaRPr sz="1600" dirty="0">
              <a:solidFill>
                <a:schemeClr val="bg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Wingdings" panose="05000000000000000000" pitchFamily="2" charset="2"/>
              <a:buChar char="Ø"/>
            </a:pPr>
            <a:r>
              <a:rPr lang="en" sz="1600" dirty="0">
                <a:solidFill>
                  <a:schemeClr val="bg1"/>
                </a:solidFill>
                <a:latin typeface="Times New Roman"/>
                <a:ea typeface="Times New Roman"/>
                <a:cs typeface="Times New Roman"/>
                <a:sym typeface="Times New Roman"/>
              </a:rPr>
              <a:t>Their accommodation options range from luxurious suites and villas for those seeking a relaxing escape to modern, affordable rooms for those on a budget</a:t>
            </a:r>
            <a:endParaRPr sz="1600" dirty="0">
              <a:solidFill>
                <a:schemeClr val="bg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Wingdings" panose="05000000000000000000" pitchFamily="2" charset="2"/>
              <a:buChar char="Ø"/>
            </a:pPr>
            <a:r>
              <a:rPr lang="en" sz="1600" dirty="0">
                <a:solidFill>
                  <a:schemeClr val="bg1"/>
                </a:solidFill>
                <a:latin typeface="Times New Roman"/>
                <a:ea typeface="Times New Roman"/>
                <a:cs typeface="Times New Roman"/>
                <a:sym typeface="Times New Roman"/>
              </a:rPr>
              <a:t> All of these options are designed to maximise sales and provide customers with a unique and unforgettable stay.</a:t>
            </a:r>
            <a:endParaRPr sz="1600" dirty="0">
              <a:solidFill>
                <a:schemeClr val="bg1"/>
              </a:solidFill>
              <a:latin typeface="Times New Roman"/>
              <a:ea typeface="Times New Roman"/>
              <a:cs typeface="Times New Roman"/>
              <a:sym typeface="Times New Roman"/>
            </a:endParaRPr>
          </a:p>
        </p:txBody>
      </p:sp>
      <p:pic>
        <p:nvPicPr>
          <p:cNvPr id="2050" name="Picture 2">
            <a:extLst>
              <a:ext uri="{FF2B5EF4-FFF2-40B4-BE49-F238E27FC236}">
                <a16:creationId xmlns:a16="http://schemas.microsoft.com/office/drawing/2014/main" id="{CB0010A2-E153-6875-CF2E-B9D034B5F8E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84063" y="1480385"/>
            <a:ext cx="3913267" cy="3495675"/>
          </a:xfrm>
          <a:prstGeom prst="rect">
            <a:avLst/>
          </a:prstGeom>
          <a:noFill/>
          <a:extLst>
            <a:ext uri="{909E8E84-426E-40DD-AFC4-6F175D3DCCD1}">
              <a14:hiddenFill xmlns:a14="http://schemas.microsoft.com/office/drawing/2010/main">
                <a:solidFill>
                  <a:srgbClr val="FFFFFF"/>
                </a:solidFill>
              </a14:hiddenFill>
            </a:ext>
          </a:extLst>
        </p:spPr>
      </p:pic>
      <p:pic>
        <p:nvPicPr>
          <p:cNvPr id="2" name="SLIDE 5">
            <a:hlinkClick r:id="" action="ppaction://media"/>
            <a:extLst>
              <a:ext uri="{FF2B5EF4-FFF2-40B4-BE49-F238E27FC236}">
                <a16:creationId xmlns:a16="http://schemas.microsoft.com/office/drawing/2014/main" id="{21B8AB24-2487-9588-C853-A9F10056BC6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95318" y="4490965"/>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65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20"/>
          <p:cNvSpPr txBox="1">
            <a:spLocks noGrp="1"/>
          </p:cNvSpPr>
          <p:nvPr>
            <p:ph type="title"/>
          </p:nvPr>
        </p:nvSpPr>
        <p:spPr>
          <a:xfrm>
            <a:off x="600350" y="0"/>
            <a:ext cx="8145300" cy="1307850"/>
          </a:xfrm>
          <a:prstGeom prst="rect">
            <a:avLst/>
          </a:prstGeom>
        </p:spPr>
        <p:txBody>
          <a:bodyPr spcFirstLastPara="1" wrap="square" lIns="91425" tIns="91425" rIns="91425" bIns="91425" anchor="t" anchorCtr="0">
            <a:normAutofit fontScale="90000"/>
          </a:bodyPr>
          <a:lstStyle/>
          <a:p>
            <a:pPr marL="0" lvl="0" indent="0" algn="ctr" rtl="0">
              <a:lnSpc>
                <a:spcPct val="115000"/>
              </a:lnSpc>
              <a:spcBef>
                <a:spcPts val="2400"/>
              </a:spcBef>
              <a:spcAft>
                <a:spcPts val="600"/>
              </a:spcAft>
              <a:buNone/>
            </a:pPr>
            <a:r>
              <a:rPr lang="en-US" b="1" u="sng" dirty="0">
                <a:latin typeface="Times New Roman"/>
                <a:ea typeface="Times New Roman"/>
                <a:cs typeface="Times New Roman"/>
                <a:sym typeface="Times New Roman"/>
              </a:rPr>
              <a:t>Nature, Scope and Role of the Guest Services and Facilities Provided by Conrad Hotels and Resorts (Cont.)</a:t>
            </a:r>
            <a:endParaRPr lang="en-US" sz="2800" dirty="0"/>
          </a:p>
        </p:txBody>
      </p:sp>
      <p:sp>
        <p:nvSpPr>
          <p:cNvPr id="181" name="Google Shape;181;p20"/>
          <p:cNvSpPr txBox="1">
            <a:spLocks noGrp="1"/>
          </p:cNvSpPr>
          <p:nvPr>
            <p:ph type="body" idx="1"/>
          </p:nvPr>
        </p:nvSpPr>
        <p:spPr>
          <a:xfrm>
            <a:off x="1" y="1307850"/>
            <a:ext cx="4620768" cy="3835650"/>
          </a:xfrm>
          <a:prstGeom prst="rect">
            <a:avLst/>
          </a:prstGeom>
        </p:spPr>
        <p:txBody>
          <a:bodyPr spcFirstLastPara="1" wrap="square" lIns="91425" tIns="91425" rIns="91425" bIns="91425" anchor="t" anchorCtr="0">
            <a:normAutofit fontScale="92500" lnSpcReduction="20000"/>
          </a:bodyPr>
          <a:lstStyle/>
          <a:p>
            <a:pPr marL="457200" lvl="0" indent="-323850" algn="just" rtl="0">
              <a:lnSpc>
                <a:spcPct val="150000"/>
              </a:lnSpc>
              <a:spcBef>
                <a:spcPts val="1200"/>
              </a:spcBef>
              <a:spcAft>
                <a:spcPts val="0"/>
              </a:spcAft>
              <a:buClr>
                <a:srgbClr val="FFFF00"/>
              </a:buClr>
              <a:buSzPts val="1500"/>
              <a:buFont typeface="Wingdings" panose="05000000000000000000" pitchFamily="2" charset="2"/>
              <a:buChar char="Ø"/>
            </a:pPr>
            <a:r>
              <a:rPr lang="en" sz="1600" dirty="0">
                <a:solidFill>
                  <a:schemeClr val="bg1"/>
                </a:solidFill>
                <a:latin typeface="Times New Roman"/>
                <a:ea typeface="Times New Roman"/>
                <a:cs typeface="Times New Roman"/>
                <a:sym typeface="Times New Roman"/>
              </a:rPr>
              <a:t>Conrad Hotels is dedicated to preserving the environment and demonstrating ethical responsibility.</a:t>
            </a:r>
            <a:endParaRPr sz="1600" dirty="0">
              <a:solidFill>
                <a:schemeClr val="bg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FFFF00"/>
              </a:buClr>
              <a:buSzPts val="1400"/>
              <a:buFont typeface="Wingdings" panose="05000000000000000000" pitchFamily="2" charset="2"/>
              <a:buChar char="Ø"/>
            </a:pPr>
            <a:r>
              <a:rPr lang="en" sz="1600" dirty="0">
                <a:solidFill>
                  <a:schemeClr val="bg1"/>
                </a:solidFill>
                <a:latin typeface="Times New Roman"/>
                <a:ea typeface="Times New Roman"/>
                <a:cs typeface="Times New Roman"/>
                <a:sym typeface="Times New Roman"/>
              </a:rPr>
              <a:t>The organisation has formed strategic partnerships and established national-level initiatives to reduce its overall waste production.</a:t>
            </a:r>
            <a:endParaRPr sz="1600" dirty="0">
              <a:solidFill>
                <a:schemeClr val="bg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FFFF00"/>
              </a:buClr>
              <a:buSzPts val="1400"/>
              <a:buFont typeface="Wingdings" panose="05000000000000000000" pitchFamily="2" charset="2"/>
              <a:buChar char="Ø"/>
            </a:pPr>
            <a:r>
              <a:rPr lang="en" sz="1600" dirty="0">
                <a:solidFill>
                  <a:schemeClr val="bg1"/>
                </a:solidFill>
                <a:latin typeface="Times New Roman"/>
                <a:ea typeface="Times New Roman"/>
                <a:cs typeface="Times New Roman"/>
                <a:sym typeface="Times New Roman"/>
              </a:rPr>
              <a:t>In a bid to reduce its environmental footprint, Conrad Hotels has pursued sustainable practices such as replacing single-use plastic items with eco-friendly alternatives, and by utilising renewable energy sources wherever possible</a:t>
            </a:r>
            <a:endParaRPr sz="1600" dirty="0">
              <a:solidFill>
                <a:schemeClr val="bg1"/>
              </a:solidFill>
              <a:latin typeface="Times New Roman"/>
              <a:ea typeface="Times New Roman"/>
              <a:cs typeface="Times New Roman"/>
              <a:sym typeface="Times New Roman"/>
            </a:endParaRPr>
          </a:p>
        </p:txBody>
      </p:sp>
      <p:pic>
        <p:nvPicPr>
          <p:cNvPr id="3074" name="Picture 2">
            <a:extLst>
              <a:ext uri="{FF2B5EF4-FFF2-40B4-BE49-F238E27FC236}">
                <a16:creationId xmlns:a16="http://schemas.microsoft.com/office/drawing/2014/main" id="{5080C42D-F7A1-ECB9-4667-19D7E00E65F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69536" y="1307850"/>
            <a:ext cx="4362450" cy="3721350"/>
          </a:xfrm>
          <a:prstGeom prst="rect">
            <a:avLst/>
          </a:prstGeom>
          <a:noFill/>
          <a:extLst>
            <a:ext uri="{909E8E84-426E-40DD-AFC4-6F175D3DCCD1}">
              <a14:hiddenFill xmlns:a14="http://schemas.microsoft.com/office/drawing/2010/main">
                <a:solidFill>
                  <a:srgbClr val="FFFFFF"/>
                </a:solidFill>
              </a14:hiddenFill>
            </a:ext>
          </a:extLst>
        </p:spPr>
      </p:pic>
      <p:pic>
        <p:nvPicPr>
          <p:cNvPr id="2" name="SLIDE 6">
            <a:hlinkClick r:id="" action="ppaction://media"/>
            <a:extLst>
              <a:ext uri="{FF2B5EF4-FFF2-40B4-BE49-F238E27FC236}">
                <a16:creationId xmlns:a16="http://schemas.microsoft.com/office/drawing/2014/main" id="{20EC7126-DFFF-2A30-77BF-5648E47CDA9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42450" y="4365130"/>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21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21"/>
          <p:cNvSpPr txBox="1">
            <a:spLocks noGrp="1"/>
          </p:cNvSpPr>
          <p:nvPr>
            <p:ph type="title"/>
          </p:nvPr>
        </p:nvSpPr>
        <p:spPr>
          <a:xfrm>
            <a:off x="484094" y="77814"/>
            <a:ext cx="8388160" cy="658367"/>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sz="2800" b="1" u="sng" dirty="0">
                <a:latin typeface="Times New Roman"/>
                <a:ea typeface="Times New Roman"/>
                <a:cs typeface="Times New Roman"/>
                <a:sym typeface="Times New Roman"/>
              </a:rPr>
              <a:t>Needs to Consider the Role and Function of Guest Services</a:t>
            </a:r>
            <a:endParaRPr sz="2800" u="sng" dirty="0">
              <a:latin typeface="Times New Roman"/>
              <a:ea typeface="Times New Roman"/>
              <a:cs typeface="Times New Roman"/>
              <a:sym typeface="Times New Roman"/>
            </a:endParaRPr>
          </a:p>
        </p:txBody>
      </p:sp>
      <p:sp>
        <p:nvSpPr>
          <p:cNvPr id="188" name="Google Shape;188;p21"/>
          <p:cNvSpPr txBox="1">
            <a:spLocks noGrp="1"/>
          </p:cNvSpPr>
          <p:nvPr>
            <p:ph type="body" idx="1"/>
          </p:nvPr>
        </p:nvSpPr>
        <p:spPr>
          <a:xfrm>
            <a:off x="3496235" y="497541"/>
            <a:ext cx="5647764" cy="4645959"/>
          </a:xfrm>
          <a:prstGeom prst="rect">
            <a:avLst/>
          </a:prstGeom>
        </p:spPr>
        <p:txBody>
          <a:bodyPr spcFirstLastPara="1" wrap="square" lIns="91425" tIns="91425" rIns="91425" bIns="91425" anchor="t" anchorCtr="0">
            <a:normAutofit fontScale="92500" lnSpcReduction="20000"/>
          </a:bodyPr>
          <a:lstStyle/>
          <a:p>
            <a:pPr marL="457200" lvl="0" indent="-317500" algn="just" rtl="0">
              <a:lnSpc>
                <a:spcPct val="110000"/>
              </a:lnSpc>
              <a:spcBef>
                <a:spcPts val="1200"/>
              </a:spcBef>
              <a:spcAft>
                <a:spcPts val="0"/>
              </a:spcAft>
              <a:buClr>
                <a:srgbClr val="FFFF00"/>
              </a:buClr>
              <a:buSzPts val="1400"/>
              <a:buFont typeface="Wingdings" panose="05000000000000000000" pitchFamily="2" charset="2"/>
              <a:buChar char="q"/>
            </a:pPr>
            <a:r>
              <a:rPr lang="en-US" sz="1700" dirty="0">
                <a:solidFill>
                  <a:srgbClr val="FFFF00"/>
                </a:solidFill>
                <a:latin typeface="Times New Roman"/>
                <a:ea typeface="Times New Roman"/>
                <a:cs typeface="Times New Roman"/>
                <a:sym typeface="Times New Roman"/>
              </a:rPr>
              <a:t>Guest services is the most important activity that is the base of success and revenue of hotels. </a:t>
            </a:r>
          </a:p>
          <a:p>
            <a:pPr marL="457200" lvl="0" indent="-317500" algn="just" rtl="0">
              <a:lnSpc>
                <a:spcPct val="110000"/>
              </a:lnSpc>
              <a:spcBef>
                <a:spcPts val="1200"/>
              </a:spcBef>
              <a:spcAft>
                <a:spcPts val="0"/>
              </a:spcAft>
              <a:buClr>
                <a:srgbClr val="FFFF00"/>
              </a:buClr>
              <a:buSzPts val="1400"/>
              <a:buFont typeface="Wingdings" panose="05000000000000000000" pitchFamily="2" charset="2"/>
              <a:buChar char="q"/>
            </a:pPr>
            <a:r>
              <a:rPr lang="en-US" sz="1700" dirty="0">
                <a:solidFill>
                  <a:srgbClr val="FFFF00"/>
                </a:solidFill>
                <a:latin typeface="Times New Roman"/>
                <a:ea typeface="Times New Roman"/>
                <a:cs typeface="Times New Roman"/>
                <a:sym typeface="Times New Roman"/>
              </a:rPr>
              <a:t>Guest services refer to the support and guidance provided by a hotel to guests who reserve rooms, stay, and purchase products and services there</a:t>
            </a:r>
          </a:p>
          <a:p>
            <a:pPr marL="457200" lvl="0" indent="-317500" algn="just" rtl="0">
              <a:lnSpc>
                <a:spcPct val="110000"/>
              </a:lnSpc>
              <a:spcBef>
                <a:spcPts val="1200"/>
              </a:spcBef>
              <a:spcAft>
                <a:spcPts val="0"/>
              </a:spcAft>
              <a:buClr>
                <a:srgbClr val="FFFF00"/>
              </a:buClr>
              <a:buSzPts val="1400"/>
              <a:buFont typeface="Wingdings" panose="05000000000000000000" pitchFamily="2" charset="2"/>
              <a:buChar char="q"/>
            </a:pPr>
            <a:r>
              <a:rPr lang="en-US" sz="1700" dirty="0">
                <a:solidFill>
                  <a:srgbClr val="FFFF00"/>
                </a:solidFill>
                <a:latin typeface="Times New Roman"/>
                <a:ea typeface="Times New Roman"/>
                <a:cs typeface="Times New Roman"/>
                <a:sym typeface="Times New Roman"/>
              </a:rPr>
              <a:t>Customer service executives:</a:t>
            </a:r>
          </a:p>
          <a:p>
            <a:pPr lvl="1" indent="-317500" algn="just">
              <a:lnSpc>
                <a:spcPct val="110000"/>
              </a:lnSpc>
              <a:spcBef>
                <a:spcPts val="1200"/>
              </a:spcBef>
              <a:buClr>
                <a:srgbClr val="FFFF00"/>
              </a:buClr>
              <a:buSzPts val="1400"/>
              <a:buFont typeface="Times New Roman"/>
              <a:buChar char="●"/>
            </a:pPr>
            <a:r>
              <a:rPr lang="en-US" sz="1400" dirty="0">
                <a:solidFill>
                  <a:srgbClr val="FFFF00"/>
                </a:solidFill>
                <a:latin typeface="Times New Roman"/>
                <a:ea typeface="Times New Roman"/>
                <a:cs typeface="Times New Roman"/>
                <a:sym typeface="Times New Roman"/>
              </a:rPr>
              <a:t>Play a significant role to provide better response to problems and queries of customers instantly </a:t>
            </a:r>
          </a:p>
          <a:p>
            <a:pPr lvl="1" indent="-317500" algn="just">
              <a:lnSpc>
                <a:spcPct val="110000"/>
              </a:lnSpc>
              <a:spcBef>
                <a:spcPts val="1200"/>
              </a:spcBef>
              <a:buClr>
                <a:srgbClr val="FFFF00"/>
              </a:buClr>
              <a:buSzPts val="1400"/>
              <a:buFont typeface="Times New Roman"/>
              <a:buChar char="●"/>
            </a:pPr>
            <a:r>
              <a:rPr lang="en-US" sz="1400" dirty="0">
                <a:solidFill>
                  <a:srgbClr val="FFFF00"/>
                </a:solidFill>
                <a:latin typeface="Times New Roman"/>
                <a:ea typeface="Times New Roman"/>
                <a:cs typeface="Times New Roman"/>
                <a:sym typeface="Times New Roman"/>
              </a:rPr>
              <a:t>Collect bookings and orders</a:t>
            </a:r>
          </a:p>
          <a:p>
            <a:pPr lvl="1" indent="-317500" algn="just">
              <a:lnSpc>
                <a:spcPct val="110000"/>
              </a:lnSpc>
              <a:spcBef>
                <a:spcPts val="1200"/>
              </a:spcBef>
              <a:buClr>
                <a:srgbClr val="FFFF00"/>
              </a:buClr>
              <a:buSzPts val="1400"/>
              <a:buFont typeface="Times New Roman"/>
              <a:buChar char="●"/>
            </a:pPr>
            <a:r>
              <a:rPr lang="en-US" sz="1400" dirty="0">
                <a:solidFill>
                  <a:srgbClr val="FFFF00"/>
                </a:solidFill>
                <a:latin typeface="Times New Roman"/>
                <a:ea typeface="Times New Roman"/>
                <a:cs typeface="Times New Roman"/>
                <a:sym typeface="Times New Roman"/>
              </a:rPr>
              <a:t>Process returns</a:t>
            </a:r>
          </a:p>
          <a:p>
            <a:pPr lvl="1" indent="-317500" algn="just">
              <a:lnSpc>
                <a:spcPct val="110000"/>
              </a:lnSpc>
              <a:spcBef>
                <a:spcPts val="1200"/>
              </a:spcBef>
              <a:buClr>
                <a:srgbClr val="FFFF00"/>
              </a:buClr>
              <a:buSzPts val="1400"/>
              <a:buFont typeface="Times New Roman"/>
              <a:buChar char="●"/>
            </a:pPr>
            <a:r>
              <a:rPr lang="en-US" sz="1400" dirty="0">
                <a:solidFill>
                  <a:srgbClr val="FFFF00"/>
                </a:solidFill>
                <a:latin typeface="Times New Roman"/>
                <a:ea typeface="Times New Roman"/>
                <a:cs typeface="Times New Roman"/>
                <a:sym typeface="Times New Roman"/>
              </a:rPr>
              <a:t>Guide customers with concerns and questions</a:t>
            </a:r>
          </a:p>
          <a:p>
            <a:pPr lvl="1" indent="-317500" algn="just">
              <a:lnSpc>
                <a:spcPct val="110000"/>
              </a:lnSpc>
              <a:spcBef>
                <a:spcPts val="1200"/>
              </a:spcBef>
              <a:buClr>
                <a:srgbClr val="FFFF00"/>
              </a:buClr>
              <a:buSzPts val="1400"/>
              <a:buFont typeface="Times New Roman"/>
              <a:buChar char="●"/>
            </a:pPr>
            <a:r>
              <a:rPr lang="en-US" sz="1400" dirty="0">
                <a:solidFill>
                  <a:srgbClr val="FFFF00"/>
                </a:solidFill>
                <a:latin typeface="Times New Roman"/>
                <a:ea typeface="Times New Roman"/>
                <a:cs typeface="Times New Roman"/>
                <a:sym typeface="Times New Roman"/>
              </a:rPr>
              <a:t>Deliver information regarding goods and services offered by the hotel. </a:t>
            </a:r>
          </a:p>
          <a:p>
            <a:pPr lvl="1" indent="-317500" algn="just">
              <a:lnSpc>
                <a:spcPct val="110000"/>
              </a:lnSpc>
              <a:spcBef>
                <a:spcPts val="1200"/>
              </a:spcBef>
              <a:buClr>
                <a:srgbClr val="FFFF00"/>
              </a:buClr>
              <a:buSzPts val="1400"/>
              <a:buFont typeface="Times New Roman"/>
              <a:buChar char="●"/>
            </a:pPr>
            <a:r>
              <a:rPr lang="en-US" sz="1400" dirty="0">
                <a:solidFill>
                  <a:srgbClr val="FFFF00"/>
                </a:solidFill>
                <a:latin typeface="Times New Roman"/>
                <a:ea typeface="Times New Roman"/>
                <a:cs typeface="Times New Roman"/>
                <a:sym typeface="Times New Roman"/>
              </a:rPr>
              <a:t>Play a role in negotiations </a:t>
            </a:r>
          </a:p>
          <a:p>
            <a:pPr lvl="1" indent="-317500" algn="just">
              <a:lnSpc>
                <a:spcPct val="110000"/>
              </a:lnSpc>
              <a:spcBef>
                <a:spcPts val="1200"/>
              </a:spcBef>
              <a:buClr>
                <a:srgbClr val="FFFF00"/>
              </a:buClr>
              <a:buSzPts val="1400"/>
              <a:buFont typeface="Times New Roman"/>
              <a:buChar char="●"/>
            </a:pPr>
            <a:r>
              <a:rPr lang="en-US" sz="1400" dirty="0">
                <a:solidFill>
                  <a:srgbClr val="FFFF00"/>
                </a:solidFill>
                <a:latin typeface="Times New Roman"/>
                <a:ea typeface="Times New Roman"/>
                <a:cs typeface="Times New Roman"/>
                <a:sym typeface="Times New Roman"/>
              </a:rPr>
              <a:t>Reply to questions concerning their reservations </a:t>
            </a:r>
          </a:p>
        </p:txBody>
      </p:sp>
      <p:pic>
        <p:nvPicPr>
          <p:cNvPr id="4100" name="Picture 4">
            <a:extLst>
              <a:ext uri="{FF2B5EF4-FFF2-40B4-BE49-F238E27FC236}">
                <a16:creationId xmlns:a16="http://schemas.microsoft.com/office/drawing/2014/main" id="{B5BAA315-A868-17D6-34A2-8869EDEEA40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447" y="1402079"/>
            <a:ext cx="3617259" cy="3739280"/>
          </a:xfrm>
          <a:prstGeom prst="rect">
            <a:avLst/>
          </a:prstGeom>
          <a:noFill/>
          <a:extLst>
            <a:ext uri="{909E8E84-426E-40DD-AFC4-6F175D3DCCD1}">
              <a14:hiddenFill xmlns:a14="http://schemas.microsoft.com/office/drawing/2010/main">
                <a:solidFill>
                  <a:srgbClr val="FFFFFF"/>
                </a:solidFill>
              </a14:hiddenFill>
            </a:ext>
          </a:extLst>
        </p:spPr>
      </p:pic>
      <p:pic>
        <p:nvPicPr>
          <p:cNvPr id="2" name="SLIDE 7">
            <a:hlinkClick r:id="" action="ppaction://media"/>
            <a:extLst>
              <a:ext uri="{FF2B5EF4-FFF2-40B4-BE49-F238E27FC236}">
                <a16:creationId xmlns:a16="http://schemas.microsoft.com/office/drawing/2014/main" id="{8558686D-2BDC-C814-F9AE-984E357BC01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465854" y="4507743"/>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70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21"/>
          <p:cNvSpPr txBox="1">
            <a:spLocks noGrp="1"/>
          </p:cNvSpPr>
          <p:nvPr>
            <p:ph type="title"/>
          </p:nvPr>
        </p:nvSpPr>
        <p:spPr>
          <a:xfrm>
            <a:off x="672352" y="158496"/>
            <a:ext cx="8240243" cy="658367"/>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sz="2800" b="1" u="sng" dirty="0">
                <a:latin typeface="Times New Roman"/>
                <a:ea typeface="Times New Roman"/>
                <a:cs typeface="Times New Roman"/>
                <a:sym typeface="Times New Roman"/>
              </a:rPr>
              <a:t>Needs to Consider the Role and Function of Guest Services (Cont.)</a:t>
            </a:r>
            <a:endParaRPr sz="2800" u="sng" dirty="0">
              <a:latin typeface="Times New Roman"/>
              <a:ea typeface="Times New Roman"/>
              <a:cs typeface="Times New Roman"/>
              <a:sym typeface="Times New Roman"/>
            </a:endParaRPr>
          </a:p>
        </p:txBody>
      </p:sp>
      <p:sp>
        <p:nvSpPr>
          <p:cNvPr id="188" name="Google Shape;188;p21"/>
          <p:cNvSpPr txBox="1">
            <a:spLocks noGrp="1"/>
          </p:cNvSpPr>
          <p:nvPr>
            <p:ph type="body" idx="1"/>
          </p:nvPr>
        </p:nvSpPr>
        <p:spPr>
          <a:xfrm>
            <a:off x="-1" y="1129553"/>
            <a:ext cx="5177119" cy="4013947"/>
          </a:xfrm>
          <a:prstGeom prst="rect">
            <a:avLst/>
          </a:prstGeom>
        </p:spPr>
        <p:txBody>
          <a:bodyPr spcFirstLastPara="1" wrap="square" lIns="91425" tIns="91425" rIns="91425" bIns="91425" anchor="t" anchorCtr="0">
            <a:normAutofit lnSpcReduction="10000"/>
          </a:bodyPr>
          <a:lstStyle/>
          <a:p>
            <a:pPr marL="457200" lvl="0" indent="-317500" algn="just" rtl="0">
              <a:lnSpc>
                <a:spcPct val="150000"/>
              </a:lnSpc>
              <a:spcBef>
                <a:spcPts val="1200"/>
              </a:spcBef>
              <a:spcAft>
                <a:spcPts val="0"/>
              </a:spcAft>
              <a:buClr>
                <a:srgbClr val="FFFF00"/>
              </a:buClr>
              <a:buSzPts val="1400"/>
              <a:buFont typeface="Wingdings" panose="05000000000000000000" pitchFamily="2" charset="2"/>
              <a:buChar char="q"/>
            </a:pPr>
            <a:r>
              <a:rPr lang="en-US" sz="1400" dirty="0">
                <a:solidFill>
                  <a:srgbClr val="FFFF00"/>
                </a:solidFill>
                <a:latin typeface="Times New Roman"/>
                <a:ea typeface="Times New Roman"/>
                <a:cs typeface="Times New Roman"/>
                <a:sym typeface="Times New Roman"/>
              </a:rPr>
              <a:t>Appropriate guest services are essential for addressing customer issues and provide solutions in a timely and efficient manner.</a:t>
            </a:r>
          </a:p>
          <a:p>
            <a:pPr marL="457200" lvl="0" indent="-317500" algn="just" rtl="0">
              <a:lnSpc>
                <a:spcPct val="150000"/>
              </a:lnSpc>
              <a:spcBef>
                <a:spcPts val="1200"/>
              </a:spcBef>
              <a:spcAft>
                <a:spcPts val="0"/>
              </a:spcAft>
              <a:buClr>
                <a:srgbClr val="FFFF00"/>
              </a:buClr>
              <a:buSzPts val="1400"/>
              <a:buFont typeface="Wingdings" panose="05000000000000000000" pitchFamily="2" charset="2"/>
              <a:buChar char="q"/>
            </a:pPr>
            <a:r>
              <a:rPr lang="en-US" sz="1400" dirty="0">
                <a:solidFill>
                  <a:srgbClr val="FFFF00"/>
                </a:solidFill>
                <a:latin typeface="Times New Roman"/>
                <a:ea typeface="Times New Roman"/>
                <a:cs typeface="Times New Roman"/>
                <a:sym typeface="Times New Roman"/>
              </a:rPr>
              <a:t>In recent times as customer demand and expectations is evolving constantly therefore they now want more convenient and affordable services so the customer service representatives or executives should deliver personalized services to individual guests in accordance with their individual requirement.</a:t>
            </a:r>
          </a:p>
          <a:p>
            <a:pPr marL="457200" lvl="0" indent="-317500" algn="just" rtl="0">
              <a:lnSpc>
                <a:spcPct val="150000"/>
              </a:lnSpc>
              <a:spcBef>
                <a:spcPts val="1200"/>
              </a:spcBef>
              <a:spcAft>
                <a:spcPts val="0"/>
              </a:spcAft>
              <a:buClr>
                <a:srgbClr val="FFFF00"/>
              </a:buClr>
              <a:buSzPts val="1400"/>
              <a:buFont typeface="Wingdings" panose="05000000000000000000" pitchFamily="2" charset="2"/>
              <a:buChar char="q"/>
            </a:pPr>
            <a:r>
              <a:rPr lang="en-US" sz="1400" dirty="0">
                <a:solidFill>
                  <a:srgbClr val="FFFF00"/>
                </a:solidFill>
                <a:latin typeface="Times New Roman"/>
                <a:ea typeface="Times New Roman"/>
                <a:cs typeface="Times New Roman"/>
                <a:sym typeface="Times New Roman"/>
              </a:rPr>
              <a:t>Hotel managers should play an effective role to complete various job responsibilities to deliver best quality comfortable services to guests. </a:t>
            </a:r>
          </a:p>
        </p:txBody>
      </p:sp>
      <p:pic>
        <p:nvPicPr>
          <p:cNvPr id="7170" name="Picture 2">
            <a:extLst>
              <a:ext uri="{FF2B5EF4-FFF2-40B4-BE49-F238E27FC236}">
                <a16:creationId xmlns:a16="http://schemas.microsoft.com/office/drawing/2014/main" id="{B73D0297-9973-74D6-7930-0A41862940B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77119" y="1479176"/>
            <a:ext cx="3953434" cy="3664323"/>
          </a:xfrm>
          <a:prstGeom prst="rect">
            <a:avLst/>
          </a:prstGeom>
          <a:noFill/>
          <a:extLst>
            <a:ext uri="{909E8E84-426E-40DD-AFC4-6F175D3DCCD1}">
              <a14:hiddenFill xmlns:a14="http://schemas.microsoft.com/office/drawing/2010/main">
                <a:solidFill>
                  <a:srgbClr val="FFFFFF"/>
                </a:solidFill>
              </a14:hiddenFill>
            </a:ext>
          </a:extLst>
        </p:spPr>
      </p:pic>
      <p:pic>
        <p:nvPicPr>
          <p:cNvPr id="2" name="SLIDE 8">
            <a:hlinkClick r:id="" action="ppaction://media"/>
            <a:extLst>
              <a:ext uri="{FF2B5EF4-FFF2-40B4-BE49-F238E27FC236}">
                <a16:creationId xmlns:a16="http://schemas.microsoft.com/office/drawing/2014/main" id="{8054E765-29D1-973B-390E-995D0EACD7D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437461" y="4440631"/>
            <a:ext cx="406400" cy="406400"/>
          </a:xfrm>
          <a:prstGeom prst="rect">
            <a:avLst/>
          </a:prstGeom>
        </p:spPr>
      </p:pic>
    </p:spTree>
    <p:extLst>
      <p:ext uri="{BB962C8B-B14F-4D97-AF65-F5344CB8AC3E}">
        <p14:creationId xmlns:p14="http://schemas.microsoft.com/office/powerpoint/2010/main" val="2965187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40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22"/>
          <p:cNvSpPr txBox="1">
            <a:spLocks noGrp="1"/>
          </p:cNvSpPr>
          <p:nvPr>
            <p:ph type="title"/>
          </p:nvPr>
        </p:nvSpPr>
        <p:spPr>
          <a:xfrm>
            <a:off x="1052550" y="188559"/>
            <a:ext cx="7038900" cy="914100"/>
          </a:xfrm>
          <a:prstGeom prst="rect">
            <a:avLst/>
          </a:prstGeom>
        </p:spPr>
        <p:txBody>
          <a:bodyPr spcFirstLastPara="1" wrap="square" lIns="91425" tIns="91425" rIns="91425" bIns="91425" anchor="t" anchorCtr="0">
            <a:noAutofit/>
          </a:bodyPr>
          <a:lstStyle/>
          <a:p>
            <a:pPr marL="0" lvl="0" indent="0" algn="ctr" rtl="0">
              <a:spcBef>
                <a:spcPts val="1200"/>
              </a:spcBef>
              <a:spcAft>
                <a:spcPts val="0"/>
              </a:spcAft>
              <a:buSzPts val="990"/>
              <a:buNone/>
            </a:pPr>
            <a:r>
              <a:rPr lang="en-IN" sz="2800" b="1" u="sng" dirty="0">
                <a:latin typeface="Times New Roman"/>
                <a:ea typeface="Times New Roman"/>
                <a:cs typeface="Times New Roman"/>
                <a:sym typeface="Times New Roman"/>
              </a:rPr>
              <a:t>Importance of Hospitality</a:t>
            </a:r>
            <a:endParaRPr sz="2800" b="1" u="sng" dirty="0">
              <a:latin typeface="Times New Roman"/>
              <a:ea typeface="Times New Roman"/>
              <a:cs typeface="Times New Roman"/>
              <a:sym typeface="Times New Roman"/>
            </a:endParaRPr>
          </a:p>
        </p:txBody>
      </p:sp>
      <p:sp>
        <p:nvSpPr>
          <p:cNvPr id="195" name="Google Shape;195;p22"/>
          <p:cNvSpPr txBox="1">
            <a:spLocks noGrp="1"/>
          </p:cNvSpPr>
          <p:nvPr>
            <p:ph type="body" idx="1"/>
          </p:nvPr>
        </p:nvSpPr>
        <p:spPr>
          <a:xfrm>
            <a:off x="-1" y="1116106"/>
            <a:ext cx="5472113" cy="4027394"/>
          </a:xfrm>
          <a:prstGeom prst="rect">
            <a:avLst/>
          </a:prstGeom>
        </p:spPr>
        <p:txBody>
          <a:bodyPr spcFirstLastPara="1" wrap="square" lIns="91425" tIns="91425" rIns="91425" bIns="91425" anchor="t" anchorCtr="0">
            <a:normAutofit/>
          </a:bodyPr>
          <a:lstStyle/>
          <a:p>
            <a:pPr marL="419100" indent="-285750" algn="just">
              <a:lnSpc>
                <a:spcPct val="100000"/>
              </a:lnSpc>
              <a:spcBef>
                <a:spcPts val="1200"/>
              </a:spcBef>
              <a:buClr>
                <a:srgbClr val="FFFF00"/>
              </a:buClr>
              <a:buSzPts val="1500"/>
            </a:pPr>
            <a:r>
              <a:rPr lang="en-US" sz="1600" dirty="0">
                <a:solidFill>
                  <a:srgbClr val="FFFF00"/>
                </a:solidFill>
                <a:latin typeface="Times New Roman"/>
                <a:ea typeface="Times New Roman"/>
                <a:cs typeface="Times New Roman"/>
                <a:sym typeface="Times New Roman"/>
              </a:rPr>
              <a:t>Provides people with more than just a product; provides with an experience and memories.</a:t>
            </a:r>
          </a:p>
          <a:p>
            <a:pPr marL="419100" indent="-285750" algn="just">
              <a:lnSpc>
                <a:spcPct val="100000"/>
              </a:lnSpc>
              <a:spcBef>
                <a:spcPts val="1200"/>
              </a:spcBef>
              <a:buClr>
                <a:srgbClr val="FFFF00"/>
              </a:buClr>
              <a:buSzPts val="1500"/>
            </a:pPr>
            <a:r>
              <a:rPr lang="en-US" sz="1600" dirty="0">
                <a:solidFill>
                  <a:srgbClr val="FFFF00"/>
                </a:solidFill>
                <a:latin typeface="Times New Roman"/>
                <a:ea typeface="Times New Roman"/>
                <a:cs typeface="Times New Roman"/>
                <a:sym typeface="Times New Roman"/>
              </a:rPr>
              <a:t>Relied upon to provide food and lodging</a:t>
            </a:r>
          </a:p>
          <a:p>
            <a:pPr marL="419100" indent="-285750" algn="just">
              <a:lnSpc>
                <a:spcPct val="100000"/>
              </a:lnSpc>
              <a:spcBef>
                <a:spcPts val="1200"/>
              </a:spcBef>
              <a:buClr>
                <a:srgbClr val="FFFF00"/>
              </a:buClr>
              <a:buSzPts val="1500"/>
            </a:pPr>
            <a:r>
              <a:rPr lang="en-US" sz="1600" dirty="0">
                <a:solidFill>
                  <a:srgbClr val="FFFF00"/>
                </a:solidFill>
                <a:latin typeface="Times New Roman"/>
                <a:ea typeface="Times New Roman"/>
                <a:cs typeface="Times New Roman"/>
                <a:sym typeface="Times New Roman"/>
              </a:rPr>
              <a:t>Create and cultivate relationships with customers </a:t>
            </a:r>
          </a:p>
          <a:p>
            <a:pPr marL="419100" indent="-285750" algn="just">
              <a:lnSpc>
                <a:spcPct val="100000"/>
              </a:lnSpc>
              <a:spcBef>
                <a:spcPts val="1200"/>
              </a:spcBef>
              <a:buClr>
                <a:srgbClr val="FFFF00"/>
              </a:buClr>
              <a:buSzPts val="1500"/>
            </a:pPr>
            <a:r>
              <a:rPr lang="en-US" sz="1600" dirty="0">
                <a:solidFill>
                  <a:srgbClr val="FFFF00"/>
                </a:solidFill>
                <a:latin typeface="Times New Roman"/>
                <a:ea typeface="Times New Roman"/>
                <a:cs typeface="Times New Roman"/>
                <a:sym typeface="Times New Roman"/>
              </a:rPr>
              <a:t>Allow people to form friendships and find support within their communities </a:t>
            </a:r>
          </a:p>
          <a:p>
            <a:pPr marL="419100" indent="-285750" algn="just">
              <a:lnSpc>
                <a:spcPct val="100000"/>
              </a:lnSpc>
              <a:spcBef>
                <a:spcPts val="1200"/>
              </a:spcBef>
              <a:buClr>
                <a:srgbClr val="FFFF00"/>
              </a:buClr>
              <a:buSzPts val="1500"/>
            </a:pPr>
            <a:r>
              <a:rPr lang="en-US" sz="1600" dirty="0">
                <a:solidFill>
                  <a:srgbClr val="FFFF00"/>
                </a:solidFill>
                <a:latin typeface="Times New Roman"/>
                <a:ea typeface="Times New Roman"/>
                <a:cs typeface="Times New Roman"/>
                <a:sym typeface="Times New Roman"/>
              </a:rPr>
              <a:t>Offers customers more than just a product </a:t>
            </a:r>
          </a:p>
          <a:p>
            <a:pPr marL="419100" indent="-285750" algn="just">
              <a:lnSpc>
                <a:spcPct val="100000"/>
              </a:lnSpc>
              <a:spcBef>
                <a:spcPts val="1200"/>
              </a:spcBef>
              <a:buClr>
                <a:srgbClr val="FFFF00"/>
              </a:buClr>
              <a:buSzPts val="1500"/>
            </a:pPr>
            <a:r>
              <a:rPr lang="en-US" sz="1600" dirty="0">
                <a:solidFill>
                  <a:srgbClr val="FFFF00"/>
                </a:solidFill>
                <a:latin typeface="Times New Roman"/>
                <a:ea typeface="Times New Roman"/>
                <a:cs typeface="Times New Roman"/>
                <a:sym typeface="Times New Roman"/>
              </a:rPr>
              <a:t>Plays a crucial role in providing people with experiences that make them happy and comfortable. </a:t>
            </a:r>
          </a:p>
          <a:p>
            <a:pPr marL="419100" indent="-285750" algn="just">
              <a:lnSpc>
                <a:spcPct val="100000"/>
              </a:lnSpc>
              <a:spcBef>
                <a:spcPts val="1200"/>
              </a:spcBef>
              <a:buClr>
                <a:srgbClr val="FFFF00"/>
              </a:buClr>
              <a:buSzPts val="1500"/>
            </a:pPr>
            <a:r>
              <a:rPr lang="en-US" sz="1600" dirty="0">
                <a:solidFill>
                  <a:srgbClr val="FFFF00"/>
                </a:solidFill>
                <a:latin typeface="Times New Roman"/>
                <a:ea typeface="Times New Roman"/>
                <a:cs typeface="Times New Roman"/>
                <a:sym typeface="Times New Roman"/>
              </a:rPr>
              <a:t>Supports local economies, serves as a platform for human connection and support.</a:t>
            </a:r>
          </a:p>
        </p:txBody>
      </p:sp>
      <p:pic>
        <p:nvPicPr>
          <p:cNvPr id="5122" name="Picture 2">
            <a:extLst>
              <a:ext uri="{FF2B5EF4-FFF2-40B4-BE49-F238E27FC236}">
                <a16:creationId xmlns:a16="http://schemas.microsoft.com/office/drawing/2014/main" id="{D6D4985E-8DC8-7997-DB3B-26BBDF31C51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86411" y="1627093"/>
            <a:ext cx="3389023" cy="3159220"/>
          </a:xfrm>
          <a:prstGeom prst="rect">
            <a:avLst/>
          </a:prstGeom>
          <a:noFill/>
          <a:extLst>
            <a:ext uri="{909E8E84-426E-40DD-AFC4-6F175D3DCCD1}">
              <a14:hiddenFill xmlns:a14="http://schemas.microsoft.com/office/drawing/2010/main">
                <a:solidFill>
                  <a:srgbClr val="FFFFFF"/>
                </a:solidFill>
              </a14:hiddenFill>
            </a:ext>
          </a:extLst>
        </p:spPr>
      </p:pic>
      <p:pic>
        <p:nvPicPr>
          <p:cNvPr id="2" name="SLIDE 9">
            <a:hlinkClick r:id="" action="ppaction://media"/>
            <a:extLst>
              <a:ext uri="{FF2B5EF4-FFF2-40B4-BE49-F238E27FC236}">
                <a16:creationId xmlns:a16="http://schemas.microsoft.com/office/drawing/2014/main" id="{4E355E16-8D0D-AF4D-5ADB-0C574FACBC2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61960" y="4379913"/>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06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F65A1-9457-A4ED-B441-524648EECD22}"/>
              </a:ext>
            </a:extLst>
          </p:cNvPr>
          <p:cNvSpPr>
            <a:spLocks noGrp="1"/>
          </p:cNvSpPr>
          <p:nvPr>
            <p:ph type="title"/>
          </p:nvPr>
        </p:nvSpPr>
        <p:spPr>
          <a:xfrm>
            <a:off x="1268925" y="43163"/>
            <a:ext cx="7038900" cy="914100"/>
          </a:xfrm>
        </p:spPr>
        <p:txBody>
          <a:bodyPr>
            <a:normAutofit/>
          </a:bodyPr>
          <a:lstStyle/>
          <a:p>
            <a:pPr algn="ctr"/>
            <a:r>
              <a:rPr lang="en-IN" sz="2800" b="1" u="sng" dirty="0">
                <a:latin typeface="Times New Roman" panose="02020603050405020304" pitchFamily="18" charset="0"/>
                <a:cs typeface="Times New Roman" panose="02020603050405020304" pitchFamily="18" charset="0"/>
              </a:rPr>
              <a:t>How Hotels Meet Guest Expectations</a:t>
            </a:r>
          </a:p>
        </p:txBody>
      </p:sp>
      <p:sp>
        <p:nvSpPr>
          <p:cNvPr id="3" name="Text Placeholder 2">
            <a:extLst>
              <a:ext uri="{FF2B5EF4-FFF2-40B4-BE49-F238E27FC236}">
                <a16:creationId xmlns:a16="http://schemas.microsoft.com/office/drawing/2014/main" id="{BE77FF56-1EA0-1444-C1D0-C3353071B513}"/>
              </a:ext>
            </a:extLst>
          </p:cNvPr>
          <p:cNvSpPr>
            <a:spLocks noGrp="1"/>
          </p:cNvSpPr>
          <p:nvPr>
            <p:ph type="body" idx="1"/>
          </p:nvPr>
        </p:nvSpPr>
        <p:spPr>
          <a:xfrm>
            <a:off x="3974026" y="642939"/>
            <a:ext cx="5169974" cy="4465386"/>
          </a:xfrm>
        </p:spPr>
        <p:txBody>
          <a:bodyPr>
            <a:normAutofit lnSpcReduction="10000"/>
          </a:bodyPr>
          <a:lstStyle/>
          <a:p>
            <a:pPr>
              <a:lnSpc>
                <a:spcPct val="150000"/>
              </a:lnSpc>
            </a:pPr>
            <a:r>
              <a:rPr lang="en-US" sz="1600" dirty="0">
                <a:solidFill>
                  <a:schemeClr val="bg1"/>
                </a:solidFill>
                <a:latin typeface="Times New Roman" panose="02020603050405020304" pitchFamily="18" charset="0"/>
                <a:cs typeface="Times New Roman" panose="02020603050405020304" pitchFamily="18" charset="0"/>
              </a:rPr>
              <a:t>Hotels strive to exceed guest expectations by offering a comprehensive selection of cutting-edge technology, friendly and professional service, exceptional cleanliness, all the necessary amenities, personalization and a good value for money (</a:t>
            </a:r>
            <a:r>
              <a:rPr lang="en-US" sz="1600" dirty="0" err="1">
                <a:solidFill>
                  <a:schemeClr val="bg1"/>
                </a:solidFill>
                <a:latin typeface="Times New Roman" panose="02020603050405020304" pitchFamily="18" charset="0"/>
                <a:cs typeface="Times New Roman" panose="02020603050405020304" pitchFamily="18" charset="0"/>
              </a:rPr>
              <a:t>Helmold</a:t>
            </a:r>
            <a:r>
              <a:rPr lang="en-US" sz="1600" dirty="0">
                <a:solidFill>
                  <a:schemeClr val="bg1"/>
                </a:solidFill>
                <a:latin typeface="Times New Roman" panose="02020603050405020304" pitchFamily="18" charset="0"/>
                <a:cs typeface="Times New Roman" panose="02020603050405020304" pitchFamily="18" charset="0"/>
              </a:rPr>
              <a:t> and Helmond, 2020). </a:t>
            </a:r>
          </a:p>
          <a:p>
            <a:pPr>
              <a:lnSpc>
                <a:spcPct val="150000"/>
              </a:lnSpc>
            </a:pPr>
            <a:r>
              <a:rPr lang="en-US" sz="1600" dirty="0">
                <a:solidFill>
                  <a:schemeClr val="bg1"/>
                </a:solidFill>
                <a:latin typeface="Times New Roman" panose="02020603050405020304" pitchFamily="18" charset="0"/>
                <a:cs typeface="Times New Roman" panose="02020603050405020304" pitchFamily="18" charset="0"/>
              </a:rPr>
              <a:t>Guests expect to be treated as unique individuals and hotels go above and beyond to ensure they deliver a </a:t>
            </a:r>
            <a:r>
              <a:rPr lang="en-US" sz="1600" dirty="0" err="1">
                <a:solidFill>
                  <a:schemeClr val="bg1"/>
                </a:solidFill>
                <a:latin typeface="Times New Roman" panose="02020603050405020304" pitchFamily="18" charset="0"/>
                <a:cs typeface="Times New Roman" panose="02020603050405020304" pitchFamily="18" charset="0"/>
              </a:rPr>
              <a:t>personalised</a:t>
            </a:r>
            <a:r>
              <a:rPr lang="en-US" sz="1600" dirty="0">
                <a:solidFill>
                  <a:schemeClr val="bg1"/>
                </a:solidFill>
                <a:latin typeface="Times New Roman" panose="02020603050405020304" pitchFamily="18" charset="0"/>
                <a:cs typeface="Times New Roman" panose="02020603050405020304" pitchFamily="18" charset="0"/>
              </a:rPr>
              <a:t> experience that caters to each person’s individual needs and preferences. </a:t>
            </a:r>
          </a:p>
          <a:p>
            <a:pPr>
              <a:lnSpc>
                <a:spcPct val="150000"/>
              </a:lnSpc>
            </a:pPr>
            <a:r>
              <a:rPr lang="en-US" sz="1600" dirty="0">
                <a:solidFill>
                  <a:schemeClr val="bg1"/>
                </a:solidFill>
                <a:latin typeface="Times New Roman" panose="02020603050405020304" pitchFamily="18" charset="0"/>
                <a:cs typeface="Times New Roman" panose="02020603050405020304" pitchFamily="18" charset="0"/>
              </a:rPr>
              <a:t>Hotels create a competitive price structure to ensure guests receive the best possible value for their money. </a:t>
            </a:r>
          </a:p>
        </p:txBody>
      </p:sp>
      <p:pic>
        <p:nvPicPr>
          <p:cNvPr id="6146" name="Picture 2">
            <a:extLst>
              <a:ext uri="{FF2B5EF4-FFF2-40B4-BE49-F238E27FC236}">
                <a16:creationId xmlns:a16="http://schemas.microsoft.com/office/drawing/2014/main" id="{FD26100A-1C02-41C7-3122-70CE7065D9A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450724"/>
            <a:ext cx="3974026" cy="3692776"/>
          </a:xfrm>
          <a:prstGeom prst="rect">
            <a:avLst/>
          </a:prstGeom>
          <a:noFill/>
          <a:extLst>
            <a:ext uri="{909E8E84-426E-40DD-AFC4-6F175D3DCCD1}">
              <a14:hiddenFill xmlns:a14="http://schemas.microsoft.com/office/drawing/2010/main">
                <a:solidFill>
                  <a:srgbClr val="FFFFFF"/>
                </a:solidFill>
              </a14:hiddenFill>
            </a:ext>
          </a:extLst>
        </p:spPr>
      </p:pic>
      <p:pic>
        <p:nvPicPr>
          <p:cNvPr id="4" name="SLIDE 10">
            <a:hlinkClick r:id="" action="ppaction://media"/>
            <a:extLst>
              <a:ext uri="{FF2B5EF4-FFF2-40B4-BE49-F238E27FC236}">
                <a16:creationId xmlns:a16="http://schemas.microsoft.com/office/drawing/2014/main" id="{B4AAEF5F-4B71-F42F-324E-742088653D8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46517" y="4297361"/>
            <a:ext cx="406400" cy="406400"/>
          </a:xfrm>
          <a:prstGeom prst="rect">
            <a:avLst/>
          </a:prstGeom>
        </p:spPr>
      </p:pic>
    </p:spTree>
    <p:extLst>
      <p:ext uri="{BB962C8B-B14F-4D97-AF65-F5344CB8AC3E}">
        <p14:creationId xmlns:p14="http://schemas.microsoft.com/office/powerpoint/2010/main" val="330224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895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23"/>
          <p:cNvSpPr txBox="1">
            <a:spLocks noGrp="1"/>
          </p:cNvSpPr>
          <p:nvPr>
            <p:ph type="title"/>
          </p:nvPr>
        </p:nvSpPr>
        <p:spPr>
          <a:xfrm>
            <a:off x="1268925" y="130150"/>
            <a:ext cx="7038900" cy="914100"/>
          </a:xfrm>
          <a:prstGeom prst="rect">
            <a:avLst/>
          </a:prstGeom>
        </p:spPr>
        <p:txBody>
          <a:bodyPr spcFirstLastPara="1" wrap="square" lIns="91425" tIns="91425" rIns="91425" bIns="91425" anchor="t" anchorCtr="0">
            <a:noAutofit/>
          </a:bodyPr>
          <a:lstStyle/>
          <a:p>
            <a:pPr marL="0" lvl="0" indent="0" algn="ctr" rtl="0">
              <a:lnSpc>
                <a:spcPct val="115000"/>
              </a:lnSpc>
              <a:spcBef>
                <a:spcPts val="2400"/>
              </a:spcBef>
              <a:spcAft>
                <a:spcPts val="600"/>
              </a:spcAft>
              <a:buNone/>
            </a:pPr>
            <a:r>
              <a:rPr lang="en" sz="3200" b="1" u="sng" dirty="0">
                <a:latin typeface="Times New Roman"/>
                <a:ea typeface="Times New Roman"/>
                <a:cs typeface="Times New Roman"/>
                <a:sym typeface="Times New Roman"/>
              </a:rPr>
              <a:t>Conclusion</a:t>
            </a:r>
            <a:endParaRPr sz="3600" u="sng" dirty="0">
              <a:latin typeface="Times New Roman"/>
              <a:ea typeface="Times New Roman"/>
              <a:cs typeface="Times New Roman"/>
              <a:sym typeface="Times New Roman"/>
            </a:endParaRPr>
          </a:p>
        </p:txBody>
      </p:sp>
      <p:sp>
        <p:nvSpPr>
          <p:cNvPr id="202" name="Google Shape;202;p23"/>
          <p:cNvSpPr txBox="1">
            <a:spLocks noGrp="1"/>
          </p:cNvSpPr>
          <p:nvPr>
            <p:ph type="body" idx="1"/>
          </p:nvPr>
        </p:nvSpPr>
        <p:spPr>
          <a:xfrm>
            <a:off x="291525" y="1551325"/>
            <a:ext cx="5565900" cy="3154200"/>
          </a:xfrm>
          <a:prstGeom prst="rect">
            <a:avLst/>
          </a:prstGeom>
        </p:spPr>
        <p:txBody>
          <a:bodyPr spcFirstLastPara="1" wrap="square" lIns="91425" tIns="91425" rIns="91425" bIns="91425" anchor="t" anchorCtr="0">
            <a:noAutofit/>
          </a:bodyPr>
          <a:lstStyle/>
          <a:p>
            <a:pPr marL="457200" lvl="0" indent="-330200" algn="just" rtl="0">
              <a:lnSpc>
                <a:spcPct val="150000"/>
              </a:lnSpc>
              <a:spcBef>
                <a:spcPts val="1200"/>
              </a:spcBef>
              <a:spcAft>
                <a:spcPts val="0"/>
              </a:spcAft>
              <a:buClr>
                <a:srgbClr val="FFFF00"/>
              </a:buClr>
              <a:buSzPts val="1600"/>
              <a:buFont typeface="Wingdings" panose="05000000000000000000" pitchFamily="2" charset="2"/>
              <a:buChar char="§"/>
            </a:pPr>
            <a:r>
              <a:rPr lang="en" sz="1600" dirty="0">
                <a:solidFill>
                  <a:srgbClr val="FFFF00"/>
                </a:solidFill>
                <a:latin typeface="Times New Roman"/>
                <a:ea typeface="Times New Roman"/>
                <a:cs typeface="Times New Roman"/>
                <a:sym typeface="Times New Roman"/>
              </a:rPr>
              <a:t>The presentation is based on demonstrating the role and importance of customer services in the hospitality industry. </a:t>
            </a:r>
            <a:endParaRPr sz="1600" dirty="0">
              <a:solidFill>
                <a:srgbClr val="FFFF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FFFF00"/>
              </a:buClr>
              <a:buSzPts val="1600"/>
              <a:buFont typeface="Wingdings" panose="05000000000000000000" pitchFamily="2" charset="2"/>
              <a:buChar char="§"/>
            </a:pPr>
            <a:r>
              <a:rPr lang="en" sz="1600" dirty="0">
                <a:solidFill>
                  <a:srgbClr val="FFFF00"/>
                </a:solidFill>
                <a:latin typeface="Times New Roman"/>
                <a:ea typeface="Times New Roman"/>
                <a:cs typeface="Times New Roman"/>
                <a:sym typeface="Times New Roman"/>
              </a:rPr>
              <a:t>The study has selected Conrad Hotels as the brand that is a flagship hotel brand operating under the supervision of Hilton Worldwide.</a:t>
            </a:r>
            <a:endParaRPr sz="1600" dirty="0">
              <a:solidFill>
                <a:srgbClr val="FFFF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FFFF00"/>
              </a:buClr>
              <a:buSzPts val="1600"/>
              <a:buFont typeface="Wingdings" panose="05000000000000000000" pitchFamily="2" charset="2"/>
              <a:buChar char="§"/>
            </a:pPr>
            <a:r>
              <a:rPr lang="en" sz="1600" dirty="0">
                <a:solidFill>
                  <a:srgbClr val="FFFF00"/>
                </a:solidFill>
                <a:latin typeface="Times New Roman"/>
                <a:ea typeface="Times New Roman"/>
                <a:cs typeface="Times New Roman"/>
                <a:sym typeface="Times New Roman"/>
              </a:rPr>
              <a:t>It has explained the importance of meeting expectations of customers and how it impacts on the performance of the brand. </a:t>
            </a:r>
            <a:endParaRPr sz="1600" dirty="0">
              <a:solidFill>
                <a:srgbClr val="FFFF00"/>
              </a:solidFill>
              <a:latin typeface="Times New Roman"/>
              <a:ea typeface="Times New Roman"/>
              <a:cs typeface="Times New Roman"/>
              <a:sym typeface="Times New Roman"/>
            </a:endParaRPr>
          </a:p>
        </p:txBody>
      </p:sp>
      <p:pic>
        <p:nvPicPr>
          <p:cNvPr id="203" name="Google Shape;203;p23"/>
          <p:cNvPicPr preferRelativeResize="0"/>
          <p:nvPr/>
        </p:nvPicPr>
        <p:blipFill>
          <a:blip r:embed="rId5">
            <a:alphaModFix/>
          </a:blip>
          <a:stretch>
            <a:fillRect/>
          </a:stretch>
        </p:blipFill>
        <p:spPr>
          <a:xfrm>
            <a:off x="6024113" y="1700550"/>
            <a:ext cx="2981775" cy="2855750"/>
          </a:xfrm>
          <a:prstGeom prst="rect">
            <a:avLst/>
          </a:prstGeom>
          <a:noFill/>
          <a:ln>
            <a:noFill/>
          </a:ln>
        </p:spPr>
      </p:pic>
      <p:pic>
        <p:nvPicPr>
          <p:cNvPr id="2" name="SLIDE 11">
            <a:hlinkClick r:id="" action="ppaction://media"/>
            <a:extLst>
              <a:ext uri="{FF2B5EF4-FFF2-40B4-BE49-F238E27FC236}">
                <a16:creationId xmlns:a16="http://schemas.microsoft.com/office/drawing/2014/main" id="{FFC34DA8-D2DB-9121-B04F-4B201A1A379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446075" y="4586186"/>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95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208" name="Google Shape;208;p24"/>
          <p:cNvSpPr txBox="1">
            <a:spLocks noGrp="1"/>
          </p:cNvSpPr>
          <p:nvPr>
            <p:ph type="title"/>
          </p:nvPr>
        </p:nvSpPr>
        <p:spPr>
          <a:xfrm>
            <a:off x="1268925" y="0"/>
            <a:ext cx="7038900" cy="557213"/>
          </a:xfrm>
          <a:prstGeom prst="rect">
            <a:avLst/>
          </a:prstGeom>
        </p:spPr>
        <p:txBody>
          <a:bodyPr spcFirstLastPara="1" wrap="square" lIns="91425" tIns="91425" rIns="91425" bIns="91425" anchor="t" anchorCtr="0">
            <a:normAutofit fontScale="90000"/>
          </a:bodyPr>
          <a:lstStyle/>
          <a:p>
            <a:pPr marL="0" lvl="0" indent="0" algn="just" rtl="0">
              <a:lnSpc>
                <a:spcPct val="115000"/>
              </a:lnSpc>
              <a:spcBef>
                <a:spcPts val="2400"/>
              </a:spcBef>
              <a:spcAft>
                <a:spcPts val="600"/>
              </a:spcAft>
              <a:buNone/>
            </a:pPr>
            <a:r>
              <a:rPr lang="en" sz="2300" b="1" dirty="0">
                <a:latin typeface="Times New Roman"/>
                <a:ea typeface="Times New Roman"/>
                <a:cs typeface="Times New Roman"/>
                <a:sym typeface="Times New Roman"/>
              </a:rPr>
              <a:t>References</a:t>
            </a:r>
            <a:endParaRPr dirty="0">
              <a:latin typeface="Times New Roman"/>
              <a:ea typeface="Times New Roman"/>
              <a:cs typeface="Times New Roman"/>
              <a:sym typeface="Times New Roman"/>
            </a:endParaRPr>
          </a:p>
        </p:txBody>
      </p:sp>
      <p:sp>
        <p:nvSpPr>
          <p:cNvPr id="209" name="Google Shape;209;p24"/>
          <p:cNvSpPr txBox="1">
            <a:spLocks noGrp="1"/>
          </p:cNvSpPr>
          <p:nvPr>
            <p:ph type="body" idx="1"/>
          </p:nvPr>
        </p:nvSpPr>
        <p:spPr>
          <a:xfrm>
            <a:off x="1268925" y="685800"/>
            <a:ext cx="7703900" cy="432785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None/>
            </a:pPr>
            <a:r>
              <a:rPr lang="en" sz="700" dirty="0">
                <a:latin typeface="Times New Roman"/>
                <a:ea typeface="Times New Roman"/>
                <a:cs typeface="Times New Roman"/>
                <a:sym typeface="Times New Roman"/>
              </a:rPr>
              <a:t>CRISTINA, M. and LOREDANA, T., 2019. THE FRANCHISE-A WAY TO DEVELOP HOTEL BUSINESSES. </a:t>
            </a:r>
            <a:r>
              <a:rPr lang="en" sz="700" i="1" dirty="0">
                <a:latin typeface="Times New Roman"/>
                <a:ea typeface="Times New Roman"/>
                <a:cs typeface="Times New Roman"/>
                <a:sym typeface="Times New Roman"/>
              </a:rPr>
              <a:t>Agricultural Management/Lucrari Stiintifice Seria I, Management Agricol</a:t>
            </a:r>
            <a:r>
              <a:rPr lang="en" sz="700" dirty="0">
                <a:latin typeface="Times New Roman"/>
                <a:ea typeface="Times New Roman"/>
                <a:cs typeface="Times New Roman"/>
                <a:sym typeface="Times New Roman"/>
              </a:rPr>
              <a:t>, </a:t>
            </a:r>
            <a:r>
              <a:rPr lang="en" sz="700" i="1" dirty="0">
                <a:latin typeface="Times New Roman"/>
                <a:ea typeface="Times New Roman"/>
                <a:cs typeface="Times New Roman"/>
                <a:sym typeface="Times New Roman"/>
              </a:rPr>
              <a:t>21</a:t>
            </a:r>
            <a:r>
              <a:rPr lang="en" sz="700" dirty="0">
                <a:latin typeface="Times New Roman"/>
                <a:ea typeface="Times New Roman"/>
                <a:cs typeface="Times New Roman"/>
                <a:sym typeface="Times New Roman"/>
              </a:rPr>
              <a:t>(1).</a:t>
            </a:r>
            <a:endParaRPr sz="700" dirty="0">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700" dirty="0">
                <a:latin typeface="Times New Roman"/>
                <a:ea typeface="Times New Roman"/>
                <a:cs typeface="Times New Roman"/>
                <a:sym typeface="Times New Roman"/>
              </a:rPr>
              <a:t>Helmold, M. and Helmold, M., 2020. </a:t>
            </a:r>
            <a:r>
              <a:rPr lang="en" sz="700" i="1" dirty="0">
                <a:latin typeface="Times New Roman"/>
                <a:ea typeface="Times New Roman"/>
                <a:cs typeface="Times New Roman"/>
                <a:sym typeface="Times New Roman"/>
              </a:rPr>
              <a:t>Total revenue management (trm)</a:t>
            </a:r>
            <a:r>
              <a:rPr lang="en" sz="700" dirty="0">
                <a:latin typeface="Times New Roman"/>
                <a:ea typeface="Times New Roman"/>
                <a:cs typeface="Times New Roman"/>
                <a:sym typeface="Times New Roman"/>
              </a:rPr>
              <a:t> (pp. 1-12). Springer International Publishing.</a:t>
            </a:r>
            <a:endParaRPr sz="700" dirty="0">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700" dirty="0">
                <a:latin typeface="Times New Roman"/>
                <a:ea typeface="Times New Roman"/>
                <a:cs typeface="Times New Roman"/>
                <a:sym typeface="Times New Roman"/>
              </a:rPr>
              <a:t>Jayanti, N.K.S., Budarma, I.K. and Jendra, I.W., 2020. Analysis of Chinese Market Average Daily Rate (ADR) to Overall ADR at Conrad Bali Hotel. </a:t>
            </a:r>
            <a:r>
              <a:rPr lang="en" sz="700" i="1" dirty="0">
                <a:latin typeface="Times New Roman"/>
                <a:ea typeface="Times New Roman"/>
                <a:cs typeface="Times New Roman"/>
                <a:sym typeface="Times New Roman"/>
              </a:rPr>
              <a:t>Journal of Applied Sciences in Travel and Hospitality</a:t>
            </a:r>
            <a:r>
              <a:rPr lang="en" sz="700" dirty="0">
                <a:latin typeface="Times New Roman"/>
                <a:ea typeface="Times New Roman"/>
                <a:cs typeface="Times New Roman"/>
                <a:sym typeface="Times New Roman"/>
              </a:rPr>
              <a:t>, </a:t>
            </a:r>
            <a:r>
              <a:rPr lang="en" sz="700" i="1" dirty="0">
                <a:latin typeface="Times New Roman"/>
                <a:ea typeface="Times New Roman"/>
                <a:cs typeface="Times New Roman"/>
                <a:sym typeface="Times New Roman"/>
              </a:rPr>
              <a:t>3</a:t>
            </a:r>
            <a:r>
              <a:rPr lang="en" sz="700" dirty="0">
                <a:latin typeface="Times New Roman"/>
                <a:ea typeface="Times New Roman"/>
                <a:cs typeface="Times New Roman"/>
                <a:sym typeface="Times New Roman"/>
              </a:rPr>
              <a:t>(2), pp.107-115.</a:t>
            </a:r>
            <a:endParaRPr sz="700" dirty="0">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700" dirty="0">
                <a:latin typeface="Times New Roman"/>
                <a:ea typeface="Times New Roman"/>
                <a:cs typeface="Times New Roman"/>
                <a:sym typeface="Times New Roman"/>
              </a:rPr>
              <a:t>Kesuma, K.A., Wirya, I.M.S. and Widhiastuty, N.L.P.S., 2021. Prosedur Penanganan Barang Bawaan Tamu Group Pada Saat Check In Oleh Bellboy Di Hotel Conrad Bali Resort And Spa Nusa Dua. </a:t>
            </a:r>
            <a:r>
              <a:rPr lang="en" sz="700" i="1" dirty="0">
                <a:latin typeface="Times New Roman"/>
                <a:ea typeface="Times New Roman"/>
                <a:cs typeface="Times New Roman"/>
                <a:sym typeface="Times New Roman"/>
              </a:rPr>
              <a:t>Journal of Tourism and Interdiciplinary Studies</a:t>
            </a:r>
            <a:r>
              <a:rPr lang="en" sz="700" dirty="0">
                <a:latin typeface="Times New Roman"/>
                <a:ea typeface="Times New Roman"/>
                <a:cs typeface="Times New Roman"/>
                <a:sym typeface="Times New Roman"/>
              </a:rPr>
              <a:t>, </a:t>
            </a:r>
            <a:r>
              <a:rPr lang="en" sz="700" i="1" dirty="0">
                <a:latin typeface="Times New Roman"/>
                <a:ea typeface="Times New Roman"/>
                <a:cs typeface="Times New Roman"/>
                <a:sym typeface="Times New Roman"/>
              </a:rPr>
              <a:t>1</a:t>
            </a:r>
            <a:r>
              <a:rPr lang="en" sz="700" dirty="0">
                <a:latin typeface="Times New Roman"/>
                <a:ea typeface="Times New Roman"/>
                <a:cs typeface="Times New Roman"/>
                <a:sym typeface="Times New Roman"/>
              </a:rPr>
              <a:t>(1), pp.38-44.</a:t>
            </a:r>
            <a:endParaRPr sz="700" dirty="0">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700" dirty="0">
                <a:latin typeface="Times New Roman"/>
                <a:ea typeface="Times New Roman"/>
                <a:cs typeface="Times New Roman"/>
                <a:sym typeface="Times New Roman"/>
              </a:rPr>
              <a:t>Lu, D. and Zhu, W., 2019, May. Study on the Difficulties and Countermeasures of Hilton Hotel Group's Cross-Cultural Management in China. In </a:t>
            </a:r>
            <a:r>
              <a:rPr lang="en" sz="700" i="1" dirty="0">
                <a:latin typeface="Times New Roman"/>
                <a:ea typeface="Times New Roman"/>
                <a:cs typeface="Times New Roman"/>
                <a:sym typeface="Times New Roman"/>
              </a:rPr>
              <a:t>2019 International Conference on Pedagogy, Communication and Sociology (ICPCS 2019)</a:t>
            </a:r>
            <a:r>
              <a:rPr lang="en" sz="700" dirty="0">
                <a:latin typeface="Times New Roman"/>
                <a:ea typeface="Times New Roman"/>
                <a:cs typeface="Times New Roman"/>
                <a:sym typeface="Times New Roman"/>
              </a:rPr>
              <a:t> (pp. 434-438). Atlantis Press.</a:t>
            </a:r>
            <a:endParaRPr sz="700" dirty="0">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700" dirty="0">
                <a:latin typeface="Times New Roman"/>
                <a:ea typeface="Times New Roman"/>
                <a:cs typeface="Times New Roman"/>
                <a:sym typeface="Times New Roman"/>
              </a:rPr>
              <a:t>Marques, É.V., 2021. </a:t>
            </a:r>
            <a:r>
              <a:rPr lang="en" sz="700" i="1" dirty="0">
                <a:latin typeface="Times New Roman"/>
                <a:ea typeface="Times New Roman"/>
                <a:cs typeface="Times New Roman"/>
                <a:sym typeface="Times New Roman"/>
              </a:rPr>
              <a:t>Conrad Hotel: uma experiência em hospitalidade</a:t>
            </a:r>
            <a:r>
              <a:rPr lang="en" sz="700" dirty="0">
                <a:latin typeface="Times New Roman"/>
                <a:ea typeface="Times New Roman"/>
                <a:cs typeface="Times New Roman"/>
                <a:sym typeface="Times New Roman"/>
              </a:rPr>
              <a:t> (Master's thesis, Universidade de Évora).</a:t>
            </a:r>
            <a:endParaRPr sz="700" dirty="0">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700" dirty="0">
                <a:latin typeface="Times New Roman"/>
                <a:ea typeface="Times New Roman"/>
                <a:cs typeface="Times New Roman"/>
                <a:sym typeface="Times New Roman"/>
              </a:rPr>
              <a:t>Puspita, F.G.A., 2019. </a:t>
            </a:r>
            <a:r>
              <a:rPr lang="en" sz="700" i="1" dirty="0">
                <a:latin typeface="Times New Roman"/>
                <a:ea typeface="Times New Roman"/>
                <a:cs typeface="Times New Roman"/>
                <a:sym typeface="Times New Roman"/>
              </a:rPr>
              <a:t>Strategi Pemasaran dalam Meningkatkan Revenue Melalui Promosi “Eat Drink Hilton” di Conrad Hotel Bali</a:t>
            </a:r>
            <a:r>
              <a:rPr lang="en" sz="700" dirty="0">
                <a:latin typeface="Times New Roman"/>
                <a:ea typeface="Times New Roman"/>
                <a:cs typeface="Times New Roman"/>
                <a:sym typeface="Times New Roman"/>
              </a:rPr>
              <a:t> (Doctoral dissertation, Program Studi Public Relations FTI-UKSW).</a:t>
            </a:r>
            <a:endParaRPr sz="700" dirty="0">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700" dirty="0">
                <a:latin typeface="Times New Roman"/>
                <a:ea typeface="Times New Roman"/>
                <a:cs typeface="Times New Roman"/>
                <a:sym typeface="Times New Roman"/>
              </a:rPr>
              <a:t>Suryaniadi, S.M., Supiatni, N.N. and Wiguna, A.A.G.B.A., 2021, July. PENGARUH STRES KERJA DAN MOTIVASI KERJA TERHADAP KINERJA KARYAWAN PADA HOTEL CONRAD NUSA DUA BALI. In </a:t>
            </a:r>
            <a:r>
              <a:rPr lang="en" sz="700" i="1" dirty="0">
                <a:latin typeface="Times New Roman"/>
                <a:ea typeface="Times New Roman"/>
                <a:cs typeface="Times New Roman"/>
                <a:sym typeface="Times New Roman"/>
              </a:rPr>
              <a:t>Forum Manajemen</a:t>
            </a:r>
            <a:r>
              <a:rPr lang="en" sz="700" dirty="0">
                <a:latin typeface="Times New Roman"/>
                <a:ea typeface="Times New Roman"/>
                <a:cs typeface="Times New Roman"/>
                <a:sym typeface="Times New Roman"/>
              </a:rPr>
              <a:t> (Vol. 19, No. 2, pp. 45-58).</a:t>
            </a:r>
            <a:endParaRPr sz="700" dirty="0">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700" dirty="0">
                <a:latin typeface="Times New Roman"/>
                <a:ea typeface="Times New Roman"/>
                <a:cs typeface="Times New Roman"/>
                <a:sym typeface="Times New Roman"/>
              </a:rPr>
              <a:t>Zakaryaeva, L.Z., Plotnikova, A.K. and Danilova, V.I., 2021. CONRAD HILTON'S FRANCHISING EMPIRE. In </a:t>
            </a:r>
            <a:r>
              <a:rPr lang="en" sz="700" i="1" dirty="0">
                <a:latin typeface="Times New Roman"/>
                <a:ea typeface="Times New Roman"/>
                <a:cs typeface="Times New Roman"/>
                <a:sym typeface="Times New Roman"/>
              </a:rPr>
              <a:t>Индустрия туризма: возможности, приоритеты, проблемы и перспективы</a:t>
            </a:r>
            <a:r>
              <a:rPr lang="en" sz="700" dirty="0">
                <a:latin typeface="Times New Roman"/>
                <a:ea typeface="Times New Roman"/>
                <a:cs typeface="Times New Roman"/>
                <a:sym typeface="Times New Roman"/>
              </a:rPr>
              <a:t> (pp. 316-323).</a:t>
            </a:r>
            <a:endParaRPr sz="700" dirty="0">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700" dirty="0">
                <a:latin typeface="Times New Roman"/>
                <a:ea typeface="Times New Roman"/>
                <a:cs typeface="Times New Roman"/>
                <a:sym typeface="Times New Roman"/>
              </a:rPr>
              <a:t>Zeng, L., 2021. Analysis of Hilton Worldwide Hotel Group’s Transnational Operation Strategy. </a:t>
            </a:r>
            <a:r>
              <a:rPr lang="en" sz="700" i="1" dirty="0">
                <a:latin typeface="Times New Roman"/>
                <a:ea typeface="Times New Roman"/>
                <a:cs typeface="Times New Roman"/>
                <a:sym typeface="Times New Roman"/>
              </a:rPr>
              <a:t>Academic Journal of Business &amp; Management</a:t>
            </a:r>
            <a:r>
              <a:rPr lang="en" sz="700" dirty="0">
                <a:latin typeface="Times New Roman"/>
                <a:ea typeface="Times New Roman"/>
                <a:cs typeface="Times New Roman"/>
                <a:sym typeface="Times New Roman"/>
              </a:rPr>
              <a:t>, </a:t>
            </a:r>
            <a:r>
              <a:rPr lang="en" sz="700" i="1" dirty="0">
                <a:latin typeface="Times New Roman"/>
                <a:ea typeface="Times New Roman"/>
                <a:cs typeface="Times New Roman"/>
                <a:sym typeface="Times New Roman"/>
              </a:rPr>
              <a:t>3</a:t>
            </a:r>
            <a:r>
              <a:rPr lang="en" sz="700" dirty="0">
                <a:latin typeface="Times New Roman"/>
                <a:ea typeface="Times New Roman"/>
                <a:cs typeface="Times New Roman"/>
                <a:sym typeface="Times New Roman"/>
              </a:rPr>
              <a:t>(11), pp.20-27.</a:t>
            </a:r>
            <a:endParaRPr sz="700" dirty="0">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700" dirty="0">
                <a:latin typeface="Times New Roman"/>
                <a:ea typeface="Times New Roman"/>
                <a:cs typeface="Times New Roman"/>
                <a:sym typeface="Times New Roman"/>
              </a:rPr>
              <a:t> </a:t>
            </a:r>
            <a:endParaRPr sz="700" dirty="0">
              <a:latin typeface="Times New Roman"/>
              <a:ea typeface="Times New Roman"/>
              <a:cs typeface="Times New Roman"/>
              <a:sym typeface="Times New Roman"/>
            </a:endParaRPr>
          </a:p>
          <a:p>
            <a:pPr marL="0" lvl="0" indent="0" algn="l" rtl="0">
              <a:spcBef>
                <a:spcPts val="1200"/>
              </a:spcBef>
              <a:spcAft>
                <a:spcPts val="1200"/>
              </a:spcAft>
              <a:buNone/>
            </a:pPr>
            <a:endParaRPr sz="700" dirty="0"/>
          </a:p>
        </p:txBody>
      </p:sp>
    </p:spTree>
  </p:cSld>
  <p:clrMapOvr>
    <a:masterClrMapping/>
  </p:clrMapOvr>
</p:sld>
</file>

<file path=ppt/theme/theme1.xml><?xml version="1.0" encoding="utf-8"?>
<a:theme xmlns:a="http://schemas.openxmlformats.org/drawingml/2006/main"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106</TotalTime>
  <Words>3079</Words>
  <Application>Microsoft Office PowerPoint</Application>
  <PresentationFormat>On-screen Show (16:9)</PresentationFormat>
  <Paragraphs>114</Paragraphs>
  <Slides>14</Slides>
  <Notes>14</Notes>
  <HiddenSlides>0</HiddenSlides>
  <MMClips>13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Lato</vt:lpstr>
      <vt:lpstr>Wingdings</vt:lpstr>
      <vt:lpstr>Montserrat</vt:lpstr>
      <vt:lpstr>Times New Roman</vt:lpstr>
      <vt:lpstr>Focus</vt:lpstr>
      <vt:lpstr>BMIH4003 Hospitality and Guest Services</vt:lpstr>
      <vt:lpstr>Table of Content</vt:lpstr>
      <vt:lpstr>Introduction</vt:lpstr>
      <vt:lpstr>Conrad hotels and resorts is considered one of the premium flagship multinational brands of Hilton Worldwide  It is a brand of high-end resorts and luxury high-end hotels. The hotel was named after Conrad Hilton and was founded by his son Barron Hilton.</vt:lpstr>
      <vt:lpstr>PowerPoint Presentation</vt:lpstr>
      <vt:lpstr>Main Consumers of Conrad Hotel</vt:lpstr>
      <vt:lpstr>Nature, Scope and Role of the Guest Services and Facilities Provided by Conrad Hotels and Resorts</vt:lpstr>
      <vt:lpstr>Nature, Scope and Role of the Guest Services and Facilities Provided by Conrad Hotels and Resorts (Cont.)</vt:lpstr>
      <vt:lpstr>Needs to Consider the Role and Function of Guest Services</vt:lpstr>
      <vt:lpstr>Needs to Consider the Role and Function of Guest Services (Cont.)</vt:lpstr>
      <vt:lpstr>Importance of Hospitality</vt:lpstr>
      <vt:lpstr>How Hotels Meet Guest Expectations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 Hospitality and Guest Services</dc:title>
  <cp:lastModifiedBy>Raluca</cp:lastModifiedBy>
  <cp:revision>2</cp:revision>
  <dcterms:modified xsi:type="dcterms:W3CDTF">2023-02-09T20:30:43Z</dcterms:modified>
</cp:coreProperties>
</file>