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82" r:id="rId3"/>
    <p:sldId id="268" r:id="rId4"/>
    <p:sldId id="259" r:id="rId5"/>
    <p:sldId id="273" r:id="rId6"/>
    <p:sldId id="279" r:id="rId7"/>
    <p:sldId id="292" r:id="rId8"/>
    <p:sldId id="293" r:id="rId9"/>
    <p:sldId id="280" r:id="rId10"/>
    <p:sldId id="281" r:id="rId11"/>
    <p:sldId id="285" r:id="rId12"/>
    <p:sldId id="301" r:id="rId13"/>
    <p:sldId id="300" r:id="rId14"/>
    <p:sldId id="295" r:id="rId15"/>
    <p:sldId id="299" r:id="rId16"/>
    <p:sldId id="289" r:id="rId17"/>
    <p:sldId id="290" r:id="rId18"/>
    <p:sldId id="287"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167" autoAdjust="0"/>
  </p:normalViewPr>
  <p:slideViewPr>
    <p:cSldViewPr>
      <p:cViewPr varScale="1">
        <p:scale>
          <a:sx n="106" d="100"/>
          <a:sy n="106" d="100"/>
        </p:scale>
        <p:origin x="176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01/10/2019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In the group</a:t>
            </a:r>
            <a:r>
              <a:rPr lang="en-GB" altLang="en-US" baseline="0" dirty="0" smtClean="0"/>
              <a:t> should be: Charlotte; </a:t>
            </a:r>
            <a:r>
              <a:rPr lang="en-GB" altLang="en-US" baseline="0" dirty="0" err="1" smtClean="0"/>
              <a:t>Dafydd</a:t>
            </a:r>
            <a:r>
              <a:rPr lang="en-GB" altLang="en-US" baseline="0" dirty="0" smtClean="0"/>
              <a:t>; Siobhan; </a:t>
            </a:r>
            <a:r>
              <a:rPr lang="en-GB" altLang="en-US" baseline="0" dirty="0" err="1" smtClean="0"/>
              <a:t>Ceri</a:t>
            </a:r>
            <a:r>
              <a:rPr lang="en-GB" altLang="en-US" baseline="0" dirty="0" smtClean="0"/>
              <a:t>; </a:t>
            </a:r>
            <a:r>
              <a:rPr lang="en-GB" altLang="en-US" baseline="0" dirty="0" err="1" smtClean="0"/>
              <a:t>Pushpa</a:t>
            </a:r>
            <a:r>
              <a:rPr lang="en-GB" altLang="en-US" baseline="0" dirty="0" smtClean="0"/>
              <a:t>; </a:t>
            </a:r>
            <a:r>
              <a:rPr lang="en-GB" altLang="en-US" baseline="0" dirty="0" err="1" smtClean="0"/>
              <a:t>Rhianna</a:t>
            </a:r>
            <a:r>
              <a:rPr lang="en-GB" altLang="en-US" baseline="0" dirty="0" smtClean="0"/>
              <a:t>; Bandana; </a:t>
            </a:r>
            <a:r>
              <a:rPr lang="en-GB" altLang="en-US" baseline="0" dirty="0" err="1" smtClean="0"/>
              <a:t>Queenie</a:t>
            </a:r>
            <a:r>
              <a:rPr lang="en-GB" altLang="en-US" baseline="0" dirty="0" smtClean="0"/>
              <a:t>; Paula; Charlie</a:t>
            </a:r>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6613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276257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2635665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817450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13</a:t>
            </a:fld>
            <a:endParaRPr lang="en-GB"/>
          </a:p>
        </p:txBody>
      </p:sp>
    </p:spTree>
    <p:extLst>
      <p:ext uri="{BB962C8B-B14F-4D97-AF65-F5344CB8AC3E}">
        <p14:creationId xmlns:p14="http://schemas.microsoft.com/office/powerpoint/2010/main" val="184937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16</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18</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01/10/2019</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infoskills/harvard-eng.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buClr>
                <a:srgbClr val="93A299"/>
              </a:buClr>
              <a:defRPr/>
            </a:pPr>
            <a:r>
              <a:rPr lang="en-GB" smtClean="0">
                <a:solidFill>
                  <a:srgbClr val="292934">
                    <a:lumMod val="75000"/>
                    <a:lumOff val="25000"/>
                  </a:srgbClr>
                </a:solidFill>
              </a:rPr>
              <a:t>Dr </a:t>
            </a:r>
            <a:r>
              <a:rPr lang="en-GB" dirty="0">
                <a:solidFill>
                  <a:srgbClr val="292934">
                    <a:lumMod val="75000"/>
                    <a:lumOff val="25000"/>
                  </a:srgbClr>
                </a:solidFill>
              </a:rPr>
              <a:t>Ben Duxbury.  Room AS207.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p:txBody>
          <a:bodyPr>
            <a:normAutofit fontScale="90000"/>
          </a:bodyPr>
          <a:lstStyle/>
          <a:p>
            <a:r>
              <a:rPr lang="en-GB" sz="4000" cap="none" dirty="0"/>
              <a:t>I</a:t>
            </a:r>
            <a:r>
              <a:rPr lang="en-GB" sz="4000" cap="none" dirty="0" smtClean="0"/>
              <a:t>ntroduction to Module: </a:t>
            </a:r>
            <a:br>
              <a:rPr lang="en-GB" sz="4000" cap="none" dirty="0" smtClean="0"/>
            </a:br>
            <a:r>
              <a:rPr lang="en-GB" dirty="0" smtClean="0"/>
              <a:t>Management of Resources</a:t>
            </a:r>
            <a:r>
              <a:rPr lang="en-GB" sz="4000" cap="none" dirty="0" smtClean="0"/>
              <a:t>:  BMHP6015</a:t>
            </a:r>
            <a:endParaRPr lang="en-GB" sz="4000" cap="none" dirty="0"/>
          </a:p>
        </p:txBody>
      </p:sp>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4638"/>
            <a:ext cx="8147248" cy="922114"/>
          </a:xfrm>
        </p:spPr>
        <p:txBody>
          <a:bodyPr/>
          <a:lstStyle/>
          <a:p>
            <a:pPr eaLnBrk="1" fontAlgn="auto" hangingPunct="1">
              <a:spcAft>
                <a:spcPts val="0"/>
              </a:spcAft>
              <a:defRPr/>
            </a:pPr>
            <a:r>
              <a:rPr lang="en-GB" dirty="0" smtClean="0"/>
              <a:t>Module overview</a:t>
            </a:r>
            <a:endParaRPr lang="en-GB" dirty="0"/>
          </a:p>
        </p:txBody>
      </p:sp>
      <p:sp>
        <p:nvSpPr>
          <p:cNvPr id="3" name="Content Placeholder 2"/>
          <p:cNvSpPr>
            <a:spLocks noGrp="1"/>
          </p:cNvSpPr>
          <p:nvPr>
            <p:ph sz="quarter" idx="1"/>
          </p:nvPr>
        </p:nvSpPr>
        <p:spPr>
          <a:xfrm>
            <a:off x="323528" y="1196752"/>
            <a:ext cx="8363272" cy="5112568"/>
          </a:xfrm>
        </p:spPr>
        <p:txBody>
          <a:bodyPr rtlCol="0">
            <a:normAutofit/>
          </a:bodyPr>
          <a:lstStyle/>
          <a:p>
            <a:pPr marL="182880" indent="-182880" eaLnBrk="1" fontAlgn="auto" hangingPunct="1">
              <a:spcAft>
                <a:spcPts val="0"/>
              </a:spcAft>
              <a:buNone/>
              <a:defRPr/>
            </a:pPr>
            <a:endParaRPr lang="en-GB" dirty="0" smtClean="0"/>
          </a:p>
          <a:p>
            <a:pPr marL="182880" indent="-182880" eaLnBrk="1" fontAlgn="auto" hangingPunct="1">
              <a:spcAft>
                <a:spcPts val="0"/>
              </a:spcAft>
              <a:buFont typeface="Arial" pitchFamily="34" charset="0"/>
              <a:buChar char="•"/>
              <a:defRPr/>
            </a:pPr>
            <a:r>
              <a:rPr lang="en-GB" dirty="0" smtClean="0"/>
              <a:t>Level of study</a:t>
            </a:r>
          </a:p>
          <a:p>
            <a:pPr marL="182880" indent="-182880" eaLnBrk="1" fontAlgn="auto" hangingPunct="1">
              <a:spcAft>
                <a:spcPts val="0"/>
              </a:spcAft>
              <a:buFont typeface="Arial" pitchFamily="34" charset="0"/>
              <a:buChar char="•"/>
              <a:defRPr/>
            </a:pPr>
            <a:r>
              <a:rPr lang="en-GB" dirty="0" smtClean="0"/>
              <a:t>Module aim</a:t>
            </a:r>
          </a:p>
          <a:p>
            <a:pPr marL="182880" indent="-182880" eaLnBrk="1" fontAlgn="auto" hangingPunct="1">
              <a:spcAft>
                <a:spcPts val="0"/>
              </a:spcAft>
              <a:buFont typeface="Arial" pitchFamily="34" charset="0"/>
              <a:buChar char="•"/>
              <a:defRPr/>
            </a:pPr>
            <a:r>
              <a:rPr lang="en-GB" dirty="0" smtClean="0"/>
              <a:t>Learning outcomes</a:t>
            </a:r>
          </a:p>
          <a:p>
            <a:pPr marL="182880" indent="-182880" eaLnBrk="1" fontAlgn="auto" hangingPunct="1">
              <a:spcAft>
                <a:spcPts val="0"/>
              </a:spcAft>
              <a:buFont typeface="Arial" pitchFamily="34" charset="0"/>
              <a:buChar char="•"/>
              <a:defRPr/>
            </a:pPr>
            <a:r>
              <a:rPr lang="en-GB" dirty="0" smtClean="0"/>
              <a:t>Indicative content</a:t>
            </a:r>
          </a:p>
          <a:p>
            <a:pPr marL="182880" indent="-182880" eaLnBrk="1" fontAlgn="auto" hangingPunct="1">
              <a:spcAft>
                <a:spcPts val="0"/>
              </a:spcAft>
              <a:buFont typeface="Arial" pitchFamily="34" charset="0"/>
              <a:buChar char="•"/>
              <a:defRPr/>
            </a:pPr>
            <a:r>
              <a:rPr lang="en-GB" dirty="0" smtClean="0"/>
              <a:t>Learning and teaching strategy</a:t>
            </a:r>
          </a:p>
          <a:p>
            <a:pPr marL="182880" indent="-182880" eaLnBrk="1" fontAlgn="auto" hangingPunct="1">
              <a:spcAft>
                <a:spcPts val="0"/>
              </a:spcAft>
              <a:buFont typeface="Arial" pitchFamily="34" charset="0"/>
              <a:buChar char="•"/>
              <a:defRPr/>
            </a:pPr>
            <a:r>
              <a:rPr lang="en-GB" dirty="0" smtClean="0"/>
              <a:t>Assignments and deadlines</a:t>
            </a:r>
          </a:p>
          <a:p>
            <a:pPr marL="182880" indent="-182880" eaLnBrk="1" fontAlgn="auto" hangingPunct="1">
              <a:spcAft>
                <a:spcPts val="0"/>
              </a:spcAft>
              <a:buFont typeface="Arial" pitchFamily="34" charset="0"/>
              <a:buChar char="•"/>
              <a:defRPr/>
            </a:pPr>
            <a:r>
              <a:rPr lang="en-GB" dirty="0" smtClean="0"/>
              <a:t>Referencing </a:t>
            </a:r>
          </a:p>
          <a:p>
            <a:pPr marL="182880" indent="-182880" eaLnBrk="1" fontAlgn="auto" hangingPunct="1">
              <a:spcAft>
                <a:spcPts val="0"/>
              </a:spcAft>
              <a:buFont typeface="Arial" pitchFamily="34" charset="0"/>
              <a:buChar char="•"/>
              <a:defRPr/>
            </a:pPr>
            <a:r>
              <a:rPr lang="en-GB" dirty="0" smtClean="0"/>
              <a:t>Reading </a:t>
            </a:r>
          </a:p>
          <a:p>
            <a:pPr marL="182880" indent="-182880" eaLnBrk="1" fontAlgn="auto" hangingPunct="1">
              <a:spcAft>
                <a:spcPts val="0"/>
              </a:spcAft>
              <a:buFont typeface="Arial" pitchFamily="34" charset="0"/>
              <a:buChar char="•"/>
              <a:defRPr/>
            </a:pPr>
            <a:r>
              <a:rPr lang="en-GB" dirty="0" smtClean="0"/>
              <a:t>Questions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778098"/>
          </a:xfrm>
        </p:spPr>
        <p:txBody>
          <a:bodyPr/>
          <a:lstStyle/>
          <a:p>
            <a:r>
              <a:rPr lang="en-GB" dirty="0" smtClean="0"/>
              <a:t>Level of Study: 6 </a:t>
            </a:r>
            <a:endParaRPr lang="en-GB" dirty="0"/>
          </a:p>
        </p:txBody>
      </p:sp>
      <p:sp>
        <p:nvSpPr>
          <p:cNvPr id="3" name="Content Placeholder 2"/>
          <p:cNvSpPr>
            <a:spLocks noGrp="1"/>
          </p:cNvSpPr>
          <p:nvPr>
            <p:ph sz="quarter" idx="1"/>
          </p:nvPr>
        </p:nvSpPr>
        <p:spPr>
          <a:xfrm>
            <a:off x="457200" y="1600200"/>
            <a:ext cx="8229600" cy="3989040"/>
          </a:xfrm>
        </p:spPr>
        <p:txBody>
          <a:bodyPr>
            <a:normAutofit lnSpcReduction="10000"/>
          </a:bodyPr>
          <a:lstStyle/>
          <a:p>
            <a:r>
              <a:rPr lang="en-GB" b="1" dirty="0"/>
              <a:t> </a:t>
            </a:r>
            <a:r>
              <a:rPr lang="en-GB" altLang="en-US" dirty="0" smtClean="0"/>
              <a:t>Achievement at level six reflects the ability to refine and use relevant understanding, methods and skills to address complex problems that have limited definition. </a:t>
            </a:r>
          </a:p>
          <a:p>
            <a:r>
              <a:rPr lang="en-GB" altLang="en-US" dirty="0" smtClean="0"/>
              <a:t>It includes taking responsibility for planning and developing courses of action that are able to underpin substantial change or development, as well as exercising broad autonomy and judgement. </a:t>
            </a:r>
          </a:p>
          <a:p>
            <a:r>
              <a:rPr lang="en-GB" altLang="en-US" dirty="0" smtClean="0"/>
              <a:t>It also reflects an understanding of different perspectives, approaches or schools of thought and the theories that underpin them. </a:t>
            </a:r>
          </a:p>
          <a:p>
            <a:endParaRPr lang="en-GB" dirty="0"/>
          </a:p>
          <a:p>
            <a:endParaRPr lang="en-GB" dirty="0"/>
          </a:p>
        </p:txBody>
      </p:sp>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sz="quarter" idx="1"/>
          </p:nvPr>
        </p:nvSpPr>
        <p:spPr>
          <a:xfrm>
            <a:off x="395536" y="1412776"/>
            <a:ext cx="8291264" cy="4176464"/>
          </a:xfrm>
        </p:spPr>
        <p:txBody>
          <a:bodyPr/>
          <a:lstStyle/>
          <a:p>
            <a:pPr marL="182880" indent="-182880">
              <a:buNone/>
              <a:defRPr/>
            </a:pPr>
            <a:endParaRPr lang="en-US" dirty="0" smtClean="0"/>
          </a:p>
          <a:p>
            <a:pPr marL="182880" indent="-182880">
              <a:buFont typeface="Arial" pitchFamily="34" charset="0"/>
              <a:buChar char="•"/>
              <a:defRPr/>
            </a:pPr>
            <a:r>
              <a:rPr lang="en-US" sz="2800" dirty="0" smtClean="0"/>
              <a:t>To critically evaluate the dynamic environment and specific features of human and financial management</a:t>
            </a:r>
            <a:r>
              <a:rPr lang="en-GB" sz="2800" dirty="0" smtClean="0"/>
              <a:t>, including processes and practical application within health management.</a:t>
            </a:r>
          </a:p>
          <a:p>
            <a:pPr>
              <a:buNone/>
            </a:pP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sz="quarter" idx="1"/>
          </p:nvPr>
        </p:nvSpPr>
        <p:spPr>
          <a:xfrm>
            <a:off x="395536" y="1447800"/>
            <a:ext cx="8291264" cy="4933528"/>
          </a:xfrm>
        </p:spPr>
        <p:txBody>
          <a:bodyPr>
            <a:normAutofit/>
          </a:bodyPr>
          <a:lstStyle/>
          <a:p>
            <a:pPr marL="0" indent="0">
              <a:buNone/>
            </a:pPr>
            <a:r>
              <a:rPr lang="en-GB" dirty="0" smtClean="0"/>
              <a:t>Upon </a:t>
            </a:r>
            <a:r>
              <a:rPr lang="en-GB" dirty="0"/>
              <a:t>the successful completion of this module, the student should be able to demonstrate the ability to</a:t>
            </a:r>
            <a:r>
              <a:rPr lang="en-GB" dirty="0" smtClean="0"/>
              <a:t>:</a:t>
            </a:r>
            <a:endParaRPr lang="en-GB" altLang="en-US" dirty="0" smtClean="0"/>
          </a:p>
          <a:p>
            <a:r>
              <a:rPr lang="en-GB" altLang="en-US" dirty="0" smtClean="0"/>
              <a:t>Critically evaluate the various sources of finance of health and  social care/health management, and the implications of changes in organisational structure and budgets upon service users and service delivery.</a:t>
            </a:r>
          </a:p>
          <a:p>
            <a:r>
              <a:rPr lang="en-GB" altLang="en-US" dirty="0" smtClean="0"/>
              <a:t>Critically evaluate the role of the political sector in management of resources within public healthcare</a:t>
            </a:r>
          </a:p>
          <a:p>
            <a:endParaRPr lang="en-GB" dirty="0"/>
          </a:p>
        </p:txBody>
      </p:sp>
    </p:spTree>
    <p:extLst>
      <p:ext uri="{BB962C8B-B14F-4D97-AF65-F5344CB8AC3E}">
        <p14:creationId xmlns:p14="http://schemas.microsoft.com/office/powerpoint/2010/main" val="1269377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sz="quarter" idx="1"/>
          </p:nvPr>
        </p:nvSpPr>
        <p:spPr>
          <a:xfrm>
            <a:off x="323528" y="1447800"/>
            <a:ext cx="8568952" cy="4933528"/>
          </a:xfrm>
        </p:spPr>
        <p:txBody>
          <a:bodyPr>
            <a:normAutofit/>
          </a:bodyPr>
          <a:lstStyle/>
          <a:p>
            <a:r>
              <a:rPr lang="en-US" altLang="en-US" dirty="0" smtClean="0"/>
              <a:t>The dynamic environment in health and social care/health management and the impact on management activity</a:t>
            </a:r>
          </a:p>
          <a:p>
            <a:r>
              <a:rPr lang="en-US" altLang="en-US" dirty="0" smtClean="0"/>
              <a:t>Human resourcing within healthcare</a:t>
            </a:r>
          </a:p>
          <a:p>
            <a:r>
              <a:rPr lang="en-US" altLang="en-US" dirty="0" smtClean="0"/>
              <a:t> Strategic decision making processes and consideration for effective implementation </a:t>
            </a:r>
            <a:endParaRPr lang="en-GB" altLang="en-US" dirty="0" smtClean="0"/>
          </a:p>
          <a:p>
            <a:r>
              <a:rPr lang="en-US" altLang="en-US" dirty="0" smtClean="0"/>
              <a:t>Key corporate objectives to meet service delivery with reducing resources </a:t>
            </a:r>
            <a:endParaRPr lang="en-GB" altLang="en-US" dirty="0" smtClean="0"/>
          </a:p>
          <a:p>
            <a:r>
              <a:rPr lang="en-US" altLang="en-US" dirty="0" smtClean="0"/>
              <a:t>Role of collaborative and partnership working </a:t>
            </a:r>
          </a:p>
          <a:p>
            <a:r>
              <a:rPr lang="en-US" altLang="en-US" dirty="0" smtClean="0"/>
              <a:t>Role of performance management techniques as a strategic tool for monitoring, review and decision making</a:t>
            </a:r>
            <a:endParaRPr lang="en-GB" altLang="en-US"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sz="quarter" idx="1"/>
          </p:nvPr>
        </p:nvSpPr>
        <p:spPr>
          <a:xfrm>
            <a:off x="395536" y="1447800"/>
            <a:ext cx="8291264" cy="4572000"/>
          </a:xfrm>
        </p:spPr>
        <p:txBody>
          <a:bodyPr>
            <a:normAutofit/>
          </a:bodyPr>
          <a:lstStyle/>
          <a:p>
            <a:r>
              <a:rPr lang="en-US" altLang="en-US" dirty="0" smtClean="0"/>
              <a:t>Role of performance management techniques as a strategic tool for monitoring, review and decision making. </a:t>
            </a:r>
            <a:endParaRPr lang="en-GB" altLang="en-US" dirty="0" smtClean="0"/>
          </a:p>
          <a:p>
            <a:r>
              <a:rPr lang="en-US" altLang="en-US" dirty="0" smtClean="0"/>
              <a:t> Change management in technological processes and the effect of available resources. </a:t>
            </a:r>
            <a:r>
              <a:rPr lang="en-GB" altLang="en-US" dirty="0" smtClean="0"/>
              <a:t>  </a:t>
            </a:r>
            <a:r>
              <a:rPr lang="en-US" altLang="en-US" dirty="0" smtClean="0"/>
              <a:t>Plans and practical application of Corporate Social Responsibility within health and social care and health management.  Sustainability: people; profit; planet</a:t>
            </a:r>
          </a:p>
          <a:p>
            <a:r>
              <a:rPr lang="en-US" altLang="en-US" dirty="0" smtClean="0"/>
              <a:t>Social policy and political influence</a:t>
            </a:r>
          </a:p>
          <a:p>
            <a:r>
              <a:rPr lang="en-US" altLang="en-US" dirty="0" smtClean="0"/>
              <a:t>Political ideology and the impact on resources within the NHS</a:t>
            </a:r>
          </a:p>
          <a:p>
            <a:r>
              <a:rPr lang="en-US" altLang="en-US" dirty="0" smtClean="0"/>
              <a:t>Historical background of links between service budget cuts and political party evolution</a:t>
            </a:r>
            <a:endParaRPr lang="en-GB" altLang="en-US"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lstStyle/>
          <a:p>
            <a:r>
              <a:rPr lang="en-GB" dirty="0" smtClean="0"/>
              <a:t>Indicative content (cont.)</a:t>
            </a:r>
            <a:endParaRPr lang="en-GB" dirty="0"/>
          </a:p>
        </p:txBody>
      </p:sp>
      <p:sp>
        <p:nvSpPr>
          <p:cNvPr id="3" name="Content Placeholder 2"/>
          <p:cNvSpPr>
            <a:spLocks noGrp="1"/>
          </p:cNvSpPr>
          <p:nvPr>
            <p:ph sz="quarter" idx="1"/>
          </p:nvPr>
        </p:nvSpPr>
        <p:spPr>
          <a:xfrm>
            <a:off x="323528" y="1447800"/>
            <a:ext cx="8363272" cy="4572000"/>
          </a:xfrm>
        </p:spPr>
        <p:txBody>
          <a:bodyPr>
            <a:normAutofit/>
          </a:bodyPr>
          <a:lstStyle/>
          <a:p>
            <a:r>
              <a:rPr lang="en-GB" dirty="0" smtClean="0"/>
              <a:t>Explanations for the characteristics and circumstances of individuals: theories of human growth and development; managing loss and change; managing stress and behaviour</a:t>
            </a:r>
          </a:p>
          <a:p>
            <a:r>
              <a:rPr lang="en-GB" dirty="0" smtClean="0"/>
              <a:t>Social processes and health inequalities, including the impact on services and geographical service delivery;</a:t>
            </a:r>
          </a:p>
          <a:p>
            <a:r>
              <a:rPr lang="en-GB" dirty="0" smtClean="0"/>
              <a:t>Nature of health and social care services in a diverse society</a:t>
            </a:r>
          </a:p>
          <a:p>
            <a:r>
              <a:rPr lang="en-GB" dirty="0" smtClean="0"/>
              <a:t>Inter-professional working: significance of partnership working between, for instance, social care and education.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922114"/>
          </a:xfrm>
        </p:spPr>
        <p:txBody>
          <a:bodyPr/>
          <a:lstStyle/>
          <a:p>
            <a:r>
              <a:rPr lang="en-GB" dirty="0" smtClean="0"/>
              <a:t>Learning and teaching strategy</a:t>
            </a:r>
            <a:endParaRPr lang="en-GB" dirty="0"/>
          </a:p>
        </p:txBody>
      </p:sp>
      <p:sp>
        <p:nvSpPr>
          <p:cNvPr id="3" name="Content Placeholder 2"/>
          <p:cNvSpPr>
            <a:spLocks noGrp="1"/>
          </p:cNvSpPr>
          <p:nvPr>
            <p:ph sz="quarter" idx="1"/>
          </p:nvPr>
        </p:nvSpPr>
        <p:spPr>
          <a:xfrm>
            <a:off x="323528" y="1447800"/>
            <a:ext cx="8363272" cy="4572000"/>
          </a:xfrm>
        </p:spPr>
        <p:txBody>
          <a:bodyPr>
            <a:normAutofit/>
          </a:bodyPr>
          <a:lstStyle/>
          <a:p>
            <a:pPr>
              <a:buNone/>
            </a:pPr>
            <a:r>
              <a:rPr lang="en-GB" dirty="0" smtClean="0"/>
              <a:t>	The conceptual and theoretical issues considered by this module are suited to delivery by weekly lectures.  However, further exploration of the topics addressed by this module will be facilitated through the use of seminar/tutorial sessions.  From these sessions students will learn through the use of case studies, group work, discussion and debate and will also be encouraged to consider the topics raised through presentations to their peers.  Lectures will enable students to gain knowledge and understanding of appropriate theory, research, legislation and key medical/caring terminology. </a:t>
            </a:r>
          </a:p>
          <a:p>
            <a:pPr>
              <a:buNone/>
            </a:pPr>
            <a:endParaRPr lang="en-GB" dirty="0" smtClean="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pPr>
              <a:defRPr/>
            </a:pPr>
            <a:r>
              <a:rPr lang="en-GB" dirty="0" smtClean="0"/>
              <a:t>The allocation of teaching to deliver the module is:</a:t>
            </a:r>
            <a:endParaRPr lang="en-GB" dirty="0"/>
          </a:p>
        </p:txBody>
      </p:sp>
      <p:graphicFrame>
        <p:nvGraphicFramePr>
          <p:cNvPr id="6" name="Content Placeholder 5"/>
          <p:cNvGraphicFramePr>
            <a:graphicFrameLocks noGrp="1"/>
          </p:cNvGraphicFramePr>
          <p:nvPr>
            <p:ph sz="quarter" idx="1"/>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gridCol w="2743200"/>
                <a:gridCol w="2743200"/>
              </a:tblGrid>
              <a:tr h="720090">
                <a:tc>
                  <a:txBody>
                    <a:bodyPr/>
                    <a:lstStyle/>
                    <a:p>
                      <a:r>
                        <a:rPr lang="en-GB" sz="1800" b="1" dirty="0" smtClean="0"/>
                        <a:t>Activity</a:t>
                      </a:r>
                      <a:r>
                        <a:rPr lang="en-GB" sz="1800" b="1" baseline="0" dirty="0" smtClean="0"/>
                        <a:t> type</a:t>
                      </a:r>
                      <a:endParaRPr lang="en-GB" sz="1800" b="1" dirty="0"/>
                    </a:p>
                  </a:txBody>
                  <a:tcPr marT="45721" marB="45721"/>
                </a:tc>
                <a:tc>
                  <a:txBody>
                    <a:bodyPr/>
                    <a:lstStyle/>
                    <a:p>
                      <a:r>
                        <a:rPr lang="en-GB" sz="1800" b="1" dirty="0" smtClean="0"/>
                        <a:t>Hours</a:t>
                      </a:r>
                      <a:r>
                        <a:rPr lang="en-GB" sz="1800" b="1" baseline="0" dirty="0" smtClean="0"/>
                        <a:t> </a:t>
                      </a:r>
                      <a:endParaRPr lang="en-GB" sz="1800" b="1" dirty="0"/>
                    </a:p>
                  </a:txBody>
                  <a:tcPr marT="45721" marB="45721"/>
                </a:tc>
                <a:tc>
                  <a:txBody>
                    <a:bodyPr/>
                    <a:lstStyle/>
                    <a:p>
                      <a:r>
                        <a:rPr lang="en-GB" sz="1800" b="1" dirty="0" smtClean="0"/>
                        <a:t>Percentage</a:t>
                      </a:r>
                      <a:endParaRPr lang="en-GB" sz="1800" b="1" dirty="0"/>
                    </a:p>
                  </a:txBody>
                  <a:tcPr marT="45721" marB="45721"/>
                </a:tc>
              </a:tr>
              <a:tr h="720090">
                <a:tc>
                  <a:txBody>
                    <a:bodyPr/>
                    <a:lstStyle/>
                    <a:p>
                      <a:r>
                        <a:rPr lang="en-GB" sz="1800" dirty="0" smtClean="0"/>
                        <a:t>Scheduled</a:t>
                      </a:r>
                      <a:r>
                        <a:rPr lang="en-GB" sz="1800" baseline="0" dirty="0" smtClean="0"/>
                        <a:t> learning </a:t>
                      </a:r>
                      <a:endParaRPr lang="en-GB" sz="1800" dirty="0"/>
                    </a:p>
                  </a:txBody>
                  <a:tcPr marT="45721" marB="45721"/>
                </a:tc>
                <a:tc>
                  <a:txBody>
                    <a:bodyPr/>
                    <a:lstStyle/>
                    <a:p>
                      <a:r>
                        <a:rPr lang="en-GB" sz="1800" dirty="0" smtClean="0"/>
                        <a:t>60</a:t>
                      </a:r>
                      <a:endParaRPr lang="en-GB" sz="1800" dirty="0"/>
                    </a:p>
                  </a:txBody>
                  <a:tcPr marT="45721" marB="45721"/>
                </a:tc>
                <a:tc>
                  <a:txBody>
                    <a:bodyPr/>
                    <a:lstStyle/>
                    <a:p>
                      <a:r>
                        <a:rPr lang="en-GB" sz="1800" dirty="0" smtClean="0"/>
                        <a:t>30%</a:t>
                      </a:r>
                      <a:endParaRPr lang="en-GB" sz="1800" dirty="0"/>
                    </a:p>
                  </a:txBody>
                  <a:tcPr marT="45721" marB="45721"/>
                </a:tc>
              </a:tr>
              <a:tr h="720090">
                <a:tc>
                  <a:txBody>
                    <a:bodyPr/>
                    <a:lstStyle/>
                    <a:p>
                      <a:r>
                        <a:rPr lang="en-GB" sz="1800" dirty="0" smtClean="0"/>
                        <a:t>Independent</a:t>
                      </a:r>
                      <a:r>
                        <a:rPr lang="en-GB" sz="1800" baseline="0" dirty="0" smtClean="0"/>
                        <a:t> learning</a:t>
                      </a:r>
                      <a:endParaRPr lang="en-GB" sz="1800" dirty="0"/>
                    </a:p>
                  </a:txBody>
                  <a:tcPr marT="45721" marB="45721"/>
                </a:tc>
                <a:tc>
                  <a:txBody>
                    <a:bodyPr/>
                    <a:lstStyle/>
                    <a:p>
                      <a:r>
                        <a:rPr lang="en-GB" sz="1800" dirty="0" smtClean="0"/>
                        <a:t>140</a:t>
                      </a:r>
                      <a:endParaRPr lang="en-GB" sz="1800" dirty="0"/>
                    </a:p>
                  </a:txBody>
                  <a:tcPr marT="45721" marB="45721"/>
                </a:tc>
                <a:tc>
                  <a:txBody>
                    <a:bodyPr/>
                    <a:lstStyle/>
                    <a:p>
                      <a:r>
                        <a:rPr lang="en-GB" sz="1800" dirty="0" smtClean="0"/>
                        <a:t>70%</a:t>
                      </a:r>
                      <a:endParaRPr lang="en-GB" sz="1800" dirty="0"/>
                    </a:p>
                  </a:txBody>
                  <a:tcPr marT="45721" marB="45721"/>
                </a:tc>
              </a:tr>
              <a:tr h="720090">
                <a:tc>
                  <a:txBody>
                    <a:bodyPr/>
                    <a:lstStyle/>
                    <a:p>
                      <a:r>
                        <a:rPr lang="en-GB" sz="1800" dirty="0" smtClean="0"/>
                        <a:t>Placement</a:t>
                      </a:r>
                      <a:r>
                        <a:rPr lang="en-GB" sz="1800" baseline="0" dirty="0" smtClean="0"/>
                        <a:t> learning</a:t>
                      </a:r>
                      <a:endParaRPr lang="en-GB" sz="1800" dirty="0"/>
                    </a:p>
                  </a:txBody>
                  <a:tcPr marT="45721" marB="45721"/>
                </a:tc>
                <a:tc>
                  <a:txBody>
                    <a:bodyPr/>
                    <a:lstStyle/>
                    <a:p>
                      <a:r>
                        <a:rPr lang="en-GB" sz="1800" dirty="0" smtClean="0"/>
                        <a:t>-</a:t>
                      </a:r>
                      <a:endParaRPr lang="en-GB" sz="1800" dirty="0"/>
                    </a:p>
                  </a:txBody>
                  <a:tcPr marT="45721" marB="45721"/>
                </a:tc>
                <a:tc>
                  <a:txBody>
                    <a:bodyPr/>
                    <a:lstStyle/>
                    <a:p>
                      <a:r>
                        <a:rPr lang="en-GB" sz="1800" dirty="0" smtClean="0"/>
                        <a:t>-</a:t>
                      </a:r>
                      <a:endParaRPr lang="en-GB" sz="1800" dirty="0"/>
                    </a:p>
                  </a:txBody>
                  <a:tcPr marT="45721" marB="45721"/>
                </a:tc>
              </a:tr>
              <a:tr h="720090">
                <a:tc>
                  <a:txBody>
                    <a:bodyPr/>
                    <a:lstStyle/>
                    <a:p>
                      <a:r>
                        <a:rPr lang="en-GB" sz="1800" dirty="0" smtClean="0"/>
                        <a:t>Total</a:t>
                      </a:r>
                      <a:endParaRPr lang="en-GB" sz="1800" dirty="0"/>
                    </a:p>
                  </a:txBody>
                  <a:tcPr marT="45721" marB="45721"/>
                </a:tc>
                <a:tc>
                  <a:txBody>
                    <a:bodyPr/>
                    <a:lstStyle/>
                    <a:p>
                      <a:r>
                        <a:rPr lang="en-GB" sz="1800" dirty="0" smtClean="0"/>
                        <a:t>200</a:t>
                      </a:r>
                      <a:endParaRPr lang="en-GB" sz="1800" dirty="0"/>
                    </a:p>
                  </a:txBody>
                  <a:tcPr marT="45721" marB="45721"/>
                </a:tc>
                <a:tc>
                  <a:txBody>
                    <a:bodyPr/>
                    <a:lstStyle/>
                    <a:p>
                      <a:r>
                        <a:rPr lang="en-GB" sz="1800" dirty="0" smtClean="0"/>
                        <a:t>100%</a:t>
                      </a:r>
                      <a:endParaRPr lang="en-GB" sz="1800" dirty="0"/>
                    </a:p>
                  </a:txBody>
                  <a:tcPr marT="45721" marB="45721"/>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 component </a:t>
            </a:r>
            <a:r>
              <a:rPr lang="en-GB" dirty="0" smtClean="0"/>
              <a:t>one</a:t>
            </a:r>
            <a:r>
              <a:rPr lang="en-GB" dirty="0" smtClean="0"/>
              <a:t> </a:t>
            </a:r>
            <a:r>
              <a:rPr lang="en-GB" dirty="0" smtClean="0"/>
              <a:t>(50% of marks for module)</a:t>
            </a:r>
            <a:endParaRPr lang="en-GB" dirty="0"/>
          </a:p>
        </p:txBody>
      </p:sp>
      <p:sp>
        <p:nvSpPr>
          <p:cNvPr id="3" name="Content Placeholder 2"/>
          <p:cNvSpPr>
            <a:spLocks noGrp="1"/>
          </p:cNvSpPr>
          <p:nvPr>
            <p:ph sz="quarter" idx="1"/>
          </p:nvPr>
        </p:nvSpPr>
        <p:spPr>
          <a:xfrm>
            <a:off x="323528" y="1556792"/>
            <a:ext cx="8363272" cy="4463008"/>
          </a:xfrm>
        </p:spPr>
        <p:txBody>
          <a:bodyPr>
            <a:normAutofit/>
          </a:bodyPr>
          <a:lstStyle/>
          <a:p>
            <a:r>
              <a:rPr lang="en-GB" b="1" dirty="0" smtClean="0"/>
              <a:t>Written assignment (coursework) (3000 words) </a:t>
            </a:r>
            <a:endParaRPr lang="en-US" dirty="0" smtClean="0"/>
          </a:p>
          <a:p>
            <a:pPr>
              <a:lnSpc>
                <a:spcPct val="120000"/>
              </a:lnSpc>
              <a:buNone/>
            </a:pPr>
            <a:r>
              <a:rPr lang="en-US" dirty="0" smtClean="0"/>
              <a:t>	Students will report on the impacts of – and relationship between – the political landscape and the management of human and financial resources within health and/or social care.  </a:t>
            </a:r>
          </a:p>
          <a:p>
            <a:pPr>
              <a:buNone/>
            </a:pPr>
            <a:endParaRPr lang="en-GB" dirty="0" smtClean="0"/>
          </a:p>
          <a:p>
            <a:pPr>
              <a:buNone/>
            </a:pPr>
            <a:endParaRPr lang="en-GB" dirty="0" smtClean="0"/>
          </a:p>
          <a:p>
            <a:pPr>
              <a:buNone/>
            </a:pPr>
            <a:r>
              <a:rPr lang="en-US" b="1" dirty="0" smtClean="0"/>
              <a:t> </a:t>
            </a:r>
            <a:endParaRPr lang="en-GB" b="1" dirty="0" smtClean="0"/>
          </a:p>
          <a:p>
            <a:pPr>
              <a:lnSpc>
                <a:spcPct val="120000"/>
              </a:lnSpc>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key dates</a:t>
            </a:r>
            <a:endParaRPr lang="en-US" dirty="0"/>
          </a:p>
        </p:txBody>
      </p:sp>
      <p:sp>
        <p:nvSpPr>
          <p:cNvPr id="3" name="Content Placeholder 2"/>
          <p:cNvSpPr>
            <a:spLocks noGrp="1"/>
          </p:cNvSpPr>
          <p:nvPr>
            <p:ph sz="quarter" idx="1"/>
          </p:nvPr>
        </p:nvSpPr>
        <p:spPr/>
        <p:txBody>
          <a:bodyPr/>
          <a:lstStyle/>
          <a:p>
            <a:r>
              <a:rPr lang="en-GB" dirty="0" smtClean="0"/>
              <a:t>Assignment submission by Friday December 13</a:t>
            </a:r>
            <a:r>
              <a:rPr lang="en-GB" baseline="30000" dirty="0" smtClean="0"/>
              <a:t>th</a:t>
            </a:r>
            <a:r>
              <a:rPr lang="en-GB" dirty="0" smtClean="0"/>
              <a:t>, 23.55</a:t>
            </a:r>
            <a:r>
              <a:rPr lang="en-GB" dirty="0" smtClean="0"/>
              <a:t>   </a:t>
            </a:r>
            <a:endParaRPr lang="en-US" dirty="0"/>
          </a:p>
        </p:txBody>
      </p:sp>
    </p:spTree>
    <p:extLst>
      <p:ext uri="{BB962C8B-B14F-4D97-AF65-F5344CB8AC3E}">
        <p14:creationId xmlns:p14="http://schemas.microsoft.com/office/powerpoint/2010/main" val="1356086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4638"/>
            <a:ext cx="8147248" cy="1143000"/>
          </a:xfrm>
        </p:spPr>
        <p:txBody>
          <a:bodyPr>
            <a:normAutofit fontScale="90000"/>
          </a:bodyPr>
          <a:lstStyle/>
          <a:p>
            <a:r>
              <a:rPr lang="en-GB" dirty="0" smtClean="0"/>
              <a:t>Assignment: component </a:t>
            </a:r>
            <a:r>
              <a:rPr lang="en-GB" dirty="0" smtClean="0"/>
              <a:t>two</a:t>
            </a:r>
            <a:r>
              <a:rPr lang="en-GB" dirty="0" smtClean="0"/>
              <a:t> </a:t>
            </a:r>
            <a:r>
              <a:rPr lang="en-GB" dirty="0" smtClean="0"/>
              <a:t>(50% of marks for module)</a:t>
            </a:r>
            <a:endParaRPr lang="en-GB" dirty="0"/>
          </a:p>
        </p:txBody>
      </p:sp>
      <p:sp>
        <p:nvSpPr>
          <p:cNvPr id="3" name="Content Placeholder 2"/>
          <p:cNvSpPr>
            <a:spLocks noGrp="1"/>
          </p:cNvSpPr>
          <p:nvPr>
            <p:ph sz="quarter" idx="1"/>
          </p:nvPr>
        </p:nvSpPr>
        <p:spPr>
          <a:xfrm>
            <a:off x="467544" y="1196752"/>
            <a:ext cx="8424936" cy="4752528"/>
          </a:xfrm>
        </p:spPr>
        <p:txBody>
          <a:bodyPr>
            <a:normAutofit/>
          </a:bodyPr>
          <a:lstStyle/>
          <a:p>
            <a:endParaRPr lang="en-GB" b="1" dirty="0" smtClean="0"/>
          </a:p>
          <a:p>
            <a:r>
              <a:rPr lang="en-GB" b="1" dirty="0" smtClean="0"/>
              <a:t>Examination (two hour written exam)</a:t>
            </a:r>
            <a:endParaRPr lang="en-US" b="1" dirty="0" smtClean="0"/>
          </a:p>
          <a:p>
            <a:pPr>
              <a:buNone/>
            </a:pPr>
            <a:r>
              <a:rPr lang="en-US" dirty="0" smtClean="0"/>
              <a:t>	</a:t>
            </a:r>
            <a:r>
              <a:rPr lang="en-US" sz="2800" dirty="0" smtClean="0"/>
              <a:t>Students will undergo a written examination which asks for description and critique relating to the various forms of finance and human resourcing of health and/or social care and the implications of changes in </a:t>
            </a:r>
            <a:r>
              <a:rPr lang="en-US" sz="2800" dirty="0" err="1" smtClean="0"/>
              <a:t>organisational</a:t>
            </a:r>
            <a:r>
              <a:rPr lang="en-US" sz="2800" dirty="0" smtClean="0"/>
              <a:t> structure/budgets upon service users and service delivery</a:t>
            </a:r>
          </a:p>
          <a:p>
            <a:pPr>
              <a:buNone/>
            </a:pPr>
            <a:endParaRPr lang="en-US" dirty="0" smtClean="0"/>
          </a:p>
          <a:p>
            <a:pPr>
              <a:buNone/>
            </a:pPr>
            <a:endParaRPr lang="en-US" dirty="0" smtClean="0"/>
          </a:p>
        </p:txBody>
      </p:sp>
    </p:spTree>
    <p:extLst>
      <p:ext uri="{BB962C8B-B14F-4D97-AF65-F5344CB8AC3E}">
        <p14:creationId xmlns:p14="http://schemas.microsoft.com/office/powerpoint/2010/main" val="3216696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two: key dates</a:t>
            </a:r>
            <a:endParaRPr lang="en-US" dirty="0"/>
          </a:p>
        </p:txBody>
      </p:sp>
      <p:sp>
        <p:nvSpPr>
          <p:cNvPr id="3" name="Content Placeholder 2"/>
          <p:cNvSpPr>
            <a:spLocks noGrp="1"/>
          </p:cNvSpPr>
          <p:nvPr>
            <p:ph sz="quarter" idx="1"/>
          </p:nvPr>
        </p:nvSpPr>
        <p:spPr/>
        <p:txBody>
          <a:bodyPr/>
          <a:lstStyle/>
          <a:p>
            <a:endParaRPr lang="en-GB" dirty="0" smtClean="0"/>
          </a:p>
          <a:p>
            <a:r>
              <a:rPr lang="en-GB" dirty="0" smtClean="0"/>
              <a:t>The exam will take place during the first exam period of the academic year, i.e. 8</a:t>
            </a:r>
            <a:r>
              <a:rPr lang="en-GB" baseline="30000" dirty="0" smtClean="0"/>
              <a:t>th</a:t>
            </a:r>
            <a:r>
              <a:rPr lang="en-GB" dirty="0" smtClean="0"/>
              <a:t> – 17</a:t>
            </a:r>
            <a:r>
              <a:rPr lang="en-GB" baseline="30000" dirty="0" smtClean="0"/>
              <a:t>th</a:t>
            </a:r>
            <a:r>
              <a:rPr lang="en-GB" dirty="0" smtClean="0"/>
              <a:t> January, 2020</a:t>
            </a:r>
            <a:endParaRPr lang="en-GB" dirty="0" smtClean="0"/>
          </a:p>
          <a:p>
            <a:endParaRPr lang="en-GB" dirty="0" smtClean="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lstStyle/>
          <a:p>
            <a:pPr eaLnBrk="1" fontAlgn="auto" hangingPunct="1">
              <a:spcAft>
                <a:spcPts val="0"/>
              </a:spcAft>
              <a:defRPr/>
            </a:pPr>
            <a:r>
              <a:rPr lang="en-GB" smtClean="0"/>
              <a:t>Referencing </a:t>
            </a:r>
            <a:endParaRPr lang="en-GB" dirty="0"/>
          </a:p>
        </p:txBody>
      </p:sp>
      <p:sp>
        <p:nvSpPr>
          <p:cNvPr id="24579" name="Content Placeholder 2"/>
          <p:cNvSpPr>
            <a:spLocks noGrp="1"/>
          </p:cNvSpPr>
          <p:nvPr>
            <p:ph sz="quarter" idx="1"/>
          </p:nvPr>
        </p:nvSpPr>
        <p:spPr>
          <a:xfrm>
            <a:off x="0" y="1600200"/>
            <a:ext cx="8686800" cy="3989388"/>
          </a:xfrm>
        </p:spPr>
        <p:txBody>
          <a:bodyPr>
            <a:normAutofit fontScale="92500" lnSpcReduction="10000"/>
          </a:bodyPr>
          <a:lstStyle/>
          <a:p>
            <a:pPr>
              <a:buNone/>
            </a:pPr>
            <a:r>
              <a:rPr lang="en-GB" altLang="en-US" dirty="0" smtClean="0"/>
              <a:t>  	Makes up at least 20% of your grade.  Try to get into the habit  of keeping a written record of all your references (e.g. in a note-book).  This will mean that you can easily input the references into your reference list/bibliography.   At undergraduate level, it is probably best to avoid automatic referencing software.  The referencing system you should use is Harvard.  The UWTSD Harvard Referencing Handbook can be accessed at: </a:t>
            </a:r>
            <a:r>
              <a:rPr lang="en-GB" altLang="en-US" dirty="0" smtClean="0">
                <a:hlinkClick r:id="rId2"/>
              </a:rPr>
              <a:t>https://www.uwtsd.ac.uk/media/uwtsd-website/content-assets/documents/library-and-learning-resources/infoskills/harvard-eng.PDF</a:t>
            </a:r>
            <a:r>
              <a:rPr lang="en-GB" altLang="en-US" dirty="0" smtClean="0"/>
              <a:t>    </a:t>
            </a:r>
          </a:p>
          <a:p>
            <a:pPr eaLnBrk="1" hangingPunct="1">
              <a:buNone/>
            </a:pPr>
            <a:r>
              <a:rPr lang="en-GB" altLang="en-US" dirty="0" smtClean="0"/>
              <a:t>	It is advisable to print out a copy of this document and keep it to hand when researching/writing</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pPr eaLnBrk="1" fontAlgn="auto" hangingPunct="1">
              <a:spcAft>
                <a:spcPts val="0"/>
              </a:spcAft>
              <a:defRPr/>
            </a:pPr>
            <a:r>
              <a:rPr lang="en-GB" dirty="0" smtClean="0"/>
              <a:t>Reading </a:t>
            </a:r>
            <a:endParaRPr lang="en-GB" dirty="0"/>
          </a:p>
        </p:txBody>
      </p:sp>
      <p:sp>
        <p:nvSpPr>
          <p:cNvPr id="22531" name="Content Placeholder 2"/>
          <p:cNvSpPr>
            <a:spLocks noGrp="1"/>
          </p:cNvSpPr>
          <p:nvPr>
            <p:ph sz="quarter" idx="1"/>
          </p:nvPr>
        </p:nvSpPr>
        <p:spPr>
          <a:xfrm>
            <a:off x="457200" y="1600200"/>
            <a:ext cx="8229600" cy="3989388"/>
          </a:xfrm>
        </p:spPr>
        <p:txBody>
          <a:bodyPr/>
          <a:lstStyle/>
          <a:p>
            <a:pPr eaLnBrk="1" hangingPunct="1"/>
            <a:r>
              <a:rPr lang="en-GB" altLang="en-US" dirty="0" smtClean="0"/>
              <a:t>Use the reference lists at the end of PPT presentations to help direct your reading</a:t>
            </a:r>
          </a:p>
          <a:p>
            <a:pPr eaLnBrk="1" hangingPunct="1"/>
            <a:r>
              <a:rPr lang="en-GB" altLang="en-US" dirty="0" smtClean="0"/>
              <a:t>Make use of the various campus libraries</a:t>
            </a:r>
          </a:p>
          <a:p>
            <a:pPr eaLnBrk="1" hangingPunct="1"/>
            <a:r>
              <a:rPr lang="en-GB" altLang="en-US" dirty="0" smtClean="0"/>
              <a:t>Libraries can order books from other campuses or buy them in for you</a:t>
            </a:r>
          </a:p>
          <a:p>
            <a:pPr eaLnBrk="1" hangingPunct="1"/>
            <a:r>
              <a:rPr lang="en-GB" altLang="en-US" dirty="0" smtClean="0"/>
              <a:t>Do not be afraid to request what you need</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Tips </a:t>
            </a:r>
            <a:r>
              <a:rPr lang="en-GB" smtClean="0"/>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dirty="0" smtClean="0"/>
              <a:t>Attendance </a:t>
            </a:r>
          </a:p>
          <a:p>
            <a:pPr eaLnBrk="1" hangingPunct="1"/>
            <a:r>
              <a:rPr lang="en-GB" altLang="en-US" dirty="0" smtClean="0"/>
              <a:t>Commitment </a:t>
            </a:r>
          </a:p>
          <a:p>
            <a:pPr eaLnBrk="1" hangingPunct="1"/>
            <a:r>
              <a:rPr lang="en-GB" altLang="en-US" dirty="0" smtClean="0"/>
              <a:t>Notes, handouts, print-outs, journal articles, books</a:t>
            </a:r>
          </a:p>
          <a:p>
            <a:pPr eaLnBrk="1" hangingPunct="1"/>
            <a:r>
              <a:rPr lang="en-GB" altLang="en-US" dirty="0" smtClean="0"/>
              <a:t>Time management </a:t>
            </a:r>
          </a:p>
          <a:p>
            <a:pPr eaLnBrk="1" hangingPunct="1"/>
            <a:r>
              <a:rPr lang="en-GB" altLang="en-US" dirty="0" smtClean="0"/>
              <a:t>Administrative organisation</a:t>
            </a:r>
          </a:p>
          <a:p>
            <a:pPr eaLnBrk="1" hangingPunct="1"/>
            <a:r>
              <a:rPr lang="en-GB" altLang="en-US" dirty="0" smtClean="0"/>
              <a:t>Reading</a:t>
            </a:r>
          </a:p>
          <a:p>
            <a:pPr eaLnBrk="1" hangingPunct="1"/>
            <a:r>
              <a:rPr lang="en-GB" altLang="en-US" dirty="0" smtClean="0"/>
              <a:t>Support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sz="quarter"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613</TotalTime>
  <Words>581</Words>
  <Application>Microsoft Office PowerPoint</Application>
  <PresentationFormat>On-screen Show (4:3)</PresentationFormat>
  <Paragraphs>111</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Franklin Gothic Book</vt:lpstr>
      <vt:lpstr>Perpetua</vt:lpstr>
      <vt:lpstr>Wingdings 2</vt:lpstr>
      <vt:lpstr>Equity</vt:lpstr>
      <vt:lpstr>Introduction to Module:  Management of Resources:  BMHP6015</vt:lpstr>
      <vt:lpstr>Module overview</vt:lpstr>
      <vt:lpstr>Level of Study: 6 </vt:lpstr>
      <vt:lpstr>Module aim</vt:lpstr>
      <vt:lpstr>Learning outcomes</vt:lpstr>
      <vt:lpstr>Indicative content</vt:lpstr>
      <vt:lpstr>Indicative content (cont.)</vt:lpstr>
      <vt:lpstr>Indicative content (cont.)</vt:lpstr>
      <vt:lpstr>Learning and teaching strategy</vt:lpstr>
      <vt:lpstr>The allocation of teaching to deliver the module is:</vt:lpstr>
      <vt:lpstr>Assignment: component one (50% of marks for module)</vt:lpstr>
      <vt:lpstr>Assignment one: key dates</vt:lpstr>
      <vt:lpstr>Assignment: component two (50% of marks for module)</vt:lpstr>
      <vt:lpstr>Assignment two: key dates</vt:lpstr>
      <vt:lpstr>Referencing </vt:lpstr>
      <vt:lpstr>Reading </vt:lpstr>
      <vt:lpstr>Tips for success </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81</cp:revision>
  <cp:lastPrinted>2018-01-29T07:55:00Z</cp:lastPrinted>
  <dcterms:created xsi:type="dcterms:W3CDTF">2014-09-13T13:55:51Z</dcterms:created>
  <dcterms:modified xsi:type="dcterms:W3CDTF">2019-10-01T12:06:15Z</dcterms:modified>
</cp:coreProperties>
</file>