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92"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93" r:id="rId29"/>
    <p:sldId id="282" r:id="rId30"/>
    <p:sldId id="283" r:id="rId31"/>
    <p:sldId id="294" r:id="rId32"/>
    <p:sldId id="284" r:id="rId33"/>
    <p:sldId id="285" r:id="rId34"/>
    <p:sldId id="286" r:id="rId35"/>
    <p:sldId id="287" r:id="rId36"/>
    <p:sldId id="288" r:id="rId37"/>
    <p:sldId id="289" r:id="rId38"/>
    <p:sldId id="290" r:id="rId39"/>
  </p:sldIdLst>
  <p:sldSz cx="18288000" cy="10287000"/>
  <p:notesSz cx="6858000" cy="9144000"/>
  <p:embeddedFontLst>
    <p:embeddedFont>
      <p:font typeface="Glacial Indifference" panose="020B0604020202020204" charset="0"/>
      <p:regular r:id="rId41"/>
    </p:embeddedFont>
    <p:embeddedFont>
      <p:font typeface="Glacial Indifference Bold" panose="020B0604020202020204" charset="0"/>
      <p:regular r:id="rId42"/>
    </p:embeddedFont>
    <p:embeddedFont>
      <p:font typeface="Glacial Indifference Bold Italics" panose="020B0604020202020204" charset="0"/>
      <p:regular r:id="rId43"/>
    </p:embeddedFont>
    <p:embeddedFont>
      <p:font typeface="Glacial Indifference Italics" panose="020B0604020202020204" charset="0"/>
      <p:regular r:id="rId4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5620" autoAdjust="0"/>
    <p:restoredTop sz="94622" autoAdjust="0"/>
  </p:normalViewPr>
  <p:slideViewPr>
    <p:cSldViewPr>
      <p:cViewPr varScale="1">
        <p:scale>
          <a:sx n="55" d="100"/>
          <a:sy n="55" d="100"/>
        </p:scale>
        <p:origin x="489" y="5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p:scale>
          <a:sx n="107" d="100"/>
          <a:sy n="107" d="100"/>
        </p:scale>
        <p:origin x="1746" y="-2205"/>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2.fntdata"/><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3.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E1B28904-AA23-4FE7-8072-223DEE23F7DD}"/>
    <pc:docChg chg="custSel modSld">
      <pc:chgData name="Cerys Davies" userId="61e71dc1-9594-4277-b52b-4420989f68ee" providerId="ADAL" clId="{E1B28904-AA23-4FE7-8072-223DEE23F7DD}" dt="2025-10-12T15:32:10.182" v="68" actId="478"/>
      <pc:docMkLst>
        <pc:docMk/>
      </pc:docMkLst>
      <pc:sldChg chg="modNotes">
        <pc:chgData name="Cerys Davies" userId="61e71dc1-9594-4277-b52b-4420989f68ee" providerId="ADAL" clId="{E1B28904-AA23-4FE7-8072-223DEE23F7DD}" dt="2025-10-12T15:24:48.369" v="2" actId="478"/>
        <pc:sldMkLst>
          <pc:docMk/>
          <pc:sldMk cId="0" sldId="256"/>
        </pc:sldMkLst>
      </pc:sldChg>
      <pc:sldChg chg="modNotes">
        <pc:chgData name="Cerys Davies" userId="61e71dc1-9594-4277-b52b-4420989f68ee" providerId="ADAL" clId="{E1B28904-AA23-4FE7-8072-223DEE23F7DD}" dt="2025-10-12T15:25:01.839" v="4" actId="1076"/>
        <pc:sldMkLst>
          <pc:docMk/>
          <pc:sldMk cId="0" sldId="257"/>
        </pc:sldMkLst>
      </pc:sldChg>
      <pc:sldChg chg="modNotes">
        <pc:chgData name="Cerys Davies" userId="61e71dc1-9594-4277-b52b-4420989f68ee" providerId="ADAL" clId="{E1B28904-AA23-4FE7-8072-223DEE23F7DD}" dt="2025-10-12T15:25:14.157" v="6" actId="478"/>
        <pc:sldMkLst>
          <pc:docMk/>
          <pc:sldMk cId="0" sldId="258"/>
        </pc:sldMkLst>
      </pc:sldChg>
      <pc:sldChg chg="modNotes">
        <pc:chgData name="Cerys Davies" userId="61e71dc1-9594-4277-b52b-4420989f68ee" providerId="ADAL" clId="{E1B28904-AA23-4FE7-8072-223DEE23F7DD}" dt="2025-10-12T15:25:42.126" v="9" actId="478"/>
        <pc:sldMkLst>
          <pc:docMk/>
          <pc:sldMk cId="0" sldId="259"/>
        </pc:sldMkLst>
      </pc:sldChg>
      <pc:sldChg chg="modNotes">
        <pc:chgData name="Cerys Davies" userId="61e71dc1-9594-4277-b52b-4420989f68ee" providerId="ADAL" clId="{E1B28904-AA23-4FE7-8072-223DEE23F7DD}" dt="2025-10-12T15:25:52.259" v="10" actId="478"/>
        <pc:sldMkLst>
          <pc:docMk/>
          <pc:sldMk cId="0" sldId="260"/>
        </pc:sldMkLst>
      </pc:sldChg>
      <pc:sldChg chg="modNotes">
        <pc:chgData name="Cerys Davies" userId="61e71dc1-9594-4277-b52b-4420989f68ee" providerId="ADAL" clId="{E1B28904-AA23-4FE7-8072-223DEE23F7DD}" dt="2025-10-12T15:25:59.963" v="11" actId="478"/>
        <pc:sldMkLst>
          <pc:docMk/>
          <pc:sldMk cId="0" sldId="261"/>
        </pc:sldMkLst>
      </pc:sldChg>
      <pc:sldChg chg="modNotes">
        <pc:chgData name="Cerys Davies" userId="61e71dc1-9594-4277-b52b-4420989f68ee" providerId="ADAL" clId="{E1B28904-AA23-4FE7-8072-223DEE23F7DD}" dt="2025-10-12T15:26:07.200" v="12" actId="478"/>
        <pc:sldMkLst>
          <pc:docMk/>
          <pc:sldMk cId="0" sldId="262"/>
        </pc:sldMkLst>
      </pc:sldChg>
      <pc:sldChg chg="modNotes">
        <pc:chgData name="Cerys Davies" userId="61e71dc1-9594-4277-b52b-4420989f68ee" providerId="ADAL" clId="{E1B28904-AA23-4FE7-8072-223DEE23F7DD}" dt="2025-10-12T15:26:26.319" v="15" actId="478"/>
        <pc:sldMkLst>
          <pc:docMk/>
          <pc:sldMk cId="0" sldId="263"/>
        </pc:sldMkLst>
      </pc:sldChg>
      <pc:sldChg chg="modNotes">
        <pc:chgData name="Cerys Davies" userId="61e71dc1-9594-4277-b52b-4420989f68ee" providerId="ADAL" clId="{E1B28904-AA23-4FE7-8072-223DEE23F7DD}" dt="2025-10-12T15:26:42.092" v="17" actId="478"/>
        <pc:sldMkLst>
          <pc:docMk/>
          <pc:sldMk cId="0" sldId="264"/>
        </pc:sldMkLst>
      </pc:sldChg>
      <pc:sldChg chg="modNotes">
        <pc:chgData name="Cerys Davies" userId="61e71dc1-9594-4277-b52b-4420989f68ee" providerId="ADAL" clId="{E1B28904-AA23-4FE7-8072-223DEE23F7DD}" dt="2025-10-12T15:26:52.500" v="19" actId="478"/>
        <pc:sldMkLst>
          <pc:docMk/>
          <pc:sldMk cId="0" sldId="266"/>
        </pc:sldMkLst>
      </pc:sldChg>
      <pc:sldChg chg="modNotes">
        <pc:chgData name="Cerys Davies" userId="61e71dc1-9594-4277-b52b-4420989f68ee" providerId="ADAL" clId="{E1B28904-AA23-4FE7-8072-223DEE23F7DD}" dt="2025-10-12T15:27:18.316" v="23" actId="478"/>
        <pc:sldMkLst>
          <pc:docMk/>
          <pc:sldMk cId="0" sldId="267"/>
        </pc:sldMkLst>
      </pc:sldChg>
      <pc:sldChg chg="modNotes">
        <pc:chgData name="Cerys Davies" userId="61e71dc1-9594-4277-b52b-4420989f68ee" providerId="ADAL" clId="{E1B28904-AA23-4FE7-8072-223DEE23F7DD}" dt="2025-10-12T15:27:30.688" v="25" actId="478"/>
        <pc:sldMkLst>
          <pc:docMk/>
          <pc:sldMk cId="0" sldId="268"/>
        </pc:sldMkLst>
      </pc:sldChg>
      <pc:sldChg chg="modNotes">
        <pc:chgData name="Cerys Davies" userId="61e71dc1-9594-4277-b52b-4420989f68ee" providerId="ADAL" clId="{E1B28904-AA23-4FE7-8072-223DEE23F7DD}" dt="2025-10-12T15:27:44.447" v="27" actId="478"/>
        <pc:sldMkLst>
          <pc:docMk/>
          <pc:sldMk cId="0" sldId="270"/>
        </pc:sldMkLst>
      </pc:sldChg>
      <pc:sldChg chg="modNotes">
        <pc:chgData name="Cerys Davies" userId="61e71dc1-9594-4277-b52b-4420989f68ee" providerId="ADAL" clId="{E1B28904-AA23-4FE7-8072-223DEE23F7DD}" dt="2025-10-12T15:27:57.584" v="29" actId="478"/>
        <pc:sldMkLst>
          <pc:docMk/>
          <pc:sldMk cId="0" sldId="271"/>
        </pc:sldMkLst>
      </pc:sldChg>
      <pc:sldChg chg="modNotes">
        <pc:chgData name="Cerys Davies" userId="61e71dc1-9594-4277-b52b-4420989f68ee" providerId="ADAL" clId="{E1B28904-AA23-4FE7-8072-223DEE23F7DD}" dt="2025-10-12T15:28:15.817" v="31" actId="478"/>
        <pc:sldMkLst>
          <pc:docMk/>
          <pc:sldMk cId="0" sldId="273"/>
        </pc:sldMkLst>
      </pc:sldChg>
      <pc:sldChg chg="modNotes">
        <pc:chgData name="Cerys Davies" userId="61e71dc1-9594-4277-b52b-4420989f68ee" providerId="ADAL" clId="{E1B28904-AA23-4FE7-8072-223DEE23F7DD}" dt="2025-10-12T15:28:29.279" v="33" actId="478"/>
        <pc:sldMkLst>
          <pc:docMk/>
          <pc:sldMk cId="0" sldId="274"/>
        </pc:sldMkLst>
      </pc:sldChg>
      <pc:sldChg chg="modNotes">
        <pc:chgData name="Cerys Davies" userId="61e71dc1-9594-4277-b52b-4420989f68ee" providerId="ADAL" clId="{E1B28904-AA23-4FE7-8072-223DEE23F7DD}" dt="2025-10-12T15:28:41.639" v="35" actId="478"/>
        <pc:sldMkLst>
          <pc:docMk/>
          <pc:sldMk cId="0" sldId="275"/>
        </pc:sldMkLst>
      </pc:sldChg>
      <pc:sldChg chg="modNotes">
        <pc:chgData name="Cerys Davies" userId="61e71dc1-9594-4277-b52b-4420989f68ee" providerId="ADAL" clId="{E1B28904-AA23-4FE7-8072-223DEE23F7DD}" dt="2025-10-12T15:28:55.004" v="37" actId="478"/>
        <pc:sldMkLst>
          <pc:docMk/>
          <pc:sldMk cId="0" sldId="276"/>
        </pc:sldMkLst>
      </pc:sldChg>
      <pc:sldChg chg="modNotes">
        <pc:chgData name="Cerys Davies" userId="61e71dc1-9594-4277-b52b-4420989f68ee" providerId="ADAL" clId="{E1B28904-AA23-4FE7-8072-223DEE23F7DD}" dt="2025-10-12T15:29:07.125" v="39" actId="478"/>
        <pc:sldMkLst>
          <pc:docMk/>
          <pc:sldMk cId="0" sldId="277"/>
        </pc:sldMkLst>
      </pc:sldChg>
      <pc:sldChg chg="modNotes">
        <pc:chgData name="Cerys Davies" userId="61e71dc1-9594-4277-b52b-4420989f68ee" providerId="ADAL" clId="{E1B28904-AA23-4FE7-8072-223DEE23F7DD}" dt="2025-10-12T15:29:20.478" v="41" actId="478"/>
        <pc:sldMkLst>
          <pc:docMk/>
          <pc:sldMk cId="0" sldId="279"/>
        </pc:sldMkLst>
      </pc:sldChg>
      <pc:sldChg chg="modNotes">
        <pc:chgData name="Cerys Davies" userId="61e71dc1-9594-4277-b52b-4420989f68ee" providerId="ADAL" clId="{E1B28904-AA23-4FE7-8072-223DEE23F7DD}" dt="2025-10-12T15:29:31.137" v="43" actId="478"/>
        <pc:sldMkLst>
          <pc:docMk/>
          <pc:sldMk cId="0" sldId="280"/>
        </pc:sldMkLst>
      </pc:sldChg>
      <pc:sldChg chg="modNotes">
        <pc:chgData name="Cerys Davies" userId="61e71dc1-9594-4277-b52b-4420989f68ee" providerId="ADAL" clId="{E1B28904-AA23-4FE7-8072-223DEE23F7DD}" dt="2025-10-12T15:29:41.999" v="45" actId="478"/>
        <pc:sldMkLst>
          <pc:docMk/>
          <pc:sldMk cId="0" sldId="281"/>
        </pc:sldMkLst>
      </pc:sldChg>
      <pc:sldChg chg="modNotes">
        <pc:chgData name="Cerys Davies" userId="61e71dc1-9594-4277-b52b-4420989f68ee" providerId="ADAL" clId="{E1B28904-AA23-4FE7-8072-223DEE23F7DD}" dt="2025-10-12T15:30:07.617" v="49" actId="478"/>
        <pc:sldMkLst>
          <pc:docMk/>
          <pc:sldMk cId="0" sldId="282"/>
        </pc:sldMkLst>
      </pc:sldChg>
      <pc:sldChg chg="modNotes">
        <pc:chgData name="Cerys Davies" userId="61e71dc1-9594-4277-b52b-4420989f68ee" providerId="ADAL" clId="{E1B28904-AA23-4FE7-8072-223DEE23F7DD}" dt="2025-10-12T15:30:31.276" v="52" actId="478"/>
        <pc:sldMkLst>
          <pc:docMk/>
          <pc:sldMk cId="0" sldId="283"/>
        </pc:sldMkLst>
      </pc:sldChg>
      <pc:sldChg chg="modNotes">
        <pc:chgData name="Cerys Davies" userId="61e71dc1-9594-4277-b52b-4420989f68ee" providerId="ADAL" clId="{E1B28904-AA23-4FE7-8072-223DEE23F7DD}" dt="2025-10-12T15:30:51.245" v="56" actId="478"/>
        <pc:sldMkLst>
          <pc:docMk/>
          <pc:sldMk cId="0" sldId="284"/>
        </pc:sldMkLst>
      </pc:sldChg>
      <pc:sldChg chg="modNotes">
        <pc:chgData name="Cerys Davies" userId="61e71dc1-9594-4277-b52b-4420989f68ee" providerId="ADAL" clId="{E1B28904-AA23-4FE7-8072-223DEE23F7DD}" dt="2025-10-12T15:31:02.436" v="58" actId="478"/>
        <pc:sldMkLst>
          <pc:docMk/>
          <pc:sldMk cId="0" sldId="285"/>
        </pc:sldMkLst>
      </pc:sldChg>
      <pc:sldChg chg="modNotes">
        <pc:chgData name="Cerys Davies" userId="61e71dc1-9594-4277-b52b-4420989f68ee" providerId="ADAL" clId="{E1B28904-AA23-4FE7-8072-223DEE23F7DD}" dt="2025-10-12T15:31:13.619" v="60" actId="478"/>
        <pc:sldMkLst>
          <pc:docMk/>
          <pc:sldMk cId="0" sldId="286"/>
        </pc:sldMkLst>
      </pc:sldChg>
      <pc:sldChg chg="modNotes">
        <pc:chgData name="Cerys Davies" userId="61e71dc1-9594-4277-b52b-4420989f68ee" providerId="ADAL" clId="{E1B28904-AA23-4FE7-8072-223DEE23F7DD}" dt="2025-10-12T15:31:25.447" v="62" actId="478"/>
        <pc:sldMkLst>
          <pc:docMk/>
          <pc:sldMk cId="0" sldId="287"/>
        </pc:sldMkLst>
      </pc:sldChg>
      <pc:sldChg chg="modNotes">
        <pc:chgData name="Cerys Davies" userId="61e71dc1-9594-4277-b52b-4420989f68ee" providerId="ADAL" clId="{E1B28904-AA23-4FE7-8072-223DEE23F7DD}" dt="2025-10-12T15:31:39.213" v="64" actId="478"/>
        <pc:sldMkLst>
          <pc:docMk/>
          <pc:sldMk cId="0" sldId="288"/>
        </pc:sldMkLst>
      </pc:sldChg>
      <pc:sldChg chg="modNotes">
        <pc:chgData name="Cerys Davies" userId="61e71dc1-9594-4277-b52b-4420989f68ee" providerId="ADAL" clId="{E1B28904-AA23-4FE7-8072-223DEE23F7DD}" dt="2025-10-12T15:31:54.795" v="66" actId="478"/>
        <pc:sldMkLst>
          <pc:docMk/>
          <pc:sldMk cId="0" sldId="289"/>
        </pc:sldMkLst>
      </pc:sldChg>
      <pc:sldChg chg="modNotes">
        <pc:chgData name="Cerys Davies" userId="61e71dc1-9594-4277-b52b-4420989f68ee" providerId="ADAL" clId="{E1B28904-AA23-4FE7-8072-223DEE23F7DD}" dt="2025-10-12T15:32:10.182" v="68" actId="478"/>
        <pc:sldMkLst>
          <pc:docMk/>
          <pc:sldMk cId="0" sldId="290"/>
        </pc:sldMkLst>
      </pc:sldChg>
      <pc:sldChg chg="modNotes">
        <pc:chgData name="Cerys Davies" userId="61e71dc1-9594-4277-b52b-4420989f68ee" providerId="ADAL" clId="{E1B28904-AA23-4FE7-8072-223DEE23F7DD}" dt="2025-10-12T15:27:07.230" v="21" actId="478"/>
        <pc:sldMkLst>
          <pc:docMk/>
          <pc:sldMk cId="3459322984" sldId="292"/>
        </pc:sldMkLst>
      </pc:sldChg>
      <pc:sldChg chg="modNotes">
        <pc:chgData name="Cerys Davies" userId="61e71dc1-9594-4277-b52b-4420989f68ee" providerId="ADAL" clId="{E1B28904-AA23-4FE7-8072-223DEE23F7DD}" dt="2025-10-12T15:29:56.338" v="47" actId="478"/>
        <pc:sldMkLst>
          <pc:docMk/>
          <pc:sldMk cId="1562798081" sldId="293"/>
        </pc:sldMkLst>
      </pc:sldChg>
      <pc:sldChg chg="modNotes">
        <pc:chgData name="Cerys Davies" userId="61e71dc1-9594-4277-b52b-4420989f68ee" providerId="ADAL" clId="{E1B28904-AA23-4FE7-8072-223DEE23F7DD}" dt="2025-10-12T15:30:41.773" v="54" actId="478"/>
        <pc:sldMkLst>
          <pc:docMk/>
          <pc:sldMk cId="4058621598" sldId="29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12.10.2025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66800" y="685800"/>
            <a:ext cx="4562475" cy="2566988"/>
          </a:xfrm>
        </p:spPr>
      </p:sp>
      <p:sp>
        <p:nvSpPr>
          <p:cNvPr id="4" name="Slide Number Placeholder 3"/>
          <p:cNvSpPr>
            <a:spLocks noGrp="1"/>
          </p:cNvSpPr>
          <p:nvPr>
            <p:ph type="sldNum" sz="quarter" idx="5"/>
          </p:nvPr>
        </p:nvSpPr>
        <p:spPr/>
        <p:txBody>
          <a:bodyPr/>
          <a:lstStyle/>
          <a:p>
            <a:fld id="{871B2431-D351-4C6E-A3CF-9DFAC0E3E050}" type="slidenum">
              <a:rPr lang="cs-CZ" smtClean="0"/>
              <a:t>2</a:t>
            </a:fld>
            <a:endParaRPr lang="cs-CZ"/>
          </a:p>
        </p:txBody>
      </p:sp>
    </p:spTree>
    <p:extLst>
      <p:ext uri="{BB962C8B-B14F-4D97-AF65-F5344CB8AC3E}">
        <p14:creationId xmlns:p14="http://schemas.microsoft.com/office/powerpoint/2010/main" val="3697546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95400" y="381000"/>
            <a:ext cx="4562475" cy="2566988"/>
          </a:xfrm>
        </p:spPr>
      </p:sp>
      <p:sp>
        <p:nvSpPr>
          <p:cNvPr id="4" name="Slide Number Placeholder 3"/>
          <p:cNvSpPr>
            <a:spLocks noGrp="1"/>
          </p:cNvSpPr>
          <p:nvPr>
            <p:ph type="sldNum" sz="quarter" idx="5"/>
          </p:nvPr>
        </p:nvSpPr>
        <p:spPr/>
        <p:txBody>
          <a:bodyPr/>
          <a:lstStyle/>
          <a:p>
            <a:fld id="{871B2431-D351-4C6E-A3CF-9DFAC0E3E050}" type="slidenum">
              <a:rPr lang="cs-CZ" smtClean="0"/>
              <a:t>3</a:t>
            </a:fld>
            <a:endParaRPr lang="cs-CZ"/>
          </a:p>
        </p:txBody>
      </p:sp>
    </p:spTree>
    <p:extLst>
      <p:ext uri="{BB962C8B-B14F-4D97-AF65-F5344CB8AC3E}">
        <p14:creationId xmlns:p14="http://schemas.microsoft.com/office/powerpoint/2010/main" val="2568491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350838"/>
            <a:ext cx="4562475" cy="2566987"/>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728663" y="600075"/>
            <a:ext cx="4562475" cy="25669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57263" y="600075"/>
            <a:ext cx="4562475" cy="25669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342900"/>
            <a:ext cx="4562475" cy="25669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219200" y="304800"/>
            <a:ext cx="4562475" cy="25669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533400"/>
            <a:ext cx="4562475" cy="25669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90600" y="331788"/>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667000" y="182563"/>
            <a:ext cx="1595438" cy="898525"/>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0C05AA-9F80-9F18-90D8-DBD5771AA0B5}"/>
            </a:ext>
          </a:extLst>
        </p:cNvPr>
        <p:cNvGrpSpPr/>
        <p:nvPr/>
      </p:nvGrpSpPr>
      <p:grpSpPr>
        <a:xfrm>
          <a:off x="0" y="0"/>
          <a:ext cx="0" cy="0"/>
          <a:chOff x="0" y="0"/>
          <a:chExt cx="0" cy="0"/>
        </a:xfrm>
      </p:grpSpPr>
      <p:sp>
        <p:nvSpPr>
          <p:cNvPr id="3" name="Date Placeholder 2">
            <a:extLst>
              <a:ext uri="{FF2B5EF4-FFF2-40B4-BE49-F238E27FC236}">
                <a16:creationId xmlns:a16="http://schemas.microsoft.com/office/drawing/2014/main" id="{8731A4ED-CEFC-1A4D-62C2-AF08B48DA4EB}"/>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87CAD857-CB11-ED0F-A8A0-03234A6E33B8}"/>
              </a:ext>
            </a:extLst>
          </p:cNvPr>
          <p:cNvSpPr>
            <a:spLocks noGrp="1" noRot="1" noChangeAspect="1"/>
          </p:cNvSpPr>
          <p:nvPr>
            <p:ph type="sldImg" idx="2"/>
          </p:nvPr>
        </p:nvSpPr>
        <p:spPr>
          <a:xfrm>
            <a:off x="2667000" y="182563"/>
            <a:ext cx="1595438" cy="898525"/>
          </a:xfrm>
          <a:prstGeom prst="rect">
            <a:avLst/>
          </a:prstGeom>
          <a:noFill/>
          <a:ln w="12700">
            <a:solidFill>
              <a:prstClr val="black"/>
            </a:solidFill>
          </a:ln>
        </p:spPr>
        <p:txBody>
          <a:bodyPr vert="horz" lIns="91440" tIns="45720" rIns="91440" bIns="45720" rtlCol="0" anchor="ctr"/>
          <a:lstStyle/>
          <a:p>
            <a:endParaRPr/>
          </a:p>
        </p:txBody>
      </p:sp>
    </p:spTree>
    <p:extLst>
      <p:ext uri="{BB962C8B-B14F-4D97-AF65-F5344CB8AC3E}">
        <p14:creationId xmlns:p14="http://schemas.microsoft.com/office/powerpoint/2010/main" val="185864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676400" y="142875"/>
            <a:ext cx="3343275" cy="18811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206375"/>
            <a:ext cx="4562475" cy="25669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222375" y="533400"/>
            <a:ext cx="4562475" cy="25669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338263" y="534988"/>
            <a:ext cx="4562475" cy="2566987"/>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752600" y="341313"/>
            <a:ext cx="3114675" cy="1752600"/>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133600" y="190500"/>
            <a:ext cx="3800475" cy="2138363"/>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219200" y="338138"/>
            <a:ext cx="4562475" cy="2566987"/>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033588" y="192088"/>
            <a:ext cx="2366962" cy="1331912"/>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676400" y="228600"/>
            <a:ext cx="3216275" cy="1809750"/>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33463" y="600075"/>
            <a:ext cx="4562475" cy="25669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590800" y="171450"/>
            <a:ext cx="1751013" cy="98583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600200" y="163513"/>
            <a:ext cx="3367088" cy="1893887"/>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371600" y="228600"/>
            <a:ext cx="3881438" cy="2184400"/>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33463" y="457200"/>
            <a:ext cx="4562475" cy="25669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057400" y="76200"/>
            <a:ext cx="2284413" cy="12842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0BE06-95B1-2679-B367-89933EC70741}"/>
            </a:ext>
          </a:extLst>
        </p:cNvPr>
        <p:cNvGrpSpPr/>
        <p:nvPr/>
      </p:nvGrpSpPr>
      <p:grpSpPr>
        <a:xfrm>
          <a:off x="0" y="0"/>
          <a:ext cx="0" cy="0"/>
          <a:chOff x="0" y="0"/>
          <a:chExt cx="0" cy="0"/>
        </a:xfrm>
      </p:grpSpPr>
      <p:sp>
        <p:nvSpPr>
          <p:cNvPr id="3" name="Date Placeholder 2">
            <a:extLst>
              <a:ext uri="{FF2B5EF4-FFF2-40B4-BE49-F238E27FC236}">
                <a16:creationId xmlns:a16="http://schemas.microsoft.com/office/drawing/2014/main" id="{C7475F61-11AA-36F5-6BD6-15106BE4152B}"/>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411F2DD5-CD1F-382A-9A25-E941E8E5719F}"/>
              </a:ext>
            </a:extLst>
          </p:cNvPr>
          <p:cNvSpPr>
            <a:spLocks noGrp="1" noRot="1" noChangeAspect="1"/>
          </p:cNvSpPr>
          <p:nvPr>
            <p:ph type="sldImg" idx="2"/>
          </p:nvPr>
        </p:nvSpPr>
        <p:spPr>
          <a:xfrm>
            <a:off x="1295400" y="139700"/>
            <a:ext cx="3660775" cy="2058988"/>
          </a:xfrm>
          <a:prstGeom prst="rect">
            <a:avLst/>
          </a:prstGeom>
          <a:noFill/>
          <a:ln w="12700">
            <a:solidFill>
              <a:prstClr val="black"/>
            </a:solidFill>
          </a:ln>
        </p:spPr>
        <p:txBody>
          <a:bodyPr vert="horz" lIns="91440" tIns="45720" rIns="91440" bIns="45720" rtlCol="0" anchor="ctr"/>
          <a:lstStyle/>
          <a:p>
            <a:endParaRPr/>
          </a:p>
        </p:txBody>
      </p:sp>
    </p:spTree>
    <p:extLst>
      <p:ext uri="{BB962C8B-B14F-4D97-AF65-F5344CB8AC3E}">
        <p14:creationId xmlns:p14="http://schemas.microsoft.com/office/powerpoint/2010/main" val="34137857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676400" y="304800"/>
            <a:ext cx="3267075" cy="1838325"/>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905000" y="133350"/>
            <a:ext cx="1924050" cy="1082675"/>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AB646-A2EF-AED7-8574-0C06749EC02B}"/>
            </a:ext>
          </a:extLst>
        </p:cNvPr>
        <p:cNvGrpSpPr/>
        <p:nvPr/>
      </p:nvGrpSpPr>
      <p:grpSpPr>
        <a:xfrm>
          <a:off x="0" y="0"/>
          <a:ext cx="0" cy="0"/>
          <a:chOff x="0" y="0"/>
          <a:chExt cx="0" cy="0"/>
        </a:xfrm>
      </p:grpSpPr>
      <p:sp>
        <p:nvSpPr>
          <p:cNvPr id="3" name="Date Placeholder 2">
            <a:extLst>
              <a:ext uri="{FF2B5EF4-FFF2-40B4-BE49-F238E27FC236}">
                <a16:creationId xmlns:a16="http://schemas.microsoft.com/office/drawing/2014/main" id="{AA44A3CD-C338-20ED-E5C5-E0AA0214C01A}"/>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208FD552-12AF-A72D-7ABD-4ECB4ED14CC1}"/>
              </a:ext>
            </a:extLst>
          </p:cNvPr>
          <p:cNvSpPr>
            <a:spLocks noGrp="1" noRot="1" noChangeAspect="1"/>
          </p:cNvSpPr>
          <p:nvPr>
            <p:ph type="sldImg" idx="2"/>
          </p:nvPr>
        </p:nvSpPr>
        <p:spPr>
          <a:xfrm>
            <a:off x="1905000" y="133350"/>
            <a:ext cx="1924050" cy="1082675"/>
          </a:xfrm>
          <a:prstGeom prst="rect">
            <a:avLst/>
          </a:prstGeom>
          <a:noFill/>
          <a:ln w="12700">
            <a:solidFill>
              <a:prstClr val="black"/>
            </a:solidFill>
          </a:ln>
        </p:spPr>
        <p:txBody>
          <a:bodyPr vert="horz" lIns="91440" tIns="45720" rIns="91440" bIns="45720" rtlCol="0" anchor="ctr"/>
          <a:lstStyle/>
          <a:p>
            <a:endParaRPr/>
          </a:p>
        </p:txBody>
      </p:sp>
    </p:spTree>
    <p:extLst>
      <p:ext uri="{BB962C8B-B14F-4D97-AF65-F5344CB8AC3E}">
        <p14:creationId xmlns:p14="http://schemas.microsoft.com/office/powerpoint/2010/main" val="285401998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600200" y="171450"/>
            <a:ext cx="3343275" cy="18811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719263" y="171450"/>
            <a:ext cx="3419475" cy="1924050"/>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166938" y="228600"/>
            <a:ext cx="3386137" cy="1905000"/>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228600"/>
            <a:ext cx="4562475" cy="25669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Tree>
    <p:extLst>
      <p:ext uri="{BB962C8B-B14F-4D97-AF65-F5344CB8AC3E}">
        <p14:creationId xmlns:p14="http://schemas.microsoft.com/office/powerpoint/2010/main" val="33649224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Tree>
    <p:extLst>
      <p:ext uri="{BB962C8B-B14F-4D97-AF65-F5344CB8AC3E}">
        <p14:creationId xmlns:p14="http://schemas.microsoft.com/office/powerpoint/2010/main" val="351813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midsussex.gov.uk/media/2209/local-land-charge-llc1-form.pdf"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overnment/publications/hm-land-registry-local-land-charges-programme"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hyperlink" Target="https://www.stratford.gov.uk/doc/211858/name/CON29%20Form.pdf"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hyperlink" Target="https://www.midsussex.gov.uk/media/2211/local-land-charge-con29o-form.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stratford.gov.uk/doc/211858/name/CON29%20Form.pdf"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hyperlink" Target="https://www.midsussex.gov.uk/media/2211/local-land-charge-con29o-form.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copso.org.uk"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www.gov.uk/government/publications/contaminated-land-statutory-guidance"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hyperlink" Target="https://www.gov.uk/government/publications/statutory-guidance-covering-radioactive-contaminated-land"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rics.org/profession-standards/rics-standards-and-guidance/sector-standards/building-surveying-standards/home-surveys/home-survey-standards" TargetMode="External"/><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v.uk/government/publications/bankruptcy-official-search-application-k16"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23" r="-223"/>
            </a:stretch>
          </a:blipFill>
        </p:spPr>
        <p:txBody>
          <a:bodyPr/>
          <a:lstStyle/>
          <a:p>
            <a:endParaRPr lang="en-GB"/>
          </a:p>
        </p:txBody>
      </p:sp>
      <p:sp>
        <p:nvSpPr>
          <p:cNvPr id="3" name="AutoShape 3"/>
          <p:cNvSpPr/>
          <p:nvPr/>
        </p:nvSpPr>
        <p:spPr>
          <a:xfrm rot="-6759992">
            <a:off x="541494" y="4932028"/>
            <a:ext cx="11361835" cy="410553"/>
          </a:xfrm>
          <a:prstGeom prst="rect">
            <a:avLst/>
          </a:prstGeom>
          <a:solidFill>
            <a:srgbClr val="B6CF61"/>
          </a:solidFill>
        </p:spPr>
        <p:txBody>
          <a:bodyPr/>
          <a:lstStyle/>
          <a:p>
            <a:endParaRPr lang="en-GB"/>
          </a:p>
        </p:txBody>
      </p:sp>
      <p:sp>
        <p:nvSpPr>
          <p:cNvPr id="4" name="AutoShape 4"/>
          <p:cNvSpPr/>
          <p:nvPr/>
        </p:nvSpPr>
        <p:spPr>
          <a:xfrm rot="-6759992">
            <a:off x="-4090136" y="2118027"/>
            <a:ext cx="12732713" cy="7678446"/>
          </a:xfrm>
          <a:prstGeom prst="rect">
            <a:avLst/>
          </a:prstGeom>
          <a:solidFill>
            <a:srgbClr val="292A5A"/>
          </a:solidFill>
        </p:spPr>
        <p:txBody>
          <a:bodyPr/>
          <a:lstStyle/>
          <a:p>
            <a:endParaRPr lang="en-GB"/>
          </a:p>
        </p:txBody>
      </p:sp>
      <p:sp>
        <p:nvSpPr>
          <p:cNvPr id="5" name="AutoShape 5"/>
          <p:cNvSpPr/>
          <p:nvPr/>
        </p:nvSpPr>
        <p:spPr>
          <a:xfrm>
            <a:off x="-2197656" y="8277037"/>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6" name="Freeform 6"/>
          <p:cNvSpPr/>
          <p:nvPr/>
        </p:nvSpPr>
        <p:spPr>
          <a:xfrm>
            <a:off x="237326" y="172901"/>
            <a:ext cx="3484344" cy="1232050"/>
          </a:xfrm>
          <a:custGeom>
            <a:avLst/>
            <a:gdLst/>
            <a:ahLst/>
            <a:cxnLst/>
            <a:rect l="l" t="t" r="r" b="b"/>
            <a:pathLst>
              <a:path w="3484344" h="1232050">
                <a:moveTo>
                  <a:pt x="0" y="0"/>
                </a:moveTo>
                <a:lnTo>
                  <a:pt x="3484344" y="0"/>
                </a:lnTo>
                <a:lnTo>
                  <a:pt x="3484344" y="1232050"/>
                </a:lnTo>
                <a:lnTo>
                  <a:pt x="0" y="1232050"/>
                </a:lnTo>
                <a:lnTo>
                  <a:pt x="0" y="0"/>
                </a:lnTo>
                <a:close/>
              </a:path>
            </a:pathLst>
          </a:custGeom>
          <a:blipFill>
            <a:blip r:embed="rId4"/>
            <a:stretch>
              <a:fillRect t="-90044" r="-755" b="-94900"/>
            </a:stretch>
          </a:blipFill>
        </p:spPr>
        <p:txBody>
          <a:bodyPr/>
          <a:lstStyle/>
          <a:p>
            <a:endParaRPr lang="en-GB"/>
          </a:p>
        </p:txBody>
      </p:sp>
      <p:sp>
        <p:nvSpPr>
          <p:cNvPr id="7" name="AutoShape 7"/>
          <p:cNvSpPr/>
          <p:nvPr/>
        </p:nvSpPr>
        <p:spPr>
          <a:xfrm>
            <a:off x="-3719859" y="4990428"/>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8" name="TextBox 8"/>
          <p:cNvSpPr txBox="1"/>
          <p:nvPr/>
        </p:nvSpPr>
        <p:spPr>
          <a:xfrm>
            <a:off x="318140" y="6235501"/>
            <a:ext cx="7000870" cy="2698747"/>
          </a:xfrm>
          <a:prstGeom prst="rect">
            <a:avLst/>
          </a:prstGeom>
        </p:spPr>
        <p:txBody>
          <a:bodyPr lIns="0" tIns="0" rIns="0" bIns="0" rtlCol="0" anchor="t">
            <a:spAutoFit/>
          </a:bodyPr>
          <a:lstStyle/>
          <a:p>
            <a:pPr algn="l">
              <a:lnSpc>
                <a:spcPts val="5240"/>
              </a:lnSpc>
            </a:pPr>
            <a:r>
              <a:rPr lang="en-US" sz="5888" b="1">
                <a:solidFill>
                  <a:srgbClr val="FFFFFF"/>
                </a:solidFill>
                <a:latin typeface="Glacial Indifference Bold"/>
                <a:ea typeface="Glacial Indifference Bold"/>
                <a:cs typeface="Glacial Indifference Bold"/>
                <a:sym typeface="Glacial Indifference Bold"/>
              </a:rPr>
              <a:t>PRE-CONTRACT SEARCHES AND ENQUIRIES</a:t>
            </a:r>
          </a:p>
          <a:p>
            <a:pPr algn="l">
              <a:lnSpc>
                <a:spcPts val="5240"/>
              </a:lnSpc>
            </a:pPr>
            <a:endParaRPr lang="en-US" sz="5888" b="1">
              <a:solidFill>
                <a:srgbClr val="FFFFFF"/>
              </a:solidFill>
              <a:latin typeface="Glacial Indifference Bold"/>
              <a:ea typeface="Glacial Indifference Bold"/>
              <a:cs typeface="Glacial Indifference Bold"/>
              <a:sym typeface="Glacial Indifference Bold"/>
            </a:endParaRPr>
          </a:p>
        </p:txBody>
      </p:sp>
      <p:sp>
        <p:nvSpPr>
          <p:cNvPr id="9" name="TextBox 9"/>
          <p:cNvSpPr txBox="1"/>
          <p:nvPr/>
        </p:nvSpPr>
        <p:spPr>
          <a:xfrm>
            <a:off x="318140" y="5085678"/>
            <a:ext cx="6239699" cy="481863"/>
          </a:xfrm>
          <a:prstGeom prst="rect">
            <a:avLst/>
          </a:prstGeom>
        </p:spPr>
        <p:txBody>
          <a:bodyPr lIns="0" tIns="0" rIns="0" bIns="0" rtlCol="0" anchor="t">
            <a:spAutoFit/>
          </a:bodyPr>
          <a:lstStyle/>
          <a:p>
            <a:pPr algn="l">
              <a:lnSpc>
                <a:spcPts val="3510"/>
              </a:lnSpc>
            </a:pPr>
            <a:r>
              <a:rPr lang="en-US" sz="3774" b="1">
                <a:solidFill>
                  <a:srgbClr val="FFFFFF"/>
                </a:solidFill>
                <a:latin typeface="Glacial Indifference Bold"/>
                <a:ea typeface="Glacial Indifference Bold"/>
                <a:cs typeface="Glacial Indifference Bold"/>
                <a:sym typeface="Glacial Indifference Bold"/>
              </a:rPr>
              <a:t>CONVEYANCING</a:t>
            </a:r>
          </a:p>
        </p:txBody>
      </p:sp>
      <p:sp>
        <p:nvSpPr>
          <p:cNvPr id="11" name="TextBox 11"/>
          <p:cNvSpPr txBox="1"/>
          <p:nvPr/>
        </p:nvSpPr>
        <p:spPr>
          <a:xfrm>
            <a:off x="318140" y="5609335"/>
            <a:ext cx="5492434" cy="770947"/>
          </a:xfrm>
          <a:prstGeom prst="rect">
            <a:avLst/>
          </a:prstGeom>
        </p:spPr>
        <p:txBody>
          <a:bodyPr lIns="0" tIns="0" rIns="0" bIns="0" rtlCol="0" anchor="t">
            <a:spAutoFit/>
          </a:bodyPr>
          <a:lstStyle/>
          <a:p>
            <a:pPr algn="l">
              <a:lnSpc>
                <a:spcPts val="5582"/>
              </a:lnSpc>
            </a:pPr>
            <a:r>
              <a:rPr lang="en-US" sz="6272" b="1">
                <a:solidFill>
                  <a:srgbClr val="FED307"/>
                </a:solidFill>
                <a:latin typeface="Glacial Indifference Bold"/>
                <a:ea typeface="Glacial Indifference Bold"/>
                <a:cs typeface="Glacial Indifference Bold"/>
                <a:sym typeface="Glacial Indifference Bold"/>
              </a:rPr>
              <a:t>UNIT 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15661" r="-15661"/>
            </a:stretch>
          </a:blipFill>
        </p:spPr>
        <p:txBody>
          <a:bodyPr/>
          <a:lstStyle/>
          <a:p>
            <a:endParaRPr lang="en-GB"/>
          </a:p>
        </p:txBody>
      </p:sp>
      <p:sp>
        <p:nvSpPr>
          <p:cNvPr id="3" name="Freeform 3"/>
          <p:cNvSpPr/>
          <p:nvPr/>
        </p:nvSpPr>
        <p:spPr>
          <a:xfrm rot="-1753206">
            <a:off x="-1113304" y="4354356"/>
            <a:ext cx="25783492" cy="9586163"/>
          </a:xfrm>
          <a:custGeom>
            <a:avLst/>
            <a:gdLst/>
            <a:ahLst/>
            <a:cxnLst/>
            <a:rect l="l" t="t" r="r" b="b"/>
            <a:pathLst>
              <a:path w="25783492" h="9586163">
                <a:moveTo>
                  <a:pt x="0" y="0"/>
                </a:moveTo>
                <a:lnTo>
                  <a:pt x="25783493" y="0"/>
                </a:lnTo>
                <a:lnTo>
                  <a:pt x="25783493" y="9586162"/>
                </a:lnTo>
                <a:lnTo>
                  <a:pt x="0" y="9586162"/>
                </a:lnTo>
                <a:lnTo>
                  <a:pt x="0" y="0"/>
                </a:lnTo>
                <a:close/>
              </a:path>
            </a:pathLst>
          </a:custGeom>
          <a:blipFill>
            <a:blip r:embed="rId4">
              <a:alphaModFix amt="5000"/>
            </a:blip>
            <a:stretch>
              <a:fillRect t="-39492" b="-39492"/>
            </a:stretch>
          </a:blipFill>
        </p:spPr>
        <p:txBody>
          <a:bodyPr/>
          <a:lstStyle/>
          <a:p>
            <a:endParaRPr lang="en-GB"/>
          </a:p>
        </p:txBody>
      </p:sp>
      <p:sp>
        <p:nvSpPr>
          <p:cNvPr id="4" name="Freeform 4"/>
          <p:cNvSpPr/>
          <p:nvPr/>
        </p:nvSpPr>
        <p:spPr>
          <a:xfrm flipH="1">
            <a:off x="6009980" y="-995510"/>
            <a:ext cx="12278020" cy="12278020"/>
          </a:xfrm>
          <a:custGeom>
            <a:avLst/>
            <a:gdLst/>
            <a:ahLst/>
            <a:cxnLst/>
            <a:rect l="l" t="t" r="r" b="b"/>
            <a:pathLst>
              <a:path w="12278020" h="12278020">
                <a:moveTo>
                  <a:pt x="12278020" y="0"/>
                </a:moveTo>
                <a:lnTo>
                  <a:pt x="0" y="0"/>
                </a:lnTo>
                <a:lnTo>
                  <a:pt x="0" y="12278020"/>
                </a:lnTo>
                <a:lnTo>
                  <a:pt x="12278020" y="12278020"/>
                </a:lnTo>
                <a:lnTo>
                  <a:pt x="12278020" y="0"/>
                </a:lnTo>
                <a:close/>
              </a:path>
            </a:pathLst>
          </a:custGeom>
          <a:blipFill>
            <a:blip r:embed="rId5">
              <a:alphaModFix amt="19999"/>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AutoShape 5"/>
          <p:cNvSpPr/>
          <p:nvPr/>
        </p:nvSpPr>
        <p:spPr>
          <a:xfrm>
            <a:off x="7913202" y="2537570"/>
            <a:ext cx="14608661" cy="5211860"/>
          </a:xfrm>
          <a:prstGeom prst="rect">
            <a:avLst/>
          </a:prstGeom>
          <a:solidFill>
            <a:srgbClr val="292A5A"/>
          </a:solidFill>
        </p:spPr>
        <p:txBody>
          <a:bodyPr/>
          <a:lstStyle/>
          <a:p>
            <a:endParaRPr lang="en-GB"/>
          </a:p>
        </p:txBody>
      </p:sp>
      <p:grpSp>
        <p:nvGrpSpPr>
          <p:cNvPr id="6" name="Group 6"/>
          <p:cNvGrpSpPr/>
          <p:nvPr/>
        </p:nvGrpSpPr>
        <p:grpSpPr>
          <a:xfrm>
            <a:off x="-191081" y="-135528"/>
            <a:ext cx="13958449" cy="1485076"/>
            <a:chOff x="0" y="0"/>
            <a:chExt cx="3676299" cy="391131"/>
          </a:xfrm>
        </p:grpSpPr>
        <p:sp>
          <p:nvSpPr>
            <p:cNvPr id="7" name="Freeform 7"/>
            <p:cNvSpPr/>
            <p:nvPr/>
          </p:nvSpPr>
          <p:spPr>
            <a:xfrm>
              <a:off x="0" y="0"/>
              <a:ext cx="3676299" cy="391131"/>
            </a:xfrm>
            <a:custGeom>
              <a:avLst/>
              <a:gdLst/>
              <a:ahLst/>
              <a:cxnLst/>
              <a:rect l="l" t="t" r="r" b="b"/>
              <a:pathLst>
                <a:path w="3676299" h="391131">
                  <a:moveTo>
                    <a:pt x="28287" y="0"/>
                  </a:moveTo>
                  <a:lnTo>
                    <a:pt x="3648013" y="0"/>
                  </a:lnTo>
                  <a:cubicBezTo>
                    <a:pt x="3655515" y="0"/>
                    <a:pt x="3662709" y="2980"/>
                    <a:pt x="3668014" y="8285"/>
                  </a:cubicBezTo>
                  <a:cubicBezTo>
                    <a:pt x="3673319" y="13590"/>
                    <a:pt x="3676299" y="20785"/>
                    <a:pt x="3676299" y="28287"/>
                  </a:cubicBezTo>
                  <a:lnTo>
                    <a:pt x="3676299" y="362844"/>
                  </a:lnTo>
                  <a:cubicBezTo>
                    <a:pt x="3676299" y="370347"/>
                    <a:pt x="3673319" y="377541"/>
                    <a:pt x="3668014" y="382846"/>
                  </a:cubicBezTo>
                  <a:cubicBezTo>
                    <a:pt x="3662709" y="388151"/>
                    <a:pt x="3655515" y="391131"/>
                    <a:pt x="3648013" y="391131"/>
                  </a:cubicBezTo>
                  <a:lnTo>
                    <a:pt x="28287" y="391131"/>
                  </a:lnTo>
                  <a:cubicBezTo>
                    <a:pt x="20785" y="391131"/>
                    <a:pt x="13590" y="388151"/>
                    <a:pt x="8285" y="382846"/>
                  </a:cubicBezTo>
                  <a:cubicBezTo>
                    <a:pt x="2980" y="377541"/>
                    <a:pt x="0" y="370347"/>
                    <a:pt x="0" y="362844"/>
                  </a:cubicBezTo>
                  <a:lnTo>
                    <a:pt x="0" y="28287"/>
                  </a:lnTo>
                  <a:cubicBezTo>
                    <a:pt x="0" y="20785"/>
                    <a:pt x="2980" y="13590"/>
                    <a:pt x="8285" y="8285"/>
                  </a:cubicBezTo>
                  <a:cubicBezTo>
                    <a:pt x="13590" y="2980"/>
                    <a:pt x="20785" y="0"/>
                    <a:pt x="28287" y="0"/>
                  </a:cubicBezTo>
                  <a:close/>
                </a:path>
              </a:pathLst>
            </a:custGeom>
            <a:solidFill>
              <a:srgbClr val="FED307">
                <a:alpha val="69804"/>
              </a:srgbClr>
            </a:solidFill>
          </p:spPr>
          <p:txBody>
            <a:bodyPr/>
            <a:lstStyle/>
            <a:p>
              <a:endParaRPr lang="en-GB"/>
            </a:p>
          </p:txBody>
        </p:sp>
        <p:sp>
          <p:nvSpPr>
            <p:cNvPr id="8" name="TextBox 8"/>
            <p:cNvSpPr txBox="1"/>
            <p:nvPr/>
          </p:nvSpPr>
          <p:spPr>
            <a:xfrm>
              <a:off x="0" y="-85725"/>
              <a:ext cx="3676299" cy="476856"/>
            </a:xfrm>
            <a:prstGeom prst="rect">
              <a:avLst/>
            </a:prstGeom>
          </p:spPr>
          <p:txBody>
            <a:bodyPr lIns="50800" tIns="50800" rIns="50800" bIns="50800" rtlCol="0" anchor="ctr"/>
            <a:lstStyle/>
            <a:p>
              <a:pPr algn="ctr">
                <a:lnSpc>
                  <a:spcPts val="3952"/>
                </a:lnSpc>
              </a:pPr>
              <a:endParaRPr/>
            </a:p>
          </p:txBody>
        </p:sp>
      </p:grpSp>
      <p:sp>
        <p:nvSpPr>
          <p:cNvPr id="9" name="TextBox 9"/>
          <p:cNvSpPr txBox="1"/>
          <p:nvPr/>
        </p:nvSpPr>
        <p:spPr>
          <a:xfrm>
            <a:off x="8271704" y="2707195"/>
            <a:ext cx="9681009" cy="4809908"/>
          </a:xfrm>
          <a:prstGeom prst="rect">
            <a:avLst/>
          </a:prstGeom>
        </p:spPr>
        <p:txBody>
          <a:bodyPr lIns="0" tIns="0" rIns="0" bIns="0" rtlCol="0" anchor="t">
            <a:spAutoFit/>
          </a:bodyPr>
          <a:lstStyle/>
          <a:p>
            <a:pPr algn="l">
              <a:lnSpc>
                <a:spcPts val="4799"/>
              </a:lnSpc>
            </a:pPr>
            <a:r>
              <a:rPr lang="en-US" sz="3999" b="1" spc="3">
                <a:solidFill>
                  <a:srgbClr val="FED307"/>
                </a:solidFill>
                <a:latin typeface="Glacial Indifference Bold"/>
                <a:ea typeface="Glacial Indifference Bold"/>
                <a:cs typeface="Glacial Indifference Bold"/>
                <a:sym typeface="Glacial Indifference Bold"/>
              </a:rPr>
              <a:t>Contents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Due dilligence </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Local searches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Environmental search </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Water/drainage</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Seller enquiries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Non-standard searches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Indemnity insurance  </a:t>
            </a:r>
          </a:p>
        </p:txBody>
      </p:sp>
      <p:sp>
        <p:nvSpPr>
          <p:cNvPr id="10" name="TextBox 10"/>
          <p:cNvSpPr txBox="1"/>
          <p:nvPr/>
        </p:nvSpPr>
        <p:spPr>
          <a:xfrm>
            <a:off x="66168" y="168861"/>
            <a:ext cx="13443950" cy="742948"/>
          </a:xfrm>
          <a:prstGeom prst="rect">
            <a:avLst/>
          </a:prstGeom>
        </p:spPr>
        <p:txBody>
          <a:bodyPr lIns="0" tIns="0" rIns="0" bIns="0" rtlCol="0" anchor="t">
            <a:spAutoFit/>
          </a:bodyPr>
          <a:lstStyle/>
          <a:p>
            <a:pPr algn="just">
              <a:lnSpc>
                <a:spcPts val="6000"/>
              </a:lnSpc>
            </a:pPr>
            <a:r>
              <a:rPr lang="en-US" sz="4000" b="1">
                <a:solidFill>
                  <a:srgbClr val="292A5A"/>
                </a:solidFill>
                <a:latin typeface="Glacial Indifference Bold"/>
                <a:ea typeface="Glacial Indifference Bold"/>
                <a:cs typeface="Glacial Indifference Bold"/>
                <a:sym typeface="Glacial Indifference Bold"/>
              </a:rPr>
              <a:t>UNIT 5: PRE-CONTRACT SEARCHES AND ENQUIRIES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E65485"/>
          </a:solidFill>
        </p:spPr>
        <p:txBody>
          <a:bodyPr/>
          <a:lstStyle/>
          <a:p>
            <a:endParaRPr lang="en-GB"/>
          </a:p>
        </p:txBody>
      </p:sp>
      <p:sp>
        <p:nvSpPr>
          <p:cNvPr id="4" name="TextBox 4"/>
          <p:cNvSpPr txBox="1"/>
          <p:nvPr/>
        </p:nvSpPr>
        <p:spPr>
          <a:xfrm>
            <a:off x="1028700" y="447675"/>
            <a:ext cx="15734201"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UNIT 5:</a:t>
            </a:r>
            <a:r>
              <a:rPr lang="en-US" sz="7500" b="1">
                <a:solidFill>
                  <a:srgbClr val="FFFFFF"/>
                </a:solidFill>
                <a:latin typeface="Glacial Indifference Bold"/>
                <a:ea typeface="Glacial Indifference Bold"/>
                <a:cs typeface="Glacial Indifference Bold"/>
                <a:sym typeface="Glacial Indifference Bold"/>
              </a:rPr>
              <a:t> LEARNING OUTCOMES</a:t>
            </a:r>
          </a:p>
        </p:txBody>
      </p:sp>
      <p:sp>
        <p:nvSpPr>
          <p:cNvPr id="5" name="TextBox 5"/>
          <p:cNvSpPr txBox="1"/>
          <p:nvPr/>
        </p:nvSpPr>
        <p:spPr>
          <a:xfrm>
            <a:off x="1028700" y="2203694"/>
            <a:ext cx="16663595" cy="4438570"/>
          </a:xfrm>
          <a:prstGeom prst="rect">
            <a:avLst/>
          </a:prstGeom>
        </p:spPr>
        <p:txBody>
          <a:bodyPr lIns="0" tIns="0" rIns="0" bIns="0" rtlCol="0" anchor="t">
            <a:spAutoFit/>
          </a:bodyPr>
          <a:lstStyle/>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Outline the range of due dilligence enquiries which may be undertaken in respect of residential conveyancing </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Distinguish between the scope of due diligence enquiries, and select appropriate enquiries based on title, location and property </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Interpret due diligence enquiry responses in the context of your client’s case </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Explain the benefits and limitations of indemnity insurance to guard against potential issues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1493546"/>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Review your client’s case folder and identify potential issues arising in relation to planning and building regulation approvals</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1:</a:t>
            </a:r>
            <a:r>
              <a:rPr lang="en-US" sz="6500" b="1" spc="6">
                <a:solidFill>
                  <a:srgbClr val="292A5A"/>
                </a:solidFill>
                <a:latin typeface="Glacial Indifference Bold"/>
                <a:ea typeface="Glacial Indifference Bold"/>
                <a:cs typeface="Glacial Indifference Bold"/>
                <a:sym typeface="Glacial Indifference Bold"/>
              </a:rPr>
              <a:t> BUILDING REGULATIONS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
        <p:nvSpPr>
          <p:cNvPr id="6" name="TextBox 6"/>
          <p:cNvSpPr txBox="1"/>
          <p:nvPr/>
        </p:nvSpPr>
        <p:spPr>
          <a:xfrm>
            <a:off x="1575044" y="7447002"/>
            <a:ext cx="16712956" cy="2289191"/>
          </a:xfrm>
          <a:prstGeom prst="rect">
            <a:avLst/>
          </a:prstGeom>
        </p:spPr>
        <p:txBody>
          <a:bodyPr lIns="0" tIns="0" rIns="0" bIns="0" rtlCol="0" anchor="t">
            <a:spAutoFit/>
          </a:bodyPr>
          <a:lstStyle/>
          <a:p>
            <a:pPr algn="r">
              <a:lnSpc>
                <a:spcPts val="19999"/>
              </a:lnSpc>
            </a:pPr>
            <a:r>
              <a:rPr lang="en-US" sz="9999" b="1">
                <a:solidFill>
                  <a:srgbClr val="E65485"/>
                </a:solidFill>
                <a:latin typeface="Glacial Indifference Bold"/>
                <a:ea typeface="Glacial Indifference Bold"/>
                <a:cs typeface="Glacial Indifference Bold"/>
                <a:sym typeface="Glacial Indifference Bold"/>
              </a:rPr>
              <a:t>HOMEWORK</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1885518"/>
            <a:ext cx="10980053" cy="8401685"/>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Key part of conveyancer’s role, when acting for purchaser is to gather information about property and advise their buyer client</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Includes: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investigating title</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pre-contract searches and enquiries</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Involves checking more than whether seller can sell, but surrounding issues which may affect client’s use and enjoyment of the property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Problems often revealed during this stage of conveyancing:</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e.g. defect in title, adverse search result</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Insurance policy sometimes may provide a remedy allowing transaction to proceed.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Seller’s duty: very limited. Must disclose defects in title, but nothing further is required.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Caveat emptor: for buyer (and those advising them) to undertake due diligence, to understand exactly what is being bought </a:t>
            </a:r>
          </a:p>
        </p:txBody>
      </p:sp>
      <p:sp>
        <p:nvSpPr>
          <p:cNvPr id="5" name="Freeform 5"/>
          <p:cNvSpPr/>
          <p:nvPr/>
        </p:nvSpPr>
        <p:spPr>
          <a:xfrm>
            <a:off x="11589837" y="771525"/>
            <a:ext cx="6602624" cy="8964655"/>
          </a:xfrm>
          <a:custGeom>
            <a:avLst/>
            <a:gdLst/>
            <a:ahLst/>
            <a:cxnLst/>
            <a:rect l="l" t="t" r="r" b="b"/>
            <a:pathLst>
              <a:path w="6602624" h="8964655">
                <a:moveTo>
                  <a:pt x="0" y="0"/>
                </a:moveTo>
                <a:lnTo>
                  <a:pt x="6602625" y="0"/>
                </a:lnTo>
                <a:lnTo>
                  <a:pt x="6602625" y="8964655"/>
                </a:lnTo>
                <a:lnTo>
                  <a:pt x="0" y="8964655"/>
                </a:lnTo>
                <a:lnTo>
                  <a:pt x="0" y="0"/>
                </a:lnTo>
                <a:close/>
              </a:path>
            </a:pathLst>
          </a:custGeom>
          <a:blipFill>
            <a:blip r:embed="rId3"/>
            <a:stretch>
              <a:fillRect l="-76844" r="-26944"/>
            </a:stretch>
          </a:blipFill>
        </p:spPr>
        <p:txBody>
          <a:bodyPr/>
          <a:lstStyle/>
          <a:p>
            <a:endParaRPr lang="en-GB"/>
          </a:p>
        </p:txBody>
      </p:sp>
      <p:sp>
        <p:nvSpPr>
          <p:cNvPr id="6" name="TextBox 6"/>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INTRODUCTION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895835"/>
            <a:ext cx="10980053"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Before entering legally binding agreement, will want to know about third-party rights or other matters affecting their enjoyment of land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This, along with limited duty on seller means that buyer’s conveyancer must lead on number of searches/enquiries</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Which searches needed will vary with nature of property</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Can be conducted paper based forms or electronic:</a:t>
            </a:r>
            <a:r>
              <a:rPr lang="en-US" sz="2799" b="1">
                <a:solidFill>
                  <a:srgbClr val="292A5A"/>
                </a:solidFill>
                <a:latin typeface="Glacial Indifference Bold"/>
                <a:ea typeface="Glacial Indifference Bold"/>
                <a:cs typeface="Glacial Indifference Bold"/>
                <a:sym typeface="Glacial Indifference Bold"/>
              </a:rPr>
              <a:t> National Land Information service (NILS)</a:t>
            </a:r>
            <a:r>
              <a:rPr lang="en-US" sz="2799">
                <a:solidFill>
                  <a:srgbClr val="292A5A"/>
                </a:solidFill>
                <a:latin typeface="Glacial Indifference"/>
                <a:ea typeface="Glacial Indifference"/>
                <a:cs typeface="Glacial Indifference"/>
                <a:sym typeface="Glacial Indifference"/>
              </a:rPr>
              <a:t> or alternative provider</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Links number of bodies, central repository of data (more time efficient and consistent information gathering)</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Searches can be sent to: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local authority, coal authority, environment agency, HMLR, Land Charges Department, drainage and water companies</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other companies, chancel repairs, geology, mining, telecommunications, transport and utilities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DUE DILLIGENCE: </a:t>
            </a:r>
            <a:r>
              <a:rPr lang="en-US" sz="7300" b="1" spc="7">
                <a:solidFill>
                  <a:srgbClr val="292A5A"/>
                </a:solidFill>
                <a:latin typeface="Glacial Indifference Bold"/>
                <a:ea typeface="Glacial Indifference Bold"/>
                <a:cs typeface="Glacial Indifference Bold"/>
                <a:sym typeface="Glacial Indifference Bold"/>
              </a:rPr>
              <a:t>WHY AND HOW? </a:t>
            </a:r>
          </a:p>
        </p:txBody>
      </p:sp>
      <p:grpSp>
        <p:nvGrpSpPr>
          <p:cNvPr id="6" name="Group 6"/>
          <p:cNvGrpSpPr/>
          <p:nvPr/>
        </p:nvGrpSpPr>
        <p:grpSpPr>
          <a:xfrm>
            <a:off x="11589837" y="2606965"/>
            <a:ext cx="6698163" cy="6696369"/>
            <a:chOff x="0" y="0"/>
            <a:chExt cx="812800" cy="812582"/>
          </a:xfrm>
        </p:grpSpPr>
        <p:sp>
          <p:nvSpPr>
            <p:cNvPr id="7" name="Freeform 7"/>
            <p:cNvSpPr/>
            <p:nvPr/>
          </p:nvSpPr>
          <p:spPr>
            <a:xfrm>
              <a:off x="0" y="0"/>
              <a:ext cx="812800" cy="812582"/>
            </a:xfrm>
            <a:custGeom>
              <a:avLst/>
              <a:gdLst/>
              <a:ahLst/>
              <a:cxnLst/>
              <a:rect l="l" t="t" r="r" b="b"/>
              <a:pathLst>
                <a:path w="812800" h="812582">
                  <a:moveTo>
                    <a:pt x="127000" y="0"/>
                  </a:moveTo>
                  <a:lnTo>
                    <a:pt x="685800" y="0"/>
                  </a:lnTo>
                  <a:cubicBezTo>
                    <a:pt x="755940" y="0"/>
                    <a:pt x="812800" y="56860"/>
                    <a:pt x="812800" y="127000"/>
                  </a:cubicBezTo>
                  <a:lnTo>
                    <a:pt x="812800" y="685582"/>
                  </a:lnTo>
                  <a:cubicBezTo>
                    <a:pt x="812800" y="719265"/>
                    <a:pt x="799420" y="751568"/>
                    <a:pt x="775603" y="775385"/>
                  </a:cubicBezTo>
                  <a:cubicBezTo>
                    <a:pt x="751785" y="799202"/>
                    <a:pt x="719482" y="812582"/>
                    <a:pt x="685800" y="812582"/>
                  </a:cubicBezTo>
                  <a:lnTo>
                    <a:pt x="127000" y="812582"/>
                  </a:lnTo>
                  <a:cubicBezTo>
                    <a:pt x="56860" y="812582"/>
                    <a:pt x="0" y="755723"/>
                    <a:pt x="0" y="685582"/>
                  </a:cubicBezTo>
                  <a:lnTo>
                    <a:pt x="0" y="127000"/>
                  </a:lnTo>
                  <a:cubicBezTo>
                    <a:pt x="0" y="56860"/>
                    <a:pt x="56860" y="0"/>
                    <a:pt x="127000"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85725"/>
              <a:ext cx="812800" cy="898307"/>
            </a:xfrm>
            <a:prstGeom prst="rect">
              <a:avLst/>
            </a:prstGeom>
          </p:spPr>
          <p:txBody>
            <a:bodyPr lIns="254000" tIns="254000" rIns="254000" bIns="254000" rtlCol="0" anchor="ctr"/>
            <a:lstStyle/>
            <a:p>
              <a:pPr algn="ctr">
                <a:lnSpc>
                  <a:spcPts val="4050"/>
                </a:lnSpc>
              </a:pPr>
              <a:r>
                <a:rPr lang="en-US" sz="2700" spc="2">
                  <a:solidFill>
                    <a:srgbClr val="292A5A"/>
                  </a:solidFill>
                  <a:latin typeface="Glacial Indifference"/>
                  <a:ea typeface="Glacial Indifference"/>
                  <a:cs typeface="Glacial Indifference"/>
                  <a:sym typeface="Glacial Indifference"/>
                </a:rPr>
                <a:t>When thinking about searches, we tend to think about forms and physically receiving information. The conveyancer’s role is deeper, they must cross-reference findings with all information available, interpret and analyse the information in the context of the client’s circumstances/intentions. Should also not overlook the buyer’s physical inspection of the property, survey they might request and any disclosure made by seller on TA6. </a:t>
              </a: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895835"/>
            <a:ext cx="10980053" cy="7162475"/>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“Raising enquiries” is simply the process whereby the buyer’s conveyancer will ask written questions of the seller’s conveyancer seeking further information or clarification of the search results and information gathered by the buyer prior to exchange of contracts.</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 searches and enquiries which are carried out in every transaction are as follows:</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local search;</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environmental matters/search;</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water and drainage search;</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enquiries of the seller;</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inspection of the property.</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771525"/>
            <a:ext cx="6715199" cy="8964655"/>
          </a:xfrm>
          <a:custGeom>
            <a:avLst/>
            <a:gdLst/>
            <a:ahLst/>
            <a:cxnLst/>
            <a:rect l="l" t="t" r="r" b="b"/>
            <a:pathLst>
              <a:path w="6715199" h="8964655">
                <a:moveTo>
                  <a:pt x="0" y="0"/>
                </a:moveTo>
                <a:lnTo>
                  <a:pt x="6715200" y="0"/>
                </a:lnTo>
                <a:lnTo>
                  <a:pt x="6715200" y="8964655"/>
                </a:lnTo>
                <a:lnTo>
                  <a:pt x="0" y="8964655"/>
                </a:lnTo>
                <a:lnTo>
                  <a:pt x="0" y="0"/>
                </a:lnTo>
                <a:close/>
              </a:path>
            </a:pathLst>
          </a:custGeom>
          <a:blipFill>
            <a:blip r:embed="rId3"/>
            <a:stretch>
              <a:fillRect l="-34441" r="-65930"/>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RAISING </a:t>
            </a:r>
            <a:r>
              <a:rPr lang="en-US" sz="7500" b="1" spc="7">
                <a:solidFill>
                  <a:srgbClr val="292A5A"/>
                </a:solidFill>
                <a:latin typeface="Glacial Indifference Bold"/>
                <a:ea typeface="Glacial Indifference Bold"/>
                <a:cs typeface="Glacial Indifference Bold"/>
                <a:sym typeface="Glacial Indifference Bold"/>
              </a:rPr>
              <a:t>ENQUIRIES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2265085"/>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From your client folder you may have various documentation relating to enquiries. What are these documents? Broadly what information do they provide? </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2:</a:t>
            </a:r>
            <a:r>
              <a:rPr lang="en-US" sz="6500" b="1" spc="6">
                <a:solidFill>
                  <a:srgbClr val="292A5A"/>
                </a:solidFill>
                <a:latin typeface="Glacial Indifference Bold"/>
                <a:ea typeface="Glacial Indifference Bold"/>
                <a:cs typeface="Glacial Indifference Bold"/>
                <a:sym typeface="Glacial Indifference Bold"/>
              </a:rPr>
              <a:t> RAISING ENQUIRIES </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899199"/>
            <a:ext cx="16699813" cy="7836980"/>
          </a:xfrm>
          <a:prstGeom prst="rect">
            <a:avLst/>
          </a:prstGeom>
        </p:spPr>
        <p:txBody>
          <a:bodyPr lIns="0" tIns="0" rIns="0" bIns="0" rtlCol="0" anchor="t">
            <a:spAutoFit/>
          </a:bodyPr>
          <a:lstStyle/>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2 forms – the LLC1 and CON 29. Together these provide a significant amount of information.</a:t>
            </a:r>
          </a:p>
          <a:p>
            <a:pPr marL="582930" lvl="1" indent="-291465" algn="l">
              <a:lnSpc>
                <a:spcPts val="4455"/>
              </a:lnSpc>
              <a:buFont typeface="Arial"/>
              <a:buChar char="•"/>
            </a:pPr>
            <a:r>
              <a:rPr lang="en-US" sz="2700" u="sng">
                <a:solidFill>
                  <a:srgbClr val="292A5A"/>
                </a:solidFill>
                <a:latin typeface="Glacial Indifference"/>
                <a:ea typeface="Glacial Indifference"/>
                <a:cs typeface="Glacial Indifference"/>
                <a:sym typeface="Glacial Indifference"/>
                <a:hlinkClick r:id="rId3" tooltip="https://www.midsussex.gov.uk/media/2209/local-land-charge-llc1-form.pdf"/>
              </a:rPr>
              <a:t>LLC1</a:t>
            </a:r>
            <a:r>
              <a:rPr lang="en-US" sz="2700">
                <a:solidFill>
                  <a:srgbClr val="292A5A"/>
                </a:solidFill>
                <a:latin typeface="Glacial Indifference"/>
                <a:ea typeface="Glacial Indifference"/>
                <a:cs typeface="Glacial Indifference"/>
                <a:sym typeface="Glacial Indifference"/>
              </a:rPr>
              <a:t>: give information about local land charges which affect the property and may bind future owners for registered and unregistered land</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Local land charges are interests which are </a:t>
            </a:r>
            <a:r>
              <a:rPr lang="en-US" sz="2700" b="1">
                <a:solidFill>
                  <a:srgbClr val="292A5A"/>
                </a:solidFill>
                <a:latin typeface="Glacial Indifference Bold"/>
                <a:ea typeface="Glacial Indifference Bold"/>
                <a:cs typeface="Glacial Indifference Bold"/>
                <a:sym typeface="Glacial Indifference Bold"/>
              </a:rPr>
              <a:t>overriding </a:t>
            </a:r>
            <a:r>
              <a:rPr lang="en-US" sz="2700">
                <a:solidFill>
                  <a:srgbClr val="292A5A"/>
                </a:solidFill>
                <a:latin typeface="Glacial Indifference"/>
                <a:ea typeface="Glacial Indifference"/>
                <a:cs typeface="Glacial Indifference"/>
                <a:sym typeface="Glacial Indifference"/>
              </a:rPr>
              <a:t>on first registration:</a:t>
            </a:r>
            <a:r>
              <a:rPr lang="en-US" sz="2700" b="1">
                <a:solidFill>
                  <a:srgbClr val="292A5A"/>
                </a:solidFill>
                <a:latin typeface="Glacial Indifference Bold"/>
                <a:ea typeface="Glacial Indifference Bold"/>
                <a:cs typeface="Glacial Indifference Bold"/>
                <a:sym typeface="Glacial Indifference Bold"/>
              </a:rPr>
              <a:t> LRA 2002, para 6, sch 1 3  </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LA must keep register of certain issues, defined in</a:t>
            </a:r>
            <a:r>
              <a:rPr lang="en-US" sz="2700" b="1">
                <a:solidFill>
                  <a:srgbClr val="292A5A"/>
                </a:solidFill>
                <a:latin typeface="Glacial Indifference Bold"/>
                <a:ea typeface="Glacial Indifference Bold"/>
                <a:cs typeface="Glacial Indifference Bold"/>
                <a:sym typeface="Glacial Indifference Bold"/>
              </a:rPr>
              <a:t> Local Land Charges Act 1975, s1, </a:t>
            </a:r>
            <a:r>
              <a:rPr lang="en-US" sz="2700">
                <a:solidFill>
                  <a:srgbClr val="292A5A"/>
                </a:solidFill>
                <a:latin typeface="Glacial Indifference"/>
                <a:ea typeface="Glacial Indifference"/>
                <a:cs typeface="Glacial Indifference"/>
                <a:sym typeface="Glacial Indifference"/>
              </a:rPr>
              <a:t>including:</a:t>
            </a:r>
          </a:p>
          <a:p>
            <a:pPr marL="1165860" lvl="2" indent="-388620"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financial charges made by local authorities for making up roads;</a:t>
            </a:r>
          </a:p>
          <a:p>
            <a:pPr marL="1165860" lvl="2" indent="-388620"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certain compulsory purchase orders;</a:t>
            </a:r>
          </a:p>
          <a:p>
            <a:pPr marL="1165860" lvl="2" indent="-388620"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tree preservation orders (see unit 4)</a:t>
            </a:r>
          </a:p>
          <a:p>
            <a:pPr marL="1165860" lvl="2" indent="-388620"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planning entries (see unit 4)</a:t>
            </a:r>
          </a:p>
          <a:p>
            <a:pPr marL="1165860" lvl="2" indent="-388620"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entries relating to conservation areas and listing of buildings as being of special architectural or historical interest (see unit 4)</a:t>
            </a:r>
          </a:p>
          <a:p>
            <a:pPr marL="1165860" lvl="2" indent="-388620"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a smoke control order which bans the use of non-smokeless fuel.</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Structured in 12 parts, and results on standard form which give description of land</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Fee payable for LLC1 - varies between LAs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57200"/>
            <a:ext cx="16230600" cy="1696112"/>
          </a:xfrm>
          <a:prstGeom prst="rect">
            <a:avLst/>
          </a:prstGeom>
        </p:spPr>
        <p:txBody>
          <a:bodyPr lIns="0" tIns="0" rIns="0" bIns="0" rtlCol="0" anchor="t">
            <a:spAutoFit/>
          </a:bodyPr>
          <a:lstStyle/>
          <a:p>
            <a:pPr algn="just">
              <a:lnSpc>
                <a:spcPts val="14800"/>
              </a:lnSpc>
            </a:pPr>
            <a:r>
              <a:rPr lang="en-US" sz="7400" b="1" spc="7">
                <a:solidFill>
                  <a:srgbClr val="E65485"/>
                </a:solidFill>
                <a:latin typeface="Glacial Indifference Bold"/>
                <a:ea typeface="Glacial Indifference Bold"/>
                <a:cs typeface="Glacial Indifference Bold"/>
                <a:sym typeface="Glacial Indifference Bold"/>
              </a:rPr>
              <a:t>LOCAL SEARCH: </a:t>
            </a:r>
            <a:r>
              <a:rPr lang="en-US" sz="7400" b="1" spc="7">
                <a:solidFill>
                  <a:srgbClr val="292A5A"/>
                </a:solidFill>
                <a:latin typeface="Glacial Indifference Bold"/>
                <a:ea typeface="Glacial Indifference Bold"/>
                <a:cs typeface="Glacial Indifference Bold"/>
                <a:sym typeface="Glacial Indifference Bold"/>
              </a:rPr>
              <a:t>LLC1 (1)</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047875"/>
            <a:ext cx="10561137" cy="7275019"/>
          </a:xfrm>
          <a:prstGeom prst="rect">
            <a:avLst/>
          </a:prstGeom>
        </p:spPr>
        <p:txBody>
          <a:bodyPr lIns="0" tIns="0" rIns="0" bIns="0" rtlCol="0" anchor="t">
            <a:spAutoFit/>
          </a:bodyPr>
          <a:lstStyle/>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Certificate is valid at time of issue, and provides no protection against charges added later </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Possible to get search validation insurance, for a small premium, against later entries: indemnity against loss in market value </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If local land charge not disclosed, it is still binding as an interest </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But if buyer later suffers loss due to LLC not revealed before exchanged (due to non-registration or error in certification) entitled to compensation: </a:t>
            </a:r>
            <a:r>
              <a:rPr lang="en-US" sz="2700" b="1">
                <a:solidFill>
                  <a:srgbClr val="292A5A"/>
                </a:solidFill>
                <a:latin typeface="Glacial Indifference Bold"/>
                <a:ea typeface="Glacial Indifference Bold"/>
                <a:cs typeface="Glacial Indifference Bold"/>
                <a:sym typeface="Glacial Indifference Bold"/>
              </a:rPr>
              <a:t>LLCA 1975, s10</a:t>
            </a:r>
          </a:p>
          <a:p>
            <a:pPr marL="582930" lvl="1" indent="-291465" algn="l">
              <a:lnSpc>
                <a:spcPts val="4455"/>
              </a:lnSpc>
              <a:buFont typeface="Arial"/>
              <a:buChar char="•"/>
            </a:pPr>
            <a:r>
              <a:rPr lang="en-US" sz="2700" b="1">
                <a:solidFill>
                  <a:srgbClr val="292A5A"/>
                </a:solidFill>
                <a:latin typeface="Glacial Indifference Bold"/>
                <a:ea typeface="Glacial Indifference Bold"/>
                <a:cs typeface="Glacial Indifference Bold"/>
                <a:sym typeface="Glacial Indifference Bold"/>
              </a:rPr>
              <a:t>Infrastructure Act 2015: </a:t>
            </a:r>
            <a:r>
              <a:rPr lang="en-US" sz="2700">
                <a:solidFill>
                  <a:srgbClr val="292A5A"/>
                </a:solidFill>
                <a:latin typeface="Glacial Indifference"/>
                <a:ea typeface="Glacial Indifference"/>
                <a:cs typeface="Glacial Indifference"/>
                <a:sym typeface="Glacial Indifference"/>
              </a:rPr>
              <a:t>HMLR gradually taking over LLC from LAs, once transfer complete all LLC1 searches will be made by </a:t>
            </a:r>
            <a:r>
              <a:rPr lang="en-US" sz="2700" u="sng">
                <a:solidFill>
                  <a:srgbClr val="292A5A"/>
                </a:solidFill>
                <a:latin typeface="Glacial Indifference"/>
                <a:ea typeface="Glacial Indifference"/>
                <a:cs typeface="Glacial Indifference"/>
                <a:sym typeface="Glacial Indifference"/>
                <a:hlinkClick r:id="rId3" tooltip="https://www.gov.uk/government/publications/hm-land-registry-local-land-charges-programme"/>
              </a:rPr>
              <a:t>HMLR</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This </a:t>
            </a:r>
            <a:r>
              <a:rPr lang="en-US" sz="2700" u="sng">
                <a:solidFill>
                  <a:srgbClr val="292A5A"/>
                </a:solidFill>
                <a:latin typeface="Glacial Indifference"/>
                <a:ea typeface="Glacial Indifference"/>
                <a:cs typeface="Glacial Indifference"/>
                <a:sym typeface="Glacial Indifference"/>
                <a:hlinkClick r:id="rId3" tooltip="https://www.gov.uk/government/publications/hm-land-registry-local-land-charges-programme"/>
              </a:rPr>
              <a:t>change programme</a:t>
            </a:r>
            <a:r>
              <a:rPr lang="en-US" sz="2700">
                <a:solidFill>
                  <a:srgbClr val="292A5A"/>
                </a:solidFill>
                <a:latin typeface="Glacial Indifference"/>
                <a:ea typeface="Glacial Indifference"/>
                <a:cs typeface="Glacial Indifference"/>
                <a:sym typeface="Glacial Indifference"/>
              </a:rPr>
              <a:t> will not affect CON29 which is separate</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In practice, if searches are made via a provider e.g. NLIS, they will obtain the reports from the relevant data holder</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4"/>
            <a:stretch>
              <a:fillRect l="-73937" r="-26944"/>
            </a:stretch>
          </a:blipFill>
        </p:spPr>
        <p:txBody>
          <a:bodyPr/>
          <a:lstStyle/>
          <a:p>
            <a:endParaRPr lang="en-GB"/>
          </a:p>
        </p:txBody>
      </p:sp>
      <p:sp>
        <p:nvSpPr>
          <p:cNvPr id="6" name="TextBox 6"/>
          <p:cNvSpPr txBox="1"/>
          <p:nvPr/>
        </p:nvSpPr>
        <p:spPr>
          <a:xfrm>
            <a:off x="1028700" y="457200"/>
            <a:ext cx="16230600" cy="1696112"/>
          </a:xfrm>
          <a:prstGeom prst="rect">
            <a:avLst/>
          </a:prstGeom>
        </p:spPr>
        <p:txBody>
          <a:bodyPr lIns="0" tIns="0" rIns="0" bIns="0" rtlCol="0" anchor="t">
            <a:spAutoFit/>
          </a:bodyPr>
          <a:lstStyle/>
          <a:p>
            <a:pPr algn="just">
              <a:lnSpc>
                <a:spcPts val="14800"/>
              </a:lnSpc>
            </a:pPr>
            <a:r>
              <a:rPr lang="en-US" sz="7400" b="1" spc="7">
                <a:solidFill>
                  <a:srgbClr val="E65485"/>
                </a:solidFill>
                <a:latin typeface="Glacial Indifference Bold"/>
                <a:ea typeface="Glacial Indifference Bold"/>
                <a:cs typeface="Glacial Indifference Bold"/>
                <a:sym typeface="Glacial Indifference Bold"/>
              </a:rPr>
              <a:t>LOCAL SEARCH: </a:t>
            </a:r>
            <a:r>
              <a:rPr lang="en-US" sz="7400" b="1" spc="7">
                <a:solidFill>
                  <a:srgbClr val="292A5A"/>
                </a:solidFill>
                <a:latin typeface="Glacial Indifference Bold"/>
                <a:ea typeface="Glacial Indifference Bold"/>
                <a:cs typeface="Glacial Indifference Bold"/>
                <a:sym typeface="Glacial Indifference Bold"/>
              </a:rPr>
              <a:t>LLC1 (2)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116392"/>
            <a:ext cx="10804139" cy="7758713"/>
          </a:xfrm>
          <a:prstGeom prst="rect">
            <a:avLst/>
          </a:prstGeom>
        </p:spPr>
        <p:txBody>
          <a:bodyPr lIns="0" tIns="0" rIns="0" bIns="0" rtlCol="0" anchor="t">
            <a:spAutoFit/>
          </a:bodyPr>
          <a:lstStyle/>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Requested at same time as LLC1: CON29 covers matters not registrable under LLCA 1975, but are to find out about other matters</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Two standard forms: CON29 (core form) and CON29 (optional)</a:t>
            </a:r>
          </a:p>
          <a:p>
            <a:pPr marL="1252218" lvl="2" indent="-417406" algn="l">
              <a:lnSpc>
                <a:spcPts val="4784"/>
              </a:lnSpc>
              <a:buFont typeface="Arial"/>
              <a:buChar char="⚬"/>
            </a:pPr>
            <a:r>
              <a:rPr lang="en-US" sz="2899" u="sng">
                <a:solidFill>
                  <a:srgbClr val="292A5A"/>
                </a:solidFill>
                <a:latin typeface="Glacial Indifference"/>
                <a:ea typeface="Glacial Indifference"/>
                <a:cs typeface="Glacial Indifference"/>
                <a:sym typeface="Glacial Indifference"/>
                <a:hlinkClick r:id="rId3" tooltip="https://www.stratford.gov.uk/doc/211858/name/CON29%20Form.pdf"/>
              </a:rPr>
              <a:t>CON 29</a:t>
            </a:r>
            <a:r>
              <a:rPr lang="en-US" sz="2899">
                <a:solidFill>
                  <a:srgbClr val="292A5A"/>
                </a:solidFill>
                <a:latin typeface="Glacial Indifference"/>
                <a:ea typeface="Glacial Indifference"/>
                <a:cs typeface="Glacial Indifference"/>
                <a:sym typeface="Glacial Indifference"/>
              </a:rPr>
              <a:t> </a:t>
            </a:r>
          </a:p>
          <a:p>
            <a:pPr marL="1252218" lvl="2" indent="-417406" algn="l">
              <a:lnSpc>
                <a:spcPts val="4784"/>
              </a:lnSpc>
              <a:buFont typeface="Arial"/>
              <a:buChar char="⚬"/>
            </a:pPr>
            <a:r>
              <a:rPr lang="en-US" sz="2899" u="sng">
                <a:solidFill>
                  <a:srgbClr val="292A5A"/>
                </a:solidFill>
                <a:latin typeface="Glacial Indifference"/>
                <a:ea typeface="Glacial Indifference"/>
                <a:cs typeface="Glacial Indifference"/>
                <a:sym typeface="Glacial Indifference"/>
                <a:hlinkClick r:id="rId4" tooltip="https://www.midsussex.gov.uk/media/2211/local-land-charge-con29o-form.pdf"/>
              </a:rPr>
              <a:t>CON 29O</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Questions framed in a way to invite a negative response. If there is an unexpected positive response, further enquiries are needed</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Some common issues:</a:t>
            </a:r>
          </a:p>
          <a:p>
            <a:pPr marL="1252218" lvl="2" indent="-417406"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Roads/access</a:t>
            </a:r>
          </a:p>
          <a:p>
            <a:pPr marL="1252218" lvl="2" indent="-417406"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Drainage/sewers</a:t>
            </a:r>
          </a:p>
          <a:p>
            <a:pPr marL="1252218" lvl="2" indent="-417406"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Planning notices (see unit 4)</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grpSp>
        <p:nvGrpSpPr>
          <p:cNvPr id="5" name="Group 5"/>
          <p:cNvGrpSpPr/>
          <p:nvPr/>
        </p:nvGrpSpPr>
        <p:grpSpPr>
          <a:xfrm>
            <a:off x="11832839" y="1028700"/>
            <a:ext cx="6439303" cy="8229600"/>
            <a:chOff x="0" y="0"/>
            <a:chExt cx="8585737" cy="10972800"/>
          </a:xfrm>
        </p:grpSpPr>
        <p:grpSp>
          <p:nvGrpSpPr>
            <p:cNvPr id="6" name="Group 6"/>
            <p:cNvGrpSpPr/>
            <p:nvPr/>
          </p:nvGrpSpPr>
          <p:grpSpPr>
            <a:xfrm>
              <a:off x="0" y="356751"/>
              <a:ext cx="8585737" cy="10616049"/>
              <a:chOff x="0" y="0"/>
              <a:chExt cx="1310036" cy="1619827"/>
            </a:xfrm>
          </p:grpSpPr>
          <p:sp>
            <p:nvSpPr>
              <p:cNvPr id="7" name="Freeform 7"/>
              <p:cNvSpPr/>
              <p:nvPr/>
            </p:nvSpPr>
            <p:spPr>
              <a:xfrm>
                <a:off x="0" y="0"/>
                <a:ext cx="1310036" cy="1619827"/>
              </a:xfrm>
              <a:custGeom>
                <a:avLst/>
                <a:gdLst/>
                <a:ahLst/>
                <a:cxnLst/>
                <a:rect l="l" t="t" r="r" b="b"/>
                <a:pathLst>
                  <a:path w="1310036" h="1619827">
                    <a:moveTo>
                      <a:pt x="0" y="0"/>
                    </a:moveTo>
                    <a:lnTo>
                      <a:pt x="1310036" y="0"/>
                    </a:lnTo>
                    <a:lnTo>
                      <a:pt x="1310036" y="1619827"/>
                    </a:lnTo>
                    <a:lnTo>
                      <a:pt x="0" y="1619827"/>
                    </a:lnTo>
                    <a:close/>
                  </a:path>
                </a:pathLst>
              </a:custGeom>
              <a:solidFill>
                <a:srgbClr val="FFFFFF"/>
              </a:solidFill>
            </p:spPr>
            <p:txBody>
              <a:bodyPr/>
              <a:lstStyle/>
              <a:p>
                <a:endParaRPr lang="en-GB"/>
              </a:p>
            </p:txBody>
          </p:sp>
          <p:sp>
            <p:nvSpPr>
              <p:cNvPr id="8" name="TextBox 8"/>
              <p:cNvSpPr txBox="1"/>
              <p:nvPr/>
            </p:nvSpPr>
            <p:spPr>
              <a:xfrm>
                <a:off x="0" y="-38100"/>
                <a:ext cx="1310036" cy="1657927"/>
              </a:xfrm>
              <a:prstGeom prst="rect">
                <a:avLst/>
              </a:prstGeom>
            </p:spPr>
            <p:txBody>
              <a:bodyPr lIns="50800" tIns="50800" rIns="50800" bIns="50800" rtlCol="0" anchor="ctr"/>
              <a:lstStyle/>
              <a:p>
                <a:pPr algn="ctr">
                  <a:lnSpc>
                    <a:spcPts val="2660"/>
                  </a:lnSpc>
                  <a:spcBef>
                    <a:spcPct val="0"/>
                  </a:spcBef>
                </a:pPr>
                <a:endParaRPr/>
              </a:p>
            </p:txBody>
          </p:sp>
        </p:grpSp>
        <p:sp>
          <p:nvSpPr>
            <p:cNvPr id="9" name="Freeform 9"/>
            <p:cNvSpPr/>
            <p:nvPr/>
          </p:nvSpPr>
          <p:spPr>
            <a:xfrm>
              <a:off x="0" y="0"/>
              <a:ext cx="8082191" cy="10972800"/>
            </a:xfrm>
            <a:custGeom>
              <a:avLst/>
              <a:gdLst/>
              <a:ahLst/>
              <a:cxnLst/>
              <a:rect l="l" t="t" r="r" b="b"/>
              <a:pathLst>
                <a:path w="8082191" h="10972800">
                  <a:moveTo>
                    <a:pt x="0" y="0"/>
                  </a:moveTo>
                  <a:lnTo>
                    <a:pt x="8082191" y="0"/>
                  </a:lnTo>
                  <a:lnTo>
                    <a:pt x="8082191" y="10972800"/>
                  </a:lnTo>
                  <a:lnTo>
                    <a:pt x="0" y="10972800"/>
                  </a:lnTo>
                  <a:lnTo>
                    <a:pt x="0" y="0"/>
                  </a:lnTo>
                  <a:close/>
                </a:path>
              </a:pathLst>
            </a:custGeom>
            <a:blipFill>
              <a:blip r:embed="rId5"/>
              <a:stretch>
                <a:fillRect t="-2054" b="-2054"/>
              </a:stretch>
            </a:blipFill>
          </p:spPr>
          <p:txBody>
            <a:bodyPr/>
            <a:lstStyle/>
            <a:p>
              <a:endParaRPr lang="en-GB"/>
            </a:p>
          </p:txBody>
        </p:sp>
      </p:grpSp>
      <p:sp>
        <p:nvSpPr>
          <p:cNvPr id="10" name="TextBox 10"/>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LA ENQUIRIES: </a:t>
            </a:r>
            <a:r>
              <a:rPr lang="en-US" sz="7500" b="1" spc="7">
                <a:solidFill>
                  <a:srgbClr val="292A5A"/>
                </a:solidFill>
                <a:latin typeface="Glacial Indifference Bold"/>
                <a:ea typeface="Glacial Indifference Bold"/>
                <a:cs typeface="Glacial Indifference Bold"/>
                <a:sym typeface="Glacial Indifference Bold"/>
              </a:rPr>
              <a:t>CON29</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E9505B-2709-C948-F087-11253B83B4EE}"/>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8839C878-BF8D-F581-F9C7-E8BE93A33B60}"/>
              </a:ext>
            </a:extLst>
          </p:cNvPr>
          <p:cNvSpPr txBox="1"/>
          <p:nvPr/>
        </p:nvSpPr>
        <p:spPr>
          <a:xfrm>
            <a:off x="1028700" y="2116392"/>
            <a:ext cx="10804139" cy="7758713"/>
          </a:xfrm>
          <a:prstGeom prst="rect">
            <a:avLst/>
          </a:prstGeom>
        </p:spPr>
        <p:txBody>
          <a:bodyPr lIns="0" tIns="0" rIns="0" bIns="0" rtlCol="0" anchor="t">
            <a:spAutoFit/>
          </a:bodyPr>
          <a:lstStyle/>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Requested at same time as LLC1: CON29 covers matters not registrable under LLCA 1975, but are to find out about other matters</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Two standard forms: CON29 (core form) and CON29 (optional)</a:t>
            </a:r>
          </a:p>
          <a:p>
            <a:pPr marL="1252218" lvl="2" indent="-417406" algn="l">
              <a:lnSpc>
                <a:spcPts val="4784"/>
              </a:lnSpc>
              <a:buFont typeface="Arial"/>
              <a:buChar char="⚬"/>
            </a:pPr>
            <a:r>
              <a:rPr lang="en-US" sz="2899" u="sng">
                <a:solidFill>
                  <a:srgbClr val="292A5A"/>
                </a:solidFill>
                <a:latin typeface="Glacial Indifference"/>
                <a:ea typeface="Glacial Indifference"/>
                <a:cs typeface="Glacial Indifference"/>
                <a:sym typeface="Glacial Indifference"/>
                <a:hlinkClick r:id="rId3" tooltip="https://www.stratford.gov.uk/doc/211858/name/CON29%20Form.pdf"/>
              </a:rPr>
              <a:t>CON 29</a:t>
            </a:r>
            <a:r>
              <a:rPr lang="en-US" sz="2899">
                <a:solidFill>
                  <a:srgbClr val="292A5A"/>
                </a:solidFill>
                <a:latin typeface="Glacial Indifference"/>
                <a:ea typeface="Glacial Indifference"/>
                <a:cs typeface="Glacial Indifference"/>
                <a:sym typeface="Glacial Indifference"/>
              </a:rPr>
              <a:t> </a:t>
            </a:r>
          </a:p>
          <a:p>
            <a:pPr marL="1252218" lvl="2" indent="-417406" algn="l">
              <a:lnSpc>
                <a:spcPts val="4784"/>
              </a:lnSpc>
              <a:buFont typeface="Arial"/>
              <a:buChar char="⚬"/>
            </a:pPr>
            <a:r>
              <a:rPr lang="en-US" sz="2899" u="sng">
                <a:solidFill>
                  <a:srgbClr val="292A5A"/>
                </a:solidFill>
                <a:latin typeface="Glacial Indifference"/>
                <a:ea typeface="Glacial Indifference"/>
                <a:cs typeface="Glacial Indifference"/>
                <a:sym typeface="Glacial Indifference"/>
                <a:hlinkClick r:id="rId4" tooltip="https://www.midsussex.gov.uk/media/2211/local-land-charge-con29o-form.pdf"/>
              </a:rPr>
              <a:t>CON 29O</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Questions framed in a way to invite a negative response. If there is an unexpected positive response, further enquiries are needed</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Some common issues:</a:t>
            </a:r>
          </a:p>
          <a:p>
            <a:pPr marL="1252218" lvl="2" indent="-417406"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Roads/access</a:t>
            </a:r>
          </a:p>
          <a:p>
            <a:pPr marL="1252218" lvl="2" indent="-417406"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Drainage/sewers</a:t>
            </a:r>
          </a:p>
          <a:p>
            <a:pPr marL="1252218" lvl="2" indent="-417406"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Planning notices (see unit 4)</a:t>
            </a:r>
          </a:p>
        </p:txBody>
      </p:sp>
      <p:sp>
        <p:nvSpPr>
          <p:cNvPr id="3" name="AutoShape 3">
            <a:extLst>
              <a:ext uri="{FF2B5EF4-FFF2-40B4-BE49-F238E27FC236}">
                <a16:creationId xmlns:a16="http://schemas.microsoft.com/office/drawing/2014/main" id="{526E9B39-E63C-ECC5-ED3E-0ADD828B5E3C}"/>
              </a:ext>
            </a:extLst>
          </p:cNvPr>
          <p:cNvSpPr/>
          <p:nvPr/>
        </p:nvSpPr>
        <p:spPr>
          <a:xfrm>
            <a:off x="11589837" y="9736180"/>
            <a:ext cx="6698163" cy="550820"/>
          </a:xfrm>
          <a:prstGeom prst="rect">
            <a:avLst/>
          </a:prstGeom>
          <a:solidFill>
            <a:srgbClr val="E65485"/>
          </a:solidFill>
        </p:spPr>
        <p:txBody>
          <a:bodyPr/>
          <a:lstStyle/>
          <a:p>
            <a:endParaRPr lang="en-GB"/>
          </a:p>
        </p:txBody>
      </p:sp>
      <p:sp>
        <p:nvSpPr>
          <p:cNvPr id="4" name="AutoShape 4">
            <a:extLst>
              <a:ext uri="{FF2B5EF4-FFF2-40B4-BE49-F238E27FC236}">
                <a16:creationId xmlns:a16="http://schemas.microsoft.com/office/drawing/2014/main" id="{418EF9D8-8220-7963-1900-7FA8A1580D78}"/>
              </a:ext>
            </a:extLst>
          </p:cNvPr>
          <p:cNvSpPr/>
          <p:nvPr/>
        </p:nvSpPr>
        <p:spPr>
          <a:xfrm>
            <a:off x="0" y="0"/>
            <a:ext cx="14417942" cy="771525"/>
          </a:xfrm>
          <a:prstGeom prst="rect">
            <a:avLst/>
          </a:prstGeom>
          <a:solidFill>
            <a:srgbClr val="292A5A"/>
          </a:solidFill>
        </p:spPr>
        <p:txBody>
          <a:bodyPr/>
          <a:lstStyle/>
          <a:p>
            <a:endParaRPr lang="en-GB"/>
          </a:p>
        </p:txBody>
      </p:sp>
      <p:grpSp>
        <p:nvGrpSpPr>
          <p:cNvPr id="5" name="Group 5">
            <a:extLst>
              <a:ext uri="{FF2B5EF4-FFF2-40B4-BE49-F238E27FC236}">
                <a16:creationId xmlns:a16="http://schemas.microsoft.com/office/drawing/2014/main" id="{2D14DD50-D681-EB1B-246C-05E4CD7F4C9B}"/>
              </a:ext>
            </a:extLst>
          </p:cNvPr>
          <p:cNvGrpSpPr/>
          <p:nvPr/>
        </p:nvGrpSpPr>
        <p:grpSpPr>
          <a:xfrm>
            <a:off x="11832839" y="1028700"/>
            <a:ext cx="6439303" cy="8229600"/>
            <a:chOff x="0" y="0"/>
            <a:chExt cx="8585737" cy="10972800"/>
          </a:xfrm>
        </p:grpSpPr>
        <p:grpSp>
          <p:nvGrpSpPr>
            <p:cNvPr id="6" name="Group 6">
              <a:extLst>
                <a:ext uri="{FF2B5EF4-FFF2-40B4-BE49-F238E27FC236}">
                  <a16:creationId xmlns:a16="http://schemas.microsoft.com/office/drawing/2014/main" id="{FDB96F6C-F4E0-3779-0C79-ECEC19D27313}"/>
                </a:ext>
              </a:extLst>
            </p:cNvPr>
            <p:cNvGrpSpPr/>
            <p:nvPr/>
          </p:nvGrpSpPr>
          <p:grpSpPr>
            <a:xfrm>
              <a:off x="0" y="356751"/>
              <a:ext cx="8585737" cy="10616049"/>
              <a:chOff x="0" y="0"/>
              <a:chExt cx="1310036" cy="1619827"/>
            </a:xfrm>
          </p:grpSpPr>
          <p:sp>
            <p:nvSpPr>
              <p:cNvPr id="7" name="Freeform 7">
                <a:extLst>
                  <a:ext uri="{FF2B5EF4-FFF2-40B4-BE49-F238E27FC236}">
                    <a16:creationId xmlns:a16="http://schemas.microsoft.com/office/drawing/2014/main" id="{42EEEC31-0BCA-BCE5-49BB-8568AA9D4C47}"/>
                  </a:ext>
                </a:extLst>
              </p:cNvPr>
              <p:cNvSpPr/>
              <p:nvPr/>
            </p:nvSpPr>
            <p:spPr>
              <a:xfrm>
                <a:off x="0" y="0"/>
                <a:ext cx="1310036" cy="1619827"/>
              </a:xfrm>
              <a:custGeom>
                <a:avLst/>
                <a:gdLst/>
                <a:ahLst/>
                <a:cxnLst/>
                <a:rect l="l" t="t" r="r" b="b"/>
                <a:pathLst>
                  <a:path w="1310036" h="1619827">
                    <a:moveTo>
                      <a:pt x="0" y="0"/>
                    </a:moveTo>
                    <a:lnTo>
                      <a:pt x="1310036" y="0"/>
                    </a:lnTo>
                    <a:lnTo>
                      <a:pt x="1310036" y="1619827"/>
                    </a:lnTo>
                    <a:lnTo>
                      <a:pt x="0" y="1619827"/>
                    </a:lnTo>
                    <a:close/>
                  </a:path>
                </a:pathLst>
              </a:custGeom>
              <a:solidFill>
                <a:srgbClr val="FFFFFF"/>
              </a:solidFill>
            </p:spPr>
            <p:txBody>
              <a:bodyPr/>
              <a:lstStyle/>
              <a:p>
                <a:endParaRPr lang="en-GB"/>
              </a:p>
            </p:txBody>
          </p:sp>
          <p:sp>
            <p:nvSpPr>
              <p:cNvPr id="8" name="TextBox 8">
                <a:extLst>
                  <a:ext uri="{FF2B5EF4-FFF2-40B4-BE49-F238E27FC236}">
                    <a16:creationId xmlns:a16="http://schemas.microsoft.com/office/drawing/2014/main" id="{800FDDF1-B1D5-017B-9A53-8A54B50E71EB}"/>
                  </a:ext>
                </a:extLst>
              </p:cNvPr>
              <p:cNvSpPr txBox="1"/>
              <p:nvPr/>
            </p:nvSpPr>
            <p:spPr>
              <a:xfrm>
                <a:off x="0" y="-38100"/>
                <a:ext cx="1310036" cy="1657927"/>
              </a:xfrm>
              <a:prstGeom prst="rect">
                <a:avLst/>
              </a:prstGeom>
            </p:spPr>
            <p:txBody>
              <a:bodyPr lIns="50800" tIns="50800" rIns="50800" bIns="50800" rtlCol="0" anchor="ctr"/>
              <a:lstStyle/>
              <a:p>
                <a:pPr algn="ctr">
                  <a:lnSpc>
                    <a:spcPts val="2660"/>
                  </a:lnSpc>
                  <a:spcBef>
                    <a:spcPct val="0"/>
                  </a:spcBef>
                </a:pPr>
                <a:endParaRPr/>
              </a:p>
            </p:txBody>
          </p:sp>
        </p:grpSp>
        <p:sp>
          <p:nvSpPr>
            <p:cNvPr id="9" name="Freeform 9">
              <a:extLst>
                <a:ext uri="{FF2B5EF4-FFF2-40B4-BE49-F238E27FC236}">
                  <a16:creationId xmlns:a16="http://schemas.microsoft.com/office/drawing/2014/main" id="{846D18A8-CC1A-99B5-43CD-1ED679BA7E33}"/>
                </a:ext>
              </a:extLst>
            </p:cNvPr>
            <p:cNvSpPr/>
            <p:nvPr/>
          </p:nvSpPr>
          <p:spPr>
            <a:xfrm>
              <a:off x="0" y="0"/>
              <a:ext cx="8082191" cy="10972800"/>
            </a:xfrm>
            <a:custGeom>
              <a:avLst/>
              <a:gdLst/>
              <a:ahLst/>
              <a:cxnLst/>
              <a:rect l="l" t="t" r="r" b="b"/>
              <a:pathLst>
                <a:path w="8082191" h="10972800">
                  <a:moveTo>
                    <a:pt x="0" y="0"/>
                  </a:moveTo>
                  <a:lnTo>
                    <a:pt x="8082191" y="0"/>
                  </a:lnTo>
                  <a:lnTo>
                    <a:pt x="8082191" y="10972800"/>
                  </a:lnTo>
                  <a:lnTo>
                    <a:pt x="0" y="10972800"/>
                  </a:lnTo>
                  <a:lnTo>
                    <a:pt x="0" y="0"/>
                  </a:lnTo>
                  <a:close/>
                </a:path>
              </a:pathLst>
            </a:custGeom>
            <a:blipFill>
              <a:blip r:embed="rId5"/>
              <a:stretch>
                <a:fillRect t="-2054" b="-2054"/>
              </a:stretch>
            </a:blipFill>
          </p:spPr>
          <p:txBody>
            <a:bodyPr/>
            <a:lstStyle/>
            <a:p>
              <a:endParaRPr lang="en-GB"/>
            </a:p>
          </p:txBody>
        </p:sp>
      </p:grpSp>
      <p:sp>
        <p:nvSpPr>
          <p:cNvPr id="10" name="TextBox 10">
            <a:extLst>
              <a:ext uri="{FF2B5EF4-FFF2-40B4-BE49-F238E27FC236}">
                <a16:creationId xmlns:a16="http://schemas.microsoft.com/office/drawing/2014/main" id="{EB0BA040-565E-44F8-4450-198468E34A2D}"/>
              </a:ext>
            </a:extLst>
          </p:cNvPr>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LA ENQUIRIES: </a:t>
            </a:r>
            <a:r>
              <a:rPr lang="en-US" sz="7500" b="1" spc="7">
                <a:solidFill>
                  <a:srgbClr val="292A5A"/>
                </a:solidFill>
                <a:latin typeface="Glacial Indifference Bold"/>
                <a:ea typeface="Glacial Indifference Bold"/>
                <a:cs typeface="Glacial Indifference Bold"/>
                <a:sym typeface="Glacial Indifference Bold"/>
              </a:rPr>
              <a:t>CON29</a:t>
            </a:r>
          </a:p>
        </p:txBody>
      </p:sp>
    </p:spTree>
    <p:extLst>
      <p:ext uri="{BB962C8B-B14F-4D97-AF65-F5344CB8AC3E}">
        <p14:creationId xmlns:p14="http://schemas.microsoft.com/office/powerpoint/2010/main" val="3459322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116392"/>
            <a:ext cx="10183135" cy="6558618"/>
          </a:xfrm>
          <a:prstGeom prst="rect">
            <a:avLst/>
          </a:prstGeom>
        </p:spPr>
        <p:txBody>
          <a:bodyPr lIns="0" tIns="0" rIns="0" bIns="0" rtlCol="0" anchor="t">
            <a:spAutoFit/>
          </a:bodyPr>
          <a:lstStyle/>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Liability for incorrect answers is limited via a limitation clause on the standard form (limiting liability in negligence on behalf of LA </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Disclaimer on form is only valid in so far as reasonable to limit liability</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Only intended to be correct on date of report: may be out of date immediately after if matters change, care when relying on dated replies</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LLC is specific to property it relates and only a few of the enquiries of LA ask about locality</a:t>
            </a:r>
          </a:p>
          <a:p>
            <a:pPr marL="626109" lvl="1" indent="-313054" algn="l">
              <a:lnSpc>
                <a:spcPts val="4784"/>
              </a:lnSpc>
              <a:buFont typeface="Arial"/>
              <a:buChar char="•"/>
            </a:pPr>
            <a:r>
              <a:rPr lang="en-US" sz="2899">
                <a:solidFill>
                  <a:srgbClr val="292A5A"/>
                </a:solidFill>
                <a:latin typeface="Glacial Indifference"/>
                <a:ea typeface="Glacial Indifference"/>
                <a:cs typeface="Glacial Indifference"/>
                <a:sym typeface="Glacial Indifference"/>
              </a:rPr>
              <a:t>Official v Personal local search</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LA ENQUIRIES: </a:t>
            </a:r>
            <a:r>
              <a:rPr lang="en-US" sz="7500" b="1" spc="7">
                <a:solidFill>
                  <a:srgbClr val="292A5A"/>
                </a:solidFill>
                <a:latin typeface="Glacial Indifference Bold"/>
                <a:ea typeface="Glacial Indifference Bold"/>
                <a:cs typeface="Glacial Indifference Bold"/>
                <a:sym typeface="Glacial Indifference Bold"/>
              </a:rPr>
              <a:t>LIMITS AND LIABILITY</a:t>
            </a:r>
          </a:p>
        </p:txBody>
      </p:sp>
      <p:grpSp>
        <p:nvGrpSpPr>
          <p:cNvPr id="6" name="Group 6"/>
          <p:cNvGrpSpPr/>
          <p:nvPr/>
        </p:nvGrpSpPr>
        <p:grpSpPr>
          <a:xfrm>
            <a:off x="11211835" y="2268305"/>
            <a:ext cx="7076165" cy="7210706"/>
            <a:chOff x="0" y="0"/>
            <a:chExt cx="858669" cy="874995"/>
          </a:xfrm>
        </p:grpSpPr>
        <p:sp>
          <p:nvSpPr>
            <p:cNvPr id="7" name="Freeform 7"/>
            <p:cNvSpPr/>
            <p:nvPr/>
          </p:nvSpPr>
          <p:spPr>
            <a:xfrm>
              <a:off x="0" y="0"/>
              <a:ext cx="858669" cy="874995"/>
            </a:xfrm>
            <a:custGeom>
              <a:avLst/>
              <a:gdLst/>
              <a:ahLst/>
              <a:cxnLst/>
              <a:rect l="l" t="t" r="r" b="b"/>
              <a:pathLst>
                <a:path w="858669" h="874995">
                  <a:moveTo>
                    <a:pt x="120216" y="0"/>
                  </a:moveTo>
                  <a:lnTo>
                    <a:pt x="738454" y="0"/>
                  </a:lnTo>
                  <a:cubicBezTo>
                    <a:pt x="804847" y="0"/>
                    <a:pt x="858669" y="53822"/>
                    <a:pt x="858669" y="120216"/>
                  </a:cubicBezTo>
                  <a:lnTo>
                    <a:pt x="858669" y="754780"/>
                  </a:lnTo>
                  <a:cubicBezTo>
                    <a:pt x="858669" y="821173"/>
                    <a:pt x="804847" y="874995"/>
                    <a:pt x="738454" y="874995"/>
                  </a:cubicBezTo>
                  <a:lnTo>
                    <a:pt x="120216" y="874995"/>
                  </a:lnTo>
                  <a:cubicBezTo>
                    <a:pt x="53822" y="874995"/>
                    <a:pt x="0" y="821173"/>
                    <a:pt x="0" y="754780"/>
                  </a:cubicBezTo>
                  <a:lnTo>
                    <a:pt x="0" y="120216"/>
                  </a:lnTo>
                  <a:cubicBezTo>
                    <a:pt x="0" y="53822"/>
                    <a:pt x="53822" y="0"/>
                    <a:pt x="120216"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85725"/>
              <a:ext cx="858669" cy="960720"/>
            </a:xfrm>
            <a:prstGeom prst="rect">
              <a:avLst/>
            </a:prstGeom>
          </p:spPr>
          <p:txBody>
            <a:bodyPr lIns="254000" tIns="254000" rIns="254000" bIns="254000" rtlCol="0" anchor="ctr"/>
            <a:lstStyle/>
            <a:p>
              <a:pPr algn="ctr">
                <a:lnSpc>
                  <a:spcPts val="4050"/>
                </a:lnSpc>
              </a:pPr>
              <a:r>
                <a:rPr lang="en-US" sz="2700" spc="2">
                  <a:solidFill>
                    <a:srgbClr val="292A5A"/>
                  </a:solidFill>
                  <a:latin typeface="Glacial Indifference"/>
                  <a:ea typeface="Glacial Indifference"/>
                  <a:cs typeface="Glacial Indifference"/>
                  <a:sym typeface="Glacial Indifference"/>
                </a:rPr>
                <a:t>It is highly likely that any conveyancing firm using a search provider will use one that is a member of </a:t>
              </a:r>
              <a:r>
                <a:rPr lang="en-US" sz="2700" u="sng" spc="2">
                  <a:solidFill>
                    <a:srgbClr val="292A5A"/>
                  </a:solidFill>
                  <a:latin typeface="Glacial Indifference"/>
                  <a:ea typeface="Glacial Indifference"/>
                  <a:cs typeface="Glacial Indifference"/>
                  <a:sym typeface="Glacial Indifference"/>
                  <a:hlinkClick r:id="rId3" tooltip="https://www.copso.org.uk"/>
                </a:rPr>
                <a:t>CoPSO</a:t>
              </a:r>
              <a:r>
                <a:rPr lang="en-US" sz="2700" spc="2">
                  <a:solidFill>
                    <a:srgbClr val="292A5A"/>
                  </a:solidFill>
                  <a:latin typeface="Glacial Indifference"/>
                  <a:ea typeface="Glacial Indifference"/>
                  <a:cs typeface="Glacial Indifference"/>
                  <a:sym typeface="Glacial Indifference"/>
                </a:rPr>
                <a:t>. However, it is always important for the conveyancer to check Part 2 of the UK Finance Mortgage Lenders’ Handbook because some mortgage lenders will not accept personal searches; others state that they will only accept them at the risk of the conveyancing firm.</a:t>
              </a:r>
            </a:p>
            <a:p>
              <a:pPr algn="ctr">
                <a:lnSpc>
                  <a:spcPts val="4050"/>
                </a:lnSpc>
              </a:pPr>
              <a:endParaRPr lang="en-US" sz="2700" spc="2">
                <a:solidFill>
                  <a:srgbClr val="292A5A"/>
                </a:solidFill>
                <a:latin typeface="Glacial Indifference"/>
                <a:ea typeface="Glacial Indifference"/>
                <a:cs typeface="Glacial Indifference"/>
                <a:sym typeface="Glacial Indifference"/>
              </a:endParaRPr>
            </a:p>
            <a:p>
              <a:pPr algn="ctr">
                <a:lnSpc>
                  <a:spcPts val="4050"/>
                </a:lnSpc>
              </a:pPr>
              <a:r>
                <a:rPr lang="en-US" sz="2700" spc="2">
                  <a:solidFill>
                    <a:srgbClr val="292A5A"/>
                  </a:solidFill>
                  <a:latin typeface="Glacial Indifference"/>
                  <a:ea typeface="Glacial Indifference"/>
                  <a:cs typeface="Glacial Indifference"/>
                  <a:sym typeface="Glacial Indifference"/>
                </a:rPr>
                <a:t>The conveyancer should ensure that they use a reputable commercial search provider that is a member of CoPSO.</a:t>
              </a: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3808162"/>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Review your client’s local searches. What issues are identified which may warrant further action? </a:t>
            </a:r>
          </a:p>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What action might you undertake as their conveyancer? What steps might you advise to resolve these? </a:t>
            </a:r>
          </a:p>
          <a:p>
            <a:pPr marL="1597665" lvl="2" indent="-532555"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E.g. further enquiries? With who? or remedies? </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3:</a:t>
            </a:r>
            <a:r>
              <a:rPr lang="en-US" sz="6500" b="1" spc="6">
                <a:solidFill>
                  <a:srgbClr val="292A5A"/>
                </a:solidFill>
                <a:latin typeface="Glacial Indifference Bold"/>
                <a:ea typeface="Glacial Indifference Bold"/>
                <a:cs typeface="Glacial Indifference Bold"/>
                <a:sym typeface="Glacial Indifference Bold"/>
              </a:rPr>
              <a:t> REVISIT YOUR CLIENT’S CASE</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50256"/>
            <a:ext cx="10980053" cy="8101519"/>
          </a:xfrm>
          <a:prstGeom prst="rect">
            <a:avLst/>
          </a:prstGeom>
        </p:spPr>
        <p:txBody>
          <a:bodyPr lIns="0" tIns="0" rIns="0" bIns="0" rtlCol="0" anchor="t">
            <a:spAutoFit/>
          </a:bodyPr>
          <a:lstStyle/>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Some environmental matters exposed on CON29, e.g. contaminated land, EPA 1990. Part IIA</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Enquiries also cover nearby contaminated land which may harm the property being searched. </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Enquires can only disclose information which LA know about and is taking action. Continuing process to identify and clean up contaminated land, so contamination may not be discovered</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Though basic principle for contaminated land is that polluter pays, subsequent land owners can be held responsible for the costs of clean-up, which may be considerable </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As such, prudent to undertake separate environmental search, especially on former industrial land.</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See </a:t>
            </a:r>
            <a:r>
              <a:rPr lang="en-US" sz="2899" u="sng">
                <a:solidFill>
                  <a:srgbClr val="292A5A"/>
                </a:solidFill>
                <a:latin typeface="Glacial Indifference"/>
                <a:ea typeface="Glacial Indifference"/>
                <a:cs typeface="Glacial Indifference"/>
                <a:sym typeface="Glacial Indifference"/>
                <a:hlinkClick r:id="rId3" tooltip="http://www.gov.uk/government/publications/contaminated-land-statutory-guidance"/>
              </a:rPr>
              <a:t>DEFRA</a:t>
            </a:r>
            <a:r>
              <a:rPr lang="en-US" sz="2899">
                <a:solidFill>
                  <a:srgbClr val="292A5A"/>
                </a:solidFill>
                <a:latin typeface="Glacial Indifference"/>
                <a:ea typeface="Glacial Indifference"/>
                <a:cs typeface="Glacial Indifference"/>
                <a:sym typeface="Glacial Indifference"/>
              </a:rPr>
              <a:t> guidance, and </a:t>
            </a:r>
            <a:r>
              <a:rPr lang="en-US" sz="2899" u="sng">
                <a:solidFill>
                  <a:srgbClr val="292A5A"/>
                </a:solidFill>
                <a:latin typeface="Glacial Indifference"/>
                <a:ea typeface="Glacial Indifference"/>
                <a:cs typeface="Glacial Indifference"/>
                <a:sym typeface="Glacial Indifference"/>
                <a:hlinkClick r:id="rId4" tooltip="https://www.gov.uk/government/publications/statutory-guidance-covering-radioactive-contaminated-land"/>
              </a:rPr>
              <a:t>Radioactive contaminated land guidance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73856"/>
            <a:ext cx="17678216" cy="1557032"/>
          </a:xfrm>
          <a:prstGeom prst="rect">
            <a:avLst/>
          </a:prstGeom>
        </p:spPr>
        <p:txBody>
          <a:bodyPr lIns="0" tIns="0" rIns="0" bIns="0" rtlCol="0" anchor="t">
            <a:spAutoFit/>
          </a:bodyPr>
          <a:lstStyle/>
          <a:p>
            <a:pPr algn="just">
              <a:lnSpc>
                <a:spcPts val="13600"/>
              </a:lnSpc>
            </a:pPr>
            <a:r>
              <a:rPr lang="en-US" sz="6800" b="1" spc="6">
                <a:solidFill>
                  <a:srgbClr val="E65485"/>
                </a:solidFill>
                <a:latin typeface="Glacial Indifference Bold"/>
                <a:ea typeface="Glacial Indifference Bold"/>
                <a:cs typeface="Glacial Indifference Bold"/>
                <a:sym typeface="Glacial Indifference Bold"/>
              </a:rPr>
              <a:t>ENVIRONMENTAL </a:t>
            </a:r>
            <a:r>
              <a:rPr lang="en-US" sz="6800" b="1" spc="6">
                <a:solidFill>
                  <a:srgbClr val="292A5A"/>
                </a:solidFill>
                <a:latin typeface="Glacial Indifference Bold"/>
                <a:ea typeface="Glacial Indifference Bold"/>
                <a:cs typeface="Glacial Indifference Bold"/>
                <a:sym typeface="Glacial Indifference Bold"/>
              </a:rPr>
              <a:t>MATTERS</a:t>
            </a:r>
          </a:p>
        </p:txBody>
      </p:sp>
      <p:grpSp>
        <p:nvGrpSpPr>
          <p:cNvPr id="6" name="Group 6"/>
          <p:cNvGrpSpPr/>
          <p:nvPr/>
        </p:nvGrpSpPr>
        <p:grpSpPr>
          <a:xfrm>
            <a:off x="11211835" y="1533257"/>
            <a:ext cx="7076165" cy="7725043"/>
            <a:chOff x="0" y="0"/>
            <a:chExt cx="858669" cy="937409"/>
          </a:xfrm>
        </p:grpSpPr>
        <p:sp>
          <p:nvSpPr>
            <p:cNvPr id="7" name="Freeform 7"/>
            <p:cNvSpPr/>
            <p:nvPr/>
          </p:nvSpPr>
          <p:spPr>
            <a:xfrm>
              <a:off x="0" y="0"/>
              <a:ext cx="858669" cy="937408"/>
            </a:xfrm>
            <a:custGeom>
              <a:avLst/>
              <a:gdLst/>
              <a:ahLst/>
              <a:cxnLst/>
              <a:rect l="l" t="t" r="r" b="b"/>
              <a:pathLst>
                <a:path w="858669" h="937408">
                  <a:moveTo>
                    <a:pt x="120216" y="0"/>
                  </a:moveTo>
                  <a:lnTo>
                    <a:pt x="738454" y="0"/>
                  </a:lnTo>
                  <a:cubicBezTo>
                    <a:pt x="804847" y="0"/>
                    <a:pt x="858669" y="53822"/>
                    <a:pt x="858669" y="120216"/>
                  </a:cubicBezTo>
                  <a:lnTo>
                    <a:pt x="858669" y="817193"/>
                  </a:lnTo>
                  <a:cubicBezTo>
                    <a:pt x="858669" y="883586"/>
                    <a:pt x="804847" y="937408"/>
                    <a:pt x="738454" y="937408"/>
                  </a:cubicBezTo>
                  <a:lnTo>
                    <a:pt x="120216" y="937408"/>
                  </a:lnTo>
                  <a:cubicBezTo>
                    <a:pt x="53822" y="937408"/>
                    <a:pt x="0" y="883586"/>
                    <a:pt x="0" y="817193"/>
                  </a:cubicBezTo>
                  <a:lnTo>
                    <a:pt x="0" y="120216"/>
                  </a:lnTo>
                  <a:cubicBezTo>
                    <a:pt x="0" y="53822"/>
                    <a:pt x="53822" y="0"/>
                    <a:pt x="120216"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85725"/>
              <a:ext cx="858669" cy="1023134"/>
            </a:xfrm>
            <a:prstGeom prst="rect">
              <a:avLst/>
            </a:prstGeom>
          </p:spPr>
          <p:txBody>
            <a:bodyPr lIns="254000" tIns="254000" rIns="254000" bIns="254000" rtlCol="0" anchor="ctr"/>
            <a:lstStyle/>
            <a:p>
              <a:pPr algn="ctr">
                <a:lnSpc>
                  <a:spcPts val="4050"/>
                </a:lnSpc>
              </a:pPr>
              <a:r>
                <a:rPr lang="en-US" sz="2700" spc="2">
                  <a:solidFill>
                    <a:srgbClr val="292A5A"/>
                  </a:solidFill>
                  <a:latin typeface="Glacial Indifference"/>
                  <a:ea typeface="Glacial Indifference"/>
                  <a:cs typeface="Glacial Indifference"/>
                  <a:sym typeface="Glacial Indifference"/>
                </a:rPr>
                <a:t> Conveyancers must be aware of the issue of land contamination and should consider whether it is an issue in the conveyancing transaction.</a:t>
              </a:r>
            </a:p>
            <a:p>
              <a:pPr algn="ctr">
                <a:lnSpc>
                  <a:spcPts val="4050"/>
                </a:lnSpc>
              </a:pPr>
              <a:endParaRPr lang="en-US" sz="2700" spc="2">
                <a:solidFill>
                  <a:srgbClr val="292A5A"/>
                </a:solidFill>
                <a:latin typeface="Glacial Indifference"/>
                <a:ea typeface="Glacial Indifference"/>
                <a:cs typeface="Glacial Indifference"/>
                <a:sym typeface="Glacial Indifference"/>
              </a:endParaRPr>
            </a:p>
            <a:p>
              <a:pPr algn="ctr">
                <a:lnSpc>
                  <a:spcPts val="4050"/>
                </a:lnSpc>
              </a:pPr>
              <a:r>
                <a:rPr lang="en-US" sz="2700" spc="2">
                  <a:solidFill>
                    <a:srgbClr val="292A5A"/>
                  </a:solidFill>
                  <a:latin typeface="Glacial Indifference"/>
                  <a:ea typeface="Glacial Indifference"/>
                  <a:cs typeface="Glacial Indifference"/>
                  <a:sym typeface="Glacial Indifference"/>
                </a:rPr>
                <a:t>Conveyancers should check from local search results whether the land has been designated by the local authority as contaminated and, if so, make further searches and enquiries. Where the land has not been designated as contaminated, if it appears that contamination may be an issue, the conveyancer should make all necessary further enquiries</a:t>
              </a: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31868"/>
            <a:ext cx="11976289" cy="8121421"/>
          </a:xfrm>
          <a:prstGeom prst="rect">
            <a:avLst/>
          </a:prstGeom>
        </p:spPr>
        <p:txBody>
          <a:bodyPr lIns="0" tIns="0" rIns="0" bIns="0" rtlCol="0" anchor="t">
            <a:spAutoFit/>
          </a:bodyPr>
          <a:lstStyle/>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LA CON29 can only reveal information on contaminated land</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Now usual practice for most law firms to conduct </a:t>
            </a:r>
            <a:r>
              <a:rPr lang="en-US" sz="2700" b="1">
                <a:solidFill>
                  <a:srgbClr val="292A5A"/>
                </a:solidFill>
                <a:latin typeface="Glacial Indifference Bold"/>
                <a:ea typeface="Glacial Indifference Bold"/>
                <a:cs typeface="Glacial Indifference Bold"/>
                <a:sym typeface="Glacial Indifference Bold"/>
              </a:rPr>
              <a:t>environmental searches. </a:t>
            </a:r>
            <a:r>
              <a:rPr lang="en-US" sz="2700">
                <a:solidFill>
                  <a:srgbClr val="292A5A"/>
                </a:solidFill>
                <a:latin typeface="Glacial Indifference"/>
                <a:ea typeface="Glacial Indifference"/>
                <a:cs typeface="Glacial Indifference"/>
                <a:sym typeface="Glacial Indifference"/>
              </a:rPr>
              <a:t>Technically optional, but many run as standard. </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Several commercial firms offer such searches </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Results based on published information on passed use of land, but further scientific investigation can always be ordered</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Another approach is to insure against the risk of possible contamination, but insurance does not discover if in fact contaminated, only cover cost of remedy. </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Environmental searches also look into other mattersL</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flood risk, mining, radon, gas, old oil and gas tanks, and historic land use</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`If covers flood, no need for separate flood search</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Some also cover risk of subsidence </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Might also order Groundsure Energy and Transportation report (infrastructure)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26231"/>
            <a:ext cx="17678216" cy="1696112"/>
          </a:xfrm>
          <a:prstGeom prst="rect">
            <a:avLst/>
          </a:prstGeom>
        </p:spPr>
        <p:txBody>
          <a:bodyPr lIns="0" tIns="0" rIns="0" bIns="0" rtlCol="0" anchor="t">
            <a:spAutoFit/>
          </a:bodyPr>
          <a:lstStyle/>
          <a:p>
            <a:pPr algn="just">
              <a:lnSpc>
                <a:spcPts val="14800"/>
              </a:lnSpc>
            </a:pPr>
            <a:r>
              <a:rPr lang="en-US" sz="7400" b="1" spc="7">
                <a:solidFill>
                  <a:srgbClr val="E65485"/>
                </a:solidFill>
                <a:latin typeface="Glacial Indifference Bold"/>
                <a:ea typeface="Glacial Indifference Bold"/>
                <a:cs typeface="Glacial Indifference Bold"/>
                <a:sym typeface="Glacial Indifference Bold"/>
              </a:rPr>
              <a:t>ENVIRONMENTAL </a:t>
            </a:r>
            <a:r>
              <a:rPr lang="en-US" sz="7400" b="1" spc="7">
                <a:solidFill>
                  <a:srgbClr val="292A5A"/>
                </a:solidFill>
                <a:latin typeface="Glacial Indifference Bold"/>
                <a:ea typeface="Glacial Indifference Bold"/>
                <a:cs typeface="Glacial Indifference Bold"/>
                <a:sym typeface="Glacial Indifference Bold"/>
              </a:rPr>
              <a:t>SEARCH</a:t>
            </a:r>
          </a:p>
        </p:txBody>
      </p:sp>
      <p:grpSp>
        <p:nvGrpSpPr>
          <p:cNvPr id="6" name="Group 6"/>
          <p:cNvGrpSpPr/>
          <p:nvPr/>
        </p:nvGrpSpPr>
        <p:grpSpPr>
          <a:xfrm>
            <a:off x="12586074" y="2367175"/>
            <a:ext cx="5701926" cy="6241415"/>
            <a:chOff x="0" y="0"/>
            <a:chExt cx="691910" cy="757375"/>
          </a:xfrm>
        </p:grpSpPr>
        <p:sp>
          <p:nvSpPr>
            <p:cNvPr id="7" name="Freeform 7"/>
            <p:cNvSpPr/>
            <p:nvPr/>
          </p:nvSpPr>
          <p:spPr>
            <a:xfrm>
              <a:off x="0" y="0"/>
              <a:ext cx="691910" cy="757375"/>
            </a:xfrm>
            <a:custGeom>
              <a:avLst/>
              <a:gdLst/>
              <a:ahLst/>
              <a:cxnLst/>
              <a:rect l="l" t="t" r="r" b="b"/>
              <a:pathLst>
                <a:path w="691910" h="757375">
                  <a:moveTo>
                    <a:pt x="149189" y="0"/>
                  </a:moveTo>
                  <a:lnTo>
                    <a:pt x="542721" y="0"/>
                  </a:lnTo>
                  <a:cubicBezTo>
                    <a:pt x="582288" y="0"/>
                    <a:pt x="620235" y="15718"/>
                    <a:pt x="648213" y="43697"/>
                  </a:cubicBezTo>
                  <a:cubicBezTo>
                    <a:pt x="676192" y="71675"/>
                    <a:pt x="691910" y="109622"/>
                    <a:pt x="691910" y="149189"/>
                  </a:cubicBezTo>
                  <a:lnTo>
                    <a:pt x="691910" y="608186"/>
                  </a:lnTo>
                  <a:cubicBezTo>
                    <a:pt x="691910" y="647753"/>
                    <a:pt x="676192" y="685700"/>
                    <a:pt x="648213" y="713679"/>
                  </a:cubicBezTo>
                  <a:cubicBezTo>
                    <a:pt x="620235" y="741657"/>
                    <a:pt x="582288" y="757375"/>
                    <a:pt x="542721" y="757375"/>
                  </a:cubicBezTo>
                  <a:lnTo>
                    <a:pt x="149189" y="757375"/>
                  </a:lnTo>
                  <a:cubicBezTo>
                    <a:pt x="109622" y="757375"/>
                    <a:pt x="71675" y="741657"/>
                    <a:pt x="43697" y="713679"/>
                  </a:cubicBezTo>
                  <a:cubicBezTo>
                    <a:pt x="15718" y="685700"/>
                    <a:pt x="0" y="647753"/>
                    <a:pt x="0" y="608186"/>
                  </a:cubicBezTo>
                  <a:lnTo>
                    <a:pt x="0" y="149189"/>
                  </a:lnTo>
                  <a:cubicBezTo>
                    <a:pt x="0" y="109622"/>
                    <a:pt x="15718" y="71675"/>
                    <a:pt x="43697" y="43697"/>
                  </a:cubicBezTo>
                  <a:cubicBezTo>
                    <a:pt x="71675" y="15718"/>
                    <a:pt x="109622" y="0"/>
                    <a:pt x="149189"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76200"/>
              <a:ext cx="691910" cy="833575"/>
            </a:xfrm>
            <a:prstGeom prst="rect">
              <a:avLst/>
            </a:prstGeom>
          </p:spPr>
          <p:txBody>
            <a:bodyPr lIns="254000" tIns="254000" rIns="254000" bIns="254000" rtlCol="0" anchor="ctr"/>
            <a:lstStyle/>
            <a:p>
              <a:pPr algn="ctr">
                <a:lnSpc>
                  <a:spcPts val="3750"/>
                </a:lnSpc>
              </a:pPr>
              <a:r>
                <a:rPr lang="en-US" sz="2500" spc="2">
                  <a:solidFill>
                    <a:srgbClr val="292A5A"/>
                  </a:solidFill>
                  <a:latin typeface="Glacial Indifference"/>
                  <a:ea typeface="Glacial Indifference"/>
                  <a:cs typeface="Glacial Indifference"/>
                  <a:sym typeface="Glacial Indifference"/>
                </a:rPr>
                <a:t>It is important to ensure that the search product is appropriate for the property being purchased. Eg, if you are acting in relation to the purchase of a piece of land for development, it would be appropriate to carry out a commercial environmental search.</a:t>
              </a:r>
            </a:p>
            <a:p>
              <a:pPr algn="ctr">
                <a:lnSpc>
                  <a:spcPts val="3750"/>
                </a:lnSpc>
              </a:pPr>
              <a:endParaRPr lang="en-US" sz="2500" spc="2">
                <a:solidFill>
                  <a:srgbClr val="292A5A"/>
                </a:solidFill>
                <a:latin typeface="Glacial Indifference"/>
                <a:ea typeface="Glacial Indifference"/>
                <a:cs typeface="Glacial Indifference"/>
                <a:sym typeface="Glacial Indifference"/>
              </a:endParaRPr>
            </a:p>
            <a:p>
              <a:pPr algn="ctr">
                <a:lnSpc>
                  <a:spcPts val="3750"/>
                </a:lnSpc>
              </a:pPr>
              <a:r>
                <a:rPr lang="en-US" sz="2500" spc="2">
                  <a:solidFill>
                    <a:srgbClr val="292A5A"/>
                  </a:solidFill>
                  <a:latin typeface="Glacial Indifference"/>
                  <a:ea typeface="Glacial Indifference"/>
                  <a:cs typeface="Glacial Indifference"/>
                  <a:sym typeface="Glacial Indifference"/>
                </a:rPr>
                <a:t>You may need to consider notifying a lender of any adverse matter revealed on an environmental search result.</a:t>
              </a: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50256"/>
            <a:ext cx="17120194"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Responsibility now with water companies CON 29DW (Residential) should be submitted together with fee to relevant Water company at same time as CON 29 to LA.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to establish that the property has mains drainage and water supply, whether this is directly to the public sewer and other information which may be of importance to the buyer</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Oct 2011, responsibility for most private sewers passed to Water company. Automatic, unless objected to.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Idea was to relieve landowners of burdens associated with, and prevent disputes between neighbouring landowners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Some did not transfer:</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private owners retain responsibility for any part of a drain that only serves their own property and is located within the boundary (e.g. a drain leading from a detached house to the property boundary)</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systems that drain to private facilities such as septic tanks;</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certain centrally managed self-contained drainage systems (e.g.  airports, railway stations and shop malls).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Private pumping stations transferred in Oct 2016.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64331"/>
            <a:ext cx="17678216" cy="1584945"/>
          </a:xfrm>
          <a:prstGeom prst="rect">
            <a:avLst/>
          </a:prstGeom>
        </p:spPr>
        <p:txBody>
          <a:bodyPr lIns="0" tIns="0" rIns="0" bIns="0" rtlCol="0" anchor="t">
            <a:spAutoFit/>
          </a:bodyPr>
          <a:lstStyle/>
          <a:p>
            <a:pPr algn="just">
              <a:lnSpc>
                <a:spcPts val="13800"/>
              </a:lnSpc>
            </a:pPr>
            <a:r>
              <a:rPr lang="en-US" sz="6900" b="1" spc="6">
                <a:solidFill>
                  <a:srgbClr val="E65485"/>
                </a:solidFill>
                <a:latin typeface="Glacial Indifference Bold"/>
                <a:ea typeface="Glacial Indifference Bold"/>
                <a:cs typeface="Glacial Indifference Bold"/>
                <a:sym typeface="Glacial Indifference Bold"/>
              </a:rPr>
              <a:t>WATER/DRAINAGE </a:t>
            </a:r>
            <a:r>
              <a:rPr lang="en-US" sz="6900" b="1" spc="6">
                <a:solidFill>
                  <a:srgbClr val="292A5A"/>
                </a:solidFill>
                <a:latin typeface="Glacial Indifference Bold"/>
                <a:ea typeface="Glacial Indifference Bold"/>
                <a:cs typeface="Glacial Indifference Bold"/>
                <a:sym typeface="Glacial Indifference Bold"/>
              </a:rPr>
              <a:t>(CON29DW)</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1899010"/>
            <a:ext cx="17162362" cy="7837170"/>
          </a:xfrm>
          <a:prstGeom prst="rect">
            <a:avLst/>
          </a:prstGeom>
        </p:spPr>
        <p:txBody>
          <a:bodyPr lIns="0" tIns="0" rIns="0" bIns="0" rtlCol="0" anchor="t">
            <a:spAutoFit/>
          </a:bodyPr>
          <a:lstStyle/>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Some of the matters a buyer wishes to discover will be within the seller’s knowledge, but will not be apparent from the title documentation. </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The result of the local land charges search and additional enquiries received from the local authority may well indicate that further enquiries are necessary.</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The Property Information Form contains various enquiries made of the seller, set out in a standard format. </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The content of the Property Information Form is standard, so any additional enquiries should be raised which are relevant to the particular property.</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Care should be taken not to ask unnecessary questions or ones to which the answers will be forthcoming from other enquiries.</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the buyer should raise only those additional enquiries required to clarify issues arising from the documents submitted and which are of relevance to the particular transaction. </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Buyer’s conveyancer should not raise additional enquiries about the state and condition of the building unless arising from the search results, the buyer’s own enquiries/inspection or surveyor’s report</a:t>
            </a:r>
          </a:p>
          <a:p>
            <a:pPr marL="1209039" lvl="2" indent="-403013"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Indiscriminate use of standard additional enquiries may breach protocol </a:t>
            </a:r>
          </a:p>
          <a:p>
            <a:pPr marL="1209039" lvl="2" indent="-403013"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Intended to stop firms sending a list of ‘all possible enquiries’ (lazy practice)</a:t>
            </a:r>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ENQUIRIES </a:t>
            </a:r>
            <a:r>
              <a:rPr lang="en-US" sz="7500" b="1" spc="7">
                <a:solidFill>
                  <a:srgbClr val="292A5A"/>
                </a:solidFill>
                <a:latin typeface="Glacial Indifference Bold"/>
                <a:ea typeface="Glacial Indifference Bold"/>
                <a:cs typeface="Glacial Indifference Bold"/>
                <a:sym typeface="Glacial Indifference Bold"/>
              </a:rPr>
              <a:t>OF SELLER</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grpSp>
        <p:nvGrpSpPr>
          <p:cNvPr id="4" name="Group 4"/>
          <p:cNvGrpSpPr/>
          <p:nvPr/>
        </p:nvGrpSpPr>
        <p:grpSpPr>
          <a:xfrm>
            <a:off x="11589837" y="4434623"/>
            <a:ext cx="6698163" cy="2907665"/>
            <a:chOff x="0" y="0"/>
            <a:chExt cx="812800" cy="352836"/>
          </a:xfrm>
        </p:grpSpPr>
        <p:sp>
          <p:nvSpPr>
            <p:cNvPr id="5" name="Freeform 5"/>
            <p:cNvSpPr/>
            <p:nvPr/>
          </p:nvSpPr>
          <p:spPr>
            <a:xfrm>
              <a:off x="0" y="0"/>
              <a:ext cx="812800" cy="352836"/>
            </a:xfrm>
            <a:custGeom>
              <a:avLst/>
              <a:gdLst/>
              <a:ahLst/>
              <a:cxnLst/>
              <a:rect l="l" t="t" r="r" b="b"/>
              <a:pathLst>
                <a:path w="812800" h="352836">
                  <a:moveTo>
                    <a:pt x="61259" y="0"/>
                  </a:moveTo>
                  <a:lnTo>
                    <a:pt x="751541" y="0"/>
                  </a:lnTo>
                  <a:cubicBezTo>
                    <a:pt x="785373" y="0"/>
                    <a:pt x="812800" y="27427"/>
                    <a:pt x="812800" y="61259"/>
                  </a:cubicBezTo>
                  <a:lnTo>
                    <a:pt x="812800" y="291577"/>
                  </a:lnTo>
                  <a:cubicBezTo>
                    <a:pt x="812800" y="325409"/>
                    <a:pt x="785373" y="352836"/>
                    <a:pt x="751541" y="352836"/>
                  </a:cubicBezTo>
                  <a:lnTo>
                    <a:pt x="61259" y="352836"/>
                  </a:lnTo>
                  <a:cubicBezTo>
                    <a:pt x="27427" y="352836"/>
                    <a:pt x="0" y="325409"/>
                    <a:pt x="0" y="291577"/>
                  </a:cubicBezTo>
                  <a:lnTo>
                    <a:pt x="0" y="61259"/>
                  </a:lnTo>
                  <a:cubicBezTo>
                    <a:pt x="0" y="27427"/>
                    <a:pt x="27427" y="0"/>
                    <a:pt x="61259" y="0"/>
                  </a:cubicBezTo>
                  <a:close/>
                </a:path>
              </a:pathLst>
            </a:custGeom>
            <a:solidFill>
              <a:srgbClr val="E0EEFF"/>
            </a:solidFill>
            <a:ln w="85725" cap="rnd">
              <a:solidFill>
                <a:srgbClr val="FED307"/>
              </a:solidFill>
              <a:prstDash val="solid"/>
              <a:round/>
            </a:ln>
          </p:spPr>
          <p:txBody>
            <a:bodyPr/>
            <a:lstStyle/>
            <a:p>
              <a:endParaRPr lang="en-GB"/>
            </a:p>
          </p:txBody>
        </p:sp>
        <p:sp>
          <p:nvSpPr>
            <p:cNvPr id="6" name="TextBox 6"/>
            <p:cNvSpPr txBox="1"/>
            <p:nvPr/>
          </p:nvSpPr>
          <p:spPr>
            <a:xfrm>
              <a:off x="0" y="-76200"/>
              <a:ext cx="812800" cy="429036"/>
            </a:xfrm>
            <a:prstGeom prst="rect">
              <a:avLst/>
            </a:prstGeom>
          </p:spPr>
          <p:txBody>
            <a:bodyPr lIns="254000" tIns="254000" rIns="254000" bIns="254000" rtlCol="0" anchor="ctr"/>
            <a:lstStyle/>
            <a:p>
              <a:pPr algn="ctr">
                <a:lnSpc>
                  <a:spcPts val="3750"/>
                </a:lnSpc>
              </a:pPr>
              <a:r>
                <a:rPr lang="en-US" sz="2500" spc="2">
                  <a:solidFill>
                    <a:srgbClr val="292A5A"/>
                  </a:solidFill>
                  <a:latin typeface="Glacial Indifference"/>
                  <a:ea typeface="Glacial Indifference"/>
                  <a:cs typeface="Glacial Indifference"/>
                  <a:sym typeface="Glacial Indifference"/>
                </a:rPr>
                <a:t>When drafting any necessary additional pre-contract enquiries, it is important to be as specific as possible and to say what information or documentation is required to resolve the query.</a:t>
              </a:r>
            </a:p>
          </p:txBody>
        </p:sp>
      </p:grpSp>
      <p:sp>
        <p:nvSpPr>
          <p:cNvPr id="7" name="TextBox 7"/>
          <p:cNvSpPr txBox="1"/>
          <p:nvPr/>
        </p:nvSpPr>
        <p:spPr>
          <a:xfrm>
            <a:off x="609784" y="1899010"/>
            <a:ext cx="10980053" cy="8361045"/>
          </a:xfrm>
          <a:prstGeom prst="rect">
            <a:avLst/>
          </a:prstGeom>
        </p:spPr>
        <p:txBody>
          <a:bodyPr lIns="0" tIns="0" rIns="0" bIns="0" rtlCol="0" anchor="t">
            <a:spAutoFit/>
          </a:bodyPr>
          <a:lstStyle/>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Replies to the enquiries should be worded so as to emanate from seller’s knowledge, not their conveyancers.</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Often replies are too vague to be helpful: mainly because reluctance of seller to make misrepresentation</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Where responses are so supplied, buyer should be warned about making reliance on them</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Seller may not be fully protected by vaguely worded replies:</a:t>
            </a:r>
          </a:p>
          <a:p>
            <a:pPr marL="1209039" lvl="2" indent="-403013" algn="l">
              <a:lnSpc>
                <a:spcPts val="4199"/>
              </a:lnSpc>
              <a:buFont typeface="Arial"/>
              <a:buChar char="⚬"/>
            </a:pPr>
            <a:r>
              <a:rPr lang="en-US" sz="2799" i="1">
                <a:solidFill>
                  <a:srgbClr val="292A5A"/>
                </a:solidFill>
                <a:latin typeface="Glacial Indifference Italics"/>
                <a:ea typeface="Glacial Indifference Italics"/>
                <a:cs typeface="Glacial Indifference Italics"/>
                <a:sym typeface="Glacial Indifference Italics"/>
              </a:rPr>
              <a:t>William Sindall plc v Cambridgeshire Council </a:t>
            </a:r>
            <a:r>
              <a:rPr lang="en-US" sz="2799">
                <a:solidFill>
                  <a:srgbClr val="292A5A"/>
                </a:solidFill>
                <a:latin typeface="Glacial Indifference"/>
                <a:ea typeface="Glacial Indifference"/>
                <a:cs typeface="Glacial Indifference"/>
                <a:sym typeface="Glacial Indifference"/>
              </a:rPr>
              <a:t>[1994] 1 WLR 1016</a:t>
            </a:r>
          </a:p>
          <a:p>
            <a:pPr marL="1209039" lvl="2" indent="-403013" algn="l">
              <a:lnSpc>
                <a:spcPts val="4199"/>
              </a:lnSpc>
              <a:buFont typeface="Arial"/>
              <a:buChar char="⚬"/>
            </a:pPr>
            <a:r>
              <a:rPr lang="en-US" sz="2799" i="1">
                <a:solidFill>
                  <a:srgbClr val="292A5A"/>
                </a:solidFill>
                <a:latin typeface="Glacial Indifference Italics"/>
                <a:ea typeface="Glacial Indifference Italics"/>
                <a:cs typeface="Glacial Indifference Italics"/>
                <a:sym typeface="Glacial Indifference Italics"/>
              </a:rPr>
              <a:t>First National Commercial Bank v Loxleys </a:t>
            </a:r>
            <a:r>
              <a:rPr lang="en-US" sz="2799">
                <a:solidFill>
                  <a:srgbClr val="292A5A"/>
                </a:solidFill>
                <a:latin typeface="Glacial Indifference"/>
                <a:ea typeface="Glacial Indifference"/>
                <a:cs typeface="Glacial Indifference"/>
                <a:sym typeface="Glacial Indifference"/>
              </a:rPr>
              <a:t>[1996] EWCA Civ 886</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Most firms use TA6 forms. Pg 2 contains important advice and warns of need for accurate replies, and risks of incomplete information which could result in a later claim for compensation or refusal to complete</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If TA not used, alternative forms can be used covering similar matters. In this case, buyer’s conveyancer will send questions. </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Enquiries should be checked, if unhappy, can raise further enquiries. </a:t>
            </a:r>
          </a:p>
        </p:txBody>
      </p:sp>
      <p:sp>
        <p:nvSpPr>
          <p:cNvPr id="8" name="TextBox 8"/>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ENQUIRIES </a:t>
            </a:r>
            <a:r>
              <a:rPr lang="en-US" sz="7500" b="1" spc="7">
                <a:solidFill>
                  <a:srgbClr val="292A5A"/>
                </a:solidFill>
                <a:latin typeface="Glacial Indifference Bold"/>
                <a:ea typeface="Glacial Indifference Bold"/>
                <a:cs typeface="Glacial Indifference Bold"/>
                <a:sym typeface="Glacial Indifference Bold"/>
              </a:rPr>
              <a:t>OF SELLER</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2265085"/>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Look at your client’s Property Information Form (TA6). What information is provided by the seller on this form?</a:t>
            </a:r>
          </a:p>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Would you raise any follow up enquiries?   </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4:</a:t>
            </a:r>
            <a:r>
              <a:rPr lang="en-US" sz="6500" b="1" spc="6">
                <a:solidFill>
                  <a:srgbClr val="292A5A"/>
                </a:solidFill>
                <a:latin typeface="Glacial Indifference Bold"/>
                <a:ea typeface="Glacial Indifference Bold"/>
                <a:cs typeface="Glacial Indifference Bold"/>
                <a:sym typeface="Glacial Indifference Bold"/>
              </a:rPr>
              <a:t> TA6 (PIF)</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059781"/>
            <a:ext cx="16899361" cy="7830820"/>
          </a:xfrm>
          <a:prstGeom prst="rect">
            <a:avLst/>
          </a:prstGeom>
        </p:spPr>
        <p:txBody>
          <a:bodyPr lIns="0" tIns="0" rIns="0" bIns="0" rtlCol="0" anchor="t">
            <a:spAutoFit/>
          </a:bodyPr>
          <a:lstStyle/>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Buyers should inspect property to look for:</a:t>
            </a:r>
          </a:p>
          <a:p>
            <a:pPr marL="1122681" lvl="2" indent="-374227" algn="l">
              <a:lnSpc>
                <a:spcPts val="4160"/>
              </a:lnSpc>
              <a:buAutoNum type="alphaLcPeriod"/>
            </a:pPr>
            <a:r>
              <a:rPr lang="en-US" sz="2600" b="1">
                <a:solidFill>
                  <a:srgbClr val="292A5A"/>
                </a:solidFill>
                <a:latin typeface="Glacial Indifference Bold"/>
                <a:ea typeface="Glacial Indifference Bold"/>
                <a:cs typeface="Glacial Indifference Bold"/>
                <a:sym typeface="Glacial Indifference Bold"/>
              </a:rPr>
              <a:t>Patent defects in title</a:t>
            </a:r>
          </a:p>
          <a:p>
            <a:pPr marL="1684022" lvl="3" indent="-421005"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Seller’s duty to disclose extend to latent but not patent defects, i.e. those discoverable when inspecting property do not have to be disclosed </a:t>
            </a:r>
          </a:p>
          <a:p>
            <a:pPr marL="1684022" lvl="3" indent="-421005"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Typical patent defect may be an easement, evidenced by inspection, e.g. pathway across</a:t>
            </a:r>
          </a:p>
          <a:p>
            <a:pPr marL="1122681" lvl="2" indent="-374227" algn="l">
              <a:lnSpc>
                <a:spcPts val="4160"/>
              </a:lnSpc>
              <a:buAutoNum type="alphaLcPeriod"/>
            </a:pPr>
            <a:r>
              <a:rPr lang="en-US" sz="2600" b="1">
                <a:solidFill>
                  <a:srgbClr val="292A5A"/>
                </a:solidFill>
                <a:latin typeface="Glacial Indifference Bold"/>
                <a:ea typeface="Glacial Indifference Bold"/>
                <a:cs typeface="Glacial Indifference Bold"/>
                <a:sym typeface="Glacial Indifference Bold"/>
              </a:rPr>
              <a:t>Actual occupation</a:t>
            </a:r>
          </a:p>
          <a:p>
            <a:pPr marL="1684022" lvl="3" indent="-421005" algn="l">
              <a:lnSpc>
                <a:spcPts val="4160"/>
              </a:lnSpc>
              <a:buFont typeface="Arial"/>
              <a:buChar char="￭"/>
            </a:pPr>
            <a:r>
              <a:rPr lang="en-US" sz="2600" b="1">
                <a:solidFill>
                  <a:srgbClr val="292A5A"/>
                </a:solidFill>
                <a:latin typeface="Glacial Indifference Bold"/>
                <a:ea typeface="Glacial Indifference Bold"/>
                <a:cs typeface="Glacial Indifference Bold"/>
                <a:sym typeface="Glacial Indifference Bold"/>
              </a:rPr>
              <a:t>Unregistered title: </a:t>
            </a:r>
            <a:r>
              <a:rPr lang="en-US" sz="2600">
                <a:solidFill>
                  <a:srgbClr val="292A5A"/>
                </a:solidFill>
                <a:latin typeface="Glacial Indifference"/>
                <a:ea typeface="Glacial Indifference"/>
                <a:cs typeface="Glacial Indifference"/>
                <a:sym typeface="Glacial Indifference"/>
              </a:rPr>
              <a:t>buyer deemed to have notice of occupiers in so far as revealed by reasonable enquiries, e.g. on inspection, belongings obviously not those of seller</a:t>
            </a:r>
          </a:p>
          <a:p>
            <a:pPr marL="1684022" lvl="3" indent="-421005"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Some interests may also override at first registration </a:t>
            </a:r>
          </a:p>
          <a:p>
            <a:pPr marL="1684022" lvl="3" indent="-421005" algn="l">
              <a:lnSpc>
                <a:spcPts val="4160"/>
              </a:lnSpc>
              <a:buFont typeface="Arial"/>
              <a:buChar char="￭"/>
            </a:pPr>
            <a:r>
              <a:rPr lang="en-US" sz="2600" b="1">
                <a:solidFill>
                  <a:srgbClr val="292A5A"/>
                </a:solidFill>
                <a:latin typeface="Glacial Indifference Bold"/>
                <a:ea typeface="Glacial Indifference Bold"/>
                <a:cs typeface="Glacial Indifference Bold"/>
                <a:sym typeface="Glacial Indifference Bold"/>
              </a:rPr>
              <a:t>Registered title: </a:t>
            </a:r>
            <a:r>
              <a:rPr lang="en-US" sz="2600">
                <a:solidFill>
                  <a:srgbClr val="292A5A"/>
                </a:solidFill>
                <a:latin typeface="Glacial Indifference"/>
                <a:ea typeface="Glacial Indifference"/>
                <a:cs typeface="Glacial Indifference"/>
                <a:sym typeface="Glacial Indifference"/>
              </a:rPr>
              <a:t>buyer potentially bound by rights of those in actual occupation at completion that are not overreached. Test for whether rights binding now in </a:t>
            </a:r>
            <a:r>
              <a:rPr lang="en-US" sz="2600" b="1">
                <a:solidFill>
                  <a:srgbClr val="292A5A"/>
                </a:solidFill>
                <a:latin typeface="Glacial Indifference Bold"/>
                <a:ea typeface="Glacial Indifference Bold"/>
                <a:cs typeface="Glacial Indifference Bold"/>
                <a:sym typeface="Glacial Indifference Bold"/>
              </a:rPr>
              <a:t>LRA 2002, sch 3, para 2:</a:t>
            </a:r>
            <a:r>
              <a:rPr lang="en-US" sz="2600">
                <a:solidFill>
                  <a:srgbClr val="292A5A"/>
                </a:solidFill>
                <a:latin typeface="Glacial Indifference"/>
                <a:ea typeface="Glacial Indifference"/>
                <a:cs typeface="Glacial Indifference"/>
                <a:sym typeface="Glacial Indifference"/>
              </a:rPr>
              <a:t> this excludes interests from being overriding:</a:t>
            </a:r>
          </a:p>
          <a:p>
            <a:pPr marL="2245362" lvl="4" indent="-449072"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Interest for those who enquiries made, but failed to disclose</a:t>
            </a:r>
          </a:p>
          <a:p>
            <a:pPr marL="2245362" lvl="4" indent="-449072"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Interests not obvious on reasonable inspection</a:t>
            </a:r>
          </a:p>
          <a:p>
            <a:pPr marL="1122681" lvl="2" indent="-374227" algn="l">
              <a:lnSpc>
                <a:spcPts val="4160"/>
              </a:lnSpc>
              <a:buAutoNum type="alphaLcPeriod"/>
            </a:pPr>
            <a:r>
              <a:rPr lang="en-US" sz="2600" b="1">
                <a:solidFill>
                  <a:srgbClr val="292A5A"/>
                </a:solidFill>
                <a:latin typeface="Glacial Indifference Bold"/>
                <a:ea typeface="Glacial Indifference Bold"/>
                <a:cs typeface="Glacial Indifference Bold"/>
                <a:sym typeface="Glacial Indifference Bold"/>
              </a:rPr>
              <a:t>Physical defects (survey)</a:t>
            </a:r>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INSPECTION OF </a:t>
            </a:r>
            <a:r>
              <a:rPr lang="en-US" sz="7500" b="1" spc="7">
                <a:solidFill>
                  <a:srgbClr val="292A5A"/>
                </a:solidFill>
                <a:latin typeface="Glacial Indifference Bold"/>
                <a:ea typeface="Glacial Indifference Bold"/>
                <a:cs typeface="Glacial Indifference Bold"/>
                <a:sym typeface="Glacial Indifference Bold"/>
              </a:rPr>
              <a:t>THE PROPERTY</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Freeform 3"/>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66283" r="-35355"/>
            </a:stretch>
          </a:blip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6050404" y="8478388"/>
            <a:ext cx="2237596" cy="1257791"/>
          </a:xfrm>
          <a:custGeom>
            <a:avLst/>
            <a:gdLst/>
            <a:ahLst/>
            <a:cxnLst/>
            <a:rect l="l" t="t" r="r" b="b"/>
            <a:pathLst>
              <a:path w="2237596" h="1257791">
                <a:moveTo>
                  <a:pt x="0" y="0"/>
                </a:moveTo>
                <a:lnTo>
                  <a:pt x="2237596" y="0"/>
                </a:lnTo>
                <a:lnTo>
                  <a:pt x="2237596" y="1257792"/>
                </a:lnTo>
                <a:lnTo>
                  <a:pt x="0" y="1257792"/>
                </a:lnTo>
                <a:lnTo>
                  <a:pt x="0" y="0"/>
                </a:lnTo>
                <a:close/>
              </a:path>
            </a:pathLst>
          </a:custGeom>
          <a:blipFill>
            <a:blip r:embed="rId4"/>
            <a:stretch>
              <a:fillRect t="-973" b="-973"/>
            </a:stretch>
          </a:blipFill>
        </p:spPr>
        <p:txBody>
          <a:bodyPr/>
          <a:lstStyle/>
          <a:p>
            <a:endParaRPr lang="en-GB"/>
          </a:p>
        </p:txBody>
      </p:sp>
      <p:sp>
        <p:nvSpPr>
          <p:cNvPr id="6" name="TextBox 6"/>
          <p:cNvSpPr txBox="1"/>
          <p:nvPr/>
        </p:nvSpPr>
        <p:spPr>
          <a:xfrm>
            <a:off x="609784" y="2210434"/>
            <a:ext cx="10706954" cy="7800920"/>
          </a:xfrm>
          <a:prstGeom prst="rect">
            <a:avLst/>
          </a:prstGeom>
        </p:spPr>
        <p:txBody>
          <a:bodyPr lIns="0" tIns="0" rIns="0" bIns="0" rtlCol="0" anchor="t">
            <a:spAutoFit/>
          </a:bodyPr>
          <a:lstStyle/>
          <a:p>
            <a:pPr marL="604519" lvl="1" indent="-302260" algn="l">
              <a:lnSpc>
                <a:spcPts val="4199"/>
              </a:lnSpc>
              <a:buFont typeface="Arial"/>
              <a:buChar char="•"/>
            </a:pPr>
            <a:r>
              <a:rPr lang="en-US" sz="2799" i="1">
                <a:solidFill>
                  <a:srgbClr val="292A5A"/>
                </a:solidFill>
                <a:latin typeface="Glacial Indifference Italics"/>
                <a:ea typeface="Glacial Indifference Italics"/>
                <a:cs typeface="Glacial Indifference Italics"/>
                <a:sym typeface="Glacial Indifference Italics"/>
              </a:rPr>
              <a:t>Caveat emptor</a:t>
            </a:r>
            <a:r>
              <a:rPr lang="en-US" sz="2799">
                <a:solidFill>
                  <a:srgbClr val="292A5A"/>
                </a:solidFill>
                <a:latin typeface="Glacial Indifference"/>
                <a:ea typeface="Glacial Indifference"/>
                <a:cs typeface="Glacial Indifference"/>
                <a:sym typeface="Glacial Indifference"/>
              </a:rPr>
              <a:t> applies (buyer beware)</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Most buyers require a mortgage, and may want to rely on valuation of lender for assurance of property condition (basic valuation) </a:t>
            </a:r>
          </a:p>
          <a:p>
            <a:pPr marL="1209039" lvl="2" indent="-403013"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Though valuation carried out on behalf of lender, valuer may be liable in negligence to buyer: </a:t>
            </a:r>
            <a:r>
              <a:rPr lang="en-US" sz="2799" b="1" i="1">
                <a:solidFill>
                  <a:srgbClr val="292A5A"/>
                </a:solidFill>
                <a:latin typeface="Glacial Indifference Bold Italics"/>
                <a:ea typeface="Glacial Indifference Bold Italics"/>
                <a:cs typeface="Glacial Indifference Bold Italics"/>
                <a:sym typeface="Glacial Indifference Bold Italics"/>
              </a:rPr>
              <a:t>Smith v Eric S Bush (a Firm)</a:t>
            </a:r>
            <a:r>
              <a:rPr lang="en-US" sz="2799" b="1">
                <a:solidFill>
                  <a:srgbClr val="292A5A"/>
                </a:solidFill>
                <a:latin typeface="Glacial Indifference Bold"/>
                <a:ea typeface="Glacial Indifference Bold"/>
                <a:cs typeface="Glacial Indifference Bold"/>
                <a:sym typeface="Glacial Indifference Bold"/>
              </a:rPr>
              <a:t> [1990] UKHL 1</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Care needed however, when advising buyer on importance of independent survey and dangers on relying on lender valuation, as duty will not extend to identifying defects not easily identifiable for lender valuation</a:t>
            </a:r>
          </a:p>
          <a:p>
            <a:pPr marL="582930" lvl="1" indent="-291465"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Buyer conveyancer should alert client to limitations of lender valuation identifying aspects of the property were not surveyed</a:t>
            </a:r>
          </a:p>
          <a:p>
            <a:pPr marL="582930" lvl="1" indent="-291465"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Surveyor takes professional responsibility: can be sued for negligence or breach of contract if fell below relevant standards</a:t>
            </a:r>
          </a:p>
        </p:txBody>
      </p:sp>
      <p:sp>
        <p:nvSpPr>
          <p:cNvPr id="7" name="TextBox 7"/>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PHYSICAL </a:t>
            </a:r>
            <a:r>
              <a:rPr lang="en-US" sz="7500" b="1" spc="7">
                <a:solidFill>
                  <a:srgbClr val="292A5A"/>
                </a:solidFill>
                <a:latin typeface="Glacial Indifference Bold"/>
                <a:ea typeface="Glacial Indifference Bold"/>
                <a:cs typeface="Glacial Indifference Bold"/>
                <a:sym typeface="Glacial Indifference Bold"/>
              </a:rPr>
              <a:t>DEFECTS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E65485"/>
          </a:solidFill>
        </p:spPr>
        <p:txBody>
          <a:bodyPr/>
          <a:lstStyle/>
          <a:p>
            <a:endParaRPr lang="en-GB"/>
          </a:p>
        </p:txBody>
      </p:sp>
      <p:grpSp>
        <p:nvGrpSpPr>
          <p:cNvPr id="4" name="Group 4"/>
          <p:cNvGrpSpPr/>
          <p:nvPr/>
        </p:nvGrpSpPr>
        <p:grpSpPr>
          <a:xfrm>
            <a:off x="3098714" y="3160556"/>
            <a:ext cx="3450089" cy="3450089"/>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2A5A"/>
            </a:solidFill>
            <a:ln w="180975" cap="sq">
              <a:solidFill>
                <a:srgbClr val="00B3AF"/>
              </a:solidFill>
              <a:prstDash val="solid"/>
              <a:miter/>
            </a:ln>
          </p:spPr>
          <p:txBody>
            <a:bodyPr/>
            <a:lstStyle/>
            <a:p>
              <a:endParaRPr lang="en-GB"/>
            </a:p>
          </p:txBody>
        </p:sp>
        <p:sp>
          <p:nvSpPr>
            <p:cNvPr id="6" name="TextBox 6"/>
            <p:cNvSpPr txBox="1"/>
            <p:nvPr/>
          </p:nvSpPr>
          <p:spPr>
            <a:xfrm>
              <a:off x="76200" y="-295275"/>
              <a:ext cx="660400" cy="1031875"/>
            </a:xfrm>
            <a:prstGeom prst="rect">
              <a:avLst/>
            </a:prstGeom>
          </p:spPr>
          <p:txBody>
            <a:bodyPr lIns="50800" tIns="50800" rIns="50800" bIns="50800" rtlCol="0" anchor="ctr"/>
            <a:lstStyle/>
            <a:p>
              <a:pPr algn="ctr">
                <a:lnSpc>
                  <a:spcPts val="14024"/>
                </a:lnSpc>
              </a:pPr>
              <a:r>
                <a:rPr lang="en-US" sz="8499" b="1">
                  <a:solidFill>
                    <a:srgbClr val="FFFFFF"/>
                  </a:solidFill>
                  <a:latin typeface="Glacial Indifference Bold"/>
                  <a:ea typeface="Glacial Indifference Bold"/>
                  <a:cs typeface="Glacial Indifference Bold"/>
                  <a:sym typeface="Glacial Indifference Bold"/>
                </a:rPr>
                <a:t>1</a:t>
              </a:r>
            </a:p>
          </p:txBody>
        </p:sp>
      </p:grpSp>
      <p:sp>
        <p:nvSpPr>
          <p:cNvPr id="7" name="TextBox 7"/>
          <p:cNvSpPr txBox="1"/>
          <p:nvPr/>
        </p:nvSpPr>
        <p:spPr>
          <a:xfrm>
            <a:off x="1028700" y="447675"/>
            <a:ext cx="15734201"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RICS </a:t>
            </a:r>
            <a:r>
              <a:rPr lang="en-US" sz="7500" b="1">
                <a:solidFill>
                  <a:srgbClr val="FFFFFF"/>
                </a:solidFill>
                <a:latin typeface="Glacial Indifference Bold"/>
                <a:ea typeface="Glacial Indifference Bold"/>
                <a:cs typeface="Glacial Indifference Bold"/>
                <a:sym typeface="Glacial Indifference Bold"/>
              </a:rPr>
              <a:t>SURVEY REPORTS</a:t>
            </a:r>
          </a:p>
        </p:txBody>
      </p:sp>
      <p:sp>
        <p:nvSpPr>
          <p:cNvPr id="8" name="TextBox 8"/>
          <p:cNvSpPr txBox="1"/>
          <p:nvPr/>
        </p:nvSpPr>
        <p:spPr>
          <a:xfrm>
            <a:off x="3098714" y="6814366"/>
            <a:ext cx="3814078" cy="1716446"/>
          </a:xfrm>
          <a:prstGeom prst="rect">
            <a:avLst/>
          </a:prstGeom>
        </p:spPr>
        <p:txBody>
          <a:bodyPr lIns="0" tIns="0" rIns="0" bIns="0" rtlCol="0" anchor="t">
            <a:spAutoFit/>
          </a:bodyPr>
          <a:lstStyle/>
          <a:p>
            <a:pPr algn="ctr">
              <a:lnSpc>
                <a:spcPts val="4619"/>
              </a:lnSpc>
            </a:pPr>
            <a:r>
              <a:rPr lang="en-US" sz="2799" b="1">
                <a:solidFill>
                  <a:srgbClr val="FFFFFF"/>
                </a:solidFill>
                <a:latin typeface="Glacial Indifference Bold"/>
                <a:ea typeface="Glacial Indifference Bold"/>
                <a:cs typeface="Glacial Indifference Bold"/>
                <a:sym typeface="Glacial Indifference Bold"/>
              </a:rPr>
              <a:t>Home Survey Level 1</a:t>
            </a:r>
          </a:p>
          <a:p>
            <a:pPr algn="ctr">
              <a:lnSpc>
                <a:spcPts val="4619"/>
              </a:lnSpc>
            </a:pPr>
            <a:r>
              <a:rPr lang="en-US" sz="2799">
                <a:solidFill>
                  <a:srgbClr val="FFFFFF"/>
                </a:solidFill>
                <a:latin typeface="Glacial Indifference"/>
                <a:ea typeface="Glacial Indifference"/>
                <a:cs typeface="Glacial Indifference"/>
                <a:sym typeface="Glacial Indifference"/>
              </a:rPr>
              <a:t>(formerly condition report)</a:t>
            </a:r>
          </a:p>
        </p:txBody>
      </p:sp>
      <p:sp>
        <p:nvSpPr>
          <p:cNvPr id="9" name="TextBox 9"/>
          <p:cNvSpPr txBox="1"/>
          <p:nvPr/>
        </p:nvSpPr>
        <p:spPr>
          <a:xfrm>
            <a:off x="7235178" y="6823891"/>
            <a:ext cx="3814078" cy="2217366"/>
          </a:xfrm>
          <a:prstGeom prst="rect">
            <a:avLst/>
          </a:prstGeom>
        </p:spPr>
        <p:txBody>
          <a:bodyPr lIns="0" tIns="0" rIns="0" bIns="0" rtlCol="0" anchor="t">
            <a:spAutoFit/>
          </a:bodyPr>
          <a:lstStyle/>
          <a:p>
            <a:pPr algn="ctr">
              <a:lnSpc>
                <a:spcPts val="4455"/>
              </a:lnSpc>
            </a:pPr>
            <a:r>
              <a:rPr lang="en-US" sz="2700" b="1">
                <a:solidFill>
                  <a:srgbClr val="FFFFFF"/>
                </a:solidFill>
                <a:latin typeface="Glacial Indifference Bold"/>
                <a:ea typeface="Glacial Indifference Bold"/>
                <a:cs typeface="Glacial Indifference Bold"/>
                <a:sym typeface="Glacial Indifference Bold"/>
              </a:rPr>
              <a:t>Home Survey Level 2 </a:t>
            </a:r>
            <a:r>
              <a:rPr lang="en-US" sz="2700">
                <a:solidFill>
                  <a:srgbClr val="FFFFFF"/>
                </a:solidFill>
                <a:latin typeface="Glacial Indifference"/>
                <a:ea typeface="Glacial Indifference"/>
                <a:cs typeface="Glacial Indifference"/>
                <a:sym typeface="Glacial Indifference"/>
              </a:rPr>
              <a:t>(formerly HomeBuyer report)</a:t>
            </a:r>
          </a:p>
          <a:p>
            <a:pPr algn="ctr">
              <a:lnSpc>
                <a:spcPts val="4455"/>
              </a:lnSpc>
            </a:pPr>
            <a:endParaRPr lang="en-US" sz="2700">
              <a:solidFill>
                <a:srgbClr val="FFFFFF"/>
              </a:solidFill>
              <a:latin typeface="Glacial Indifference"/>
              <a:ea typeface="Glacial Indifference"/>
              <a:cs typeface="Glacial Indifference"/>
              <a:sym typeface="Glacial Indifference"/>
            </a:endParaRPr>
          </a:p>
        </p:txBody>
      </p:sp>
      <p:sp>
        <p:nvSpPr>
          <p:cNvPr id="10" name="TextBox 10"/>
          <p:cNvSpPr txBox="1"/>
          <p:nvPr/>
        </p:nvSpPr>
        <p:spPr>
          <a:xfrm>
            <a:off x="11375207" y="6833416"/>
            <a:ext cx="3814078" cy="2137518"/>
          </a:xfrm>
          <a:prstGeom prst="rect">
            <a:avLst/>
          </a:prstGeom>
        </p:spPr>
        <p:txBody>
          <a:bodyPr lIns="0" tIns="0" rIns="0" bIns="0" rtlCol="0" anchor="t">
            <a:spAutoFit/>
          </a:bodyPr>
          <a:lstStyle/>
          <a:p>
            <a:pPr algn="ctr">
              <a:lnSpc>
                <a:spcPts val="4290"/>
              </a:lnSpc>
            </a:pPr>
            <a:r>
              <a:rPr lang="en-US" sz="2600" b="1">
                <a:solidFill>
                  <a:srgbClr val="FFFFFF"/>
                </a:solidFill>
                <a:latin typeface="Glacial Indifference Bold"/>
                <a:ea typeface="Glacial Indifference Bold"/>
                <a:cs typeface="Glacial Indifference Bold"/>
                <a:sym typeface="Glacial Indifference Bold"/>
              </a:rPr>
              <a:t>Home Survey Level 3</a:t>
            </a:r>
          </a:p>
          <a:p>
            <a:pPr algn="ctr">
              <a:lnSpc>
                <a:spcPts val="4290"/>
              </a:lnSpc>
            </a:pPr>
            <a:r>
              <a:rPr lang="en-US" sz="2600">
                <a:solidFill>
                  <a:srgbClr val="FFFFFF"/>
                </a:solidFill>
                <a:latin typeface="Glacial Indifference"/>
                <a:ea typeface="Glacial Indifference"/>
                <a:cs typeface="Glacial Indifference"/>
                <a:sym typeface="Glacial Indifference"/>
              </a:rPr>
              <a:t>(formerly full structural survey, aka building survey)</a:t>
            </a:r>
          </a:p>
        </p:txBody>
      </p:sp>
      <p:grpSp>
        <p:nvGrpSpPr>
          <p:cNvPr id="11" name="Group 11"/>
          <p:cNvGrpSpPr/>
          <p:nvPr/>
        </p:nvGrpSpPr>
        <p:grpSpPr>
          <a:xfrm>
            <a:off x="7170756" y="3160556"/>
            <a:ext cx="3450089" cy="3450089"/>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2A5A"/>
            </a:solidFill>
            <a:ln w="180975" cap="sq">
              <a:solidFill>
                <a:srgbClr val="E65485"/>
              </a:solidFill>
              <a:prstDash val="solid"/>
              <a:miter/>
            </a:ln>
          </p:spPr>
          <p:txBody>
            <a:bodyPr/>
            <a:lstStyle/>
            <a:p>
              <a:endParaRPr lang="en-GB"/>
            </a:p>
          </p:txBody>
        </p:sp>
        <p:sp>
          <p:nvSpPr>
            <p:cNvPr id="13" name="TextBox 13"/>
            <p:cNvSpPr txBox="1"/>
            <p:nvPr/>
          </p:nvSpPr>
          <p:spPr>
            <a:xfrm>
              <a:off x="76200" y="-295275"/>
              <a:ext cx="660400" cy="1031875"/>
            </a:xfrm>
            <a:prstGeom prst="rect">
              <a:avLst/>
            </a:prstGeom>
          </p:spPr>
          <p:txBody>
            <a:bodyPr lIns="50800" tIns="50800" rIns="50800" bIns="50800" rtlCol="0" anchor="ctr"/>
            <a:lstStyle/>
            <a:p>
              <a:pPr algn="ctr">
                <a:lnSpc>
                  <a:spcPts val="14024"/>
                </a:lnSpc>
              </a:pPr>
              <a:r>
                <a:rPr lang="en-US" sz="8499" b="1">
                  <a:solidFill>
                    <a:srgbClr val="FFFFFF"/>
                  </a:solidFill>
                  <a:latin typeface="Glacial Indifference Bold"/>
                  <a:ea typeface="Glacial Indifference Bold"/>
                  <a:cs typeface="Glacial Indifference Bold"/>
                  <a:sym typeface="Glacial Indifference Bold"/>
                </a:rPr>
                <a:t>2</a:t>
              </a:r>
            </a:p>
          </p:txBody>
        </p:sp>
      </p:grpSp>
      <p:grpSp>
        <p:nvGrpSpPr>
          <p:cNvPr id="14" name="Group 14"/>
          <p:cNvGrpSpPr/>
          <p:nvPr/>
        </p:nvGrpSpPr>
        <p:grpSpPr>
          <a:xfrm>
            <a:off x="11375207" y="3160556"/>
            <a:ext cx="3450089" cy="3450089"/>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2A5A"/>
            </a:solidFill>
            <a:ln w="180975" cap="sq">
              <a:solidFill>
                <a:srgbClr val="FED307"/>
              </a:solidFill>
              <a:prstDash val="solid"/>
              <a:miter/>
            </a:ln>
          </p:spPr>
          <p:txBody>
            <a:bodyPr/>
            <a:lstStyle/>
            <a:p>
              <a:endParaRPr lang="en-GB"/>
            </a:p>
          </p:txBody>
        </p:sp>
        <p:sp>
          <p:nvSpPr>
            <p:cNvPr id="16" name="TextBox 16"/>
            <p:cNvSpPr txBox="1"/>
            <p:nvPr/>
          </p:nvSpPr>
          <p:spPr>
            <a:xfrm>
              <a:off x="76200" y="-295275"/>
              <a:ext cx="660400" cy="1031875"/>
            </a:xfrm>
            <a:prstGeom prst="rect">
              <a:avLst/>
            </a:prstGeom>
          </p:spPr>
          <p:txBody>
            <a:bodyPr lIns="50800" tIns="50800" rIns="50800" bIns="50800" rtlCol="0" anchor="ctr"/>
            <a:lstStyle/>
            <a:p>
              <a:pPr algn="ctr">
                <a:lnSpc>
                  <a:spcPts val="14024"/>
                </a:lnSpc>
              </a:pPr>
              <a:r>
                <a:rPr lang="en-US" sz="8499" b="1">
                  <a:solidFill>
                    <a:srgbClr val="FFFFFF"/>
                  </a:solidFill>
                  <a:latin typeface="Glacial Indifference Bold"/>
                  <a:ea typeface="Glacial Indifference Bold"/>
                  <a:cs typeface="Glacial Indifference Bold"/>
                  <a:sym typeface="Glacial Indifference Bold"/>
                </a:rPr>
                <a:t>3</a:t>
              </a:r>
            </a:p>
          </p:txBody>
        </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6894316"/>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Look at your client’s Home Buyers report. What is the range of information which the client provides on the report? </a:t>
            </a:r>
          </a:p>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Did the surveyor identify any issues which your client may need to investigate further? What might you do next?</a:t>
            </a:r>
          </a:p>
          <a:p>
            <a:pPr algn="l">
              <a:lnSpc>
                <a:spcPts val="6105"/>
              </a:lnSpc>
            </a:pPr>
            <a:endParaRPr lang="en-US" sz="3700">
              <a:solidFill>
                <a:srgbClr val="292A5A"/>
              </a:solidFill>
              <a:latin typeface="Glacial Indifference"/>
              <a:ea typeface="Glacial Indifference"/>
              <a:cs typeface="Glacial Indifference"/>
              <a:sym typeface="Glacial Indifference"/>
            </a:endParaRPr>
          </a:p>
          <a:p>
            <a:pPr algn="l">
              <a:lnSpc>
                <a:spcPts val="6105"/>
              </a:lnSpc>
            </a:pPr>
            <a:endParaRPr lang="en-US" sz="3700">
              <a:solidFill>
                <a:srgbClr val="292A5A"/>
              </a:solidFill>
              <a:latin typeface="Glacial Indifference"/>
              <a:ea typeface="Glacial Indifference"/>
              <a:cs typeface="Glacial Indifference"/>
              <a:sym typeface="Glacial Indifference"/>
            </a:endParaRPr>
          </a:p>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In independent reading, read the materials provided by </a:t>
            </a:r>
            <a:r>
              <a:rPr lang="en-US" sz="3700" u="sng">
                <a:solidFill>
                  <a:srgbClr val="292A5A"/>
                </a:solidFill>
                <a:latin typeface="Glacial Indifference"/>
                <a:ea typeface="Glacial Indifference"/>
                <a:cs typeface="Glacial Indifference"/>
                <a:sym typeface="Glacial Indifference"/>
                <a:hlinkClick r:id="rId3" tooltip="https://www.rics.org/profession-standards/rics-standards-and-guidance/sector-standards/building-surveying-standards/home-surveys/home-survey-standards"/>
              </a:rPr>
              <a:t>RICS</a:t>
            </a:r>
            <a:r>
              <a:rPr lang="en-US" sz="3700">
                <a:solidFill>
                  <a:srgbClr val="292A5A"/>
                </a:solidFill>
                <a:latin typeface="Glacial Indifference"/>
                <a:ea typeface="Glacial Indifference"/>
                <a:cs typeface="Glacial Indifference"/>
                <a:sym typeface="Glacial Indifference"/>
              </a:rPr>
              <a:t> to deepen your understanding of the reports [you are not expected to read this in class]</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5:</a:t>
            </a:r>
            <a:r>
              <a:rPr lang="en-US" sz="6500" b="1" spc="6">
                <a:solidFill>
                  <a:srgbClr val="292A5A"/>
                </a:solidFill>
                <a:latin typeface="Glacial Indifference Bold"/>
                <a:ea typeface="Glacial Indifference Bold"/>
                <a:cs typeface="Glacial Indifference Bold"/>
                <a:sym typeface="Glacial Indifference Bold"/>
              </a:rPr>
              <a:t> HOME BUYERS REPORT</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50256"/>
            <a:ext cx="16649516" cy="6358404"/>
          </a:xfrm>
          <a:prstGeom prst="rect">
            <a:avLst/>
          </a:prstGeom>
        </p:spPr>
        <p:txBody>
          <a:bodyPr lIns="0" tIns="0" rIns="0" bIns="0" rtlCol="0" anchor="t">
            <a:spAutoFit/>
          </a:bodyPr>
          <a:lstStyle/>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Only done if location, title or property demand these searches (proportionate investigation)</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Buyers’ conveyancers should always consider:</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 the purchase property itself, </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 the exact location of the property, and </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make any necessary searches so they are aware of all potential matters and risks which might affect the particular property. </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As well as the standard searches, more specialist ones may be required and the conveyancer will need to identify which ones are relevant.</a:t>
            </a:r>
          </a:p>
          <a:p>
            <a:pPr marL="626109" lvl="1" indent="-313054"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Age of searches: </a:t>
            </a:r>
            <a:r>
              <a:rPr lang="en-US" sz="2899">
                <a:solidFill>
                  <a:srgbClr val="292A5A"/>
                </a:solidFill>
                <a:latin typeface="Glacial Indifference"/>
                <a:ea typeface="Glacial Indifference"/>
                <a:cs typeface="Glacial Indifference"/>
                <a:sym typeface="Glacial Indifference"/>
              </a:rPr>
              <a:t>if there is a delay in progressing conveyancing, may need to repeat searches. </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Mortgage lenders handbook: searches no more than 6 months old at completion</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Good practice that a local search which is more than 3 months old is repeated</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NON-STANDARD </a:t>
            </a:r>
            <a:r>
              <a:rPr lang="en-US" sz="7500" b="1" spc="7">
                <a:solidFill>
                  <a:srgbClr val="292A5A"/>
                </a:solidFill>
                <a:latin typeface="Glacial Indifference Bold"/>
                <a:ea typeface="Glacial Indifference Bold"/>
                <a:cs typeface="Glacial Indifference Bold"/>
                <a:sym typeface="Glacial Indifference Bold"/>
              </a:rPr>
              <a:t>SEARCHES (1) </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924429"/>
            <a:ext cx="10980053" cy="8362571"/>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If buyer is taking out a mortgage to fund purchase, conveyancer will usually undertake a bankruptcy search using </a:t>
            </a:r>
            <a:r>
              <a:rPr lang="en-US" sz="2999" u="sng">
                <a:solidFill>
                  <a:srgbClr val="292A5A"/>
                </a:solidFill>
                <a:latin typeface="Glacial Indifference"/>
                <a:ea typeface="Glacial Indifference"/>
                <a:cs typeface="Glacial Indifference"/>
                <a:sym typeface="Glacial Indifference"/>
                <a:hlinkClick r:id="rId3" tooltip="https://www.gov.uk/government/publications/bankruptcy-official-search-application-k16"/>
              </a:rPr>
              <a:t>K16 form</a:t>
            </a:r>
            <a:r>
              <a:rPr lang="en-US" sz="2999">
                <a:solidFill>
                  <a:srgbClr val="292A5A"/>
                </a:solidFill>
                <a:latin typeface="Glacial Indifference"/>
                <a:ea typeface="Glacial Indifference"/>
                <a:cs typeface="Glacial Indifference"/>
                <a:sym typeface="Glacial Indifference"/>
              </a:rPr>
              <a:t> and submitting to HMLR</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Purpose is to reveal any bankruptcy orders or writs against buyer</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ordinarily need to be report to lender </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mortgage offer will then usually be withdrawn </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rare to find an entry against the buyer </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even less rare is the search returns details of someone of same name as client, need to investigate to show not client</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Bankruptcy search will be repeated at pre-completion stage, but it is important to check before exchange so as not to bind client</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BANKRUPTCY </a:t>
            </a:r>
            <a:r>
              <a:rPr lang="en-US" sz="7500" b="1" spc="7">
                <a:solidFill>
                  <a:srgbClr val="292A5A"/>
                </a:solidFill>
                <a:latin typeface="Glacial Indifference Bold"/>
                <a:ea typeface="Glacial Indifference Bold"/>
                <a:cs typeface="Glacial Indifference Bold"/>
                <a:sym typeface="Glacial Indifference Bold"/>
              </a:rPr>
              <a:t>SEARCH (MORTGAGE)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E65485"/>
          </a:solidFill>
        </p:spPr>
        <p:txBody>
          <a:bodyPr/>
          <a:lstStyle/>
          <a:p>
            <a:endParaRPr lang="en-GB"/>
          </a:p>
        </p:txBody>
      </p:sp>
      <p:sp>
        <p:nvSpPr>
          <p:cNvPr id="4" name="TextBox 4"/>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FED307"/>
                </a:solidFill>
                <a:latin typeface="Glacial Indifference Bold"/>
                <a:ea typeface="Glacial Indifference Bold"/>
                <a:cs typeface="Glacial Indifference Bold"/>
                <a:sym typeface="Glacial Indifference Bold"/>
              </a:rPr>
              <a:t>NON-STANDARD </a:t>
            </a:r>
            <a:r>
              <a:rPr lang="en-US" sz="7500" b="1" spc="7">
                <a:solidFill>
                  <a:srgbClr val="FFFFFF"/>
                </a:solidFill>
                <a:latin typeface="Glacial Indifference Bold"/>
                <a:ea typeface="Glacial Indifference Bold"/>
                <a:cs typeface="Glacial Indifference Bold"/>
                <a:sym typeface="Glacial Indifference Bold"/>
              </a:rPr>
              <a:t>SEARCHES (2)</a:t>
            </a:r>
          </a:p>
        </p:txBody>
      </p:sp>
      <p:sp>
        <p:nvSpPr>
          <p:cNvPr id="5" name="TextBox 5"/>
          <p:cNvSpPr txBox="1"/>
          <p:nvPr/>
        </p:nvSpPr>
        <p:spPr>
          <a:xfrm>
            <a:off x="1028700" y="6814366"/>
            <a:ext cx="3814078" cy="1716446"/>
          </a:xfrm>
          <a:prstGeom prst="rect">
            <a:avLst/>
          </a:prstGeom>
        </p:spPr>
        <p:txBody>
          <a:bodyPr lIns="0" tIns="0" rIns="0" bIns="0" rtlCol="0" anchor="t">
            <a:spAutoFit/>
          </a:bodyPr>
          <a:lstStyle/>
          <a:p>
            <a:pPr algn="ctr">
              <a:lnSpc>
                <a:spcPts val="4619"/>
              </a:lnSpc>
            </a:pPr>
            <a:r>
              <a:rPr lang="en-US" sz="2799" b="1">
                <a:solidFill>
                  <a:srgbClr val="FFFFFF"/>
                </a:solidFill>
                <a:latin typeface="Glacial Indifference Bold"/>
                <a:ea typeface="Glacial Indifference Bold"/>
                <a:cs typeface="Glacial Indifference Bold"/>
                <a:sym typeface="Glacial Indifference Bold"/>
              </a:rPr>
              <a:t>Central land charges search (unregistered land only)</a:t>
            </a:r>
          </a:p>
        </p:txBody>
      </p:sp>
      <p:sp>
        <p:nvSpPr>
          <p:cNvPr id="6" name="TextBox 6"/>
          <p:cNvSpPr txBox="1"/>
          <p:nvPr/>
        </p:nvSpPr>
        <p:spPr>
          <a:xfrm>
            <a:off x="5165164" y="6823891"/>
            <a:ext cx="3814078" cy="1093443"/>
          </a:xfrm>
          <a:prstGeom prst="rect">
            <a:avLst/>
          </a:prstGeom>
        </p:spPr>
        <p:txBody>
          <a:bodyPr lIns="0" tIns="0" rIns="0" bIns="0" rtlCol="0" anchor="t">
            <a:spAutoFit/>
          </a:bodyPr>
          <a:lstStyle/>
          <a:p>
            <a:pPr algn="ctr">
              <a:lnSpc>
                <a:spcPts val="4455"/>
              </a:lnSpc>
            </a:pPr>
            <a:r>
              <a:rPr lang="en-US" sz="2700" b="1">
                <a:solidFill>
                  <a:srgbClr val="FFFFFF"/>
                </a:solidFill>
                <a:latin typeface="Glacial Indifference Bold"/>
                <a:ea typeface="Glacial Indifference Bold"/>
                <a:cs typeface="Glacial Indifference Bold"/>
                <a:sym typeface="Glacial Indifference Bold"/>
              </a:rPr>
              <a:t>Search of index map (SIM)</a:t>
            </a:r>
          </a:p>
        </p:txBody>
      </p:sp>
      <p:sp>
        <p:nvSpPr>
          <p:cNvPr id="7" name="TextBox 7"/>
          <p:cNvSpPr txBox="1"/>
          <p:nvPr/>
        </p:nvSpPr>
        <p:spPr>
          <a:xfrm>
            <a:off x="9305193" y="6833416"/>
            <a:ext cx="3814078" cy="1051614"/>
          </a:xfrm>
          <a:prstGeom prst="rect">
            <a:avLst/>
          </a:prstGeom>
        </p:spPr>
        <p:txBody>
          <a:bodyPr lIns="0" tIns="0" rIns="0" bIns="0" rtlCol="0" anchor="t">
            <a:spAutoFit/>
          </a:bodyPr>
          <a:lstStyle/>
          <a:p>
            <a:pPr algn="ctr">
              <a:lnSpc>
                <a:spcPts val="4290"/>
              </a:lnSpc>
            </a:pPr>
            <a:r>
              <a:rPr lang="en-US" sz="2600" b="1">
                <a:solidFill>
                  <a:srgbClr val="FFFFFF"/>
                </a:solidFill>
                <a:latin typeface="Glacial Indifference Bold"/>
                <a:ea typeface="Glacial Indifference Bold"/>
                <a:cs typeface="Glacial Indifference Bold"/>
                <a:sym typeface="Glacial Indifference Bold"/>
              </a:rPr>
              <a:t>Coal Mining Search (CON 29M)</a:t>
            </a:r>
          </a:p>
        </p:txBody>
      </p:sp>
      <p:sp>
        <p:nvSpPr>
          <p:cNvPr id="8" name="TextBox 8"/>
          <p:cNvSpPr txBox="1"/>
          <p:nvPr/>
        </p:nvSpPr>
        <p:spPr>
          <a:xfrm>
            <a:off x="13244430" y="6833416"/>
            <a:ext cx="4014870" cy="1594566"/>
          </a:xfrm>
          <a:prstGeom prst="rect">
            <a:avLst/>
          </a:prstGeom>
        </p:spPr>
        <p:txBody>
          <a:bodyPr lIns="0" tIns="0" rIns="0" bIns="0" rtlCol="0" anchor="t">
            <a:spAutoFit/>
          </a:bodyPr>
          <a:lstStyle/>
          <a:p>
            <a:pPr algn="ctr">
              <a:lnSpc>
                <a:spcPts val="4290"/>
              </a:lnSpc>
            </a:pPr>
            <a:r>
              <a:rPr lang="en-US" sz="2600" b="1">
                <a:solidFill>
                  <a:srgbClr val="FFFFFF"/>
                </a:solidFill>
                <a:latin typeface="Glacial Indifference Bold"/>
                <a:ea typeface="Glacial Indifference Bold"/>
                <a:cs typeface="Glacial Indifference Bold"/>
                <a:sym typeface="Glacial Indifference Bold"/>
              </a:rPr>
              <a:t>Other mining searches and Cheshire Brine search </a:t>
            </a:r>
          </a:p>
        </p:txBody>
      </p:sp>
      <p:sp>
        <p:nvSpPr>
          <p:cNvPr id="9" name="Freeform 9"/>
          <p:cNvSpPr/>
          <p:nvPr/>
        </p:nvSpPr>
        <p:spPr>
          <a:xfrm>
            <a:off x="1028700" y="2550512"/>
            <a:ext cx="3812614" cy="3815447"/>
          </a:xfrm>
          <a:custGeom>
            <a:avLst/>
            <a:gdLst/>
            <a:ahLst/>
            <a:cxnLst/>
            <a:rect l="l" t="t" r="r" b="b"/>
            <a:pathLst>
              <a:path w="3812614" h="3815447">
                <a:moveTo>
                  <a:pt x="0" y="0"/>
                </a:moveTo>
                <a:lnTo>
                  <a:pt x="3812614" y="0"/>
                </a:lnTo>
                <a:lnTo>
                  <a:pt x="3812614" y="3815447"/>
                </a:lnTo>
                <a:lnTo>
                  <a:pt x="0" y="3815447"/>
                </a:lnTo>
                <a:lnTo>
                  <a:pt x="0" y="0"/>
                </a:lnTo>
                <a:close/>
              </a:path>
            </a:pathLst>
          </a:custGeom>
          <a:blipFill>
            <a:blip r:embed="rId3"/>
            <a:stretch>
              <a:fillRect l="-25102" r="-25102"/>
            </a:stretch>
          </a:blipFill>
        </p:spPr>
        <p:txBody>
          <a:bodyPr/>
          <a:lstStyle/>
          <a:p>
            <a:endParaRPr lang="en-GB"/>
          </a:p>
        </p:txBody>
      </p:sp>
      <p:sp>
        <p:nvSpPr>
          <p:cNvPr id="10" name="Freeform 10"/>
          <p:cNvSpPr/>
          <p:nvPr/>
        </p:nvSpPr>
        <p:spPr>
          <a:xfrm>
            <a:off x="5165164" y="2550512"/>
            <a:ext cx="3814078" cy="3815447"/>
          </a:xfrm>
          <a:custGeom>
            <a:avLst/>
            <a:gdLst/>
            <a:ahLst/>
            <a:cxnLst/>
            <a:rect l="l" t="t" r="r" b="b"/>
            <a:pathLst>
              <a:path w="3814078" h="3815447">
                <a:moveTo>
                  <a:pt x="0" y="0"/>
                </a:moveTo>
                <a:lnTo>
                  <a:pt x="3814078" y="0"/>
                </a:lnTo>
                <a:lnTo>
                  <a:pt x="3814078" y="3815447"/>
                </a:lnTo>
                <a:lnTo>
                  <a:pt x="0" y="3815447"/>
                </a:lnTo>
                <a:lnTo>
                  <a:pt x="0" y="0"/>
                </a:lnTo>
                <a:close/>
              </a:path>
            </a:pathLst>
          </a:custGeom>
          <a:blipFill>
            <a:blip r:embed="rId4"/>
            <a:stretch>
              <a:fillRect l="-103901" r="-103901"/>
            </a:stretch>
          </a:blipFill>
        </p:spPr>
        <p:txBody>
          <a:bodyPr/>
          <a:lstStyle/>
          <a:p>
            <a:endParaRPr lang="en-GB"/>
          </a:p>
        </p:txBody>
      </p:sp>
      <p:sp>
        <p:nvSpPr>
          <p:cNvPr id="11" name="Freeform 11"/>
          <p:cNvSpPr/>
          <p:nvPr/>
        </p:nvSpPr>
        <p:spPr>
          <a:xfrm>
            <a:off x="13445222" y="2550512"/>
            <a:ext cx="3814078" cy="3822492"/>
          </a:xfrm>
          <a:custGeom>
            <a:avLst/>
            <a:gdLst/>
            <a:ahLst/>
            <a:cxnLst/>
            <a:rect l="l" t="t" r="r" b="b"/>
            <a:pathLst>
              <a:path w="3814078" h="3822492">
                <a:moveTo>
                  <a:pt x="0" y="0"/>
                </a:moveTo>
                <a:lnTo>
                  <a:pt x="3814078" y="0"/>
                </a:lnTo>
                <a:lnTo>
                  <a:pt x="3814078" y="3822492"/>
                </a:lnTo>
                <a:lnTo>
                  <a:pt x="0" y="3822492"/>
                </a:lnTo>
                <a:lnTo>
                  <a:pt x="0" y="0"/>
                </a:lnTo>
                <a:close/>
              </a:path>
            </a:pathLst>
          </a:custGeom>
          <a:blipFill>
            <a:blip r:embed="rId5"/>
            <a:stretch>
              <a:fillRect l="-25212" r="-25212"/>
            </a:stretch>
          </a:blipFill>
        </p:spPr>
        <p:txBody>
          <a:bodyPr/>
          <a:lstStyle/>
          <a:p>
            <a:endParaRPr lang="en-GB"/>
          </a:p>
        </p:txBody>
      </p:sp>
      <p:sp>
        <p:nvSpPr>
          <p:cNvPr id="12" name="Freeform 12"/>
          <p:cNvSpPr/>
          <p:nvPr/>
        </p:nvSpPr>
        <p:spPr>
          <a:xfrm>
            <a:off x="9305193" y="2556825"/>
            <a:ext cx="3814078" cy="3809134"/>
          </a:xfrm>
          <a:custGeom>
            <a:avLst/>
            <a:gdLst/>
            <a:ahLst/>
            <a:cxnLst/>
            <a:rect l="l" t="t" r="r" b="b"/>
            <a:pathLst>
              <a:path w="3814078" h="3809134">
                <a:moveTo>
                  <a:pt x="0" y="0"/>
                </a:moveTo>
                <a:lnTo>
                  <a:pt x="3814078" y="0"/>
                </a:lnTo>
                <a:lnTo>
                  <a:pt x="3814078" y="3809134"/>
                </a:lnTo>
                <a:lnTo>
                  <a:pt x="0" y="3809134"/>
                </a:lnTo>
                <a:lnTo>
                  <a:pt x="0" y="0"/>
                </a:lnTo>
                <a:close/>
              </a:path>
            </a:pathLst>
          </a:custGeom>
          <a:blipFill>
            <a:blip r:embed="rId6"/>
            <a:stretch>
              <a:fillRect l="-25090" r="-25090"/>
            </a:stretch>
          </a:blipFill>
        </p:spPr>
        <p:txBody>
          <a:bodyPr/>
          <a:lstStyle/>
          <a:p>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F9F5AD-3F82-F4A5-832C-A7B152DFB2F2}"/>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F83BC3F6-D3C4-D511-FFBE-E59EDA3808B0}"/>
              </a:ext>
            </a:extLst>
          </p:cNvPr>
          <p:cNvSpPr/>
          <p:nvPr/>
        </p:nvSpPr>
        <p:spPr>
          <a:xfrm>
            <a:off x="11589837" y="9736180"/>
            <a:ext cx="6698163" cy="550820"/>
          </a:xfrm>
          <a:prstGeom prst="rect">
            <a:avLst/>
          </a:prstGeom>
          <a:solidFill>
            <a:srgbClr val="FED307"/>
          </a:solidFill>
        </p:spPr>
        <p:txBody>
          <a:bodyPr/>
          <a:lstStyle/>
          <a:p>
            <a:endParaRPr lang="en-GB"/>
          </a:p>
        </p:txBody>
      </p:sp>
      <p:sp>
        <p:nvSpPr>
          <p:cNvPr id="3" name="AutoShape 3">
            <a:extLst>
              <a:ext uri="{FF2B5EF4-FFF2-40B4-BE49-F238E27FC236}">
                <a16:creationId xmlns:a16="http://schemas.microsoft.com/office/drawing/2014/main" id="{00B90F51-87D1-E954-F7F4-A6FF3D534627}"/>
              </a:ext>
            </a:extLst>
          </p:cNvPr>
          <p:cNvSpPr/>
          <p:nvPr/>
        </p:nvSpPr>
        <p:spPr>
          <a:xfrm>
            <a:off x="0" y="0"/>
            <a:ext cx="14417942" cy="771525"/>
          </a:xfrm>
          <a:prstGeom prst="rect">
            <a:avLst/>
          </a:prstGeom>
          <a:solidFill>
            <a:srgbClr val="E65485"/>
          </a:solidFill>
        </p:spPr>
        <p:txBody>
          <a:bodyPr/>
          <a:lstStyle/>
          <a:p>
            <a:endParaRPr lang="en-GB"/>
          </a:p>
        </p:txBody>
      </p:sp>
      <p:sp>
        <p:nvSpPr>
          <p:cNvPr id="4" name="TextBox 4">
            <a:extLst>
              <a:ext uri="{FF2B5EF4-FFF2-40B4-BE49-F238E27FC236}">
                <a16:creationId xmlns:a16="http://schemas.microsoft.com/office/drawing/2014/main" id="{575A7196-C457-E37C-AE18-3A71D021C2D7}"/>
              </a:ext>
            </a:extLst>
          </p:cNvPr>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FED307"/>
                </a:solidFill>
                <a:latin typeface="Glacial Indifference Bold"/>
                <a:ea typeface="Glacial Indifference Bold"/>
                <a:cs typeface="Glacial Indifference Bold"/>
                <a:sym typeface="Glacial Indifference Bold"/>
              </a:rPr>
              <a:t>NON-STANDARD </a:t>
            </a:r>
            <a:r>
              <a:rPr lang="en-US" sz="7500" b="1" spc="7">
                <a:solidFill>
                  <a:srgbClr val="FFFFFF"/>
                </a:solidFill>
                <a:latin typeface="Glacial Indifference Bold"/>
                <a:ea typeface="Glacial Indifference Bold"/>
                <a:cs typeface="Glacial Indifference Bold"/>
                <a:sym typeface="Glacial Indifference Bold"/>
              </a:rPr>
              <a:t>SEARCHES (2)</a:t>
            </a:r>
          </a:p>
        </p:txBody>
      </p:sp>
      <p:sp>
        <p:nvSpPr>
          <p:cNvPr id="5" name="TextBox 5">
            <a:extLst>
              <a:ext uri="{FF2B5EF4-FFF2-40B4-BE49-F238E27FC236}">
                <a16:creationId xmlns:a16="http://schemas.microsoft.com/office/drawing/2014/main" id="{DDD31619-7588-A01A-AC45-FABB5C22187B}"/>
              </a:ext>
            </a:extLst>
          </p:cNvPr>
          <p:cNvSpPr txBox="1"/>
          <p:nvPr/>
        </p:nvSpPr>
        <p:spPr>
          <a:xfrm>
            <a:off x="1028700" y="6814366"/>
            <a:ext cx="3814078" cy="1716446"/>
          </a:xfrm>
          <a:prstGeom prst="rect">
            <a:avLst/>
          </a:prstGeom>
        </p:spPr>
        <p:txBody>
          <a:bodyPr lIns="0" tIns="0" rIns="0" bIns="0" rtlCol="0" anchor="t">
            <a:spAutoFit/>
          </a:bodyPr>
          <a:lstStyle/>
          <a:p>
            <a:pPr algn="ctr">
              <a:lnSpc>
                <a:spcPts val="4619"/>
              </a:lnSpc>
            </a:pPr>
            <a:r>
              <a:rPr lang="en-US" sz="2799" b="1">
                <a:solidFill>
                  <a:srgbClr val="FFFFFF"/>
                </a:solidFill>
                <a:latin typeface="Glacial Indifference Bold"/>
                <a:ea typeface="Glacial Indifference Bold"/>
                <a:cs typeface="Glacial Indifference Bold"/>
                <a:sym typeface="Glacial Indifference Bold"/>
              </a:rPr>
              <a:t>Central land charges search (unregistered land only)</a:t>
            </a:r>
          </a:p>
        </p:txBody>
      </p:sp>
      <p:sp>
        <p:nvSpPr>
          <p:cNvPr id="6" name="TextBox 6">
            <a:extLst>
              <a:ext uri="{FF2B5EF4-FFF2-40B4-BE49-F238E27FC236}">
                <a16:creationId xmlns:a16="http://schemas.microsoft.com/office/drawing/2014/main" id="{47C410F3-850C-B11D-D2D9-1C924C9F7D7A}"/>
              </a:ext>
            </a:extLst>
          </p:cNvPr>
          <p:cNvSpPr txBox="1"/>
          <p:nvPr/>
        </p:nvSpPr>
        <p:spPr>
          <a:xfrm>
            <a:off x="5165164" y="6823891"/>
            <a:ext cx="3814078" cy="1093443"/>
          </a:xfrm>
          <a:prstGeom prst="rect">
            <a:avLst/>
          </a:prstGeom>
        </p:spPr>
        <p:txBody>
          <a:bodyPr lIns="0" tIns="0" rIns="0" bIns="0" rtlCol="0" anchor="t">
            <a:spAutoFit/>
          </a:bodyPr>
          <a:lstStyle/>
          <a:p>
            <a:pPr algn="ctr">
              <a:lnSpc>
                <a:spcPts val="4455"/>
              </a:lnSpc>
            </a:pPr>
            <a:r>
              <a:rPr lang="en-US" sz="2700" b="1">
                <a:solidFill>
                  <a:srgbClr val="FFFFFF"/>
                </a:solidFill>
                <a:latin typeface="Glacial Indifference Bold"/>
                <a:ea typeface="Glacial Indifference Bold"/>
                <a:cs typeface="Glacial Indifference Bold"/>
                <a:sym typeface="Glacial Indifference Bold"/>
              </a:rPr>
              <a:t>Search of index map (SIM)</a:t>
            </a:r>
          </a:p>
        </p:txBody>
      </p:sp>
      <p:sp>
        <p:nvSpPr>
          <p:cNvPr id="7" name="TextBox 7">
            <a:extLst>
              <a:ext uri="{FF2B5EF4-FFF2-40B4-BE49-F238E27FC236}">
                <a16:creationId xmlns:a16="http://schemas.microsoft.com/office/drawing/2014/main" id="{3D368EA8-75A7-0117-C1CA-9F50F8A1FD1D}"/>
              </a:ext>
            </a:extLst>
          </p:cNvPr>
          <p:cNvSpPr txBox="1"/>
          <p:nvPr/>
        </p:nvSpPr>
        <p:spPr>
          <a:xfrm>
            <a:off x="9305193" y="6833416"/>
            <a:ext cx="3814078" cy="1051614"/>
          </a:xfrm>
          <a:prstGeom prst="rect">
            <a:avLst/>
          </a:prstGeom>
        </p:spPr>
        <p:txBody>
          <a:bodyPr lIns="0" tIns="0" rIns="0" bIns="0" rtlCol="0" anchor="t">
            <a:spAutoFit/>
          </a:bodyPr>
          <a:lstStyle/>
          <a:p>
            <a:pPr algn="ctr">
              <a:lnSpc>
                <a:spcPts val="4290"/>
              </a:lnSpc>
            </a:pPr>
            <a:r>
              <a:rPr lang="en-US" sz="2600" b="1">
                <a:solidFill>
                  <a:srgbClr val="FFFFFF"/>
                </a:solidFill>
                <a:latin typeface="Glacial Indifference Bold"/>
                <a:ea typeface="Glacial Indifference Bold"/>
                <a:cs typeface="Glacial Indifference Bold"/>
                <a:sym typeface="Glacial Indifference Bold"/>
              </a:rPr>
              <a:t>Coal Mining Search (CON 29M)</a:t>
            </a:r>
          </a:p>
        </p:txBody>
      </p:sp>
      <p:sp>
        <p:nvSpPr>
          <p:cNvPr id="8" name="TextBox 8">
            <a:extLst>
              <a:ext uri="{FF2B5EF4-FFF2-40B4-BE49-F238E27FC236}">
                <a16:creationId xmlns:a16="http://schemas.microsoft.com/office/drawing/2014/main" id="{8FBB6586-54D5-C057-0AEC-86273A817DD9}"/>
              </a:ext>
            </a:extLst>
          </p:cNvPr>
          <p:cNvSpPr txBox="1"/>
          <p:nvPr/>
        </p:nvSpPr>
        <p:spPr>
          <a:xfrm>
            <a:off x="13244430" y="6833416"/>
            <a:ext cx="4014870" cy="1594566"/>
          </a:xfrm>
          <a:prstGeom prst="rect">
            <a:avLst/>
          </a:prstGeom>
        </p:spPr>
        <p:txBody>
          <a:bodyPr lIns="0" tIns="0" rIns="0" bIns="0" rtlCol="0" anchor="t">
            <a:spAutoFit/>
          </a:bodyPr>
          <a:lstStyle/>
          <a:p>
            <a:pPr algn="ctr">
              <a:lnSpc>
                <a:spcPts val="4290"/>
              </a:lnSpc>
            </a:pPr>
            <a:r>
              <a:rPr lang="en-US" sz="2600" b="1">
                <a:solidFill>
                  <a:srgbClr val="FFFFFF"/>
                </a:solidFill>
                <a:latin typeface="Glacial Indifference Bold"/>
                <a:ea typeface="Glacial Indifference Bold"/>
                <a:cs typeface="Glacial Indifference Bold"/>
                <a:sym typeface="Glacial Indifference Bold"/>
              </a:rPr>
              <a:t>Other mining searches and Cheshire Brine search </a:t>
            </a:r>
          </a:p>
        </p:txBody>
      </p:sp>
      <p:sp>
        <p:nvSpPr>
          <p:cNvPr id="9" name="Freeform 9">
            <a:extLst>
              <a:ext uri="{FF2B5EF4-FFF2-40B4-BE49-F238E27FC236}">
                <a16:creationId xmlns:a16="http://schemas.microsoft.com/office/drawing/2014/main" id="{4C6E04E2-3500-7413-99F3-A5D099912271}"/>
              </a:ext>
            </a:extLst>
          </p:cNvPr>
          <p:cNvSpPr/>
          <p:nvPr/>
        </p:nvSpPr>
        <p:spPr>
          <a:xfrm>
            <a:off x="1028700" y="2550512"/>
            <a:ext cx="3812614" cy="3815447"/>
          </a:xfrm>
          <a:custGeom>
            <a:avLst/>
            <a:gdLst/>
            <a:ahLst/>
            <a:cxnLst/>
            <a:rect l="l" t="t" r="r" b="b"/>
            <a:pathLst>
              <a:path w="3812614" h="3815447">
                <a:moveTo>
                  <a:pt x="0" y="0"/>
                </a:moveTo>
                <a:lnTo>
                  <a:pt x="3812614" y="0"/>
                </a:lnTo>
                <a:lnTo>
                  <a:pt x="3812614" y="3815447"/>
                </a:lnTo>
                <a:lnTo>
                  <a:pt x="0" y="3815447"/>
                </a:lnTo>
                <a:lnTo>
                  <a:pt x="0" y="0"/>
                </a:lnTo>
                <a:close/>
              </a:path>
            </a:pathLst>
          </a:custGeom>
          <a:blipFill>
            <a:blip r:embed="rId3"/>
            <a:stretch>
              <a:fillRect l="-25102" r="-25102"/>
            </a:stretch>
          </a:blipFill>
        </p:spPr>
        <p:txBody>
          <a:bodyPr/>
          <a:lstStyle/>
          <a:p>
            <a:endParaRPr lang="en-GB"/>
          </a:p>
        </p:txBody>
      </p:sp>
      <p:sp>
        <p:nvSpPr>
          <p:cNvPr id="10" name="Freeform 10">
            <a:extLst>
              <a:ext uri="{FF2B5EF4-FFF2-40B4-BE49-F238E27FC236}">
                <a16:creationId xmlns:a16="http://schemas.microsoft.com/office/drawing/2014/main" id="{26429C2F-969F-4158-CD71-5775AD8F9017}"/>
              </a:ext>
            </a:extLst>
          </p:cNvPr>
          <p:cNvSpPr/>
          <p:nvPr/>
        </p:nvSpPr>
        <p:spPr>
          <a:xfrm>
            <a:off x="5165164" y="2550512"/>
            <a:ext cx="3814078" cy="3815447"/>
          </a:xfrm>
          <a:custGeom>
            <a:avLst/>
            <a:gdLst/>
            <a:ahLst/>
            <a:cxnLst/>
            <a:rect l="l" t="t" r="r" b="b"/>
            <a:pathLst>
              <a:path w="3814078" h="3815447">
                <a:moveTo>
                  <a:pt x="0" y="0"/>
                </a:moveTo>
                <a:lnTo>
                  <a:pt x="3814078" y="0"/>
                </a:lnTo>
                <a:lnTo>
                  <a:pt x="3814078" y="3815447"/>
                </a:lnTo>
                <a:lnTo>
                  <a:pt x="0" y="3815447"/>
                </a:lnTo>
                <a:lnTo>
                  <a:pt x="0" y="0"/>
                </a:lnTo>
                <a:close/>
              </a:path>
            </a:pathLst>
          </a:custGeom>
          <a:blipFill>
            <a:blip r:embed="rId4"/>
            <a:stretch>
              <a:fillRect l="-103901" r="-103901"/>
            </a:stretch>
          </a:blipFill>
        </p:spPr>
        <p:txBody>
          <a:bodyPr/>
          <a:lstStyle/>
          <a:p>
            <a:endParaRPr lang="en-GB"/>
          </a:p>
        </p:txBody>
      </p:sp>
      <p:sp>
        <p:nvSpPr>
          <p:cNvPr id="11" name="Freeform 11">
            <a:extLst>
              <a:ext uri="{FF2B5EF4-FFF2-40B4-BE49-F238E27FC236}">
                <a16:creationId xmlns:a16="http://schemas.microsoft.com/office/drawing/2014/main" id="{D9A228D5-5E52-403B-7F12-8A1808B5B021}"/>
              </a:ext>
            </a:extLst>
          </p:cNvPr>
          <p:cNvSpPr/>
          <p:nvPr/>
        </p:nvSpPr>
        <p:spPr>
          <a:xfrm>
            <a:off x="13445222" y="2550512"/>
            <a:ext cx="3814078" cy="3822492"/>
          </a:xfrm>
          <a:custGeom>
            <a:avLst/>
            <a:gdLst/>
            <a:ahLst/>
            <a:cxnLst/>
            <a:rect l="l" t="t" r="r" b="b"/>
            <a:pathLst>
              <a:path w="3814078" h="3822492">
                <a:moveTo>
                  <a:pt x="0" y="0"/>
                </a:moveTo>
                <a:lnTo>
                  <a:pt x="3814078" y="0"/>
                </a:lnTo>
                <a:lnTo>
                  <a:pt x="3814078" y="3822492"/>
                </a:lnTo>
                <a:lnTo>
                  <a:pt x="0" y="3822492"/>
                </a:lnTo>
                <a:lnTo>
                  <a:pt x="0" y="0"/>
                </a:lnTo>
                <a:close/>
              </a:path>
            </a:pathLst>
          </a:custGeom>
          <a:blipFill>
            <a:blip r:embed="rId5"/>
            <a:stretch>
              <a:fillRect l="-25212" r="-25212"/>
            </a:stretch>
          </a:blipFill>
        </p:spPr>
        <p:txBody>
          <a:bodyPr/>
          <a:lstStyle/>
          <a:p>
            <a:endParaRPr lang="en-GB"/>
          </a:p>
        </p:txBody>
      </p:sp>
      <p:sp>
        <p:nvSpPr>
          <p:cNvPr id="12" name="Freeform 12">
            <a:extLst>
              <a:ext uri="{FF2B5EF4-FFF2-40B4-BE49-F238E27FC236}">
                <a16:creationId xmlns:a16="http://schemas.microsoft.com/office/drawing/2014/main" id="{B3EEEF30-8F88-3CC9-CCCE-751AFAAD6729}"/>
              </a:ext>
            </a:extLst>
          </p:cNvPr>
          <p:cNvSpPr/>
          <p:nvPr/>
        </p:nvSpPr>
        <p:spPr>
          <a:xfrm>
            <a:off x="9305193" y="2556825"/>
            <a:ext cx="3814078" cy="3809134"/>
          </a:xfrm>
          <a:custGeom>
            <a:avLst/>
            <a:gdLst/>
            <a:ahLst/>
            <a:cxnLst/>
            <a:rect l="l" t="t" r="r" b="b"/>
            <a:pathLst>
              <a:path w="3814078" h="3809134">
                <a:moveTo>
                  <a:pt x="0" y="0"/>
                </a:moveTo>
                <a:lnTo>
                  <a:pt x="3814078" y="0"/>
                </a:lnTo>
                <a:lnTo>
                  <a:pt x="3814078" y="3809134"/>
                </a:lnTo>
                <a:lnTo>
                  <a:pt x="0" y="3809134"/>
                </a:lnTo>
                <a:lnTo>
                  <a:pt x="0" y="0"/>
                </a:lnTo>
                <a:close/>
              </a:path>
            </a:pathLst>
          </a:custGeom>
          <a:blipFill>
            <a:blip r:embed="rId6"/>
            <a:stretch>
              <a:fillRect l="-25090" r="-25090"/>
            </a:stretch>
          </a:blipFill>
        </p:spPr>
        <p:txBody>
          <a:bodyPr/>
          <a:lstStyle/>
          <a:p>
            <a:endParaRPr lang="en-GB"/>
          </a:p>
        </p:txBody>
      </p:sp>
    </p:spTree>
    <p:extLst>
      <p:ext uri="{BB962C8B-B14F-4D97-AF65-F5344CB8AC3E}">
        <p14:creationId xmlns:p14="http://schemas.microsoft.com/office/powerpoint/2010/main" val="15627980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2143168" y="2040731"/>
            <a:ext cx="9446670" cy="7847034"/>
          </a:xfrm>
          <a:custGeom>
            <a:avLst/>
            <a:gdLst/>
            <a:ahLst/>
            <a:cxnLst/>
            <a:rect l="l" t="t" r="r" b="b"/>
            <a:pathLst>
              <a:path w="9446670" h="7847034">
                <a:moveTo>
                  <a:pt x="0" y="0"/>
                </a:moveTo>
                <a:lnTo>
                  <a:pt x="9446669" y="0"/>
                </a:lnTo>
                <a:lnTo>
                  <a:pt x="9446669" y="7847034"/>
                </a:lnTo>
                <a:lnTo>
                  <a:pt x="0" y="7847034"/>
                </a:lnTo>
                <a:lnTo>
                  <a:pt x="0" y="0"/>
                </a:lnTo>
                <a:close/>
              </a:path>
            </a:pathLst>
          </a:custGeom>
          <a:blipFill>
            <a:blip r:embed="rId3"/>
            <a:stretch>
              <a:fillRect/>
            </a:stretch>
          </a:blip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WHY MINES </a:t>
            </a:r>
            <a:r>
              <a:rPr lang="en-US" sz="7500" b="1" spc="7">
                <a:solidFill>
                  <a:srgbClr val="292A5A"/>
                </a:solidFill>
                <a:latin typeface="Glacial Indifference Bold"/>
                <a:ea typeface="Glacial Indifference Bold"/>
                <a:cs typeface="Glacial Indifference Bold"/>
                <a:sym typeface="Glacial Indifference Bold"/>
              </a:rPr>
              <a:t>ARE A PROBLEM?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E65485"/>
          </a:solidFill>
        </p:spPr>
        <p:txBody>
          <a:bodyPr/>
          <a:lstStyle/>
          <a:p>
            <a:endParaRPr lang="en-GB"/>
          </a:p>
        </p:txBody>
      </p:sp>
      <p:sp>
        <p:nvSpPr>
          <p:cNvPr id="4" name="TextBox 4"/>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FED307"/>
                </a:solidFill>
                <a:latin typeface="Glacial Indifference Bold"/>
                <a:ea typeface="Glacial Indifference Bold"/>
                <a:cs typeface="Glacial Indifference Bold"/>
                <a:sym typeface="Glacial Indifference Bold"/>
              </a:rPr>
              <a:t>NON-STANDARD </a:t>
            </a:r>
            <a:r>
              <a:rPr lang="en-US" sz="7500" b="1" spc="7">
                <a:solidFill>
                  <a:srgbClr val="FFFFFF"/>
                </a:solidFill>
                <a:latin typeface="Glacial Indifference Bold"/>
                <a:ea typeface="Glacial Indifference Bold"/>
                <a:cs typeface="Glacial Indifference Bold"/>
                <a:sym typeface="Glacial Indifference Bold"/>
              </a:rPr>
              <a:t>SEARCHES (3)</a:t>
            </a:r>
          </a:p>
        </p:txBody>
      </p:sp>
      <p:sp>
        <p:nvSpPr>
          <p:cNvPr id="5" name="TextBox 5"/>
          <p:cNvSpPr txBox="1"/>
          <p:nvPr/>
        </p:nvSpPr>
        <p:spPr>
          <a:xfrm>
            <a:off x="1028700" y="6814366"/>
            <a:ext cx="3814078" cy="554369"/>
          </a:xfrm>
          <a:prstGeom prst="rect">
            <a:avLst/>
          </a:prstGeom>
        </p:spPr>
        <p:txBody>
          <a:bodyPr lIns="0" tIns="0" rIns="0" bIns="0" rtlCol="0" anchor="t">
            <a:spAutoFit/>
          </a:bodyPr>
          <a:lstStyle/>
          <a:p>
            <a:pPr algn="ctr">
              <a:lnSpc>
                <a:spcPts val="4619"/>
              </a:lnSpc>
            </a:pPr>
            <a:r>
              <a:rPr lang="en-US" sz="2799" b="1">
                <a:solidFill>
                  <a:srgbClr val="FFFFFF"/>
                </a:solidFill>
                <a:latin typeface="Glacial Indifference Bold"/>
                <a:ea typeface="Glacial Indifference Bold"/>
                <a:cs typeface="Glacial Indifference Bold"/>
                <a:sym typeface="Glacial Indifference Bold"/>
              </a:rPr>
              <a:t>Flood search</a:t>
            </a:r>
          </a:p>
        </p:txBody>
      </p:sp>
      <p:sp>
        <p:nvSpPr>
          <p:cNvPr id="6" name="TextBox 6"/>
          <p:cNvSpPr txBox="1"/>
          <p:nvPr/>
        </p:nvSpPr>
        <p:spPr>
          <a:xfrm>
            <a:off x="5165164" y="6823891"/>
            <a:ext cx="3814078" cy="1093443"/>
          </a:xfrm>
          <a:prstGeom prst="rect">
            <a:avLst/>
          </a:prstGeom>
        </p:spPr>
        <p:txBody>
          <a:bodyPr lIns="0" tIns="0" rIns="0" bIns="0" rtlCol="0" anchor="t">
            <a:spAutoFit/>
          </a:bodyPr>
          <a:lstStyle/>
          <a:p>
            <a:pPr algn="ctr">
              <a:lnSpc>
                <a:spcPts val="4455"/>
              </a:lnSpc>
            </a:pPr>
            <a:r>
              <a:rPr lang="en-US" sz="2700" b="1">
                <a:solidFill>
                  <a:srgbClr val="FFFFFF"/>
                </a:solidFill>
                <a:latin typeface="Glacial Indifference Bold"/>
                <a:ea typeface="Glacial Indifference Bold"/>
                <a:cs typeface="Glacial Indifference Bold"/>
                <a:sym typeface="Glacial Indifference Bold"/>
              </a:rPr>
              <a:t>Chancel repair liability (CRL) Search </a:t>
            </a:r>
          </a:p>
        </p:txBody>
      </p:sp>
      <p:sp>
        <p:nvSpPr>
          <p:cNvPr id="7" name="TextBox 7"/>
          <p:cNvSpPr txBox="1"/>
          <p:nvPr/>
        </p:nvSpPr>
        <p:spPr>
          <a:xfrm>
            <a:off x="9305193" y="6833416"/>
            <a:ext cx="3814078" cy="508662"/>
          </a:xfrm>
          <a:prstGeom prst="rect">
            <a:avLst/>
          </a:prstGeom>
        </p:spPr>
        <p:txBody>
          <a:bodyPr lIns="0" tIns="0" rIns="0" bIns="0" rtlCol="0" anchor="t">
            <a:spAutoFit/>
          </a:bodyPr>
          <a:lstStyle/>
          <a:p>
            <a:pPr algn="ctr">
              <a:lnSpc>
                <a:spcPts val="4290"/>
              </a:lnSpc>
            </a:pPr>
            <a:r>
              <a:rPr lang="en-US" sz="2600" b="1">
                <a:solidFill>
                  <a:srgbClr val="FFFFFF"/>
                </a:solidFill>
                <a:latin typeface="Glacial Indifference Bold"/>
                <a:ea typeface="Glacial Indifference Bold"/>
                <a:cs typeface="Glacial Indifference Bold"/>
                <a:sym typeface="Glacial Indifference Bold"/>
              </a:rPr>
              <a:t>Company search</a:t>
            </a:r>
          </a:p>
        </p:txBody>
      </p:sp>
      <p:sp>
        <p:nvSpPr>
          <p:cNvPr id="8" name="TextBox 8"/>
          <p:cNvSpPr txBox="1"/>
          <p:nvPr/>
        </p:nvSpPr>
        <p:spPr>
          <a:xfrm>
            <a:off x="13244430" y="6833416"/>
            <a:ext cx="4014870" cy="508662"/>
          </a:xfrm>
          <a:prstGeom prst="rect">
            <a:avLst/>
          </a:prstGeom>
        </p:spPr>
        <p:txBody>
          <a:bodyPr lIns="0" tIns="0" rIns="0" bIns="0" rtlCol="0" anchor="t">
            <a:spAutoFit/>
          </a:bodyPr>
          <a:lstStyle/>
          <a:p>
            <a:pPr algn="ctr">
              <a:lnSpc>
                <a:spcPts val="4290"/>
              </a:lnSpc>
            </a:pPr>
            <a:r>
              <a:rPr lang="en-US" sz="2600" b="1">
                <a:solidFill>
                  <a:srgbClr val="FFFFFF"/>
                </a:solidFill>
                <a:latin typeface="Glacial Indifference Bold"/>
                <a:ea typeface="Glacial Indifference Bold"/>
                <a:cs typeface="Glacial Indifference Bold"/>
                <a:sym typeface="Glacial Indifference Bold"/>
              </a:rPr>
              <a:t>Canal/river search</a:t>
            </a:r>
          </a:p>
        </p:txBody>
      </p:sp>
      <p:sp>
        <p:nvSpPr>
          <p:cNvPr id="9" name="Freeform 9"/>
          <p:cNvSpPr/>
          <p:nvPr/>
        </p:nvSpPr>
        <p:spPr>
          <a:xfrm>
            <a:off x="1031533" y="2556825"/>
            <a:ext cx="3812614" cy="3809134"/>
          </a:xfrm>
          <a:custGeom>
            <a:avLst/>
            <a:gdLst/>
            <a:ahLst/>
            <a:cxnLst/>
            <a:rect l="l" t="t" r="r" b="b"/>
            <a:pathLst>
              <a:path w="3812614" h="3809134">
                <a:moveTo>
                  <a:pt x="0" y="0"/>
                </a:moveTo>
                <a:lnTo>
                  <a:pt x="3812614" y="0"/>
                </a:lnTo>
                <a:lnTo>
                  <a:pt x="3812614" y="3809134"/>
                </a:lnTo>
                <a:lnTo>
                  <a:pt x="0" y="3809134"/>
                </a:lnTo>
                <a:lnTo>
                  <a:pt x="0" y="0"/>
                </a:lnTo>
                <a:close/>
              </a:path>
            </a:pathLst>
          </a:custGeom>
          <a:blipFill>
            <a:blip r:embed="rId3"/>
            <a:stretch>
              <a:fillRect l="-49956"/>
            </a:stretch>
          </a:blipFill>
        </p:spPr>
        <p:txBody>
          <a:bodyPr/>
          <a:lstStyle/>
          <a:p>
            <a:endParaRPr lang="en-GB"/>
          </a:p>
        </p:txBody>
      </p:sp>
      <p:sp>
        <p:nvSpPr>
          <p:cNvPr id="10" name="Freeform 10"/>
          <p:cNvSpPr/>
          <p:nvPr/>
        </p:nvSpPr>
        <p:spPr>
          <a:xfrm>
            <a:off x="5165164" y="2556825"/>
            <a:ext cx="3814078" cy="3816179"/>
          </a:xfrm>
          <a:custGeom>
            <a:avLst/>
            <a:gdLst/>
            <a:ahLst/>
            <a:cxnLst/>
            <a:rect l="l" t="t" r="r" b="b"/>
            <a:pathLst>
              <a:path w="3814078" h="3816179">
                <a:moveTo>
                  <a:pt x="0" y="0"/>
                </a:moveTo>
                <a:lnTo>
                  <a:pt x="3814078" y="0"/>
                </a:lnTo>
                <a:lnTo>
                  <a:pt x="3814078" y="3816179"/>
                </a:lnTo>
                <a:lnTo>
                  <a:pt x="0" y="3816179"/>
                </a:lnTo>
                <a:lnTo>
                  <a:pt x="0" y="0"/>
                </a:lnTo>
                <a:close/>
              </a:path>
            </a:pathLst>
          </a:custGeom>
          <a:blipFill>
            <a:blip r:embed="rId4"/>
            <a:stretch>
              <a:fillRect l="-46743" r="-22069" b="-12409"/>
            </a:stretch>
          </a:blipFill>
        </p:spPr>
        <p:txBody>
          <a:bodyPr/>
          <a:lstStyle/>
          <a:p>
            <a:endParaRPr lang="en-GB"/>
          </a:p>
        </p:txBody>
      </p:sp>
      <p:sp>
        <p:nvSpPr>
          <p:cNvPr id="11" name="Freeform 11"/>
          <p:cNvSpPr/>
          <p:nvPr/>
        </p:nvSpPr>
        <p:spPr>
          <a:xfrm>
            <a:off x="9305193" y="2556825"/>
            <a:ext cx="3814078" cy="3809134"/>
          </a:xfrm>
          <a:custGeom>
            <a:avLst/>
            <a:gdLst/>
            <a:ahLst/>
            <a:cxnLst/>
            <a:rect l="l" t="t" r="r" b="b"/>
            <a:pathLst>
              <a:path w="3814078" h="3809134">
                <a:moveTo>
                  <a:pt x="0" y="0"/>
                </a:moveTo>
                <a:lnTo>
                  <a:pt x="3814078" y="0"/>
                </a:lnTo>
                <a:lnTo>
                  <a:pt x="3814078" y="3809134"/>
                </a:lnTo>
                <a:lnTo>
                  <a:pt x="0" y="3809134"/>
                </a:lnTo>
                <a:lnTo>
                  <a:pt x="0" y="0"/>
                </a:lnTo>
                <a:close/>
              </a:path>
            </a:pathLst>
          </a:custGeom>
          <a:blipFill>
            <a:blip r:embed="rId5"/>
            <a:stretch>
              <a:fillRect l="-27062" r="-22836"/>
            </a:stretch>
          </a:blipFill>
        </p:spPr>
        <p:txBody>
          <a:bodyPr/>
          <a:lstStyle/>
          <a:p>
            <a:endParaRPr lang="en-GB"/>
          </a:p>
        </p:txBody>
      </p:sp>
      <p:sp>
        <p:nvSpPr>
          <p:cNvPr id="12" name="Freeform 12"/>
          <p:cNvSpPr/>
          <p:nvPr/>
        </p:nvSpPr>
        <p:spPr>
          <a:xfrm>
            <a:off x="13445222" y="2556825"/>
            <a:ext cx="3821133" cy="3816179"/>
          </a:xfrm>
          <a:custGeom>
            <a:avLst/>
            <a:gdLst/>
            <a:ahLst/>
            <a:cxnLst/>
            <a:rect l="l" t="t" r="r" b="b"/>
            <a:pathLst>
              <a:path w="3821133" h="3816179">
                <a:moveTo>
                  <a:pt x="0" y="0"/>
                </a:moveTo>
                <a:lnTo>
                  <a:pt x="3821133" y="0"/>
                </a:lnTo>
                <a:lnTo>
                  <a:pt x="3821133" y="3816179"/>
                </a:lnTo>
                <a:lnTo>
                  <a:pt x="0" y="3816179"/>
                </a:lnTo>
                <a:lnTo>
                  <a:pt x="0" y="0"/>
                </a:lnTo>
                <a:close/>
              </a:path>
            </a:pathLst>
          </a:custGeom>
          <a:blipFill>
            <a:blip r:embed="rId6"/>
            <a:stretch>
              <a:fillRect l="-46821" t="-22371" r="-16128"/>
            </a:stretch>
          </a:blipFill>
        </p:spPr>
        <p:txBody>
          <a:bodyPr/>
          <a:lstStyle/>
          <a:p>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423C8C-23C2-A18E-1879-667E80670B49}"/>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3EF04F9F-0919-4BF2-3449-9319A01BCDB5}"/>
              </a:ext>
            </a:extLst>
          </p:cNvPr>
          <p:cNvSpPr/>
          <p:nvPr/>
        </p:nvSpPr>
        <p:spPr>
          <a:xfrm>
            <a:off x="11589837" y="9736180"/>
            <a:ext cx="6698163" cy="550820"/>
          </a:xfrm>
          <a:prstGeom prst="rect">
            <a:avLst/>
          </a:prstGeom>
          <a:solidFill>
            <a:srgbClr val="FED307"/>
          </a:solidFill>
        </p:spPr>
        <p:txBody>
          <a:bodyPr/>
          <a:lstStyle/>
          <a:p>
            <a:endParaRPr lang="en-GB"/>
          </a:p>
        </p:txBody>
      </p:sp>
      <p:sp>
        <p:nvSpPr>
          <p:cNvPr id="3" name="AutoShape 3">
            <a:extLst>
              <a:ext uri="{FF2B5EF4-FFF2-40B4-BE49-F238E27FC236}">
                <a16:creationId xmlns:a16="http://schemas.microsoft.com/office/drawing/2014/main" id="{804CC10E-1F67-6CB4-B36B-763D846D808C}"/>
              </a:ext>
            </a:extLst>
          </p:cNvPr>
          <p:cNvSpPr/>
          <p:nvPr/>
        </p:nvSpPr>
        <p:spPr>
          <a:xfrm>
            <a:off x="0" y="0"/>
            <a:ext cx="14417942" cy="771525"/>
          </a:xfrm>
          <a:prstGeom prst="rect">
            <a:avLst/>
          </a:prstGeom>
          <a:solidFill>
            <a:srgbClr val="E65485"/>
          </a:solidFill>
        </p:spPr>
        <p:txBody>
          <a:bodyPr/>
          <a:lstStyle/>
          <a:p>
            <a:endParaRPr lang="en-GB"/>
          </a:p>
        </p:txBody>
      </p:sp>
      <p:sp>
        <p:nvSpPr>
          <p:cNvPr id="4" name="TextBox 4">
            <a:extLst>
              <a:ext uri="{FF2B5EF4-FFF2-40B4-BE49-F238E27FC236}">
                <a16:creationId xmlns:a16="http://schemas.microsoft.com/office/drawing/2014/main" id="{E97AD371-3F93-A76E-A84A-A60C29542E2D}"/>
              </a:ext>
            </a:extLst>
          </p:cNvPr>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FED307"/>
                </a:solidFill>
                <a:latin typeface="Glacial Indifference Bold"/>
                <a:ea typeface="Glacial Indifference Bold"/>
                <a:cs typeface="Glacial Indifference Bold"/>
                <a:sym typeface="Glacial Indifference Bold"/>
              </a:rPr>
              <a:t>NON-STANDARD </a:t>
            </a:r>
            <a:r>
              <a:rPr lang="en-US" sz="7500" b="1" spc="7">
                <a:solidFill>
                  <a:srgbClr val="FFFFFF"/>
                </a:solidFill>
                <a:latin typeface="Glacial Indifference Bold"/>
                <a:ea typeface="Glacial Indifference Bold"/>
                <a:cs typeface="Glacial Indifference Bold"/>
                <a:sym typeface="Glacial Indifference Bold"/>
              </a:rPr>
              <a:t>SEARCHES (3)</a:t>
            </a:r>
          </a:p>
        </p:txBody>
      </p:sp>
      <p:sp>
        <p:nvSpPr>
          <p:cNvPr id="5" name="TextBox 5">
            <a:extLst>
              <a:ext uri="{FF2B5EF4-FFF2-40B4-BE49-F238E27FC236}">
                <a16:creationId xmlns:a16="http://schemas.microsoft.com/office/drawing/2014/main" id="{69D5FD42-7042-CA63-B2A9-018CD2588D4F}"/>
              </a:ext>
            </a:extLst>
          </p:cNvPr>
          <p:cNvSpPr txBox="1"/>
          <p:nvPr/>
        </p:nvSpPr>
        <p:spPr>
          <a:xfrm>
            <a:off x="1028700" y="6814366"/>
            <a:ext cx="3814078" cy="554369"/>
          </a:xfrm>
          <a:prstGeom prst="rect">
            <a:avLst/>
          </a:prstGeom>
        </p:spPr>
        <p:txBody>
          <a:bodyPr lIns="0" tIns="0" rIns="0" bIns="0" rtlCol="0" anchor="t">
            <a:spAutoFit/>
          </a:bodyPr>
          <a:lstStyle/>
          <a:p>
            <a:pPr algn="ctr">
              <a:lnSpc>
                <a:spcPts val="4619"/>
              </a:lnSpc>
            </a:pPr>
            <a:r>
              <a:rPr lang="en-US" sz="2799" b="1">
                <a:solidFill>
                  <a:srgbClr val="FFFFFF"/>
                </a:solidFill>
                <a:latin typeface="Glacial Indifference Bold"/>
                <a:ea typeface="Glacial Indifference Bold"/>
                <a:cs typeface="Glacial Indifference Bold"/>
                <a:sym typeface="Glacial Indifference Bold"/>
              </a:rPr>
              <a:t>Flood search</a:t>
            </a:r>
          </a:p>
        </p:txBody>
      </p:sp>
      <p:sp>
        <p:nvSpPr>
          <p:cNvPr id="6" name="TextBox 6">
            <a:extLst>
              <a:ext uri="{FF2B5EF4-FFF2-40B4-BE49-F238E27FC236}">
                <a16:creationId xmlns:a16="http://schemas.microsoft.com/office/drawing/2014/main" id="{7D710397-44A1-7CBE-2729-243EFA73F814}"/>
              </a:ext>
            </a:extLst>
          </p:cNvPr>
          <p:cNvSpPr txBox="1"/>
          <p:nvPr/>
        </p:nvSpPr>
        <p:spPr>
          <a:xfrm>
            <a:off x="5165164" y="6823891"/>
            <a:ext cx="3814078" cy="1093443"/>
          </a:xfrm>
          <a:prstGeom prst="rect">
            <a:avLst/>
          </a:prstGeom>
        </p:spPr>
        <p:txBody>
          <a:bodyPr lIns="0" tIns="0" rIns="0" bIns="0" rtlCol="0" anchor="t">
            <a:spAutoFit/>
          </a:bodyPr>
          <a:lstStyle/>
          <a:p>
            <a:pPr algn="ctr">
              <a:lnSpc>
                <a:spcPts val="4455"/>
              </a:lnSpc>
            </a:pPr>
            <a:r>
              <a:rPr lang="en-US" sz="2700" b="1">
                <a:solidFill>
                  <a:srgbClr val="FFFFFF"/>
                </a:solidFill>
                <a:latin typeface="Glacial Indifference Bold"/>
                <a:ea typeface="Glacial Indifference Bold"/>
                <a:cs typeface="Glacial Indifference Bold"/>
                <a:sym typeface="Glacial Indifference Bold"/>
              </a:rPr>
              <a:t>Chancel repair liability (CRL) Search </a:t>
            </a:r>
          </a:p>
        </p:txBody>
      </p:sp>
      <p:sp>
        <p:nvSpPr>
          <p:cNvPr id="7" name="TextBox 7">
            <a:extLst>
              <a:ext uri="{FF2B5EF4-FFF2-40B4-BE49-F238E27FC236}">
                <a16:creationId xmlns:a16="http://schemas.microsoft.com/office/drawing/2014/main" id="{A312032B-AA92-1294-510F-B359EF41E6AE}"/>
              </a:ext>
            </a:extLst>
          </p:cNvPr>
          <p:cNvSpPr txBox="1"/>
          <p:nvPr/>
        </p:nvSpPr>
        <p:spPr>
          <a:xfrm>
            <a:off x="9305193" y="6833416"/>
            <a:ext cx="3814078" cy="508662"/>
          </a:xfrm>
          <a:prstGeom prst="rect">
            <a:avLst/>
          </a:prstGeom>
        </p:spPr>
        <p:txBody>
          <a:bodyPr lIns="0" tIns="0" rIns="0" bIns="0" rtlCol="0" anchor="t">
            <a:spAutoFit/>
          </a:bodyPr>
          <a:lstStyle/>
          <a:p>
            <a:pPr algn="ctr">
              <a:lnSpc>
                <a:spcPts val="4290"/>
              </a:lnSpc>
            </a:pPr>
            <a:r>
              <a:rPr lang="en-US" sz="2600" b="1">
                <a:solidFill>
                  <a:srgbClr val="FFFFFF"/>
                </a:solidFill>
                <a:latin typeface="Glacial Indifference Bold"/>
                <a:ea typeface="Glacial Indifference Bold"/>
                <a:cs typeface="Glacial Indifference Bold"/>
                <a:sym typeface="Glacial Indifference Bold"/>
              </a:rPr>
              <a:t>Company search</a:t>
            </a:r>
          </a:p>
        </p:txBody>
      </p:sp>
      <p:sp>
        <p:nvSpPr>
          <p:cNvPr id="8" name="TextBox 8">
            <a:extLst>
              <a:ext uri="{FF2B5EF4-FFF2-40B4-BE49-F238E27FC236}">
                <a16:creationId xmlns:a16="http://schemas.microsoft.com/office/drawing/2014/main" id="{42FED7D1-445F-81FD-8725-92C0645EC81F}"/>
              </a:ext>
            </a:extLst>
          </p:cNvPr>
          <p:cNvSpPr txBox="1"/>
          <p:nvPr/>
        </p:nvSpPr>
        <p:spPr>
          <a:xfrm>
            <a:off x="13244430" y="6833416"/>
            <a:ext cx="4014870" cy="508662"/>
          </a:xfrm>
          <a:prstGeom prst="rect">
            <a:avLst/>
          </a:prstGeom>
        </p:spPr>
        <p:txBody>
          <a:bodyPr lIns="0" tIns="0" rIns="0" bIns="0" rtlCol="0" anchor="t">
            <a:spAutoFit/>
          </a:bodyPr>
          <a:lstStyle/>
          <a:p>
            <a:pPr algn="ctr">
              <a:lnSpc>
                <a:spcPts val="4290"/>
              </a:lnSpc>
            </a:pPr>
            <a:r>
              <a:rPr lang="en-US" sz="2600" b="1">
                <a:solidFill>
                  <a:srgbClr val="FFFFFF"/>
                </a:solidFill>
                <a:latin typeface="Glacial Indifference Bold"/>
                <a:ea typeface="Glacial Indifference Bold"/>
                <a:cs typeface="Glacial Indifference Bold"/>
                <a:sym typeface="Glacial Indifference Bold"/>
              </a:rPr>
              <a:t>Canal/river search</a:t>
            </a:r>
          </a:p>
        </p:txBody>
      </p:sp>
      <p:sp>
        <p:nvSpPr>
          <p:cNvPr id="9" name="Freeform 9">
            <a:extLst>
              <a:ext uri="{FF2B5EF4-FFF2-40B4-BE49-F238E27FC236}">
                <a16:creationId xmlns:a16="http://schemas.microsoft.com/office/drawing/2014/main" id="{93E5B7D8-9C63-D96A-20B7-5D74DEBC717F}"/>
              </a:ext>
            </a:extLst>
          </p:cNvPr>
          <p:cNvSpPr/>
          <p:nvPr/>
        </p:nvSpPr>
        <p:spPr>
          <a:xfrm>
            <a:off x="1031533" y="2556825"/>
            <a:ext cx="3812614" cy="3809134"/>
          </a:xfrm>
          <a:custGeom>
            <a:avLst/>
            <a:gdLst/>
            <a:ahLst/>
            <a:cxnLst/>
            <a:rect l="l" t="t" r="r" b="b"/>
            <a:pathLst>
              <a:path w="3812614" h="3809134">
                <a:moveTo>
                  <a:pt x="0" y="0"/>
                </a:moveTo>
                <a:lnTo>
                  <a:pt x="3812614" y="0"/>
                </a:lnTo>
                <a:lnTo>
                  <a:pt x="3812614" y="3809134"/>
                </a:lnTo>
                <a:lnTo>
                  <a:pt x="0" y="3809134"/>
                </a:lnTo>
                <a:lnTo>
                  <a:pt x="0" y="0"/>
                </a:lnTo>
                <a:close/>
              </a:path>
            </a:pathLst>
          </a:custGeom>
          <a:blipFill>
            <a:blip r:embed="rId3"/>
            <a:stretch>
              <a:fillRect l="-49956"/>
            </a:stretch>
          </a:blipFill>
        </p:spPr>
        <p:txBody>
          <a:bodyPr/>
          <a:lstStyle/>
          <a:p>
            <a:endParaRPr lang="en-GB"/>
          </a:p>
        </p:txBody>
      </p:sp>
      <p:sp>
        <p:nvSpPr>
          <p:cNvPr id="10" name="Freeform 10">
            <a:extLst>
              <a:ext uri="{FF2B5EF4-FFF2-40B4-BE49-F238E27FC236}">
                <a16:creationId xmlns:a16="http://schemas.microsoft.com/office/drawing/2014/main" id="{1885222E-1D7F-1625-39A8-5879D49401D0}"/>
              </a:ext>
            </a:extLst>
          </p:cNvPr>
          <p:cNvSpPr/>
          <p:nvPr/>
        </p:nvSpPr>
        <p:spPr>
          <a:xfrm>
            <a:off x="5165164" y="2556825"/>
            <a:ext cx="3814078" cy="3816179"/>
          </a:xfrm>
          <a:custGeom>
            <a:avLst/>
            <a:gdLst/>
            <a:ahLst/>
            <a:cxnLst/>
            <a:rect l="l" t="t" r="r" b="b"/>
            <a:pathLst>
              <a:path w="3814078" h="3816179">
                <a:moveTo>
                  <a:pt x="0" y="0"/>
                </a:moveTo>
                <a:lnTo>
                  <a:pt x="3814078" y="0"/>
                </a:lnTo>
                <a:lnTo>
                  <a:pt x="3814078" y="3816179"/>
                </a:lnTo>
                <a:lnTo>
                  <a:pt x="0" y="3816179"/>
                </a:lnTo>
                <a:lnTo>
                  <a:pt x="0" y="0"/>
                </a:lnTo>
                <a:close/>
              </a:path>
            </a:pathLst>
          </a:custGeom>
          <a:blipFill>
            <a:blip r:embed="rId4"/>
            <a:stretch>
              <a:fillRect l="-46743" r="-22069" b="-12409"/>
            </a:stretch>
          </a:blipFill>
        </p:spPr>
        <p:txBody>
          <a:bodyPr/>
          <a:lstStyle/>
          <a:p>
            <a:endParaRPr lang="en-GB"/>
          </a:p>
        </p:txBody>
      </p:sp>
      <p:sp>
        <p:nvSpPr>
          <p:cNvPr id="11" name="Freeform 11">
            <a:extLst>
              <a:ext uri="{FF2B5EF4-FFF2-40B4-BE49-F238E27FC236}">
                <a16:creationId xmlns:a16="http://schemas.microsoft.com/office/drawing/2014/main" id="{4EBA2D79-06D1-3ADF-CD0A-08DA672F5FE3}"/>
              </a:ext>
            </a:extLst>
          </p:cNvPr>
          <p:cNvSpPr/>
          <p:nvPr/>
        </p:nvSpPr>
        <p:spPr>
          <a:xfrm>
            <a:off x="9305193" y="2556825"/>
            <a:ext cx="3814078" cy="3809134"/>
          </a:xfrm>
          <a:custGeom>
            <a:avLst/>
            <a:gdLst/>
            <a:ahLst/>
            <a:cxnLst/>
            <a:rect l="l" t="t" r="r" b="b"/>
            <a:pathLst>
              <a:path w="3814078" h="3809134">
                <a:moveTo>
                  <a:pt x="0" y="0"/>
                </a:moveTo>
                <a:lnTo>
                  <a:pt x="3814078" y="0"/>
                </a:lnTo>
                <a:lnTo>
                  <a:pt x="3814078" y="3809134"/>
                </a:lnTo>
                <a:lnTo>
                  <a:pt x="0" y="3809134"/>
                </a:lnTo>
                <a:lnTo>
                  <a:pt x="0" y="0"/>
                </a:lnTo>
                <a:close/>
              </a:path>
            </a:pathLst>
          </a:custGeom>
          <a:blipFill>
            <a:blip r:embed="rId5"/>
            <a:stretch>
              <a:fillRect l="-27062" r="-22836"/>
            </a:stretch>
          </a:blipFill>
        </p:spPr>
        <p:txBody>
          <a:bodyPr/>
          <a:lstStyle/>
          <a:p>
            <a:endParaRPr lang="en-GB"/>
          </a:p>
        </p:txBody>
      </p:sp>
      <p:sp>
        <p:nvSpPr>
          <p:cNvPr id="12" name="Freeform 12">
            <a:extLst>
              <a:ext uri="{FF2B5EF4-FFF2-40B4-BE49-F238E27FC236}">
                <a16:creationId xmlns:a16="http://schemas.microsoft.com/office/drawing/2014/main" id="{D496BCD8-DF0B-1D60-0E38-EE1E957A69D2}"/>
              </a:ext>
            </a:extLst>
          </p:cNvPr>
          <p:cNvSpPr/>
          <p:nvPr/>
        </p:nvSpPr>
        <p:spPr>
          <a:xfrm>
            <a:off x="13445222" y="2556825"/>
            <a:ext cx="3821133" cy="3816179"/>
          </a:xfrm>
          <a:custGeom>
            <a:avLst/>
            <a:gdLst/>
            <a:ahLst/>
            <a:cxnLst/>
            <a:rect l="l" t="t" r="r" b="b"/>
            <a:pathLst>
              <a:path w="3821133" h="3816179">
                <a:moveTo>
                  <a:pt x="0" y="0"/>
                </a:moveTo>
                <a:lnTo>
                  <a:pt x="3821133" y="0"/>
                </a:lnTo>
                <a:lnTo>
                  <a:pt x="3821133" y="3816179"/>
                </a:lnTo>
                <a:lnTo>
                  <a:pt x="0" y="3816179"/>
                </a:lnTo>
                <a:lnTo>
                  <a:pt x="0" y="0"/>
                </a:lnTo>
                <a:close/>
              </a:path>
            </a:pathLst>
          </a:custGeom>
          <a:blipFill>
            <a:blip r:embed="rId6"/>
            <a:stretch>
              <a:fillRect l="-46821" t="-22371" r="-16128"/>
            </a:stretch>
          </a:blipFill>
        </p:spPr>
        <p:txBody>
          <a:bodyPr/>
          <a:lstStyle/>
          <a:p>
            <a:endParaRPr lang="en-GB"/>
          </a:p>
        </p:txBody>
      </p:sp>
    </p:spTree>
    <p:extLst>
      <p:ext uri="{BB962C8B-B14F-4D97-AF65-F5344CB8AC3E}">
        <p14:creationId xmlns:p14="http://schemas.microsoft.com/office/powerpoint/2010/main" val="40586215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5274460" cy="5351239"/>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Your client is purchasing a small holding. It is located adjacent to a copper mine, which ceased operating last year. A river also runs through the smallholding. The small holding has previously been used for growing crops. The property is in a rural area, within the boundaries of a local church. </a:t>
            </a:r>
          </a:p>
          <a:p>
            <a:pPr marL="798833" lvl="1" indent="-399416" algn="l">
              <a:lnSpc>
                <a:spcPts val="6105"/>
              </a:lnSpc>
              <a:buFont typeface="Arial"/>
              <a:buChar char="•"/>
            </a:pPr>
            <a:r>
              <a:rPr lang="en-US" sz="3700" b="1">
                <a:solidFill>
                  <a:srgbClr val="292A5A"/>
                </a:solidFill>
                <a:latin typeface="Glacial Indifference Bold"/>
                <a:ea typeface="Glacial Indifference Bold"/>
                <a:cs typeface="Glacial Indifference Bold"/>
                <a:sym typeface="Glacial Indifference Bold"/>
              </a:rPr>
              <a:t>What are the potential risks to the purchaser? What non-standard enquiries would you undertake to investigate these risks? </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6:</a:t>
            </a:r>
            <a:r>
              <a:rPr lang="en-US" sz="6500" b="1" spc="6">
                <a:solidFill>
                  <a:srgbClr val="292A5A"/>
                </a:solidFill>
                <a:latin typeface="Glacial Indifference Bold"/>
                <a:ea typeface="Glacial Indifference Bold"/>
                <a:cs typeface="Glacial Indifference Bold"/>
                <a:sym typeface="Glacial Indifference Bold"/>
              </a:rPr>
              <a:t> NON-STANDARD ENQUIRIES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958801"/>
            <a:ext cx="10979684" cy="8121421"/>
          </a:xfrm>
          <a:prstGeom prst="rect">
            <a:avLst/>
          </a:prstGeom>
        </p:spPr>
        <p:txBody>
          <a:bodyPr lIns="0" tIns="0" rIns="0" bIns="0" rtlCol="0" anchor="t">
            <a:spAutoFit/>
          </a:bodyPr>
          <a:lstStyle/>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Number of potential issues that can be identified through due diligence searches.  Examples of title issues:</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breach of a restrictive covenant – for example, a property has been extended without consent of a landowner;</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a missing deed in the title – perhaps an old conveyance was not produced to HMLR on first registration;</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lack of rights – perhaps a property does not enjoy a right-of-way over adjoining land for access.</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Other problems can arise from the searches and enquiries:</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breach of planning obligations;</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failing to obtain a building regulation completion certificate. </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a property being in an area which is at risk of chancel liability.</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Could seek to rectify, e.g. approach LA or landowner, but might be time consuming, expensive or result in an unwanted outcome</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More common in conveyancing to via indemnity insurance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771525"/>
            <a:ext cx="6602624" cy="8964655"/>
          </a:xfrm>
          <a:custGeom>
            <a:avLst/>
            <a:gdLst/>
            <a:ahLst/>
            <a:cxnLst/>
            <a:rect l="l" t="t" r="r" b="b"/>
            <a:pathLst>
              <a:path w="6602624" h="8964655">
                <a:moveTo>
                  <a:pt x="0" y="0"/>
                </a:moveTo>
                <a:lnTo>
                  <a:pt x="6602625" y="0"/>
                </a:lnTo>
                <a:lnTo>
                  <a:pt x="6602625" y="8964655"/>
                </a:lnTo>
                <a:lnTo>
                  <a:pt x="0" y="8964655"/>
                </a:lnTo>
                <a:lnTo>
                  <a:pt x="0" y="0"/>
                </a:lnTo>
                <a:close/>
              </a:path>
            </a:pathLst>
          </a:custGeom>
          <a:blipFill>
            <a:blip r:embed="rId3"/>
            <a:stretch>
              <a:fillRect l="-61420" r="-42367"/>
            </a:stretch>
          </a:blipFill>
        </p:spPr>
        <p:txBody>
          <a:bodyPr/>
          <a:lstStyle/>
          <a:p>
            <a:endParaRPr lang="en-GB"/>
          </a:p>
        </p:txBody>
      </p:sp>
      <p:sp>
        <p:nvSpPr>
          <p:cNvPr id="6" name="TextBox 6"/>
          <p:cNvSpPr txBox="1"/>
          <p:nvPr/>
        </p:nvSpPr>
        <p:spPr>
          <a:xfrm>
            <a:off x="609784" y="364331"/>
            <a:ext cx="17678216" cy="1584945"/>
          </a:xfrm>
          <a:prstGeom prst="rect">
            <a:avLst/>
          </a:prstGeom>
        </p:spPr>
        <p:txBody>
          <a:bodyPr lIns="0" tIns="0" rIns="0" bIns="0" rtlCol="0" anchor="t">
            <a:spAutoFit/>
          </a:bodyPr>
          <a:lstStyle/>
          <a:p>
            <a:pPr algn="just">
              <a:lnSpc>
                <a:spcPts val="13800"/>
              </a:lnSpc>
            </a:pPr>
            <a:r>
              <a:rPr lang="en-US" sz="6900" b="1" spc="6">
                <a:solidFill>
                  <a:srgbClr val="E65485"/>
                </a:solidFill>
                <a:latin typeface="Glacial Indifference Bold"/>
                <a:ea typeface="Glacial Indifference Bold"/>
                <a:cs typeface="Glacial Indifference Bold"/>
                <a:sym typeface="Glacial Indifference Bold"/>
              </a:rPr>
              <a:t>INDEMNITY </a:t>
            </a:r>
            <a:r>
              <a:rPr lang="en-US" sz="6900" b="1" spc="6">
                <a:solidFill>
                  <a:srgbClr val="292A5A"/>
                </a:solidFill>
                <a:latin typeface="Glacial Indifference Bold"/>
                <a:ea typeface="Glacial Indifference Bold"/>
                <a:cs typeface="Glacial Indifference Bold"/>
                <a:sym typeface="Glacial Indifference Bold"/>
              </a:rPr>
              <a:t>INSURANCE (1)</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958801"/>
            <a:ext cx="10980053" cy="8101519"/>
          </a:xfrm>
          <a:prstGeom prst="rect">
            <a:avLst/>
          </a:prstGeom>
        </p:spPr>
        <p:txBody>
          <a:bodyPr lIns="0" tIns="0" rIns="0" bIns="0" rtlCol="0" anchor="t">
            <a:spAutoFit/>
          </a:bodyPr>
          <a:lstStyle/>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Number of companies offer insurance policies</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Purpose of indemnity insurance is for the payment of a one-off premium, an insurance policy is issued which will meet the costs of dealing with the defect</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Essential to understand: indemnity insurance does not resolve the legal issue: it merely provides a convenient solution to proceed </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A seller would be expected to pay for the policy and the premium usually deducted from proceeds of sale, before being provided to buyer</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This would be accompanied with statement of truth/stat dec</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However, it may be that seller does not agree to pay, in which case matter of negotiation between seller and buyer</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If buyer has a lender, the buyer’s conveyancer may consider that it is essential to obtain insurance and the buyer may have to pay.</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96605" r="-4275"/>
            </a:stretch>
          </a:blipFill>
        </p:spPr>
        <p:txBody>
          <a:bodyPr/>
          <a:lstStyle/>
          <a:p>
            <a:endParaRPr lang="en-GB"/>
          </a:p>
        </p:txBody>
      </p:sp>
      <p:sp>
        <p:nvSpPr>
          <p:cNvPr id="6" name="TextBox 6"/>
          <p:cNvSpPr txBox="1"/>
          <p:nvPr/>
        </p:nvSpPr>
        <p:spPr>
          <a:xfrm>
            <a:off x="609784" y="364331"/>
            <a:ext cx="17678216" cy="1584945"/>
          </a:xfrm>
          <a:prstGeom prst="rect">
            <a:avLst/>
          </a:prstGeom>
        </p:spPr>
        <p:txBody>
          <a:bodyPr lIns="0" tIns="0" rIns="0" bIns="0" rtlCol="0" anchor="t">
            <a:spAutoFit/>
          </a:bodyPr>
          <a:lstStyle/>
          <a:p>
            <a:pPr algn="just">
              <a:lnSpc>
                <a:spcPts val="13800"/>
              </a:lnSpc>
            </a:pPr>
            <a:r>
              <a:rPr lang="en-US" sz="6900" b="1" spc="6">
                <a:solidFill>
                  <a:srgbClr val="E65485"/>
                </a:solidFill>
                <a:latin typeface="Glacial Indifference Bold"/>
                <a:ea typeface="Glacial Indifference Bold"/>
                <a:cs typeface="Glacial Indifference Bold"/>
                <a:sym typeface="Glacial Indifference Bold"/>
              </a:rPr>
              <a:t>INDEMNITY </a:t>
            </a:r>
            <a:r>
              <a:rPr lang="en-US" sz="6900" b="1" spc="6">
                <a:solidFill>
                  <a:srgbClr val="292A5A"/>
                </a:solidFill>
                <a:latin typeface="Glacial Indifference Bold"/>
                <a:ea typeface="Glacial Indifference Bold"/>
                <a:cs typeface="Glacial Indifference Bold"/>
                <a:sym typeface="Glacial Indifference Bold"/>
              </a:rPr>
              <a:t>INSURANCE (2)</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834976"/>
            <a:ext cx="17021030" cy="8401482"/>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Commercial provides: ‘off the shelf’, but need to check the terms carefully, and especially limitation clauses: conveyancer’s role to advise in relation to the product</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Generally obtained to protect buyer and successors. Limit of policy, should generally amount to the purchase price (maximum paid out).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If there is a more complex defect or the buyer’s conveyancer concludes that a self-issue policy is not appropriate, it is necessary to contact the indemnity insurance company to ask them for a quotation for the provision of an indemnity policy. The indemnity insurer will require information such as:</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nature of the defect;</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copies of any relevant documents;</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date that the defect arose;</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whether any steps have been taken to remedy the defect;</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whether any third parties have attempted to assert any rights;</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estimate of the amount of cover needed (usually the purchase price).</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more recent the defect, the less likely it will be that indemnity insurance is available or the indemnity insurance premium will be much higher.</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64331"/>
            <a:ext cx="17678216" cy="1584945"/>
          </a:xfrm>
          <a:prstGeom prst="rect">
            <a:avLst/>
          </a:prstGeom>
        </p:spPr>
        <p:txBody>
          <a:bodyPr lIns="0" tIns="0" rIns="0" bIns="0" rtlCol="0" anchor="t">
            <a:spAutoFit/>
          </a:bodyPr>
          <a:lstStyle/>
          <a:p>
            <a:pPr algn="just">
              <a:lnSpc>
                <a:spcPts val="13800"/>
              </a:lnSpc>
            </a:pPr>
            <a:r>
              <a:rPr lang="en-US" sz="6900" b="1" spc="6">
                <a:solidFill>
                  <a:srgbClr val="E65485"/>
                </a:solidFill>
                <a:latin typeface="Glacial Indifference Bold"/>
                <a:ea typeface="Glacial Indifference Bold"/>
                <a:cs typeface="Glacial Indifference Bold"/>
                <a:sym typeface="Glacial Indifference Bold"/>
              </a:rPr>
              <a:t>OBTAINING </a:t>
            </a:r>
            <a:r>
              <a:rPr lang="en-US" sz="6900" b="1" spc="6">
                <a:solidFill>
                  <a:srgbClr val="292A5A"/>
                </a:solidFill>
                <a:latin typeface="Glacial Indifference Bold"/>
                <a:ea typeface="Glacial Indifference Bold"/>
                <a:cs typeface="Glacial Indifference Bold"/>
                <a:sym typeface="Glacial Indifference Bold"/>
              </a:rPr>
              <a:t>INSURANCE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885518"/>
            <a:ext cx="10980053" cy="8401482"/>
          </a:xfrm>
          <a:prstGeom prst="rect">
            <a:avLst/>
          </a:prstGeom>
        </p:spPr>
        <p:txBody>
          <a:bodyPr lIns="0" tIns="0" rIns="0" bIns="0" rtlCol="0" anchor="t">
            <a:spAutoFit/>
          </a:bodyPr>
          <a:lstStyle/>
          <a:p>
            <a:pPr marL="604519" lvl="1" indent="-302260" algn="l">
              <a:lnSpc>
                <a:spcPts val="4479"/>
              </a:lnSpc>
              <a:buFont typeface="Arial"/>
              <a:buChar char="•"/>
            </a:pPr>
            <a:r>
              <a:rPr lang="en-US" sz="2799" b="1">
                <a:solidFill>
                  <a:srgbClr val="292A5A"/>
                </a:solidFill>
                <a:latin typeface="Glacial Indifference Bold"/>
                <a:ea typeface="Glacial Indifference Bold"/>
                <a:cs typeface="Glacial Indifference Bold"/>
                <a:sym typeface="Glacial Indifference Bold"/>
              </a:rPr>
              <a:t>Lenders</a:t>
            </a:r>
            <a:r>
              <a:rPr lang="en-US" sz="2799">
                <a:solidFill>
                  <a:srgbClr val="292A5A"/>
                </a:solidFill>
                <a:latin typeface="Glacial Indifference"/>
                <a:ea typeface="Glacial Indifference"/>
                <a:cs typeface="Glacial Indifference"/>
                <a:sym typeface="Glacial Indifference"/>
              </a:rPr>
              <a:t>: Sufficiently important that lenders have set out various requirements for policies in lenders handbook (s9)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Statement of truth: requires the party making the statement to provide information, and confirm as truth. Alternatively, traditionally made via a statutory declaration, signed in presence of Notary.</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 </a:t>
            </a:r>
            <a:r>
              <a:rPr lang="en-US" sz="2799" b="1">
                <a:solidFill>
                  <a:srgbClr val="292A5A"/>
                </a:solidFill>
                <a:latin typeface="Glacial Indifference Bold"/>
                <a:ea typeface="Glacial Indifference Bold"/>
                <a:cs typeface="Glacial Indifference Bold"/>
                <a:sym typeface="Glacial Indifference Bold"/>
              </a:rPr>
              <a:t>Non-disclosure is essential</a:t>
            </a:r>
            <a:r>
              <a:rPr lang="en-US" sz="2799">
                <a:solidFill>
                  <a:srgbClr val="292A5A"/>
                </a:solidFill>
                <a:latin typeface="Glacial Indifference"/>
                <a:ea typeface="Glacial Indifference"/>
                <a:cs typeface="Glacial Indifference"/>
                <a:sym typeface="Glacial Indifference"/>
              </a:rPr>
              <a:t>: generally available provided that no party or organisation has been alerted to the possibility of a problem. This means that:</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should not contact LA to alert to breach of planning or building regulations: likely void policy</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neighbouring landowner who’s rights being infringed not told</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Conveyancing firms must comply with EU Insurance Distribution Directive (IDD) (2016/97/EU) if carrying out insurance distribution service. Their role is to oversee compliance, and must be registered with FCA.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525455"/>
            <a:ext cx="6698163" cy="5970671"/>
          </a:xfrm>
          <a:custGeom>
            <a:avLst/>
            <a:gdLst/>
            <a:ahLst/>
            <a:cxnLst/>
            <a:rect l="l" t="t" r="r" b="b"/>
            <a:pathLst>
              <a:path w="6698163" h="5970671">
                <a:moveTo>
                  <a:pt x="0" y="0"/>
                </a:moveTo>
                <a:lnTo>
                  <a:pt x="6698163" y="0"/>
                </a:lnTo>
                <a:lnTo>
                  <a:pt x="6698163" y="5970671"/>
                </a:lnTo>
                <a:lnTo>
                  <a:pt x="0" y="5970671"/>
                </a:lnTo>
                <a:lnTo>
                  <a:pt x="0" y="0"/>
                </a:lnTo>
                <a:close/>
              </a:path>
            </a:pathLst>
          </a:custGeom>
          <a:blipFill>
            <a:blip r:embed="rId3"/>
            <a:stretch>
              <a:fillRect r="-18851"/>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OTHER </a:t>
            </a:r>
            <a:r>
              <a:rPr lang="en-US" sz="7500" b="1" spc="7">
                <a:solidFill>
                  <a:srgbClr val="292A5A"/>
                </a:solidFill>
                <a:latin typeface="Glacial Indifference Bold"/>
                <a:ea typeface="Glacial Indifference Bold"/>
                <a:cs typeface="Glacial Indifference Bold"/>
                <a:sym typeface="Glacial Indifference Bold"/>
              </a:rPr>
              <a:t>REQUIREMENTS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 UNIT 5: </a:t>
            </a:r>
            <a:r>
              <a:rPr lang="en-US" sz="7500" b="1">
                <a:solidFill>
                  <a:srgbClr val="FFFFFF"/>
                </a:solidFill>
                <a:latin typeface="Glacial Indifference Bold"/>
                <a:ea typeface="Glacial Indifference Bold"/>
                <a:cs typeface="Glacial Indifference Bold"/>
                <a:sym typeface="Glacial Indifference Bold"/>
              </a:rPr>
              <a:t>LEARNING OUTCOMES</a:t>
            </a:r>
          </a:p>
        </p:txBody>
      </p:sp>
      <p:sp>
        <p:nvSpPr>
          <p:cNvPr id="5" name="TextBox 5"/>
          <p:cNvSpPr txBox="1"/>
          <p:nvPr/>
        </p:nvSpPr>
        <p:spPr>
          <a:xfrm>
            <a:off x="1028700" y="2232269"/>
            <a:ext cx="16888855" cy="3221923"/>
          </a:xfrm>
          <a:prstGeom prst="rect">
            <a:avLst/>
          </a:prstGeom>
        </p:spPr>
        <p:txBody>
          <a:bodyPr lIns="0" tIns="0" rIns="0" bIns="0" rtlCol="0" anchor="t">
            <a:spAutoFit/>
          </a:bodyPr>
          <a:lstStyle/>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Outline the range of due dilligence enquiries which may be undertaken in respect of residential conveyancing </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Distinguish between the scope of due diligence enquiries, and select appropriate enquiries based on title, location and property </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Interpret due diligence enquiry responses in the context of your client’s case </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Explain the benefits and limitations of indemnity insurance to guard against potential issues</a:t>
            </a:r>
          </a:p>
        </p:txBody>
      </p:sp>
      <p:sp>
        <p:nvSpPr>
          <p:cNvPr id="6" name="TextBox 6"/>
          <p:cNvSpPr txBox="1"/>
          <p:nvPr/>
        </p:nvSpPr>
        <p:spPr>
          <a:xfrm>
            <a:off x="11589837" y="7447002"/>
            <a:ext cx="6698163" cy="2289178"/>
          </a:xfrm>
          <a:prstGeom prst="rect">
            <a:avLst/>
          </a:prstGeom>
        </p:spPr>
        <p:txBody>
          <a:bodyPr lIns="0" tIns="0" rIns="0" bIns="0" rtlCol="0" anchor="t">
            <a:spAutoFit/>
          </a:bodyPr>
          <a:lstStyle/>
          <a:p>
            <a:pPr algn="r">
              <a:lnSpc>
                <a:spcPts val="19999"/>
              </a:lnSpc>
            </a:pPr>
            <a:r>
              <a:rPr lang="en-US" sz="9999" b="1">
                <a:solidFill>
                  <a:srgbClr val="FED307"/>
                </a:solidFill>
                <a:latin typeface="Glacial Indifference Bold"/>
                <a:ea typeface="Glacial Indifference Bold"/>
                <a:cs typeface="Glacial Indifference Bold"/>
                <a:sym typeface="Glacial Indifference Bold"/>
              </a:rPr>
              <a:t>RECAP</a:t>
            </a:r>
          </a:p>
        </p:txBody>
      </p:sp>
      <p:grpSp>
        <p:nvGrpSpPr>
          <p:cNvPr id="7" name="Group 7"/>
          <p:cNvGrpSpPr/>
          <p:nvPr/>
        </p:nvGrpSpPr>
        <p:grpSpPr>
          <a:xfrm>
            <a:off x="1381240" y="6346353"/>
            <a:ext cx="12555653" cy="3198775"/>
            <a:chOff x="0" y="0"/>
            <a:chExt cx="3306839" cy="842476"/>
          </a:xfrm>
        </p:grpSpPr>
        <p:sp>
          <p:nvSpPr>
            <p:cNvPr id="8" name="Freeform 8"/>
            <p:cNvSpPr/>
            <p:nvPr/>
          </p:nvSpPr>
          <p:spPr>
            <a:xfrm>
              <a:off x="0" y="0"/>
              <a:ext cx="3306839" cy="842476"/>
            </a:xfrm>
            <a:custGeom>
              <a:avLst/>
              <a:gdLst/>
              <a:ahLst/>
              <a:cxnLst/>
              <a:rect l="l" t="t" r="r" b="b"/>
              <a:pathLst>
                <a:path w="3306839" h="842476">
                  <a:moveTo>
                    <a:pt x="17265" y="0"/>
                  </a:moveTo>
                  <a:lnTo>
                    <a:pt x="3289574" y="0"/>
                  </a:lnTo>
                  <a:cubicBezTo>
                    <a:pt x="3299109" y="0"/>
                    <a:pt x="3306839" y="7730"/>
                    <a:pt x="3306839" y="17265"/>
                  </a:cubicBezTo>
                  <a:lnTo>
                    <a:pt x="3306839" y="825211"/>
                  </a:lnTo>
                  <a:cubicBezTo>
                    <a:pt x="3306839" y="834746"/>
                    <a:pt x="3299109" y="842476"/>
                    <a:pt x="3289574" y="842476"/>
                  </a:cubicBezTo>
                  <a:lnTo>
                    <a:pt x="17265" y="842476"/>
                  </a:lnTo>
                  <a:cubicBezTo>
                    <a:pt x="7730" y="842476"/>
                    <a:pt x="0" y="834746"/>
                    <a:pt x="0" y="825211"/>
                  </a:cubicBezTo>
                  <a:lnTo>
                    <a:pt x="0" y="17265"/>
                  </a:lnTo>
                  <a:cubicBezTo>
                    <a:pt x="0" y="7730"/>
                    <a:pt x="7730" y="0"/>
                    <a:pt x="17265" y="0"/>
                  </a:cubicBezTo>
                  <a:close/>
                </a:path>
              </a:pathLst>
            </a:custGeom>
            <a:solidFill>
              <a:srgbClr val="00B3AF"/>
            </a:solidFill>
            <a:ln w="142875" cap="rnd">
              <a:solidFill>
                <a:srgbClr val="FED307"/>
              </a:solidFill>
              <a:prstDash val="solid"/>
              <a:round/>
            </a:ln>
          </p:spPr>
          <p:txBody>
            <a:bodyPr/>
            <a:lstStyle/>
            <a:p>
              <a:endParaRPr lang="en-GB"/>
            </a:p>
          </p:txBody>
        </p:sp>
        <p:sp>
          <p:nvSpPr>
            <p:cNvPr id="9" name="TextBox 9"/>
            <p:cNvSpPr txBox="1"/>
            <p:nvPr/>
          </p:nvSpPr>
          <p:spPr>
            <a:xfrm>
              <a:off x="0" y="-95250"/>
              <a:ext cx="3306839" cy="937726"/>
            </a:xfrm>
            <a:prstGeom prst="rect">
              <a:avLst/>
            </a:prstGeom>
          </p:spPr>
          <p:txBody>
            <a:bodyPr lIns="50800" tIns="50800" rIns="50800" bIns="50800" rtlCol="0" anchor="ctr"/>
            <a:lstStyle/>
            <a:p>
              <a:pPr algn="ctr">
                <a:lnSpc>
                  <a:spcPts val="4649"/>
                </a:lnSpc>
              </a:pPr>
              <a:r>
                <a:rPr lang="en-US" sz="3099" b="1" spc="3">
                  <a:solidFill>
                    <a:srgbClr val="FFFFFF"/>
                  </a:solidFill>
                  <a:latin typeface="Glacial Indifference Bold"/>
                  <a:ea typeface="Glacial Indifference Bold"/>
                  <a:cs typeface="Glacial Indifference Bold"/>
                  <a:sym typeface="Glacial Indifference Bold"/>
                </a:rPr>
                <a:t>How confident are you that you can demonstrate these Learning Outcomes in your assessments? </a:t>
              </a:r>
            </a:p>
            <a:p>
              <a:pPr algn="ctr">
                <a:lnSpc>
                  <a:spcPts val="3899"/>
                </a:lnSpc>
              </a:pPr>
              <a:r>
                <a:rPr lang="en-US" sz="2599" spc="2">
                  <a:solidFill>
                    <a:srgbClr val="FFFFFF"/>
                  </a:solidFill>
                  <a:latin typeface="Glacial Indifference"/>
                  <a:ea typeface="Glacial Indifference"/>
                  <a:cs typeface="Glacial Indifference"/>
                  <a:sym typeface="Glacial Indifference"/>
                </a:rPr>
                <a:t>Probably not fully after today alone. As you plan your independent study for this week, focus on these learning outcomes. Plan your reading and notes against these and work on building your confidence in achieving them before we start the next unit.</a:t>
              </a:r>
            </a:p>
          </p:txBody>
        </p:sp>
      </p:gr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9449"/>
          </a:xfrm>
          <a:prstGeom prst="rect">
            <a:avLst/>
          </a:prstGeom>
        </p:spPr>
        <p:txBody>
          <a:bodyPr lIns="0" tIns="0" rIns="0" bIns="0" rtlCol="0" anchor="t">
            <a:spAutoFit/>
          </a:bodyPr>
          <a:lstStyle/>
          <a:p>
            <a:pPr algn="just">
              <a:lnSpc>
                <a:spcPts val="15081"/>
              </a:lnSpc>
            </a:pPr>
            <a:r>
              <a:rPr lang="en-US" sz="7540" b="1">
                <a:solidFill>
                  <a:srgbClr val="FED307"/>
                </a:solidFill>
                <a:latin typeface="Glacial Indifference Bold"/>
                <a:ea typeface="Glacial Indifference Bold"/>
                <a:cs typeface="Glacial Indifference Bold"/>
                <a:sym typeface="Glacial Indifference Bold"/>
              </a:rPr>
              <a:t>UNIT 5: </a:t>
            </a:r>
            <a:r>
              <a:rPr lang="en-US" sz="7540" b="1">
                <a:solidFill>
                  <a:srgbClr val="FFFFFF"/>
                </a:solidFill>
                <a:latin typeface="Glacial Indifference Bold"/>
                <a:ea typeface="Glacial Indifference Bold"/>
                <a:cs typeface="Glacial Indifference Bold"/>
                <a:sym typeface="Glacial Indifference Bold"/>
              </a:rPr>
              <a:t>READING</a:t>
            </a:r>
          </a:p>
        </p:txBody>
      </p:sp>
      <p:sp>
        <p:nvSpPr>
          <p:cNvPr id="5" name="TextBox 5"/>
          <p:cNvSpPr txBox="1"/>
          <p:nvPr/>
        </p:nvSpPr>
        <p:spPr>
          <a:xfrm>
            <a:off x="1028700" y="2232269"/>
            <a:ext cx="15734201" cy="6052185"/>
          </a:xfrm>
          <a:prstGeom prst="rect">
            <a:avLst/>
          </a:prstGeom>
        </p:spPr>
        <p:txBody>
          <a:bodyPr lIns="0" tIns="0" rIns="0" bIns="0" rtlCol="0" anchor="t">
            <a:spAutoFit/>
          </a:bodyPr>
          <a:lstStyle/>
          <a:p>
            <a:pPr marL="518160" lvl="1" indent="-259080" algn="l">
              <a:lnSpc>
                <a:spcPts val="4800"/>
              </a:lnSpc>
              <a:buFont typeface="Arial"/>
              <a:buChar char="•"/>
            </a:pPr>
            <a:r>
              <a:rPr lang="en-US" sz="2400" spc="48">
                <a:solidFill>
                  <a:srgbClr val="FFFFFF"/>
                </a:solidFill>
                <a:latin typeface="Glacial Indifference"/>
                <a:ea typeface="Glacial Indifference"/>
                <a:cs typeface="Glacial Indifference"/>
                <a:sym typeface="Glacial Indifference"/>
              </a:rPr>
              <a:t>You should draw on the following materials to deepen your understanding of the topics discussed in this unit. </a:t>
            </a:r>
          </a:p>
          <a:p>
            <a:pPr marL="518160" lvl="1" indent="-259080" algn="l">
              <a:lnSpc>
                <a:spcPts val="4800"/>
              </a:lnSpc>
              <a:buFont typeface="Arial"/>
              <a:buChar char="•"/>
            </a:pPr>
            <a:r>
              <a:rPr lang="en-US" sz="2400" spc="48">
                <a:solidFill>
                  <a:srgbClr val="FFFFFF"/>
                </a:solidFill>
                <a:latin typeface="Glacial Indifference"/>
                <a:ea typeface="Glacial Indifference"/>
                <a:cs typeface="Glacial Indifference"/>
                <a:sym typeface="Glacial Indifference"/>
              </a:rPr>
              <a:t>Harris </a:t>
            </a:r>
            <a:r>
              <a:rPr lang="en-US" sz="2400" i="1" spc="48">
                <a:solidFill>
                  <a:srgbClr val="FFFFFF"/>
                </a:solidFill>
                <a:latin typeface="Glacial Indifference Italics"/>
                <a:ea typeface="Glacial Indifference Italics"/>
                <a:cs typeface="Glacial Indifference Italics"/>
                <a:sym typeface="Glacial Indifference Italics"/>
              </a:rPr>
              <a:t>et al.</a:t>
            </a:r>
            <a:r>
              <a:rPr lang="en-US" sz="2400" spc="48">
                <a:solidFill>
                  <a:srgbClr val="FFFFFF"/>
                </a:solidFill>
                <a:latin typeface="Glacial Indifference"/>
                <a:ea typeface="Glacial Indifference"/>
                <a:cs typeface="Glacial Indifference"/>
                <a:sym typeface="Glacial Indifference"/>
              </a:rPr>
              <a:t> (2024) chapters 12 and 17</a:t>
            </a:r>
          </a:p>
          <a:p>
            <a:pPr marL="518160" lvl="1" indent="-259080" algn="l">
              <a:lnSpc>
                <a:spcPts val="4800"/>
              </a:lnSpc>
              <a:buFont typeface="Arial"/>
              <a:buChar char="•"/>
            </a:pPr>
            <a:r>
              <a:rPr lang="en-US" sz="2400" spc="48">
                <a:solidFill>
                  <a:srgbClr val="FFFFFF"/>
                </a:solidFill>
                <a:latin typeface="Glacial Indifference"/>
                <a:ea typeface="Glacial Indifference"/>
                <a:cs typeface="Glacial Indifference"/>
                <a:sym typeface="Glacial Indifference"/>
              </a:rPr>
              <a:t>DBE&amp;IS (2018) Radioactive Contaminated Land Statutory Guidance’ Available at: https://www.gov.uk/government/publications/statutory-guidance-covering-radioactive-contaminated-land</a:t>
            </a:r>
          </a:p>
          <a:p>
            <a:pPr marL="518160" lvl="1" indent="-259080" algn="l">
              <a:lnSpc>
                <a:spcPts val="4800"/>
              </a:lnSpc>
              <a:buFont typeface="Arial"/>
              <a:buChar char="•"/>
            </a:pPr>
            <a:r>
              <a:rPr lang="en-US" sz="2400" spc="48">
                <a:solidFill>
                  <a:srgbClr val="FFFFFF"/>
                </a:solidFill>
                <a:latin typeface="Glacial Indifference"/>
                <a:ea typeface="Glacial Indifference"/>
                <a:cs typeface="Glacial Indifference"/>
                <a:sym typeface="Glacial Indifference"/>
              </a:rPr>
              <a:t>DEFRA (2012) ‘Contaminated land statutory guidance’. Available at: https://www.gov.uk/government/publications/contaminated-land-statutory-guidance</a:t>
            </a:r>
          </a:p>
          <a:p>
            <a:pPr marL="518160" lvl="1" indent="-259080" algn="l">
              <a:lnSpc>
                <a:spcPts val="4800"/>
              </a:lnSpc>
              <a:buFont typeface="Arial"/>
              <a:buChar char="•"/>
            </a:pPr>
            <a:r>
              <a:rPr lang="en-US" sz="2400" spc="48">
                <a:solidFill>
                  <a:srgbClr val="FFFFFF"/>
                </a:solidFill>
                <a:latin typeface="Glacial Indifference"/>
                <a:ea typeface="Glacial Indifference"/>
                <a:cs typeface="Glacial Indifference"/>
                <a:sym typeface="Glacial Indifference"/>
              </a:rPr>
              <a:t>HMLR (2025) ‘HM Land Registry: Local Land Charges Programme’. Available at: https://www.gov.uk/government/publications/hm-land-registry-local-land-charges-programme</a:t>
            </a:r>
          </a:p>
          <a:p>
            <a:pPr marL="518160" lvl="1" indent="-259080" algn="l">
              <a:lnSpc>
                <a:spcPts val="4800"/>
              </a:lnSpc>
              <a:buFont typeface="Arial"/>
              <a:buChar char="•"/>
            </a:pPr>
            <a:r>
              <a:rPr lang="en-US" sz="2400" spc="48">
                <a:solidFill>
                  <a:srgbClr val="FFFFFF"/>
                </a:solidFill>
                <a:latin typeface="Glacial Indifference"/>
                <a:ea typeface="Glacial Indifference"/>
                <a:cs typeface="Glacial Indifference"/>
                <a:sym typeface="Glacial Indifference"/>
              </a:rPr>
              <a:t>RICS (2024) ‘Home survey standard’. Available at: https://www.rics.org/profession-standards/rics-standards-and-guidance/sector-standards/building-surveying-standards/home-surveys/home-survey-standards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78</TotalTime>
  <Words>4129</Words>
  <Application>Microsoft Office PowerPoint</Application>
  <PresentationFormat>Custom</PresentationFormat>
  <Paragraphs>329</Paragraphs>
  <Slides>38</Slides>
  <Notes>38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Glacial Indifference Italics</vt:lpstr>
      <vt:lpstr>Calibri</vt:lpstr>
      <vt:lpstr>Glacial Indifference</vt:lpstr>
      <vt:lpstr>Glacial Indifference Bold Italics</vt:lpstr>
      <vt:lpstr>Arial</vt:lpstr>
      <vt:lpstr>Glacial Indifference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Conveyancing 5 - Searches</dc:title>
  <dc:creator>Cerys Davies</dc:creator>
  <cp:lastModifiedBy>Cerys Davies</cp:lastModifiedBy>
  <cp:revision>3</cp:revision>
  <dcterms:created xsi:type="dcterms:W3CDTF">2006-08-16T00:00:00Z</dcterms:created>
  <dcterms:modified xsi:type="dcterms:W3CDTF">2025-10-12T15:32:11Z</dcterms:modified>
  <dc:identifier>DAGgV86xAd0</dc:identifier>
</cp:coreProperties>
</file>