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8" r:id="rId4"/>
    <p:sldId id="329" r:id="rId5"/>
    <p:sldId id="269" r:id="rId6"/>
    <p:sldId id="270" r:id="rId7"/>
    <p:sldId id="271" r:id="rId8"/>
    <p:sldId id="272" r:id="rId9"/>
    <p:sldId id="273" r:id="rId10"/>
    <p:sldId id="274" r:id="rId11"/>
    <p:sldId id="275" r:id="rId12"/>
    <p:sldId id="276" r:id="rId13"/>
    <p:sldId id="277" r:id="rId14"/>
    <p:sldId id="278" r:id="rId15"/>
    <p:sldId id="279" r:id="rId16"/>
    <p:sldId id="280" r:id="rId17"/>
    <p:sldId id="281" r:id="rId18"/>
    <p:sldId id="330" r:id="rId19"/>
    <p:sldId id="282" r:id="rId20"/>
    <p:sldId id="283" r:id="rId21"/>
    <p:sldId id="284" r:id="rId22"/>
    <p:sldId id="285" r:id="rId23"/>
    <p:sldId id="286" r:id="rId24"/>
    <p:sldId id="287" r:id="rId25"/>
    <p:sldId id="288" r:id="rId26"/>
    <p:sldId id="289" r:id="rId27"/>
    <p:sldId id="290" r:id="rId28"/>
    <p:sldId id="291" r:id="rId29"/>
    <p:sldId id="292" r:id="rId30"/>
    <p:sldId id="340" r:id="rId31"/>
    <p:sldId id="332" r:id="rId32"/>
    <p:sldId id="294" r:id="rId33"/>
    <p:sldId id="295" r:id="rId34"/>
    <p:sldId id="296" r:id="rId35"/>
    <p:sldId id="297" r:id="rId36"/>
    <p:sldId id="298" r:id="rId37"/>
    <p:sldId id="299" r:id="rId38"/>
    <p:sldId id="300" r:id="rId39"/>
    <p:sldId id="301" r:id="rId40"/>
    <p:sldId id="333" r:id="rId41"/>
    <p:sldId id="302" r:id="rId42"/>
    <p:sldId id="303" r:id="rId43"/>
    <p:sldId id="304" r:id="rId44"/>
    <p:sldId id="305" r:id="rId45"/>
    <p:sldId id="306" r:id="rId46"/>
    <p:sldId id="307" r:id="rId47"/>
    <p:sldId id="308" r:id="rId48"/>
    <p:sldId id="309" r:id="rId49"/>
    <p:sldId id="310" r:id="rId50"/>
    <p:sldId id="311" r:id="rId51"/>
    <p:sldId id="312" r:id="rId52"/>
    <p:sldId id="313" r:id="rId53"/>
    <p:sldId id="314" r:id="rId54"/>
    <p:sldId id="315" r:id="rId55"/>
    <p:sldId id="316" r:id="rId56"/>
    <p:sldId id="317" r:id="rId57"/>
    <p:sldId id="318" r:id="rId58"/>
    <p:sldId id="319" r:id="rId59"/>
    <p:sldId id="320" r:id="rId60"/>
    <p:sldId id="321" r:id="rId61"/>
    <p:sldId id="322" r:id="rId62"/>
    <p:sldId id="323" r:id="rId63"/>
    <p:sldId id="324" r:id="rId64"/>
    <p:sldId id="325" r:id="rId65"/>
    <p:sldId id="326" r:id="rId66"/>
    <p:sldId id="327" r:id="rId67"/>
    <p:sldId id="334" r:id="rId68"/>
    <p:sldId id="328" r:id="rId69"/>
    <p:sldId id="335" r:id="rId70"/>
    <p:sldId id="336" r:id="rId71"/>
    <p:sldId id="337" r:id="rId72"/>
    <p:sldId id="338" r:id="rId73"/>
    <p:sldId id="339" r:id="rId7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2" d="100"/>
          <a:sy n="42" d="100"/>
        </p:scale>
        <p:origin x="672"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F4F2A07F-5FF4-4712-BDA5-CA1E94406D48}" type="datetimeFigureOut">
              <a:rPr lang="en-GB" smtClean="0"/>
              <a:t>25/09/2018</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703FF377-1478-4AE0-BCB1-169164A51F35}"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F4F2A07F-5FF4-4712-BDA5-CA1E94406D48}"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3FF377-1478-4AE0-BCB1-169164A51F35}"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F4F2A07F-5FF4-4712-BDA5-CA1E94406D48}" type="datetimeFigureOut">
              <a:rPr lang="en-GB" smtClean="0"/>
              <a:t>25/09/2018</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703FF377-1478-4AE0-BCB1-169164A51F35}"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F4F2A07F-5FF4-4712-BDA5-CA1E94406D48}"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3FF377-1478-4AE0-BCB1-169164A51F35}"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F4F2A07F-5FF4-4712-BDA5-CA1E94406D48}" type="datetimeFigureOut">
              <a:rPr lang="en-GB" smtClean="0"/>
              <a:t>25/09/2018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3FF377-1478-4AE0-BCB1-169164A51F35}"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4F2A07F-5FF4-4712-BDA5-CA1E94406D48}" type="datetimeFigureOut">
              <a:rPr lang="en-GB" smtClean="0"/>
              <a:t>25/09/2018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3FF377-1478-4AE0-BCB1-169164A51F35}"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F2A07F-5FF4-4712-BDA5-CA1E94406D48}" type="datetimeFigureOut">
              <a:rPr lang="en-GB" smtClean="0"/>
              <a:t>25/09/2018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3FF377-1478-4AE0-BCB1-169164A51F35}"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F4F2A07F-5FF4-4712-BDA5-CA1E94406D48}"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3FF377-1478-4AE0-BCB1-169164A51F35}"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F4F2A07F-5FF4-4712-BDA5-CA1E94406D48}"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3FF377-1478-4AE0-BCB1-169164A51F35}"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4F2A07F-5FF4-4712-BDA5-CA1E94406D48}"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3FF377-1478-4AE0-BCB1-169164A51F3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4F2A07F-5FF4-4712-BDA5-CA1E94406D48}"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3FF377-1478-4AE0-BCB1-169164A51F35}"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F4F2A07F-5FF4-4712-BDA5-CA1E94406D48}" type="datetimeFigureOut">
              <a:rPr lang="en-GB" smtClean="0"/>
              <a:t>25/09/2018</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703FF377-1478-4AE0-BCB1-169164A51F35}"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Fieldwork SJYW6011</a:t>
            </a:r>
            <a:endParaRPr lang="en-GB" dirty="0"/>
          </a:p>
        </p:txBody>
      </p:sp>
      <p:sp>
        <p:nvSpPr>
          <p:cNvPr id="3" name="Subtitle 2"/>
          <p:cNvSpPr>
            <a:spLocks noGrp="1"/>
          </p:cNvSpPr>
          <p:nvPr>
            <p:ph type="subTitle" idx="1"/>
          </p:nvPr>
        </p:nvSpPr>
        <p:spPr/>
        <p:txBody>
          <a:bodyPr>
            <a:normAutofit/>
          </a:bodyPr>
          <a:lstStyle/>
          <a:p>
            <a:r>
              <a:rPr lang="en-GB" dirty="0" smtClean="0"/>
              <a:t>Youth Work and Young People’s Leisure Time</a:t>
            </a:r>
          </a:p>
          <a:p>
            <a:endParaRPr lang="en-GB" dirty="0"/>
          </a:p>
        </p:txBody>
      </p:sp>
    </p:spTree>
    <p:extLst>
      <p:ext uri="{BB962C8B-B14F-4D97-AF65-F5344CB8AC3E}">
        <p14:creationId xmlns:p14="http://schemas.microsoft.com/office/powerpoint/2010/main" val="1134613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endParaRPr lang="en-GB" dirty="0"/>
          </a:p>
        </p:txBody>
      </p:sp>
      <p:sp>
        <p:nvSpPr>
          <p:cNvPr id="3" name="Content Placeholder 2"/>
          <p:cNvSpPr>
            <a:spLocks noGrp="1"/>
          </p:cNvSpPr>
          <p:nvPr>
            <p:ph sz="quarter" idx="1"/>
          </p:nvPr>
        </p:nvSpPr>
        <p:spPr/>
        <p:txBody>
          <a:bodyPr/>
          <a:lstStyle/>
          <a:p>
            <a:r>
              <a:rPr lang="en-GB" dirty="0"/>
              <a:t>According to the ‘Services for Young People’ report by the House of Commons it is estimated that eighty five per cent of young people’s waking hours are spent outside formal education (House of Commons Education Committee, 2011). </a:t>
            </a:r>
            <a:endParaRPr lang="en-GB" dirty="0" smtClean="0"/>
          </a:p>
          <a:p>
            <a:r>
              <a:rPr lang="en-GB" dirty="0" smtClean="0"/>
              <a:t>According </a:t>
            </a:r>
            <a:r>
              <a:rPr lang="en-GB" dirty="0"/>
              <a:t>to Caldwell and Darling (1999), leisure activities and recreation time encompass between forty and fifty </a:t>
            </a:r>
            <a:r>
              <a:rPr lang="en-GB" dirty="0" smtClean="0"/>
              <a:t>per cent </a:t>
            </a:r>
            <a:r>
              <a:rPr lang="en-GB" dirty="0"/>
              <a:t>of a young person’s life (Caldwell et al, 1999). </a:t>
            </a:r>
          </a:p>
        </p:txBody>
      </p:sp>
    </p:spTree>
    <p:extLst>
      <p:ext uri="{BB962C8B-B14F-4D97-AF65-F5344CB8AC3E}">
        <p14:creationId xmlns:p14="http://schemas.microsoft.com/office/powerpoint/2010/main" val="1193007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This forms a significant amount of time available for young people to engage in after school or leisure activities such as afterschool clubs, hobbies, sports groups, youth </a:t>
            </a:r>
            <a:r>
              <a:rPr lang="en-GB" dirty="0" smtClean="0"/>
              <a:t>clubs, programmes of work, </a:t>
            </a:r>
            <a:r>
              <a:rPr lang="en-GB" dirty="0"/>
              <a:t>and cultural pursuits (to name but a few). </a:t>
            </a:r>
            <a:endParaRPr lang="en-GB" dirty="0" smtClean="0"/>
          </a:p>
          <a:p>
            <a:r>
              <a:rPr lang="en-GB" dirty="0" smtClean="0"/>
              <a:t>Such </a:t>
            </a:r>
            <a:r>
              <a:rPr lang="en-GB" dirty="0"/>
              <a:t>activities provide young people with the potential for personal development, social learning and interaction with others such as children, young people and adults (Smith, 2006). </a:t>
            </a:r>
            <a:endParaRPr lang="en-GB" dirty="0" smtClean="0"/>
          </a:p>
          <a:p>
            <a:r>
              <a:rPr lang="en-GB" dirty="0" smtClean="0"/>
              <a:t>Furthermore</a:t>
            </a:r>
            <a:r>
              <a:rPr lang="en-GB" dirty="0"/>
              <a:t>, this portion of time also provides important opportunities for those responsible for shaping the provisions and experiences available for young people. </a:t>
            </a:r>
          </a:p>
        </p:txBody>
      </p:sp>
    </p:spTree>
    <p:extLst>
      <p:ext uri="{BB962C8B-B14F-4D97-AF65-F5344CB8AC3E}">
        <p14:creationId xmlns:p14="http://schemas.microsoft.com/office/powerpoint/2010/main" val="3874259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Task 1</a:t>
            </a:r>
            <a:endParaRPr lang="en-GB" dirty="0"/>
          </a:p>
        </p:txBody>
      </p:sp>
      <p:sp>
        <p:nvSpPr>
          <p:cNvPr id="3" name="Content Placeholder 2"/>
          <p:cNvSpPr>
            <a:spLocks noGrp="1"/>
          </p:cNvSpPr>
          <p:nvPr>
            <p:ph sz="quarter" idx="1"/>
          </p:nvPr>
        </p:nvSpPr>
        <p:spPr/>
        <p:txBody>
          <a:bodyPr/>
          <a:lstStyle/>
          <a:p>
            <a:r>
              <a:rPr lang="en-GB" dirty="0" smtClean="0"/>
              <a:t>In pairs discuss what services and provisions are available for the young people in your area/work with.</a:t>
            </a:r>
          </a:p>
          <a:p>
            <a:r>
              <a:rPr lang="en-GB" dirty="0" smtClean="0"/>
              <a:t>Consider some of the benefits these bring.</a:t>
            </a:r>
          </a:p>
          <a:p>
            <a:r>
              <a:rPr lang="en-GB" dirty="0" smtClean="0"/>
              <a:t>Feedback</a:t>
            </a:r>
          </a:p>
        </p:txBody>
      </p:sp>
    </p:spTree>
    <p:extLst>
      <p:ext uri="{BB962C8B-B14F-4D97-AF65-F5344CB8AC3E}">
        <p14:creationId xmlns:p14="http://schemas.microsoft.com/office/powerpoint/2010/main" val="3726182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err="1"/>
              <a:t>Byrn</a:t>
            </a:r>
            <a:r>
              <a:rPr lang="en-GB" dirty="0"/>
              <a:t>, Nixon, </a:t>
            </a:r>
            <a:r>
              <a:rPr lang="en-GB" dirty="0" err="1"/>
              <a:t>Mayock</a:t>
            </a:r>
            <a:r>
              <a:rPr lang="en-GB" dirty="0"/>
              <a:t> and Whyte (2006) identify that leisure and recreation during adolescence has become increasingly recognised as an important environment for young people’s development. </a:t>
            </a:r>
            <a:endParaRPr lang="en-GB" dirty="0" smtClean="0"/>
          </a:p>
          <a:p>
            <a:endParaRPr lang="en-GB" dirty="0" smtClean="0"/>
          </a:p>
          <a:p>
            <a:r>
              <a:rPr lang="en-GB" dirty="0" smtClean="0"/>
              <a:t>The </a:t>
            </a:r>
            <a:r>
              <a:rPr lang="en-GB" dirty="0"/>
              <a:t>benefits of structured free time activities for adolescents are well documented, and leisure time has been identified as one of the key foci of interests, in that it reveals specific and applied issues relating to adolescents development, their social world, social contexts and support mechanisms (</a:t>
            </a:r>
            <a:r>
              <a:rPr lang="en-GB" dirty="0" err="1"/>
              <a:t>Thurlow</a:t>
            </a:r>
            <a:r>
              <a:rPr lang="en-GB" dirty="0"/>
              <a:t>, 2004).</a:t>
            </a:r>
          </a:p>
        </p:txBody>
      </p:sp>
    </p:spTree>
    <p:extLst>
      <p:ext uri="{BB962C8B-B14F-4D97-AF65-F5344CB8AC3E}">
        <p14:creationId xmlns:p14="http://schemas.microsoft.com/office/powerpoint/2010/main" val="3353945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 (Adams and </a:t>
            </a:r>
            <a:r>
              <a:rPr lang="en-GB" dirty="0" err="1"/>
              <a:t>Berzonsky</a:t>
            </a:r>
            <a:r>
              <a:rPr lang="en-GB" dirty="0"/>
              <a:t>, 2006, xxii). </a:t>
            </a:r>
            <a:endParaRPr lang="en-GB" dirty="0" smtClean="0"/>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4089647"/>
            <a:ext cx="2981325" cy="1533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84" y="3789610"/>
            <a:ext cx="246697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3932485"/>
            <a:ext cx="2676525"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3205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The researching of issues relating to young people and their free time activities can contribute to and inform policy initiatives, the practice of professionals working with young people and the provision of free time and leisure activities for young </a:t>
            </a:r>
            <a:r>
              <a:rPr lang="en-GB" dirty="0" smtClean="0"/>
              <a:t>people. </a:t>
            </a:r>
          </a:p>
          <a:p>
            <a:endParaRPr lang="en-GB" dirty="0" smtClean="0"/>
          </a:p>
          <a:p>
            <a:r>
              <a:rPr lang="en-GB" dirty="0" smtClean="0"/>
              <a:t>This </a:t>
            </a:r>
            <a:r>
              <a:rPr lang="en-GB" dirty="0"/>
              <a:t>is true within the field of Youth and Community Work, Education Psychology and Health Promotion in which the area of adolescence and leisure has become an increasingly researched issue in order to inform practice and the provision of relevant services (Atkinson et al, 2014; </a:t>
            </a:r>
            <a:r>
              <a:rPr lang="en-GB" dirty="0" err="1"/>
              <a:t>Byrn</a:t>
            </a:r>
            <a:r>
              <a:rPr lang="en-GB" dirty="0"/>
              <a:t> et al, 2006; </a:t>
            </a:r>
            <a:r>
              <a:rPr lang="en-GB" dirty="0" err="1"/>
              <a:t>Thurlow</a:t>
            </a:r>
            <a:r>
              <a:rPr lang="en-GB" dirty="0"/>
              <a:t>, 2004). </a:t>
            </a:r>
          </a:p>
          <a:p>
            <a:endParaRPr lang="en-GB" dirty="0"/>
          </a:p>
        </p:txBody>
      </p:sp>
    </p:spTree>
    <p:extLst>
      <p:ext uri="{BB962C8B-B14F-4D97-AF65-F5344CB8AC3E}">
        <p14:creationId xmlns:p14="http://schemas.microsoft.com/office/powerpoint/2010/main" val="140994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a:bodyPr>
          <a:lstStyle/>
          <a:p>
            <a:r>
              <a:rPr lang="en-GB" dirty="0" err="1"/>
              <a:t>Byrn</a:t>
            </a:r>
            <a:r>
              <a:rPr lang="en-GB" dirty="0"/>
              <a:t> et al (2006) identifies that society as a whole can benefit from young people being actively involved in leisure activities. </a:t>
            </a:r>
            <a:endParaRPr lang="en-GB" dirty="0" smtClean="0"/>
          </a:p>
          <a:p>
            <a:endParaRPr lang="en-GB" dirty="0" smtClean="0"/>
          </a:p>
          <a:p>
            <a:r>
              <a:rPr lang="en-GB" dirty="0" smtClean="0"/>
              <a:t>She </a:t>
            </a:r>
            <a:r>
              <a:rPr lang="en-GB" dirty="0"/>
              <a:t>suggests that the more time young people spend participating in organised leisure and recreation, the less time they have available for involvement in antisocial behaviour (</a:t>
            </a:r>
            <a:r>
              <a:rPr lang="en-GB" dirty="0" err="1"/>
              <a:t>Byrn</a:t>
            </a:r>
            <a:r>
              <a:rPr lang="en-GB" dirty="0"/>
              <a:t> et al 2006). </a:t>
            </a:r>
            <a:endParaRPr lang="en-GB" dirty="0" smtClean="0"/>
          </a:p>
          <a:p>
            <a:pPr marL="0" indent="0">
              <a:buNone/>
            </a:pPr>
            <a:endParaRPr lang="en-GB" dirty="0"/>
          </a:p>
        </p:txBody>
      </p:sp>
    </p:spTree>
    <p:extLst>
      <p:ext uri="{BB962C8B-B14F-4D97-AF65-F5344CB8AC3E}">
        <p14:creationId xmlns:p14="http://schemas.microsoft.com/office/powerpoint/2010/main" val="4225103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a:bodyPr>
          <a:lstStyle/>
          <a:p>
            <a:r>
              <a:rPr lang="en-GB" dirty="0"/>
              <a:t>However the majority of the literature reviewed for the purpose of this </a:t>
            </a:r>
            <a:r>
              <a:rPr lang="en-GB" dirty="0" smtClean="0"/>
              <a:t>lecture </a:t>
            </a:r>
            <a:r>
              <a:rPr lang="en-GB" dirty="0"/>
              <a:t>suggests that the positive use of leisure time has important individual benefits for adolescents. </a:t>
            </a:r>
            <a:endParaRPr lang="en-GB" dirty="0" smtClean="0"/>
          </a:p>
          <a:p>
            <a:endParaRPr lang="en-GB" dirty="0" smtClean="0"/>
          </a:p>
          <a:p>
            <a:r>
              <a:rPr lang="en-GB" dirty="0" smtClean="0"/>
              <a:t>These </a:t>
            </a:r>
            <a:r>
              <a:rPr lang="en-GB" dirty="0"/>
              <a:t>benefits include (a) developing personal, social and emotional skills (b) improving relationships between young people, their peers and adults and (c) improving educational outcomes (Atkinson et al, 2014; Driver, 1992; </a:t>
            </a:r>
            <a:r>
              <a:rPr lang="en-GB" dirty="0" err="1"/>
              <a:t>Dworkin</a:t>
            </a:r>
            <a:r>
              <a:rPr lang="en-GB" dirty="0"/>
              <a:t> et al, 2003; </a:t>
            </a:r>
            <a:r>
              <a:rPr lang="en-GB" dirty="0" err="1"/>
              <a:t>Byrn</a:t>
            </a:r>
            <a:r>
              <a:rPr lang="en-GB" dirty="0"/>
              <a:t> et al, 2006). </a:t>
            </a:r>
            <a:endParaRPr lang="en-GB" dirty="0" smtClean="0"/>
          </a:p>
          <a:p>
            <a:endParaRPr lang="en-GB" dirty="0" smtClean="0"/>
          </a:p>
          <a:p>
            <a:r>
              <a:rPr lang="en-GB" dirty="0" smtClean="0"/>
              <a:t>According </a:t>
            </a:r>
            <a:r>
              <a:rPr lang="en-GB" dirty="0"/>
              <a:t>to Atkinson et al (2014), the more positive activities young people are engaged in, the greater the perceived benefit. </a:t>
            </a:r>
          </a:p>
          <a:p>
            <a:endParaRPr lang="en-GB" dirty="0"/>
          </a:p>
        </p:txBody>
      </p:sp>
    </p:spTree>
    <p:extLst>
      <p:ext uri="{BB962C8B-B14F-4D97-AF65-F5344CB8AC3E}">
        <p14:creationId xmlns:p14="http://schemas.microsoft.com/office/powerpoint/2010/main" val="3763914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Research has also shown that engagement in leisure activities enhances self-concept, identity and social and emotional development - including the development of initiative and resilience to cope with the demands and stresses of life (Driver, 1992; </a:t>
            </a:r>
            <a:r>
              <a:rPr lang="en-GB" dirty="0" err="1"/>
              <a:t>Dworkin</a:t>
            </a:r>
            <a:r>
              <a:rPr lang="en-GB" dirty="0"/>
              <a:t> et al 2003). </a:t>
            </a:r>
            <a:endParaRPr lang="en-GB" dirty="0" smtClean="0"/>
          </a:p>
          <a:p>
            <a:endParaRPr lang="en-GB" dirty="0" smtClean="0"/>
          </a:p>
          <a:p>
            <a:r>
              <a:rPr lang="en-GB" dirty="0" smtClean="0"/>
              <a:t>The </a:t>
            </a:r>
            <a:r>
              <a:rPr lang="en-GB" dirty="0"/>
              <a:t>increased ability to cope with whatever life throws at them, and the inner strength to manage the struggles sometimes experienced in society is of significant importance to today’s young people.</a:t>
            </a:r>
          </a:p>
        </p:txBody>
      </p:sp>
    </p:spTree>
    <p:extLst>
      <p:ext uri="{BB962C8B-B14F-4D97-AF65-F5344CB8AC3E}">
        <p14:creationId xmlns:p14="http://schemas.microsoft.com/office/powerpoint/2010/main" val="638849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It has been argued that at a time when the United Kingdom’s children and young people are bottom of the developed world’s emotional and wellbeing league, extra-curricular activities and organised free time leisure opportunities form part of the solution to creating a positive future for young people (Margo and Dixon 2006).    </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3789040"/>
            <a:ext cx="3744416"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0080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Leisure activities are also seen by the UK Government as one of the ways to tackle child poverty. </a:t>
            </a:r>
            <a:endParaRPr lang="en-GB" dirty="0" smtClean="0"/>
          </a:p>
          <a:p>
            <a:endParaRPr lang="en-GB" dirty="0" smtClean="0"/>
          </a:p>
          <a:p>
            <a:r>
              <a:rPr lang="en-GB" dirty="0" smtClean="0"/>
              <a:t>According </a:t>
            </a:r>
            <a:r>
              <a:rPr lang="en-GB" dirty="0"/>
              <a:t>to the Department for Children, Schools and Families the UK Government policy ‘Aiming High for Young People: a ten year strategy for positive activities ‘positive, organised activities lead to better outcomes for young people’ (DSCF, 2007).</a:t>
            </a:r>
          </a:p>
          <a:p>
            <a:endParaRPr lang="en-GB" dirty="0"/>
          </a:p>
        </p:txBody>
      </p:sp>
    </p:spTree>
    <p:extLst>
      <p:ext uri="{BB962C8B-B14F-4D97-AF65-F5344CB8AC3E}">
        <p14:creationId xmlns:p14="http://schemas.microsoft.com/office/powerpoint/2010/main" val="3786439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According to Driver (1992), leisure activities can benefit young people in six distinct aspects. </a:t>
            </a:r>
            <a:endParaRPr lang="en-GB" dirty="0" smtClean="0"/>
          </a:p>
          <a:p>
            <a:endParaRPr lang="en-GB" dirty="0" smtClean="0"/>
          </a:p>
          <a:p>
            <a:r>
              <a:rPr lang="en-GB" dirty="0" smtClean="0"/>
              <a:t>The </a:t>
            </a:r>
            <a:r>
              <a:rPr lang="en-GB" dirty="0"/>
              <a:t>first aspect Driver (1992) discussed was the </a:t>
            </a:r>
            <a:r>
              <a:rPr lang="en-GB" i="1" u="sng" dirty="0"/>
              <a:t>physiological aspects</a:t>
            </a:r>
            <a:r>
              <a:rPr lang="en-GB" dirty="0"/>
              <a:t> which reduces the incidence of disease and increases the sense of wellness amongst young people through physical activity. </a:t>
            </a:r>
            <a:endParaRPr lang="en-GB" dirty="0" smtClean="0"/>
          </a:p>
          <a:p>
            <a:endParaRPr lang="en-GB" dirty="0" smtClean="0"/>
          </a:p>
          <a:p>
            <a:r>
              <a:rPr lang="en-GB" dirty="0" smtClean="0"/>
              <a:t>Secondly </a:t>
            </a:r>
            <a:r>
              <a:rPr lang="en-GB" dirty="0"/>
              <a:t>Driver (1992) examined the </a:t>
            </a:r>
            <a:r>
              <a:rPr lang="en-GB" i="1" u="sng" dirty="0"/>
              <a:t>psycho physiological aspects</a:t>
            </a:r>
            <a:r>
              <a:rPr lang="en-GB" i="1" dirty="0"/>
              <a:t> </a:t>
            </a:r>
            <a:r>
              <a:rPr lang="en-GB" dirty="0"/>
              <a:t>in which young people’s feelings of tension and anxiety decline and an improved sense of well-being emerges.</a:t>
            </a:r>
          </a:p>
        </p:txBody>
      </p:sp>
    </p:spTree>
    <p:extLst>
      <p:ext uri="{BB962C8B-B14F-4D97-AF65-F5344CB8AC3E}">
        <p14:creationId xmlns:p14="http://schemas.microsoft.com/office/powerpoint/2010/main" val="2401593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Thirdly, </a:t>
            </a:r>
            <a:r>
              <a:rPr lang="en-GB" i="1" u="sng" dirty="0"/>
              <a:t>psychological aspects</a:t>
            </a:r>
            <a:r>
              <a:rPr lang="en-GB" dirty="0"/>
              <a:t> suggest that young people achieve an improved sense of self-esteem, freedom and autonomy, improved problem solving abilities and enhanced perception of quality of life from being involved in leisure activities. </a:t>
            </a:r>
            <a:endParaRPr lang="en-GB" dirty="0" smtClean="0"/>
          </a:p>
          <a:p>
            <a:pPr marL="0" indent="0">
              <a:buNone/>
            </a:pPr>
            <a:endParaRPr lang="en-GB" dirty="0" smtClean="0"/>
          </a:p>
          <a:p>
            <a:r>
              <a:rPr lang="en-GB" dirty="0" smtClean="0"/>
              <a:t>Fourth </a:t>
            </a:r>
            <a:r>
              <a:rPr lang="en-GB" dirty="0"/>
              <a:t>to be discussed by Driver (1992) was the </a:t>
            </a:r>
            <a:r>
              <a:rPr lang="en-GB" i="1" u="sng" dirty="0"/>
              <a:t>social/cultural aspects</a:t>
            </a:r>
            <a:r>
              <a:rPr lang="en-GB" dirty="0"/>
              <a:t> which comprise a feeling of pride in one’s community, cultural and historical awareness, and increased family ties.</a:t>
            </a:r>
          </a:p>
        </p:txBody>
      </p:sp>
    </p:spTree>
    <p:extLst>
      <p:ext uri="{BB962C8B-B14F-4D97-AF65-F5344CB8AC3E}">
        <p14:creationId xmlns:p14="http://schemas.microsoft.com/office/powerpoint/2010/main" val="2121573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i="1" u="sng" dirty="0"/>
              <a:t>Environmental aspects</a:t>
            </a:r>
            <a:r>
              <a:rPr lang="en-GB" dirty="0"/>
              <a:t> was another area in which Driver (1992) believed young people benefitted, and developed an awareness of the need to protect the environment, to maintain outdoor recreational sites as well as protecting cultural, historic and heritage sites.</a:t>
            </a:r>
          </a:p>
        </p:txBody>
      </p:sp>
    </p:spTree>
    <p:extLst>
      <p:ext uri="{BB962C8B-B14F-4D97-AF65-F5344CB8AC3E}">
        <p14:creationId xmlns:p14="http://schemas.microsoft.com/office/powerpoint/2010/main" val="618783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Finally Driver (1992) refers to the </a:t>
            </a:r>
            <a:r>
              <a:rPr lang="en-GB" i="1" u="sng" dirty="0"/>
              <a:t>economic aspects</a:t>
            </a:r>
            <a:r>
              <a:rPr lang="en-GB" dirty="0"/>
              <a:t> which involve improved opportunities for employment in the leisure industry. These opportunities for employment refer to young people whom through attending activities gain work. </a:t>
            </a:r>
            <a:endParaRPr lang="en-GB" dirty="0" smtClean="0"/>
          </a:p>
          <a:p>
            <a:pPr marL="0" indent="0">
              <a:buNone/>
            </a:pPr>
            <a:endParaRPr lang="en-GB" dirty="0" smtClean="0"/>
          </a:p>
          <a:p>
            <a:r>
              <a:rPr lang="en-GB" dirty="0" smtClean="0"/>
              <a:t>For </a:t>
            </a:r>
            <a:r>
              <a:rPr lang="en-GB" dirty="0"/>
              <a:t>example a young person who enjoys swimming may develop that interest further by becoming a swimming coach, or a young person attending a youth club as a senior member may in the future become a paid member of staff.</a:t>
            </a:r>
          </a:p>
        </p:txBody>
      </p:sp>
    </p:spTree>
    <p:extLst>
      <p:ext uri="{BB962C8B-B14F-4D97-AF65-F5344CB8AC3E}">
        <p14:creationId xmlns:p14="http://schemas.microsoft.com/office/powerpoint/2010/main" val="23053782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Jolly (2010) refers to this theory presented by Driver (1992) and states that, </a:t>
            </a:r>
          </a:p>
          <a:p>
            <a:pPr marL="0" indent="0">
              <a:buNone/>
            </a:pPr>
            <a:r>
              <a:rPr lang="en-GB" i="1" dirty="0"/>
              <a:t>learning gets passed on. You can’t help it. A young person gets some training, becomes a youth worker and then starts the cycle again with other young people. It’s just how youth work – works! </a:t>
            </a:r>
            <a:endParaRPr lang="en-GB" dirty="0"/>
          </a:p>
          <a:p>
            <a:pPr marL="0" indent="0">
              <a:buNone/>
            </a:pPr>
            <a:r>
              <a:rPr lang="en-GB" dirty="0" smtClean="0"/>
              <a:t>						(</a:t>
            </a:r>
            <a:r>
              <a:rPr lang="en-GB" dirty="0"/>
              <a:t>Jolly 2010, p. 1)</a:t>
            </a:r>
          </a:p>
          <a:p>
            <a:endParaRPr lang="en-GB" dirty="0"/>
          </a:p>
        </p:txBody>
      </p:sp>
    </p:spTree>
    <p:extLst>
      <p:ext uri="{BB962C8B-B14F-4D97-AF65-F5344CB8AC3E}">
        <p14:creationId xmlns:p14="http://schemas.microsoft.com/office/powerpoint/2010/main" val="39407526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Task 2</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a:t>6 Distinct </a:t>
            </a:r>
            <a:r>
              <a:rPr lang="en-GB" dirty="0" smtClean="0"/>
              <a:t>Areas</a:t>
            </a:r>
          </a:p>
          <a:p>
            <a:pPr marL="0" indent="0">
              <a:buNone/>
            </a:pPr>
            <a:r>
              <a:rPr lang="en-GB" dirty="0" smtClean="0"/>
              <a:t>In pairs/three’s consider the distinct areas which you have been allocated, and prepare a short case study illustrating how your work with young people develops these in young people.</a:t>
            </a:r>
          </a:p>
          <a:p>
            <a:pPr marL="0" indent="0">
              <a:buNone/>
            </a:pPr>
            <a:endParaRPr lang="en-GB" i="1" u="sng" dirty="0"/>
          </a:p>
          <a:p>
            <a:r>
              <a:rPr lang="en-GB" i="1" u="sng" dirty="0" smtClean="0"/>
              <a:t>Physiological aspects – </a:t>
            </a:r>
          </a:p>
          <a:p>
            <a:r>
              <a:rPr lang="en-GB" i="1" u="sng" dirty="0"/>
              <a:t>Economic aspects </a:t>
            </a:r>
            <a:r>
              <a:rPr lang="en-GB" i="1" u="sng" dirty="0" smtClean="0"/>
              <a:t>–</a:t>
            </a:r>
          </a:p>
          <a:p>
            <a:r>
              <a:rPr lang="en-GB" i="1" u="sng" dirty="0" smtClean="0"/>
              <a:t>Psychological </a:t>
            </a:r>
            <a:r>
              <a:rPr lang="en-GB" i="1" u="sng" dirty="0" smtClean="0"/>
              <a:t>aspects -  </a:t>
            </a:r>
            <a:endParaRPr lang="en-GB" i="1" u="sng" dirty="0" smtClean="0"/>
          </a:p>
          <a:p>
            <a:r>
              <a:rPr lang="en-GB" i="1" u="sng" dirty="0" smtClean="0"/>
              <a:t>Social/cultural </a:t>
            </a:r>
            <a:r>
              <a:rPr lang="en-GB" i="1" u="sng" dirty="0" smtClean="0"/>
              <a:t>aspects </a:t>
            </a:r>
            <a:r>
              <a:rPr lang="en-GB" i="1" u="sng" dirty="0" smtClean="0"/>
              <a:t>–</a:t>
            </a:r>
          </a:p>
          <a:p>
            <a:r>
              <a:rPr lang="en-GB" i="1" u="sng" dirty="0" smtClean="0"/>
              <a:t>Environmental </a:t>
            </a:r>
            <a:r>
              <a:rPr lang="en-GB" i="1" u="sng" dirty="0" smtClean="0"/>
              <a:t>aspects </a:t>
            </a:r>
            <a:r>
              <a:rPr lang="en-GB" i="1" u="sng" dirty="0" smtClean="0"/>
              <a:t>–</a:t>
            </a:r>
            <a:endParaRPr lang="en-GB" i="1" u="sng" dirty="0"/>
          </a:p>
          <a:p>
            <a:endParaRPr lang="en-GB" i="1" u="sng" dirty="0" smtClean="0"/>
          </a:p>
          <a:p>
            <a:endParaRPr lang="en-GB" dirty="0"/>
          </a:p>
        </p:txBody>
      </p:sp>
    </p:spTree>
    <p:extLst>
      <p:ext uri="{BB962C8B-B14F-4D97-AF65-F5344CB8AC3E}">
        <p14:creationId xmlns:p14="http://schemas.microsoft.com/office/powerpoint/2010/main" val="16051447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err="1"/>
              <a:t>Roiste</a:t>
            </a:r>
            <a:r>
              <a:rPr lang="en-GB" dirty="0"/>
              <a:t> and </a:t>
            </a:r>
            <a:r>
              <a:rPr lang="en-GB" dirty="0" err="1"/>
              <a:t>Dinneen</a:t>
            </a:r>
            <a:r>
              <a:rPr lang="en-GB" dirty="0"/>
              <a:t> (2005) also strengthens Drivers (1992) theory and reinforces the socio/cultural aspect as an area of significant benefit to adolescent development. </a:t>
            </a:r>
            <a:endParaRPr lang="en-GB" dirty="0" smtClean="0"/>
          </a:p>
          <a:p>
            <a:r>
              <a:rPr lang="en-GB" dirty="0" smtClean="0"/>
              <a:t>She </a:t>
            </a:r>
            <a:r>
              <a:rPr lang="en-GB" dirty="0"/>
              <a:t>believes that being involved in leisure activities fosters a young person’s sense of belonging in a community or locality. </a:t>
            </a:r>
            <a:endParaRPr lang="en-GB" dirty="0" smtClean="0"/>
          </a:p>
          <a:p>
            <a:r>
              <a:rPr lang="en-GB" dirty="0" smtClean="0"/>
              <a:t>This </a:t>
            </a:r>
            <a:r>
              <a:rPr lang="en-GB" dirty="0"/>
              <a:t>sense of place is important to young people’s wellbeing, but also to society as a whole, in order to create cohesion within communities and a feeling of harmony amongst its members. </a:t>
            </a:r>
          </a:p>
          <a:p>
            <a:endParaRPr lang="en-GB" dirty="0"/>
          </a:p>
        </p:txBody>
      </p:sp>
    </p:spTree>
    <p:extLst>
      <p:ext uri="{BB962C8B-B14F-4D97-AF65-F5344CB8AC3E}">
        <p14:creationId xmlns:p14="http://schemas.microsoft.com/office/powerpoint/2010/main" val="11759712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Leisure pursuits, hobbies, sports, clubs and cultural pursuits have all been identified as spare time activities that may be helpful to young people in enhancing their resilience by nurturing their sense of self-worth, self-efficacy and providing a positive developmental social context (Gilligan, 2000). </a:t>
            </a:r>
            <a:endParaRPr lang="en-GB" dirty="0" smtClean="0"/>
          </a:p>
          <a:p>
            <a:endParaRPr lang="en-GB" dirty="0" smtClean="0"/>
          </a:p>
          <a:p>
            <a:r>
              <a:rPr lang="en-GB" dirty="0" smtClean="0"/>
              <a:t>Being </a:t>
            </a:r>
            <a:r>
              <a:rPr lang="en-GB" dirty="0"/>
              <a:t>part of a constructive organised club or sports group is considered a good use of a young person’s time because such activities provide valuable experiences and opportunities to acquire and practice specific social, physical and logical skills. </a:t>
            </a:r>
          </a:p>
          <a:p>
            <a:endParaRPr lang="en-GB" dirty="0"/>
          </a:p>
        </p:txBody>
      </p:sp>
    </p:spTree>
    <p:extLst>
      <p:ext uri="{BB962C8B-B14F-4D97-AF65-F5344CB8AC3E}">
        <p14:creationId xmlns:p14="http://schemas.microsoft.com/office/powerpoint/2010/main" val="2620636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Participation in organised activities such as sports groups, drama groups, afterschool clubs have also been linked to a reduction in problematic behaviour during the adolescent transition and into young adulthood. </a:t>
            </a:r>
            <a:endParaRPr lang="en-GB" dirty="0" smtClean="0"/>
          </a:p>
          <a:p>
            <a:endParaRPr lang="en-GB" dirty="0" smtClean="0"/>
          </a:p>
          <a:p>
            <a:r>
              <a:rPr lang="en-GB" dirty="0" smtClean="0"/>
              <a:t>The </a:t>
            </a:r>
            <a:r>
              <a:rPr lang="en-GB" dirty="0"/>
              <a:t>range of matters discussed includes alcohol and drug problems (Grossman and Tierney 1998, </a:t>
            </a:r>
            <a:r>
              <a:rPr lang="en-GB" i="1" dirty="0"/>
              <a:t>cited in</a:t>
            </a:r>
            <a:r>
              <a:rPr lang="en-GB" dirty="0"/>
              <a:t> Margo et al, 2007), aggression and anti-social behaviour and crime (Mahoney and </a:t>
            </a:r>
            <a:r>
              <a:rPr lang="en-GB" dirty="0" err="1"/>
              <a:t>Stattin</a:t>
            </a:r>
            <a:r>
              <a:rPr lang="en-GB" dirty="0"/>
              <a:t>, 2000) and teenage pregnancy (Allen et al 1997 </a:t>
            </a:r>
            <a:r>
              <a:rPr lang="en-GB" i="1" dirty="0"/>
              <a:t>cited in</a:t>
            </a:r>
            <a:r>
              <a:rPr lang="en-GB" dirty="0"/>
              <a:t> Margo et al, 2007).</a:t>
            </a:r>
          </a:p>
          <a:p>
            <a:endParaRPr lang="en-GB" dirty="0"/>
          </a:p>
        </p:txBody>
      </p:sp>
    </p:spTree>
    <p:extLst>
      <p:ext uri="{BB962C8B-B14F-4D97-AF65-F5344CB8AC3E}">
        <p14:creationId xmlns:p14="http://schemas.microsoft.com/office/powerpoint/2010/main" val="3056885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Margo et al (2007) suggests that reductions in problematic behaviour can be explained by the opportunities for young people to socialise with non-deviant peers and to build positive relationships and supportive social networks. </a:t>
            </a:r>
            <a:endParaRPr lang="en-GB" dirty="0" smtClean="0"/>
          </a:p>
          <a:p>
            <a:endParaRPr lang="en-GB" dirty="0" smtClean="0"/>
          </a:p>
          <a:p>
            <a:r>
              <a:rPr lang="en-GB" dirty="0" smtClean="0"/>
              <a:t>She </a:t>
            </a:r>
            <a:r>
              <a:rPr lang="en-GB" dirty="0"/>
              <a:t>also suggests that being mentored by the leader of the activity can have a positive effect on reducing problem behaviours and the fact that the activity ‘represents a conventional endeavour that is highly valued by young people, challenging and exciting’ (Margo et al 2007, p. 20).</a:t>
            </a:r>
          </a:p>
        </p:txBody>
      </p:sp>
    </p:spTree>
    <p:extLst>
      <p:ext uri="{BB962C8B-B14F-4D97-AF65-F5344CB8AC3E}">
        <p14:creationId xmlns:p14="http://schemas.microsoft.com/office/powerpoint/2010/main" val="18770277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err="1"/>
              <a:t>Eccles</a:t>
            </a:r>
            <a:r>
              <a:rPr lang="en-GB" dirty="0"/>
              <a:t>, Barber, Stone and Hunt (2003) also found that participation in extracurricular activities is associated with positive development. </a:t>
            </a:r>
            <a:endParaRPr lang="en-GB" dirty="0" smtClean="0"/>
          </a:p>
          <a:p>
            <a:endParaRPr lang="en-GB" dirty="0" smtClean="0"/>
          </a:p>
          <a:p>
            <a:r>
              <a:rPr lang="en-GB" dirty="0" smtClean="0"/>
              <a:t>He </a:t>
            </a:r>
            <a:r>
              <a:rPr lang="en-GB" dirty="0"/>
              <a:t>suggests a link between participation in (ECA) and personal development he outlines some of these benefits in his research   in terms of lower depressed mood, lower rates of school omission and higher levels of educational attainment.</a:t>
            </a:r>
          </a:p>
          <a:p>
            <a:endParaRPr lang="en-GB" dirty="0"/>
          </a:p>
        </p:txBody>
      </p:sp>
    </p:spTree>
    <p:extLst>
      <p:ext uri="{BB962C8B-B14F-4D97-AF65-F5344CB8AC3E}">
        <p14:creationId xmlns:p14="http://schemas.microsoft.com/office/powerpoint/2010/main" val="3679399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Furthermore, a survey conducted by Mahoney and Cairns (1997) also presents that involvement in school-based extracurricular activities is related to decreasing rates of early disengagement from school amongst both male and females.</a:t>
            </a:r>
          </a:p>
        </p:txBody>
      </p:sp>
    </p:spTree>
    <p:extLst>
      <p:ext uri="{BB962C8B-B14F-4D97-AF65-F5344CB8AC3E}">
        <p14:creationId xmlns:p14="http://schemas.microsoft.com/office/powerpoint/2010/main" val="40189585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A similar study conducted by Mahoney (2000) analysed the likelihood of school disengagement and the development of anti-social behaviour. </a:t>
            </a:r>
            <a:endParaRPr lang="en-GB" dirty="0" smtClean="0"/>
          </a:p>
          <a:p>
            <a:endParaRPr lang="en-GB" dirty="0" smtClean="0"/>
          </a:p>
          <a:p>
            <a:r>
              <a:rPr lang="en-GB" dirty="0" smtClean="0"/>
              <a:t>This </a:t>
            </a:r>
            <a:r>
              <a:rPr lang="en-GB" dirty="0"/>
              <a:t>established that young people who became involved in afterschool activities were less likely to become disconnected from school or to be arrested as young adults.</a:t>
            </a:r>
          </a:p>
        </p:txBody>
      </p:sp>
    </p:spTree>
    <p:extLst>
      <p:ext uri="{BB962C8B-B14F-4D97-AF65-F5344CB8AC3E}">
        <p14:creationId xmlns:p14="http://schemas.microsoft.com/office/powerpoint/2010/main" val="16523934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These findings by Mahoney (2000) confirmed the suggestion that extracurricular activities connected to schools benefit adolescent development during the transitional period, and continue to have a profound effect beyond the years of formal schooling.</a:t>
            </a:r>
          </a:p>
        </p:txBody>
      </p:sp>
    </p:spTree>
    <p:extLst>
      <p:ext uri="{BB962C8B-B14F-4D97-AF65-F5344CB8AC3E}">
        <p14:creationId xmlns:p14="http://schemas.microsoft.com/office/powerpoint/2010/main" val="17999229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Indeed, much research has shown that the lifestyle habits formed during adolescence are carried through to adulthood (Mahoney, 2000; Adams and </a:t>
            </a:r>
            <a:r>
              <a:rPr lang="en-GB" dirty="0" err="1"/>
              <a:t>Berzonsky</a:t>
            </a:r>
            <a:r>
              <a:rPr lang="en-GB" dirty="0"/>
              <a:t>, 2006). </a:t>
            </a:r>
            <a:endParaRPr lang="en-GB" dirty="0" smtClean="0"/>
          </a:p>
          <a:p>
            <a:endParaRPr lang="en-GB" dirty="0" smtClean="0"/>
          </a:p>
          <a:p>
            <a:r>
              <a:rPr lang="en-GB" dirty="0" smtClean="0"/>
              <a:t>An </a:t>
            </a:r>
            <a:r>
              <a:rPr lang="en-GB" dirty="0"/>
              <a:t>example would be the psychological and physical benefits of regular physical activity; whereby physically active adolescents are more likely to become physically active adults (Adams and </a:t>
            </a:r>
            <a:r>
              <a:rPr lang="en-GB" dirty="0" err="1"/>
              <a:t>Berzonsky</a:t>
            </a:r>
            <a:r>
              <a:rPr lang="en-GB" dirty="0"/>
              <a:t>, 2006).</a:t>
            </a:r>
          </a:p>
          <a:p>
            <a:endParaRPr lang="en-GB" dirty="0"/>
          </a:p>
        </p:txBody>
      </p:sp>
    </p:spTree>
    <p:extLst>
      <p:ext uri="{BB962C8B-B14F-4D97-AF65-F5344CB8AC3E}">
        <p14:creationId xmlns:p14="http://schemas.microsoft.com/office/powerpoint/2010/main" val="2192192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These connections found in previous literature amplifies the importance of this area of research, thus for the benefit of individual young people and to society as a whole. </a:t>
            </a:r>
            <a:endParaRPr lang="en-GB" dirty="0" smtClean="0"/>
          </a:p>
          <a:p>
            <a:endParaRPr lang="en-GB" dirty="0"/>
          </a:p>
          <a:p>
            <a:r>
              <a:rPr lang="en-GB" dirty="0" smtClean="0"/>
              <a:t>In </a:t>
            </a:r>
            <a:r>
              <a:rPr lang="en-GB" dirty="0"/>
              <a:t>considering the cost to individuals and society, the high levels of childhood obesity and health issues amongst today’s young people and indeed the effects on society and the young people themselves who are either excluded or drop out of school and often spend a lifetime living in poverty are issues far too important to overlook.</a:t>
            </a:r>
          </a:p>
        </p:txBody>
      </p:sp>
    </p:spTree>
    <p:extLst>
      <p:ext uri="{BB962C8B-B14F-4D97-AF65-F5344CB8AC3E}">
        <p14:creationId xmlns:p14="http://schemas.microsoft.com/office/powerpoint/2010/main" val="3984049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Therefore this </a:t>
            </a:r>
            <a:r>
              <a:rPr lang="en-GB" dirty="0"/>
              <a:t>confirms the importance of this area of study and offers a view that leisure and recreation opportunities are a significant contribution to young people lives and to society as a whole, and that youth work is an ideal vehicle to teach positive youth development. </a:t>
            </a:r>
          </a:p>
          <a:p>
            <a:endParaRPr lang="en-GB" dirty="0"/>
          </a:p>
        </p:txBody>
      </p:sp>
    </p:spTree>
    <p:extLst>
      <p:ext uri="{BB962C8B-B14F-4D97-AF65-F5344CB8AC3E}">
        <p14:creationId xmlns:p14="http://schemas.microsoft.com/office/powerpoint/2010/main" val="24882962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 Ideas</a:t>
            </a:r>
            <a:endParaRPr lang="en-GB" dirty="0"/>
          </a:p>
        </p:txBody>
      </p:sp>
      <p:sp>
        <p:nvSpPr>
          <p:cNvPr id="3" name="Content Placeholder 2"/>
          <p:cNvSpPr>
            <a:spLocks noGrp="1"/>
          </p:cNvSpPr>
          <p:nvPr>
            <p:ph sz="quarter" idx="1"/>
          </p:nvPr>
        </p:nvSpPr>
        <p:spPr/>
        <p:txBody>
          <a:bodyPr/>
          <a:lstStyle/>
          <a:p>
            <a:r>
              <a:rPr lang="en-GB" dirty="0" smtClean="0"/>
              <a:t>State a case for your idea or programme of work</a:t>
            </a:r>
          </a:p>
          <a:p>
            <a:pPr lvl="1"/>
            <a:r>
              <a:rPr lang="en-GB" dirty="0" smtClean="0"/>
              <a:t>Why </a:t>
            </a:r>
            <a:r>
              <a:rPr lang="en-GB" dirty="0"/>
              <a:t>would it work?</a:t>
            </a:r>
          </a:p>
          <a:p>
            <a:pPr lvl="1"/>
            <a:r>
              <a:rPr lang="en-GB" dirty="0"/>
              <a:t>Why are leisure time activities important for young people?</a:t>
            </a:r>
          </a:p>
          <a:p>
            <a:pPr lvl="1"/>
            <a:r>
              <a:rPr lang="en-GB" dirty="0"/>
              <a:t>How would young people benefit</a:t>
            </a:r>
            <a:r>
              <a:rPr lang="en-GB" dirty="0" smtClean="0"/>
              <a:t>?</a:t>
            </a:r>
            <a:endParaRPr lang="en-GB" dirty="0"/>
          </a:p>
          <a:p>
            <a:r>
              <a:rPr lang="en-GB" dirty="0" smtClean="0"/>
              <a:t>Research Article/ Community Profile/ A needs analysis</a:t>
            </a:r>
          </a:p>
          <a:p>
            <a:pPr lvl="1"/>
            <a:r>
              <a:rPr lang="en-GB" dirty="0" smtClean="0"/>
              <a:t>How do the young people you intend to work with spend their time now?</a:t>
            </a:r>
          </a:p>
          <a:p>
            <a:pPr lvl="0">
              <a:buClr>
                <a:srgbClr val="727CA3"/>
              </a:buClr>
            </a:pPr>
            <a:r>
              <a:rPr lang="en-GB" dirty="0" smtClean="0">
                <a:solidFill>
                  <a:prstClr val="black"/>
                </a:solidFill>
              </a:rPr>
              <a:t>Application of theory:</a:t>
            </a:r>
          </a:p>
          <a:p>
            <a:pPr lvl="1">
              <a:buClr>
                <a:srgbClr val="727CA3"/>
              </a:buClr>
            </a:pPr>
            <a:r>
              <a:rPr lang="en-GB" dirty="0" smtClean="0">
                <a:solidFill>
                  <a:prstClr val="black"/>
                </a:solidFill>
              </a:rPr>
              <a:t>Write a report based on the six distinct areas and how your programme of work would develop these with the group/young person.</a:t>
            </a:r>
            <a:endParaRPr lang="en-GB" dirty="0">
              <a:solidFill>
                <a:prstClr val="black"/>
              </a:solidFill>
            </a:endParaRPr>
          </a:p>
          <a:p>
            <a:pPr lvl="1"/>
            <a:endParaRPr lang="en-GB" dirty="0"/>
          </a:p>
          <a:p>
            <a:pPr lvl="1"/>
            <a:endParaRPr lang="en-GB" dirty="0" smtClean="0"/>
          </a:p>
          <a:p>
            <a:pPr lvl="1"/>
            <a:endParaRPr lang="en-GB" dirty="0"/>
          </a:p>
          <a:p>
            <a:pPr lvl="1"/>
            <a:endParaRPr lang="en-GB" dirty="0"/>
          </a:p>
        </p:txBody>
      </p:sp>
    </p:spTree>
    <p:extLst>
      <p:ext uri="{BB962C8B-B14F-4D97-AF65-F5344CB8AC3E}">
        <p14:creationId xmlns:p14="http://schemas.microsoft.com/office/powerpoint/2010/main" val="38731354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Youth Work and Recreation</a:t>
            </a:r>
            <a:endParaRPr lang="en-GB" dirty="0"/>
          </a:p>
        </p:txBody>
      </p:sp>
      <p:sp>
        <p:nvSpPr>
          <p:cNvPr id="3" name="Subtitle 2"/>
          <p:cNvSpPr>
            <a:spLocks noGrp="1"/>
          </p:cNvSpPr>
          <p:nvPr>
            <p:ph type="subTitle" idx="1"/>
          </p:nvPr>
        </p:nvSpPr>
        <p:spPr/>
        <p:txBody>
          <a:bodyPr/>
          <a:lstStyle/>
          <a:p>
            <a:r>
              <a:rPr lang="en-GB" dirty="0" smtClean="0"/>
              <a:t>Young People’s Leisure Time</a:t>
            </a:r>
            <a:endParaRPr lang="en-GB" dirty="0"/>
          </a:p>
        </p:txBody>
      </p:sp>
    </p:spTree>
    <p:extLst>
      <p:ext uri="{BB962C8B-B14F-4D97-AF65-F5344CB8AC3E}">
        <p14:creationId xmlns:p14="http://schemas.microsoft.com/office/powerpoint/2010/main" val="2711173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Conversely however, research has also shown that not all leisure activities engaged in by young people yield positive benefits. For example, Feinstein and Robson (2005) found that attending a youth club was associated with negative adult outcomes such as an increased risk of smoking. </a:t>
            </a:r>
            <a:endParaRPr lang="en-GB" dirty="0" smtClean="0"/>
          </a:p>
          <a:p>
            <a:endParaRPr lang="en-GB" dirty="0"/>
          </a:p>
          <a:p>
            <a:r>
              <a:rPr lang="en-GB" dirty="0" smtClean="0"/>
              <a:t>Other </a:t>
            </a:r>
            <a:r>
              <a:rPr lang="en-GB" dirty="0"/>
              <a:t>negative aspects included an increased likelihood for attendees to become criminal offenders attain low qualifications and attain low income jobs.</a:t>
            </a:r>
          </a:p>
        </p:txBody>
      </p:sp>
    </p:spTree>
    <p:extLst>
      <p:ext uri="{BB962C8B-B14F-4D97-AF65-F5344CB8AC3E}">
        <p14:creationId xmlns:p14="http://schemas.microsoft.com/office/powerpoint/2010/main" val="23211308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However the study conducted by Feinstein et al (2005) recognised that the young people that attended the youth clubs involved in his study demonstrated personal characteristics which were associated with increased levels of adult social inclusion (</a:t>
            </a:r>
            <a:r>
              <a:rPr lang="en-GB" dirty="0" err="1"/>
              <a:t>Oldale</a:t>
            </a:r>
            <a:r>
              <a:rPr lang="en-GB" dirty="0"/>
              <a:t>, 2009). </a:t>
            </a:r>
            <a:endParaRPr lang="en-GB" dirty="0" smtClean="0"/>
          </a:p>
          <a:p>
            <a:r>
              <a:rPr lang="en-GB" dirty="0" smtClean="0"/>
              <a:t>Therefore </a:t>
            </a:r>
            <a:r>
              <a:rPr lang="en-GB" dirty="0"/>
              <a:t>it is argued that these findings were affected by some additional external factors.</a:t>
            </a:r>
          </a:p>
        </p:txBody>
      </p:sp>
    </p:spTree>
    <p:extLst>
      <p:ext uri="{BB962C8B-B14F-4D97-AF65-F5344CB8AC3E}">
        <p14:creationId xmlns:p14="http://schemas.microsoft.com/office/powerpoint/2010/main" val="3941531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err="1"/>
              <a:t>McCarroll</a:t>
            </a:r>
            <a:r>
              <a:rPr lang="en-GB" dirty="0"/>
              <a:t> (2006) suggests that activities that involve low levels of adult supervision and low levels of structure often provide little opportunity for development such as building life skills. </a:t>
            </a:r>
            <a:endParaRPr lang="en-GB" dirty="0" smtClean="0"/>
          </a:p>
          <a:p>
            <a:endParaRPr lang="en-GB" dirty="0"/>
          </a:p>
          <a:p>
            <a:r>
              <a:rPr lang="en-GB" dirty="0" err="1" smtClean="0"/>
              <a:t>McCarroll</a:t>
            </a:r>
            <a:r>
              <a:rPr lang="en-GB" dirty="0" smtClean="0"/>
              <a:t> </a:t>
            </a:r>
            <a:r>
              <a:rPr lang="en-GB" dirty="0"/>
              <a:t>(2006) also argues that those young people who are involved in unstructured leisure activities are more likely to experience anti-social elements which may promote, rather than decrease, negative behaviour.</a:t>
            </a:r>
          </a:p>
          <a:p>
            <a:endParaRPr lang="en-GB" dirty="0"/>
          </a:p>
        </p:txBody>
      </p:sp>
    </p:spTree>
    <p:extLst>
      <p:ext uri="{BB962C8B-B14F-4D97-AF65-F5344CB8AC3E}">
        <p14:creationId xmlns:p14="http://schemas.microsoft.com/office/powerpoint/2010/main" val="3297687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It should be noted that adolescent leisure is not confined to ‘activities’, whether sporting, drama, cultural or otherwise. </a:t>
            </a:r>
            <a:endParaRPr lang="en-GB" dirty="0" smtClean="0"/>
          </a:p>
          <a:p>
            <a:endParaRPr lang="en-GB" dirty="0"/>
          </a:p>
          <a:p>
            <a:r>
              <a:rPr lang="en-GB" dirty="0" smtClean="0"/>
              <a:t>Indeed</a:t>
            </a:r>
            <a:r>
              <a:rPr lang="en-GB" dirty="0"/>
              <a:t>, much adolescent leisure involves hanging around, being with friends and being alone, a time when self and group identities can be explored and defined (</a:t>
            </a:r>
            <a:r>
              <a:rPr lang="en-GB" dirty="0" err="1"/>
              <a:t>McCarrol</a:t>
            </a:r>
            <a:r>
              <a:rPr lang="en-GB" dirty="0"/>
              <a:t> 2006). </a:t>
            </a:r>
          </a:p>
          <a:p>
            <a:endParaRPr lang="en-GB" dirty="0"/>
          </a:p>
        </p:txBody>
      </p:sp>
    </p:spTree>
    <p:extLst>
      <p:ext uri="{BB962C8B-B14F-4D97-AF65-F5344CB8AC3E}">
        <p14:creationId xmlns:p14="http://schemas.microsoft.com/office/powerpoint/2010/main" val="26547331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Furthermore, young people’s leisure time is increasingly being filled with digital media, online communication and online socialising. </a:t>
            </a:r>
            <a:endParaRPr lang="en-GB" dirty="0" smtClean="0"/>
          </a:p>
          <a:p>
            <a:endParaRPr lang="en-GB" dirty="0"/>
          </a:p>
          <a:p>
            <a:r>
              <a:rPr lang="en-GB" dirty="0" smtClean="0"/>
              <a:t>According </a:t>
            </a:r>
            <a:r>
              <a:rPr lang="en-GB" dirty="0"/>
              <a:t>to </a:t>
            </a:r>
            <a:r>
              <a:rPr lang="en-GB" dirty="0" err="1"/>
              <a:t>Uhls</a:t>
            </a:r>
            <a:r>
              <a:rPr lang="en-GB" dirty="0"/>
              <a:t>, </a:t>
            </a:r>
            <a:r>
              <a:rPr lang="en-GB" dirty="0" err="1"/>
              <a:t>Michikyan</a:t>
            </a:r>
            <a:r>
              <a:rPr lang="en-GB" dirty="0"/>
              <a:t>, Morris, Garcia, Small, </a:t>
            </a:r>
            <a:r>
              <a:rPr lang="en-GB" dirty="0" err="1"/>
              <a:t>Zgourou</a:t>
            </a:r>
            <a:r>
              <a:rPr lang="en-GB" dirty="0"/>
              <a:t> and Greenfield (2014), children in contemporary society spend seven and a half hours a day, seven days a week, accessing such media provisions outside of the school environment.</a:t>
            </a:r>
          </a:p>
        </p:txBody>
      </p:sp>
    </p:spTree>
    <p:extLst>
      <p:ext uri="{BB962C8B-B14F-4D97-AF65-F5344CB8AC3E}">
        <p14:creationId xmlns:p14="http://schemas.microsoft.com/office/powerpoint/2010/main" val="25866336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It is clear that that this demonstrates a significant change in the way children now live their lives compared to how their parents would have experienced childhood. </a:t>
            </a:r>
            <a:endParaRPr lang="en-GB" dirty="0" smtClean="0"/>
          </a:p>
          <a:p>
            <a:endParaRPr lang="en-GB" dirty="0"/>
          </a:p>
          <a:p>
            <a:r>
              <a:rPr lang="en-GB" dirty="0" smtClean="0"/>
              <a:t>Additionally</a:t>
            </a:r>
            <a:r>
              <a:rPr lang="en-GB" dirty="0"/>
              <a:t>, young people aged between twelve and seventeen have reported using their mobile phones to text message their friends more than any other type of communication (including face to face interaction) (</a:t>
            </a:r>
            <a:r>
              <a:rPr lang="en-GB" dirty="0" err="1"/>
              <a:t>Lenhart</a:t>
            </a:r>
            <a:r>
              <a:rPr lang="en-GB" dirty="0"/>
              <a:t>, 2012 </a:t>
            </a:r>
            <a:r>
              <a:rPr lang="en-GB" i="1" dirty="0"/>
              <a:t>cited in</a:t>
            </a:r>
            <a:r>
              <a:rPr lang="en-GB" dirty="0"/>
              <a:t> </a:t>
            </a:r>
            <a:r>
              <a:rPr lang="en-GB" dirty="0" err="1"/>
              <a:t>Uhls</a:t>
            </a:r>
            <a:r>
              <a:rPr lang="en-GB" dirty="0"/>
              <a:t> et al, 2014). </a:t>
            </a:r>
          </a:p>
          <a:p>
            <a:endParaRPr lang="en-GB" dirty="0"/>
          </a:p>
        </p:txBody>
      </p:sp>
    </p:spTree>
    <p:extLst>
      <p:ext uri="{BB962C8B-B14F-4D97-AF65-F5344CB8AC3E}">
        <p14:creationId xmlns:p14="http://schemas.microsoft.com/office/powerpoint/2010/main" val="356157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 aforementioned literature suggests that young people and children are spending extensive amounts of time in front of screens. </a:t>
            </a:r>
            <a:endParaRPr lang="en-GB" dirty="0" smtClean="0"/>
          </a:p>
          <a:p>
            <a:endParaRPr lang="en-GB" dirty="0"/>
          </a:p>
          <a:p>
            <a:r>
              <a:rPr lang="en-GB" dirty="0" smtClean="0"/>
              <a:t>It </a:t>
            </a:r>
            <a:r>
              <a:rPr lang="en-GB" dirty="0"/>
              <a:t>has been argued that such levels of engagement in social/online provision is ‘taking time away from face to face communication and in person activities’ (</a:t>
            </a:r>
            <a:r>
              <a:rPr lang="en-GB" dirty="0" err="1"/>
              <a:t>Giedd</a:t>
            </a:r>
            <a:r>
              <a:rPr lang="en-GB" dirty="0"/>
              <a:t>, 2012 </a:t>
            </a:r>
            <a:r>
              <a:rPr lang="en-GB" i="1" dirty="0"/>
              <a:t>cited in</a:t>
            </a:r>
            <a:r>
              <a:rPr lang="en-GB" dirty="0"/>
              <a:t> </a:t>
            </a:r>
            <a:r>
              <a:rPr lang="en-GB" dirty="0" err="1"/>
              <a:t>Uhls</a:t>
            </a:r>
            <a:r>
              <a:rPr lang="en-GB" dirty="0"/>
              <a:t> et al, 2014 p, 387</a:t>
            </a:r>
            <a:r>
              <a:rPr lang="en-GB" dirty="0" smtClean="0"/>
              <a:t>).</a:t>
            </a:r>
          </a:p>
          <a:p>
            <a:endParaRPr lang="en-GB" dirty="0"/>
          </a:p>
        </p:txBody>
      </p:sp>
    </p:spTree>
    <p:extLst>
      <p:ext uri="{BB962C8B-B14F-4D97-AF65-F5344CB8AC3E}">
        <p14:creationId xmlns:p14="http://schemas.microsoft.com/office/powerpoint/2010/main" val="29096195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Indeed, </a:t>
            </a:r>
            <a:r>
              <a:rPr lang="en-GB" dirty="0" err="1"/>
              <a:t>Uhls</a:t>
            </a:r>
            <a:r>
              <a:rPr lang="en-GB" dirty="0"/>
              <a:t> et al (2014) refers to one longitudinal study by </a:t>
            </a:r>
            <a:r>
              <a:rPr lang="en-GB" dirty="0" err="1"/>
              <a:t>Hofferth</a:t>
            </a:r>
            <a:r>
              <a:rPr lang="en-GB" dirty="0"/>
              <a:t> (2010) which discovered that the amount of non-screen playtime decreased twenty </a:t>
            </a:r>
            <a:r>
              <a:rPr lang="en-GB" dirty="0" err="1"/>
              <a:t>percent</a:t>
            </a:r>
            <a:r>
              <a:rPr lang="en-GB" dirty="0"/>
              <a:t> from 1997 to 2003, while screen activities (including watching the television, playing games and using the computer) increased (</a:t>
            </a:r>
            <a:r>
              <a:rPr lang="en-GB" dirty="0" err="1"/>
              <a:t>Uhls</a:t>
            </a:r>
            <a:r>
              <a:rPr lang="en-GB" dirty="0"/>
              <a:t> et al 2014).</a:t>
            </a:r>
          </a:p>
          <a:p>
            <a:endParaRPr lang="en-GB" dirty="0"/>
          </a:p>
        </p:txBody>
      </p:sp>
    </p:spTree>
    <p:extLst>
      <p:ext uri="{BB962C8B-B14F-4D97-AF65-F5344CB8AC3E}">
        <p14:creationId xmlns:p14="http://schemas.microsoft.com/office/powerpoint/2010/main" val="15503948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Task</a:t>
            </a:r>
            <a:endParaRPr lang="en-GB" dirty="0"/>
          </a:p>
        </p:txBody>
      </p:sp>
      <p:sp>
        <p:nvSpPr>
          <p:cNvPr id="3" name="Content Placeholder 2"/>
          <p:cNvSpPr>
            <a:spLocks noGrp="1"/>
          </p:cNvSpPr>
          <p:nvPr>
            <p:ph sz="quarter" idx="1"/>
          </p:nvPr>
        </p:nvSpPr>
        <p:spPr/>
        <p:txBody>
          <a:bodyPr/>
          <a:lstStyle/>
          <a:p>
            <a:r>
              <a:rPr lang="en-GB" dirty="0" smtClean="0"/>
              <a:t>What does this research mean for:-</a:t>
            </a:r>
          </a:p>
          <a:p>
            <a:r>
              <a:rPr lang="en-GB" dirty="0" smtClean="0"/>
              <a:t>Young People?</a:t>
            </a:r>
          </a:p>
          <a:p>
            <a:r>
              <a:rPr lang="en-GB" dirty="0" smtClean="0"/>
              <a:t>Communities and youth work practice?</a:t>
            </a:r>
            <a:endParaRPr lang="en-GB" dirty="0"/>
          </a:p>
        </p:txBody>
      </p:sp>
    </p:spTree>
    <p:extLst>
      <p:ext uri="{BB962C8B-B14F-4D97-AF65-F5344CB8AC3E}">
        <p14:creationId xmlns:p14="http://schemas.microsoft.com/office/powerpoint/2010/main" val="39955375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 noting the increased use of the internet by adolescents, (Gustavo and </a:t>
            </a:r>
            <a:r>
              <a:rPr lang="en-GB" dirty="0" err="1"/>
              <a:t>Talmund</a:t>
            </a:r>
            <a:r>
              <a:rPr lang="en-GB" dirty="0"/>
              <a:t>, 2010, p 53) outlines his concerns that the use of the internet by young people may be at the expense of other social, sports and educational activities. </a:t>
            </a:r>
            <a:endParaRPr lang="en-GB" dirty="0" smtClean="0"/>
          </a:p>
          <a:p>
            <a:endParaRPr lang="en-GB" dirty="0"/>
          </a:p>
          <a:p>
            <a:r>
              <a:rPr lang="en-GB" dirty="0" smtClean="0"/>
              <a:t>In </a:t>
            </a:r>
            <a:r>
              <a:rPr lang="en-GB" dirty="0"/>
              <a:t>this regard, it could be construed that there is a danger that face to face interaction and social participation (which has been proven to provide contexts for learning and development) may be </a:t>
            </a:r>
            <a:r>
              <a:rPr lang="en-GB" dirty="0" err="1"/>
              <a:t>sidelined</a:t>
            </a:r>
            <a:r>
              <a:rPr lang="en-GB" dirty="0"/>
              <a:t>. </a:t>
            </a:r>
          </a:p>
        </p:txBody>
      </p:sp>
    </p:spTree>
    <p:extLst>
      <p:ext uri="{BB962C8B-B14F-4D97-AF65-F5344CB8AC3E}">
        <p14:creationId xmlns:p14="http://schemas.microsoft.com/office/powerpoint/2010/main" val="159292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Involvement in activities such as sports programmes, and participation in youth groups and organisations which promote young people’s academic achievement and social behaviour, may become irrelevant to adolescents. </a:t>
            </a:r>
            <a:endParaRPr lang="en-GB" dirty="0" smtClean="0"/>
          </a:p>
          <a:p>
            <a:endParaRPr lang="en-GB" dirty="0"/>
          </a:p>
          <a:p>
            <a:r>
              <a:rPr lang="en-GB" dirty="0" smtClean="0"/>
              <a:t>The </a:t>
            </a:r>
            <a:r>
              <a:rPr lang="en-GB" dirty="0"/>
              <a:t>involvement of young people in organised leisure activities outside of their homes (and indeed bedrooms) may become a distant </a:t>
            </a:r>
            <a:r>
              <a:rPr lang="en-GB" dirty="0" smtClean="0"/>
              <a:t>memory.</a:t>
            </a:r>
            <a:endParaRPr lang="en-GB" dirty="0"/>
          </a:p>
        </p:txBody>
      </p:sp>
    </p:spTree>
    <p:extLst>
      <p:ext uri="{BB962C8B-B14F-4D97-AF65-F5344CB8AC3E}">
        <p14:creationId xmlns:p14="http://schemas.microsoft.com/office/powerpoint/2010/main" val="38095020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 extent to which the internet interferes with these developmental opportunities provides another layer of research into young people’s leisure time and an important consideration for practitioners and society as a whole (Gustavo et al, 2010).</a:t>
            </a:r>
          </a:p>
          <a:p>
            <a:endParaRPr lang="en-GB" dirty="0"/>
          </a:p>
        </p:txBody>
      </p:sp>
    </p:spTree>
    <p:extLst>
      <p:ext uri="{BB962C8B-B14F-4D97-AF65-F5344CB8AC3E}">
        <p14:creationId xmlns:p14="http://schemas.microsoft.com/office/powerpoint/2010/main" val="24849616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According to Gustavo et al (2010) ‘activities are a central component of friendships and </a:t>
            </a:r>
            <a:r>
              <a:rPr lang="en-GB" dirty="0" err="1"/>
              <a:t>Youniss</a:t>
            </a:r>
            <a:r>
              <a:rPr lang="en-GB" dirty="0"/>
              <a:t> and </a:t>
            </a:r>
            <a:r>
              <a:rPr lang="en-GB" dirty="0" err="1"/>
              <a:t>Smollar</a:t>
            </a:r>
            <a:r>
              <a:rPr lang="en-GB" dirty="0"/>
              <a:t> (1985 </a:t>
            </a:r>
            <a:r>
              <a:rPr lang="en-GB" i="1" dirty="0"/>
              <a:t>cited in</a:t>
            </a:r>
            <a:r>
              <a:rPr lang="en-GB" dirty="0"/>
              <a:t> Gustavo et al, 2010, p. 52) ‘found that in their close relationships both male and female adolescents enjoy activities that take them out of their homes and allow them to interact with each other independently of parental involvement or observation. </a:t>
            </a:r>
            <a:endParaRPr lang="en-GB" dirty="0" smtClean="0"/>
          </a:p>
          <a:p>
            <a:endParaRPr lang="en-GB" dirty="0"/>
          </a:p>
          <a:p>
            <a:r>
              <a:rPr lang="en-GB" dirty="0" smtClean="0"/>
              <a:t>These </a:t>
            </a:r>
            <a:r>
              <a:rPr lang="en-GB" dirty="0"/>
              <a:t>include going to the cinema, parties, concerts and sports events or just driving around or hanging out together’ (ibid).   </a:t>
            </a:r>
          </a:p>
          <a:p>
            <a:endParaRPr lang="en-GB" dirty="0"/>
          </a:p>
        </p:txBody>
      </p:sp>
    </p:spTree>
    <p:extLst>
      <p:ext uri="{BB962C8B-B14F-4D97-AF65-F5344CB8AC3E}">
        <p14:creationId xmlns:p14="http://schemas.microsoft.com/office/powerpoint/2010/main" val="9128448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What becomes apparent during adolescence is the important of friendships and the significance of the peer group. </a:t>
            </a:r>
            <a:endParaRPr lang="en-GB" dirty="0" smtClean="0"/>
          </a:p>
          <a:p>
            <a:pPr marL="0" indent="0">
              <a:buNone/>
            </a:pPr>
            <a:endParaRPr lang="en-GB" dirty="0" smtClean="0"/>
          </a:p>
          <a:p>
            <a:r>
              <a:rPr lang="en-GB" dirty="0" smtClean="0"/>
              <a:t>It </a:t>
            </a:r>
            <a:r>
              <a:rPr lang="en-GB" dirty="0"/>
              <a:t>is common for young people during their transition to spend less time at home with parents and more time socialising with friends (Hendry, </a:t>
            </a:r>
            <a:r>
              <a:rPr lang="en-GB" dirty="0" err="1"/>
              <a:t>Shucksmith</a:t>
            </a:r>
            <a:r>
              <a:rPr lang="en-GB" dirty="0"/>
              <a:t>, Love and </a:t>
            </a:r>
            <a:r>
              <a:rPr lang="en-GB" dirty="0" err="1"/>
              <a:t>Glendinning</a:t>
            </a:r>
            <a:r>
              <a:rPr lang="en-GB" dirty="0"/>
              <a:t>, 1996 </a:t>
            </a:r>
            <a:r>
              <a:rPr lang="en-GB" i="1" dirty="0"/>
              <a:t>cited in</a:t>
            </a:r>
            <a:r>
              <a:rPr lang="en-GB" dirty="0"/>
              <a:t> </a:t>
            </a:r>
            <a:r>
              <a:rPr lang="en-GB" dirty="0" err="1"/>
              <a:t>McCarroll</a:t>
            </a:r>
            <a:r>
              <a:rPr lang="en-GB" dirty="0"/>
              <a:t>, 2006). </a:t>
            </a:r>
            <a:r>
              <a:rPr lang="en-GB" dirty="0" smtClean="0"/>
              <a:t>S</a:t>
            </a:r>
          </a:p>
          <a:p>
            <a:endParaRPr lang="en-GB" dirty="0"/>
          </a:p>
          <a:p>
            <a:r>
              <a:rPr lang="en-GB" dirty="0" smtClean="0"/>
              <a:t>Steinberg</a:t>
            </a:r>
            <a:r>
              <a:rPr lang="en-GB" dirty="0"/>
              <a:t>, 1996 </a:t>
            </a:r>
            <a:r>
              <a:rPr lang="en-GB" i="1" dirty="0"/>
              <a:t>cited in</a:t>
            </a:r>
            <a:r>
              <a:rPr lang="en-GB" dirty="0"/>
              <a:t> Arnett, 2012) found that socialising with friends was the most common daily activity amongst young people. </a:t>
            </a:r>
            <a:endParaRPr lang="en-GB" dirty="0" smtClean="0"/>
          </a:p>
          <a:p>
            <a:endParaRPr lang="en-GB" dirty="0"/>
          </a:p>
        </p:txBody>
      </p:sp>
    </p:spTree>
    <p:extLst>
      <p:ext uri="{BB962C8B-B14F-4D97-AF65-F5344CB8AC3E}">
        <p14:creationId xmlns:p14="http://schemas.microsoft.com/office/powerpoint/2010/main" val="26920007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Arnett (2012) found that young people were involved in ‘socialising activities’ such as ‘hanging out with friends’ on average twenty to twenty five hours per week, which equates to more than the amount of time they spent in school (Arnett 2012 p, 397).</a:t>
            </a:r>
          </a:p>
        </p:txBody>
      </p:sp>
    </p:spTree>
    <p:extLst>
      <p:ext uri="{BB962C8B-B14F-4D97-AF65-F5344CB8AC3E}">
        <p14:creationId xmlns:p14="http://schemas.microsoft.com/office/powerpoint/2010/main" val="1629055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a:bodyPr>
          <a:lstStyle/>
          <a:p>
            <a:r>
              <a:rPr lang="en-GB" dirty="0"/>
              <a:t>This element of time is of significant importance as it provides an opportunity for the development of young people. </a:t>
            </a:r>
            <a:endParaRPr lang="en-GB" dirty="0" smtClean="0"/>
          </a:p>
          <a:p>
            <a:endParaRPr lang="en-GB" dirty="0"/>
          </a:p>
          <a:p>
            <a:r>
              <a:rPr lang="en-GB" dirty="0" smtClean="0"/>
              <a:t>The research </a:t>
            </a:r>
            <a:r>
              <a:rPr lang="en-GB" dirty="0"/>
              <a:t>offered by </a:t>
            </a:r>
            <a:r>
              <a:rPr lang="en-GB" dirty="0" err="1"/>
              <a:t>Youniss</a:t>
            </a:r>
            <a:r>
              <a:rPr lang="en-GB" dirty="0"/>
              <a:t> and </a:t>
            </a:r>
            <a:r>
              <a:rPr lang="en-GB" dirty="0" err="1"/>
              <a:t>Smollar</a:t>
            </a:r>
            <a:r>
              <a:rPr lang="en-GB" dirty="0"/>
              <a:t> (1985 </a:t>
            </a:r>
            <a:r>
              <a:rPr lang="en-GB" i="1" dirty="0"/>
              <a:t>cited in</a:t>
            </a:r>
            <a:r>
              <a:rPr lang="en-GB" dirty="0"/>
              <a:t> Gustavo et al, 2010, p. 52) suggests that young people would like the opportunity to participate in leisure and recreation outside of the home, therefore policies and provisions should be shaped to reflect that need. </a:t>
            </a:r>
            <a:endParaRPr lang="en-GB" dirty="0" smtClean="0"/>
          </a:p>
          <a:p>
            <a:endParaRPr lang="en-GB" dirty="0"/>
          </a:p>
          <a:p>
            <a:r>
              <a:rPr lang="en-GB" dirty="0" smtClean="0"/>
              <a:t>Opportunities </a:t>
            </a:r>
            <a:r>
              <a:rPr lang="en-GB" dirty="0"/>
              <a:t>need to be available so that young people can engage in high quality and well organised leisure experiences. </a:t>
            </a:r>
          </a:p>
          <a:p>
            <a:endParaRPr lang="en-GB" dirty="0"/>
          </a:p>
        </p:txBody>
      </p:sp>
    </p:spTree>
    <p:extLst>
      <p:ext uri="{BB962C8B-B14F-4D97-AF65-F5344CB8AC3E}">
        <p14:creationId xmlns:p14="http://schemas.microsoft.com/office/powerpoint/2010/main" val="2585874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 literature presented within this </a:t>
            </a:r>
            <a:r>
              <a:rPr lang="en-GB" dirty="0" smtClean="0"/>
              <a:t>lecture </a:t>
            </a:r>
            <a:r>
              <a:rPr lang="en-GB" dirty="0"/>
              <a:t>quite strongly suggests that the important determinant for both involvement by, and benefits for, young people is the type of leisure activity available. </a:t>
            </a:r>
            <a:endParaRPr lang="en-GB" dirty="0" smtClean="0"/>
          </a:p>
          <a:p>
            <a:endParaRPr lang="en-GB" dirty="0"/>
          </a:p>
          <a:p>
            <a:r>
              <a:rPr lang="en-GB" dirty="0" smtClean="0"/>
              <a:t>Adolescents </a:t>
            </a:r>
            <a:r>
              <a:rPr lang="en-GB" dirty="0"/>
              <a:t>who participate in extracurricular or structured activities such as sport and music appear to have positive effects whereas unstructured socialising such as hanging around with friends is connected with negative outcomes (Arnett et al, 2012).</a:t>
            </a:r>
          </a:p>
          <a:p>
            <a:endParaRPr lang="en-GB" dirty="0"/>
          </a:p>
        </p:txBody>
      </p:sp>
    </p:spTree>
    <p:extLst>
      <p:ext uri="{BB962C8B-B14F-4D97-AF65-F5344CB8AC3E}">
        <p14:creationId xmlns:p14="http://schemas.microsoft.com/office/powerpoint/2010/main" val="28048723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Local authorities have a duty to provide sufficient educational and leisure-time activities for young people aged 13-19. </a:t>
            </a:r>
            <a:endParaRPr lang="en-GB" dirty="0" smtClean="0"/>
          </a:p>
          <a:p>
            <a:endParaRPr lang="en-GB" dirty="0"/>
          </a:p>
          <a:p>
            <a:r>
              <a:rPr lang="en-GB" dirty="0" smtClean="0"/>
              <a:t>According </a:t>
            </a:r>
            <a:r>
              <a:rPr lang="en-GB" dirty="0"/>
              <a:t>to the  Services for Young People report by the House of Commons Education Committee (2011), approximately eighty five per cent of young people’s waking hours are spent outside formal education, yet each year local authorities spend fifty five times more on formal education than they do on providing services for young people outside of the school day. </a:t>
            </a:r>
          </a:p>
        </p:txBody>
      </p:sp>
    </p:spTree>
    <p:extLst>
      <p:ext uri="{BB962C8B-B14F-4D97-AF65-F5344CB8AC3E}">
        <p14:creationId xmlns:p14="http://schemas.microsoft.com/office/powerpoint/2010/main" val="38398301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These services have typically taken the form of open-access provisions, including a range of leisure, cultural and sporting activities often based around youth centres. </a:t>
            </a:r>
            <a:endParaRPr lang="en-GB" dirty="0" smtClean="0"/>
          </a:p>
          <a:p>
            <a:endParaRPr lang="en-GB" dirty="0"/>
          </a:p>
          <a:p>
            <a:r>
              <a:rPr lang="en-GB" dirty="0" smtClean="0"/>
              <a:t>The </a:t>
            </a:r>
            <a:r>
              <a:rPr lang="en-GB" dirty="0"/>
              <a:t>Education and Inspections Act 2006 has placed responsibility on local authorities to provide these activities noted and states that for young people aged between 13 and 19 the local authority must, so far as reasonably practical, secure access to ‘sufficient educational leisure-time activities’ (House of Commons Education Committee,  2011, p. 7).             </a:t>
            </a:r>
          </a:p>
          <a:p>
            <a:r>
              <a:rPr lang="en-GB" dirty="0"/>
              <a:t> </a:t>
            </a:r>
          </a:p>
        </p:txBody>
      </p:sp>
    </p:spTree>
    <p:extLst>
      <p:ext uri="{BB962C8B-B14F-4D97-AF65-F5344CB8AC3E}">
        <p14:creationId xmlns:p14="http://schemas.microsoft.com/office/powerpoint/2010/main" val="38295348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Policy here in Wales reflects that in England and a number of publications support the concept that young people are entitled to participate in organised leisure activities. </a:t>
            </a:r>
            <a:endParaRPr lang="en-GB" dirty="0" smtClean="0"/>
          </a:p>
          <a:p>
            <a:endParaRPr lang="en-GB" dirty="0" smtClean="0"/>
          </a:p>
          <a:p>
            <a:r>
              <a:rPr lang="en-GB" dirty="0" smtClean="0"/>
              <a:t>The </a:t>
            </a:r>
            <a:r>
              <a:rPr lang="en-GB" dirty="0"/>
              <a:t>new Youth Engagement and Progression Framework (WAG, 2015) and the National Youth Work Strategy for Wales 2014-2018 (WAG, 2014) both recognise the importance of youth work in providing opportunities for young people to participate and engage in experiences that challenge young people to enhance their personal, social and political development. </a:t>
            </a:r>
          </a:p>
        </p:txBody>
      </p:sp>
    </p:spTree>
    <p:extLst>
      <p:ext uri="{BB962C8B-B14F-4D97-AF65-F5344CB8AC3E}">
        <p14:creationId xmlns:p14="http://schemas.microsoft.com/office/powerpoint/2010/main" val="20035277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According to the National Youth Work Strategy for Wales 2014-2018 (WAG, 2014) youth work has an important contribution to the lives of young people in providing an environment within which ‘all young people can relax, have fun, feel secure, supported and valued’ thus supporting the Welsh Government’s commitment to help all young people reach their potential. </a:t>
            </a:r>
          </a:p>
        </p:txBody>
      </p:sp>
    </p:spTree>
    <p:extLst>
      <p:ext uri="{BB962C8B-B14F-4D97-AF65-F5344CB8AC3E}">
        <p14:creationId xmlns:p14="http://schemas.microsoft.com/office/powerpoint/2010/main" val="15488448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 strategy also presents the outcomes for young people through their involvement in youth work. These can be identified under three broad themes, active participation, wider skills development and enhanced emotional competence and include similar benefits as those previously discussed within the literature such as ‘young people have improved well- being’, ‘young people enhance/develop their practical’ skills and improved self-awareness and, motivation and self-worth’ (WAG, 2014, pp. 7-8)</a:t>
            </a:r>
          </a:p>
          <a:p>
            <a:endParaRPr lang="en-GB" dirty="0"/>
          </a:p>
        </p:txBody>
      </p:sp>
    </p:spTree>
    <p:extLst>
      <p:ext uri="{BB962C8B-B14F-4D97-AF65-F5344CB8AC3E}">
        <p14:creationId xmlns:p14="http://schemas.microsoft.com/office/powerpoint/2010/main" val="42657696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a:bodyPr>
          <a:lstStyle/>
          <a:p>
            <a:r>
              <a:rPr lang="en-GB" dirty="0"/>
              <a:t>According to Spence (2006), youth work has always provided young people with recreational opportunities through programmes of activities. </a:t>
            </a:r>
            <a:endParaRPr lang="en-GB" dirty="0" smtClean="0"/>
          </a:p>
          <a:p>
            <a:endParaRPr lang="en-GB" dirty="0"/>
          </a:p>
          <a:p>
            <a:r>
              <a:rPr lang="en-GB" dirty="0" smtClean="0"/>
              <a:t>Such </a:t>
            </a:r>
            <a:r>
              <a:rPr lang="en-GB" dirty="0"/>
              <a:t>activities are potentially limitless and some examples include camping, rock climbing, canoeing, dancing, acting and playing team building games (Spence, 2006). </a:t>
            </a:r>
            <a:endParaRPr lang="en-GB" dirty="0" smtClean="0"/>
          </a:p>
          <a:p>
            <a:endParaRPr lang="en-GB" dirty="0"/>
          </a:p>
          <a:p>
            <a:r>
              <a:rPr lang="en-GB" dirty="0" smtClean="0"/>
              <a:t>The </a:t>
            </a:r>
            <a:r>
              <a:rPr lang="en-GB" dirty="0"/>
              <a:t>activities themselves have a range of associated benefits and the outcomes linked to organised leisure have already been highlighted throughout </a:t>
            </a:r>
            <a:r>
              <a:rPr lang="en-GB" dirty="0" smtClean="0"/>
              <a:t>the lectures.</a:t>
            </a:r>
            <a:endParaRPr lang="en-GB" dirty="0"/>
          </a:p>
        </p:txBody>
      </p:sp>
    </p:spTree>
    <p:extLst>
      <p:ext uri="{BB962C8B-B14F-4D97-AF65-F5344CB8AC3E}">
        <p14:creationId xmlns:p14="http://schemas.microsoft.com/office/powerpoint/2010/main" val="37025424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sz="quarter" idx="1"/>
          </p:nvPr>
        </p:nvSpPr>
        <p:spPr/>
        <p:txBody>
          <a:bodyPr/>
          <a:lstStyle/>
          <a:p>
            <a:r>
              <a:rPr lang="en-GB" dirty="0"/>
              <a:t>Youth work provides opportunities for young people to come together in groups to socialise and develop their interests (</a:t>
            </a:r>
            <a:r>
              <a:rPr lang="en-GB" dirty="0" err="1"/>
              <a:t>Sapin</a:t>
            </a:r>
            <a:r>
              <a:rPr lang="en-GB" dirty="0"/>
              <a:t>, 2009). </a:t>
            </a:r>
            <a:endParaRPr lang="en-GB" dirty="0" smtClean="0"/>
          </a:p>
          <a:p>
            <a:endParaRPr lang="en-GB" dirty="0"/>
          </a:p>
          <a:p>
            <a:r>
              <a:rPr lang="en-GB" dirty="0" smtClean="0"/>
              <a:t>According </a:t>
            </a:r>
            <a:r>
              <a:rPr lang="en-GB" dirty="0"/>
              <a:t>to </a:t>
            </a:r>
            <a:r>
              <a:rPr lang="en-GB" dirty="0" err="1"/>
              <a:t>Packham</a:t>
            </a:r>
            <a:r>
              <a:rPr lang="en-GB" dirty="0"/>
              <a:t> (2008) the principles at the core of </a:t>
            </a:r>
            <a:r>
              <a:rPr lang="en-GB" dirty="0" smtClean="0"/>
              <a:t> Youth </a:t>
            </a:r>
            <a:r>
              <a:rPr lang="en-GB" dirty="0"/>
              <a:t>and Community Work is that the work is collective, participatory and inclusive and involves people within an active educational process. </a:t>
            </a:r>
          </a:p>
          <a:p>
            <a:endParaRPr lang="en-GB" dirty="0"/>
          </a:p>
        </p:txBody>
      </p:sp>
    </p:spTree>
    <p:extLst>
      <p:ext uri="{BB962C8B-B14F-4D97-AF65-F5344CB8AC3E}">
        <p14:creationId xmlns:p14="http://schemas.microsoft.com/office/powerpoint/2010/main" val="162191772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Youth work provides young people with an opportunity to learn and develop through using informal and non-formal approaches. </a:t>
            </a:r>
            <a:endParaRPr lang="en-GB" dirty="0" smtClean="0"/>
          </a:p>
          <a:p>
            <a:r>
              <a:rPr lang="en-GB" dirty="0" smtClean="0"/>
              <a:t>It </a:t>
            </a:r>
            <a:r>
              <a:rPr lang="en-GB" dirty="0"/>
              <a:t>is based on a young person first approach and is universal in that every young person between the ages of eleven and twenty five can access the service (</a:t>
            </a:r>
            <a:r>
              <a:rPr lang="en-GB" dirty="0" err="1"/>
              <a:t>Jeffs</a:t>
            </a:r>
            <a:r>
              <a:rPr lang="en-GB" dirty="0"/>
              <a:t> and Smith, 2010). </a:t>
            </a:r>
            <a:endParaRPr lang="en-GB" dirty="0" smtClean="0"/>
          </a:p>
          <a:p>
            <a:r>
              <a:rPr lang="en-GB" dirty="0" smtClean="0"/>
              <a:t>The </a:t>
            </a:r>
            <a:r>
              <a:rPr lang="en-GB" dirty="0"/>
              <a:t>service is broad in delivery in that youth work happens wherever young people are, schools, colleges, in the community, on the street or in their local park.</a:t>
            </a:r>
          </a:p>
        </p:txBody>
      </p:sp>
    </p:spTree>
    <p:extLst>
      <p:ext uri="{BB962C8B-B14F-4D97-AF65-F5344CB8AC3E}">
        <p14:creationId xmlns:p14="http://schemas.microsoft.com/office/powerpoint/2010/main" val="17655666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 youth service has traditionally been designed to meet the needs of all young people in a variety of settings, and job titles and descriptions are used to reflect these differences. </a:t>
            </a:r>
            <a:endParaRPr lang="en-GB" dirty="0" smtClean="0"/>
          </a:p>
          <a:p>
            <a:r>
              <a:rPr lang="en-GB" dirty="0" smtClean="0"/>
              <a:t>‘</a:t>
            </a:r>
            <a:r>
              <a:rPr lang="en-GB" dirty="0"/>
              <a:t>Youth and Community Worker’, ‘School Based Youth Worker’, ‘Post 16 Youth Worker’, ‘Health Promotion Worker’ Outreach and Detached Youth Workers are a few of the job titles commonly found within the youth service and as the titles suggest, the Youth service have traditionally worked with young people in a variety of settings thus ensuring all young people were considered. </a:t>
            </a:r>
          </a:p>
          <a:p>
            <a:endParaRPr lang="en-GB" dirty="0"/>
          </a:p>
        </p:txBody>
      </p:sp>
    </p:spTree>
    <p:extLst>
      <p:ext uri="{BB962C8B-B14F-4D97-AF65-F5344CB8AC3E}">
        <p14:creationId xmlns:p14="http://schemas.microsoft.com/office/powerpoint/2010/main" val="134911234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According to Smith (2006 </a:t>
            </a:r>
            <a:r>
              <a:rPr lang="en-GB" i="1" dirty="0"/>
              <a:t>cited in</a:t>
            </a:r>
            <a:r>
              <a:rPr lang="en-GB" dirty="0"/>
              <a:t> Richardson and Wolfe 2006) youth clubs and centres have had a difficult time in attracting young people. </a:t>
            </a:r>
            <a:endParaRPr lang="en-GB" dirty="0" smtClean="0"/>
          </a:p>
          <a:p>
            <a:endParaRPr lang="en-GB" dirty="0"/>
          </a:p>
          <a:p>
            <a:r>
              <a:rPr lang="en-GB" dirty="0" smtClean="0"/>
              <a:t>He </a:t>
            </a:r>
            <a:r>
              <a:rPr lang="en-GB" dirty="0"/>
              <a:t>suggests that the development of home based entertainment and the expansion of commercial leisure opportunities (</a:t>
            </a:r>
            <a:r>
              <a:rPr lang="en-GB" dirty="0" err="1"/>
              <a:t>eg</a:t>
            </a:r>
            <a:r>
              <a:rPr lang="en-GB" dirty="0"/>
              <a:t> clubs, pubs and the cinema) have had a profound effect on youth work. </a:t>
            </a:r>
            <a:endParaRPr lang="en-GB" dirty="0" smtClean="0"/>
          </a:p>
          <a:p>
            <a:endParaRPr lang="en-GB" dirty="0"/>
          </a:p>
          <a:p>
            <a:r>
              <a:rPr lang="en-GB" dirty="0" smtClean="0"/>
              <a:t>Robertson </a:t>
            </a:r>
            <a:r>
              <a:rPr lang="en-GB" dirty="0"/>
              <a:t>(2005) agrees and refers to the youth service as a service in decline with more young people choosing to stay at home rather than attending youth clubs. </a:t>
            </a:r>
          </a:p>
        </p:txBody>
      </p:sp>
    </p:spTree>
    <p:extLst>
      <p:ext uri="{BB962C8B-B14F-4D97-AF65-F5344CB8AC3E}">
        <p14:creationId xmlns:p14="http://schemas.microsoft.com/office/powerpoint/2010/main" val="35295729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However Young’s (1999) position offers a further illustration of this argument, she sees youth work as having been ‘remodelled’ to fit the funding criteria of different bodies and as a result, to have obscured its fundamental purpose’ Young (1999 </a:t>
            </a:r>
            <a:r>
              <a:rPr lang="en-GB" i="1" dirty="0"/>
              <a:t>cited in</a:t>
            </a:r>
            <a:r>
              <a:rPr lang="en-GB" dirty="0"/>
              <a:t> Wood and Hine 2010, p. 218). </a:t>
            </a:r>
            <a:endParaRPr lang="en-GB" dirty="0" smtClean="0"/>
          </a:p>
          <a:p>
            <a:r>
              <a:rPr lang="en-GB" dirty="0" smtClean="0"/>
              <a:t>This </a:t>
            </a:r>
            <a:r>
              <a:rPr lang="en-GB" dirty="0"/>
              <a:t>suggest that youth work has changed significantly in its approach to young people and that the work is now more focused on targeted interventions such as reducing youth crime, reducing the proportion of Not in Education, Training or Employment (NEET) young people or improving educational attainment for example (Wood and Hine, 2010). </a:t>
            </a:r>
          </a:p>
        </p:txBody>
      </p:sp>
    </p:spTree>
    <p:extLst>
      <p:ext uri="{BB962C8B-B14F-4D97-AF65-F5344CB8AC3E}">
        <p14:creationId xmlns:p14="http://schemas.microsoft.com/office/powerpoint/2010/main" val="3616936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This change in direction has caused many young people to become unsuitable for youth work because they do not fit a certain criteria. </a:t>
            </a:r>
            <a:endParaRPr lang="en-GB" dirty="0" smtClean="0"/>
          </a:p>
          <a:p>
            <a:r>
              <a:rPr lang="en-GB" dirty="0" smtClean="0"/>
              <a:t>Some </a:t>
            </a:r>
            <a:r>
              <a:rPr lang="en-GB" dirty="0"/>
              <a:t>young people have become disillusioned by youth work and state that youth work is like an extension of school. Short term funding has meant that many young people feel let down by youth workers. </a:t>
            </a:r>
          </a:p>
        </p:txBody>
      </p:sp>
    </p:spTree>
    <p:extLst>
      <p:ext uri="{BB962C8B-B14F-4D97-AF65-F5344CB8AC3E}">
        <p14:creationId xmlns:p14="http://schemas.microsoft.com/office/powerpoint/2010/main" val="20941191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Traditionally youth work has been concerned with relationships and ensuring the positive development of that relationship with young people over time. </a:t>
            </a:r>
            <a:endParaRPr lang="en-GB" dirty="0" smtClean="0"/>
          </a:p>
          <a:p>
            <a:r>
              <a:rPr lang="en-GB" dirty="0" smtClean="0"/>
              <a:t>However </a:t>
            </a:r>
            <a:r>
              <a:rPr lang="en-GB" dirty="0"/>
              <a:t>this is difficult to achieve against an environment of short term contracts or indeed strict criteria that dictates how long contact with a young person should last. </a:t>
            </a:r>
          </a:p>
        </p:txBody>
      </p:sp>
    </p:spTree>
    <p:extLst>
      <p:ext uri="{BB962C8B-B14F-4D97-AF65-F5344CB8AC3E}">
        <p14:creationId xmlns:p14="http://schemas.microsoft.com/office/powerpoint/2010/main" val="251235684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Hill (2010 </a:t>
            </a:r>
            <a:r>
              <a:rPr lang="en-GB" i="1" dirty="0"/>
              <a:t>cited in</a:t>
            </a:r>
            <a:r>
              <a:rPr lang="en-GB" dirty="0"/>
              <a:t> Rodgers and Smith, 2010) offers an example from his practice and states that ‘so many times, they have been introduced to a youth worker who made all sorts of promises, only to then be let down as these workers moved on to other projects (Hill, 2010 </a:t>
            </a:r>
            <a:r>
              <a:rPr lang="en-GB" i="1" dirty="0"/>
              <a:t>cited in</a:t>
            </a:r>
            <a:r>
              <a:rPr lang="en-GB" dirty="0"/>
              <a:t> Rogers and Smith, 2010). </a:t>
            </a:r>
          </a:p>
        </p:txBody>
      </p:sp>
    </p:spTree>
    <p:extLst>
      <p:ext uri="{BB962C8B-B14F-4D97-AF65-F5344CB8AC3E}">
        <p14:creationId xmlns:p14="http://schemas.microsoft.com/office/powerpoint/2010/main" val="410281868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approach?</a:t>
            </a:r>
            <a:endParaRPr lang="en-GB" dirty="0"/>
          </a:p>
        </p:txBody>
      </p:sp>
      <p:sp>
        <p:nvSpPr>
          <p:cNvPr id="3" name="Content Placeholder 2"/>
          <p:cNvSpPr>
            <a:spLocks noGrp="1"/>
          </p:cNvSpPr>
          <p:nvPr>
            <p:ph sz="quarter" idx="1"/>
          </p:nvPr>
        </p:nvSpPr>
        <p:spPr/>
        <p:txBody>
          <a:bodyPr/>
          <a:lstStyle/>
          <a:p>
            <a:r>
              <a:rPr lang="en-GB" dirty="0"/>
              <a:t>An important consideration for youth work is that young people’s leisure appears to organise itself into three stages in which they travel during adolescence. </a:t>
            </a:r>
            <a:endParaRPr lang="en-GB" dirty="0" smtClean="0"/>
          </a:p>
          <a:p>
            <a:endParaRPr lang="en-GB" dirty="0"/>
          </a:p>
          <a:p>
            <a:r>
              <a:rPr lang="en-GB" dirty="0" smtClean="0"/>
              <a:t>‘</a:t>
            </a:r>
            <a:r>
              <a:rPr lang="en-GB" dirty="0"/>
              <a:t>Organised leisure’ is the first stage young people encounter and involves such activities as youth groups, sports clubs and drama clubs</a:t>
            </a:r>
            <a:r>
              <a:rPr lang="en-GB" dirty="0" smtClean="0"/>
              <a:t>.</a:t>
            </a:r>
            <a:r>
              <a:rPr lang="en-GB" dirty="0"/>
              <a:t> This stage attracts young people up to the age of fourteen. </a:t>
            </a:r>
          </a:p>
        </p:txBody>
      </p:sp>
    </p:spTree>
    <p:extLst>
      <p:ext uri="{BB962C8B-B14F-4D97-AF65-F5344CB8AC3E}">
        <p14:creationId xmlns:p14="http://schemas.microsoft.com/office/powerpoint/2010/main" val="256683334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 second stage is ‘casual leisure’ and involves young people fourteen to sixteen ‘hanging about’. </a:t>
            </a:r>
            <a:endParaRPr lang="en-GB" dirty="0" smtClean="0"/>
          </a:p>
          <a:p>
            <a:endParaRPr lang="en-GB" dirty="0"/>
          </a:p>
          <a:p>
            <a:r>
              <a:rPr lang="en-GB" dirty="0" smtClean="0"/>
              <a:t>The </a:t>
            </a:r>
            <a:r>
              <a:rPr lang="en-GB" dirty="0"/>
              <a:t>final stage young people move to is the ‘commercial leisure’ phase in which young people aged sixteen and above are involved in clubs, pubs and going to the cinema (Smith 2006, p.141 </a:t>
            </a:r>
            <a:r>
              <a:rPr lang="en-GB" i="1" dirty="0"/>
              <a:t>cited in </a:t>
            </a:r>
            <a:r>
              <a:rPr lang="en-GB" dirty="0"/>
              <a:t>Richardson and Wolfe 2006).</a:t>
            </a:r>
          </a:p>
        </p:txBody>
      </p:sp>
    </p:spTree>
    <p:extLst>
      <p:ext uri="{BB962C8B-B14F-4D97-AF65-F5344CB8AC3E}">
        <p14:creationId xmlns:p14="http://schemas.microsoft.com/office/powerpoint/2010/main" val="24998169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According to Smith (2006</a:t>
            </a:r>
            <a:r>
              <a:rPr lang="en-GB" i="1" dirty="0"/>
              <a:t> cited in </a:t>
            </a:r>
            <a:r>
              <a:rPr lang="en-GB" dirty="0"/>
              <a:t>Richardson and Wolfe 2006), these stages have had considerable implications for the geography and characteristics of youth work practitioners. </a:t>
            </a:r>
            <a:endParaRPr lang="en-GB" dirty="0" smtClean="0"/>
          </a:p>
          <a:p>
            <a:r>
              <a:rPr lang="en-GB" dirty="0" smtClean="0"/>
              <a:t>He </a:t>
            </a:r>
            <a:r>
              <a:rPr lang="en-GB" dirty="0"/>
              <a:t>suggests that these stages of young people’s leisure has forced those concerned with the informal education of young people into working where young people can be found, rather than attempting to draw them, initially to centres. </a:t>
            </a:r>
          </a:p>
        </p:txBody>
      </p:sp>
    </p:spTree>
    <p:extLst>
      <p:ext uri="{BB962C8B-B14F-4D97-AF65-F5344CB8AC3E}">
        <p14:creationId xmlns:p14="http://schemas.microsoft.com/office/powerpoint/2010/main" val="102482207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He also suggests that if we use the theory of stages within young people’s leisure and look at how the 14 – 18 year age range spend their time, then our practice as youth workers should involve </a:t>
            </a:r>
            <a:endParaRPr lang="en-GB" dirty="0" smtClean="0"/>
          </a:p>
          <a:p>
            <a:r>
              <a:rPr lang="en-GB" dirty="0" smtClean="0"/>
              <a:t>(</a:t>
            </a:r>
            <a:r>
              <a:rPr lang="en-GB" dirty="0"/>
              <a:t>a) developing learning activities within the home, </a:t>
            </a:r>
            <a:endParaRPr lang="en-GB" dirty="0" smtClean="0"/>
          </a:p>
          <a:p>
            <a:r>
              <a:rPr lang="en-GB" dirty="0" smtClean="0"/>
              <a:t>(</a:t>
            </a:r>
            <a:r>
              <a:rPr lang="en-GB" dirty="0"/>
              <a:t>b) working within schools and colleges, </a:t>
            </a:r>
            <a:endParaRPr lang="en-GB" dirty="0" smtClean="0"/>
          </a:p>
          <a:p>
            <a:r>
              <a:rPr lang="en-GB" dirty="0" smtClean="0"/>
              <a:t>(</a:t>
            </a:r>
            <a:r>
              <a:rPr lang="en-GB" dirty="0"/>
              <a:t>c) detached youth work or street work in order to make contact with those hanging about, and finally </a:t>
            </a:r>
            <a:endParaRPr lang="en-GB" dirty="0" smtClean="0"/>
          </a:p>
          <a:p>
            <a:r>
              <a:rPr lang="en-GB" dirty="0" smtClean="0"/>
              <a:t>(</a:t>
            </a:r>
            <a:r>
              <a:rPr lang="en-GB" dirty="0"/>
              <a:t>d) looking at the possibility of work within commercial settings such as pubs, cinemas and so on and working in youth provision such as clubs, centres and youth cafes Smith 2006, p 142).</a:t>
            </a:r>
          </a:p>
          <a:p>
            <a:endParaRPr lang="en-GB" dirty="0"/>
          </a:p>
        </p:txBody>
      </p:sp>
    </p:spTree>
    <p:extLst>
      <p:ext uri="{BB962C8B-B14F-4D97-AF65-F5344CB8AC3E}">
        <p14:creationId xmlns:p14="http://schemas.microsoft.com/office/powerpoint/2010/main" val="209980976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Evidence Material</a:t>
            </a:r>
            <a:endParaRPr lang="en-GB" dirty="0"/>
          </a:p>
        </p:txBody>
      </p:sp>
      <p:sp>
        <p:nvSpPr>
          <p:cNvPr id="3" name="Content Placeholder 2"/>
          <p:cNvSpPr>
            <a:spLocks noGrp="1"/>
          </p:cNvSpPr>
          <p:nvPr>
            <p:ph sz="quarter" idx="1"/>
          </p:nvPr>
        </p:nvSpPr>
        <p:spPr/>
        <p:txBody>
          <a:bodyPr/>
          <a:lstStyle/>
          <a:p>
            <a:r>
              <a:rPr lang="en-GB" dirty="0" smtClean="0"/>
              <a:t>Write a short reflective account on your thoughts and feelings about the theory of leisure stages during adolescence.</a:t>
            </a:r>
          </a:p>
          <a:p>
            <a:pPr lvl="1"/>
            <a:r>
              <a:rPr lang="en-GB" dirty="0"/>
              <a:t>What are the strengths and weaknesses of such an approach?</a:t>
            </a:r>
          </a:p>
          <a:p>
            <a:pPr lvl="1"/>
            <a:r>
              <a:rPr lang="en-GB" dirty="0"/>
              <a:t>Could this be a new way of designing youth work services and provisions?</a:t>
            </a:r>
          </a:p>
          <a:p>
            <a:pPr lvl="1"/>
            <a:r>
              <a:rPr lang="en-GB" dirty="0"/>
              <a:t>Any new ideas or approaches</a:t>
            </a:r>
            <a:r>
              <a:rPr lang="en-GB" dirty="0" smtClean="0"/>
              <a:t>? On-line Youth work?</a:t>
            </a:r>
            <a:endParaRPr lang="en-GB" dirty="0"/>
          </a:p>
          <a:p>
            <a:r>
              <a:rPr lang="en-GB" dirty="0" smtClean="0"/>
              <a:t>Write a reflective account/evaluation of the role of the professionally qualified worker within </a:t>
            </a:r>
            <a:r>
              <a:rPr lang="en-GB" dirty="0"/>
              <a:t>Y</a:t>
            </a:r>
            <a:r>
              <a:rPr lang="en-GB" dirty="0" smtClean="0"/>
              <a:t>outh and Community </a:t>
            </a:r>
            <a:r>
              <a:rPr lang="en-GB" dirty="0"/>
              <a:t>W</a:t>
            </a:r>
            <a:r>
              <a:rPr lang="en-GB" dirty="0" smtClean="0"/>
              <a:t>ork practice.</a:t>
            </a:r>
          </a:p>
          <a:p>
            <a:endParaRPr lang="en-GB" dirty="0" smtClean="0"/>
          </a:p>
          <a:p>
            <a:endParaRPr lang="en-GB" dirty="0"/>
          </a:p>
        </p:txBody>
      </p:sp>
    </p:spTree>
    <p:extLst>
      <p:ext uri="{BB962C8B-B14F-4D97-AF65-F5344CB8AC3E}">
        <p14:creationId xmlns:p14="http://schemas.microsoft.com/office/powerpoint/2010/main" val="27665322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10000"/>
          </a:bodyPr>
          <a:lstStyle/>
          <a:p>
            <a:r>
              <a:rPr lang="en-GB" dirty="0"/>
              <a:t>To conclude, the </a:t>
            </a:r>
            <a:r>
              <a:rPr lang="en-GB" dirty="0" smtClean="0"/>
              <a:t>last two lectures have </a:t>
            </a:r>
            <a:r>
              <a:rPr lang="en-GB" dirty="0"/>
              <a:t>sought to illustrate key theoretical ideas based on young people’s leisure and recreation time and the associated benefits. </a:t>
            </a:r>
            <a:endParaRPr lang="en-GB" dirty="0" smtClean="0"/>
          </a:p>
          <a:p>
            <a:r>
              <a:rPr lang="en-GB" dirty="0" smtClean="0"/>
              <a:t>Youth </a:t>
            </a:r>
            <a:r>
              <a:rPr lang="en-GB" dirty="0"/>
              <a:t>work has been discussed as a vehicle for providing opportunities for young people to participate in leisure activities and consideration has been given to the nature of modern youth work. </a:t>
            </a:r>
            <a:endParaRPr lang="en-GB" dirty="0" smtClean="0"/>
          </a:p>
          <a:p>
            <a:r>
              <a:rPr lang="en-GB" dirty="0" smtClean="0"/>
              <a:t>The </a:t>
            </a:r>
            <a:r>
              <a:rPr lang="en-GB" dirty="0"/>
              <a:t>literature quite strongly suggests that organised leisure opportunities such as youth groups and clubs support young people’s positive development and divert young people from some of the negative outcomes connected with unstructured leisure.</a:t>
            </a:r>
          </a:p>
          <a:p>
            <a:pPr marL="0" indent="0">
              <a:buNone/>
            </a:pPr>
            <a:r>
              <a:rPr lang="en-GB" dirty="0"/>
              <a:t> </a:t>
            </a:r>
          </a:p>
          <a:p>
            <a:endParaRPr lang="en-GB" dirty="0"/>
          </a:p>
        </p:txBody>
      </p:sp>
    </p:spTree>
    <p:extLst>
      <p:ext uri="{BB962C8B-B14F-4D97-AF65-F5344CB8AC3E}">
        <p14:creationId xmlns:p14="http://schemas.microsoft.com/office/powerpoint/2010/main" val="70124632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Reference List</a:t>
            </a:r>
            <a:r>
              <a:rPr lang="en-GB" dirty="0"/>
              <a:t/>
            </a:r>
            <a:br>
              <a:rPr lang="en-GB" dirty="0"/>
            </a:br>
            <a:endParaRPr lang="en-GB" dirty="0"/>
          </a:p>
        </p:txBody>
      </p:sp>
      <p:sp>
        <p:nvSpPr>
          <p:cNvPr id="3" name="Content Placeholder 2"/>
          <p:cNvSpPr>
            <a:spLocks noGrp="1"/>
          </p:cNvSpPr>
          <p:nvPr>
            <p:ph sz="quarter" idx="1"/>
          </p:nvPr>
        </p:nvSpPr>
        <p:spPr/>
        <p:txBody>
          <a:bodyPr>
            <a:normAutofit fontScale="55000" lnSpcReduction="20000"/>
          </a:bodyPr>
          <a:lstStyle/>
          <a:p>
            <a:r>
              <a:rPr lang="en-GB" dirty="0"/>
              <a:t> </a:t>
            </a:r>
          </a:p>
          <a:p>
            <a:r>
              <a:rPr lang="en-GB" dirty="0"/>
              <a:t> </a:t>
            </a:r>
          </a:p>
          <a:p>
            <a:r>
              <a:rPr lang="en-GB" sz="3500" dirty="0"/>
              <a:t>Adams, G, R. and </a:t>
            </a:r>
            <a:r>
              <a:rPr lang="en-GB" sz="3500" dirty="0" err="1"/>
              <a:t>Berzonsky</a:t>
            </a:r>
            <a:r>
              <a:rPr lang="en-GB" sz="3500" dirty="0"/>
              <a:t>, M, D. Blackwell (2006) </a:t>
            </a:r>
            <a:r>
              <a:rPr lang="en-GB" sz="3500" i="1" dirty="0"/>
              <a:t>Handbook of Adolescence.</a:t>
            </a:r>
            <a:r>
              <a:rPr lang="en-GB" sz="3500" dirty="0"/>
              <a:t>  Oxford: Blackwell Publishing</a:t>
            </a:r>
            <a:r>
              <a:rPr lang="en-GB" sz="3500" dirty="0" smtClean="0"/>
              <a:t>.</a:t>
            </a:r>
            <a:endParaRPr lang="en-GB" sz="3500" dirty="0"/>
          </a:p>
          <a:p>
            <a:r>
              <a:rPr lang="en-GB" sz="3500" dirty="0"/>
              <a:t>Armstrong N, &amp; </a:t>
            </a:r>
            <a:r>
              <a:rPr lang="en-GB" sz="3500" dirty="0" err="1"/>
              <a:t>Welsman</a:t>
            </a:r>
            <a:r>
              <a:rPr lang="en-GB" sz="3500" dirty="0"/>
              <a:t> J,. (1997) </a:t>
            </a:r>
            <a:r>
              <a:rPr lang="en-GB" sz="3500" i="1" dirty="0"/>
              <a:t>Young People and Physical Activity. </a:t>
            </a:r>
            <a:r>
              <a:rPr lang="en-GB" sz="3500" dirty="0"/>
              <a:t>Oxford: Oxford University Press</a:t>
            </a:r>
            <a:r>
              <a:rPr lang="en-GB" sz="3500" dirty="0" smtClean="0"/>
              <a:t>.</a:t>
            </a:r>
            <a:r>
              <a:rPr lang="en-GB" sz="3500" dirty="0"/>
              <a:t> </a:t>
            </a:r>
          </a:p>
          <a:p>
            <a:r>
              <a:rPr lang="en-GB" sz="3500" dirty="0"/>
              <a:t>Arnett, J.J. (1999) ‘Adolescent Storm and Stress, Reconsidered’, </a:t>
            </a:r>
            <a:r>
              <a:rPr lang="en-GB" sz="3500" i="1" dirty="0"/>
              <a:t>American Psychologist</a:t>
            </a:r>
            <a:r>
              <a:rPr lang="en-GB" sz="3500" dirty="0"/>
              <a:t>, 54 (5), pp. 317-26.</a:t>
            </a:r>
          </a:p>
          <a:p>
            <a:r>
              <a:rPr lang="en-GB" sz="3500" dirty="0"/>
              <a:t> </a:t>
            </a:r>
            <a:r>
              <a:rPr lang="en-GB" sz="3500" dirty="0" smtClean="0"/>
              <a:t>Atkinson</a:t>
            </a:r>
            <a:r>
              <a:rPr lang="en-GB" sz="3500" dirty="0"/>
              <a:t>, R,. Mason, C,.</a:t>
            </a:r>
            <a:r>
              <a:rPr lang="en-GB" sz="3500" b="1" dirty="0"/>
              <a:t> </a:t>
            </a:r>
            <a:r>
              <a:rPr lang="en-GB" sz="3500" dirty="0"/>
              <a:t>(2014) </a:t>
            </a:r>
            <a:r>
              <a:rPr lang="en-GB" sz="3500" i="1" dirty="0"/>
              <a:t>Experiments in engagement: Review of literature around engagement with young people from disadvantaged backgrounds</a:t>
            </a:r>
            <a:r>
              <a:rPr lang="en-GB" sz="3500" dirty="0"/>
              <a:t>. London: Platypus Research. </a:t>
            </a:r>
          </a:p>
          <a:p>
            <a:r>
              <a:rPr lang="en-GB" sz="3500" dirty="0" err="1" smtClean="0"/>
              <a:t>Bartko</a:t>
            </a:r>
            <a:r>
              <a:rPr lang="en-GB" sz="3500" dirty="0"/>
              <a:t>, T.W. and </a:t>
            </a:r>
            <a:r>
              <a:rPr lang="en-GB" sz="3500" dirty="0" err="1"/>
              <a:t>Eccles</a:t>
            </a:r>
            <a:r>
              <a:rPr lang="en-GB" sz="3500" dirty="0"/>
              <a:t>, J.S. (2003) ‘Adolescent participation in structured and unstructured activities: A person-oriented analysis’, </a:t>
            </a:r>
            <a:r>
              <a:rPr lang="en-GB" sz="3500" i="1" dirty="0"/>
              <a:t>Journal of Youth and Adolescence,  </a:t>
            </a:r>
            <a:r>
              <a:rPr lang="en-GB" sz="3500" dirty="0"/>
              <a:t>31, pp. 233–241.</a:t>
            </a:r>
          </a:p>
          <a:p>
            <a:r>
              <a:rPr lang="en-GB" sz="3500" dirty="0"/>
              <a:t> </a:t>
            </a:r>
            <a:r>
              <a:rPr lang="en-GB" sz="3500" dirty="0" err="1" smtClean="0"/>
              <a:t>Batsleer</a:t>
            </a:r>
            <a:r>
              <a:rPr lang="en-GB" sz="3500" dirty="0" smtClean="0"/>
              <a:t> </a:t>
            </a:r>
            <a:r>
              <a:rPr lang="en-GB" sz="3500" dirty="0"/>
              <a:t>J, Davies B., (2010) </a:t>
            </a:r>
            <a:r>
              <a:rPr lang="en-GB" sz="3500" i="1" dirty="0"/>
              <a:t>What is Youth Work?,</a:t>
            </a:r>
            <a:r>
              <a:rPr lang="en-GB" sz="3500" dirty="0"/>
              <a:t> Exeter: Learning Matters Ltd.</a:t>
            </a:r>
          </a:p>
          <a:p>
            <a:r>
              <a:rPr lang="en-GB" sz="3500" dirty="0"/>
              <a:t> </a:t>
            </a:r>
            <a:r>
              <a:rPr lang="en-GB" sz="3500" dirty="0" smtClean="0"/>
              <a:t>Beck</a:t>
            </a:r>
            <a:r>
              <a:rPr lang="en-GB" sz="3500" dirty="0"/>
              <a:t>, D. &amp; Purcell, R. (2010) </a:t>
            </a:r>
            <a:r>
              <a:rPr lang="en-GB" sz="3500" i="1" dirty="0"/>
              <a:t>Popular Education Practice for Youth and Community Development Work</a:t>
            </a:r>
            <a:r>
              <a:rPr lang="en-GB" sz="3500" dirty="0"/>
              <a:t>, Exeter: Learning Matters.</a:t>
            </a:r>
          </a:p>
          <a:p>
            <a:endParaRPr lang="en-GB" dirty="0"/>
          </a:p>
        </p:txBody>
      </p:sp>
    </p:spTree>
    <p:extLst>
      <p:ext uri="{BB962C8B-B14F-4D97-AF65-F5344CB8AC3E}">
        <p14:creationId xmlns:p14="http://schemas.microsoft.com/office/powerpoint/2010/main" val="294651541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a:t>Braun, V. and Clarke, V. (2006) ‘Using thematic analysis in psychology’, </a:t>
            </a:r>
            <a:r>
              <a:rPr lang="en-GB" i="1" dirty="0"/>
              <a:t>Qualitative Research in Psychology</a:t>
            </a:r>
            <a:r>
              <a:rPr lang="en-GB" dirty="0"/>
              <a:t>, 3 p. 77</a:t>
            </a:r>
            <a:r>
              <a:rPr lang="en-GB" dirty="0" smtClean="0"/>
              <a:t>.</a:t>
            </a:r>
            <a:r>
              <a:rPr lang="en-GB" dirty="0"/>
              <a:t> </a:t>
            </a:r>
          </a:p>
          <a:p>
            <a:r>
              <a:rPr lang="en-GB" dirty="0"/>
              <a:t>British Educational Research Association. (2011) </a:t>
            </a:r>
            <a:r>
              <a:rPr lang="en-GB" i="1" dirty="0"/>
              <a:t>Ethical Guidelines For Educational Research. </a:t>
            </a:r>
            <a:r>
              <a:rPr lang="en-GB" dirty="0"/>
              <a:t>London: BERA</a:t>
            </a:r>
            <a:r>
              <a:rPr lang="en-GB" dirty="0" smtClean="0"/>
              <a:t>.</a:t>
            </a:r>
            <a:endParaRPr lang="en-GB" dirty="0"/>
          </a:p>
          <a:p>
            <a:r>
              <a:rPr lang="en-GB" dirty="0" err="1"/>
              <a:t>Bryman</a:t>
            </a:r>
            <a:r>
              <a:rPr lang="en-GB" dirty="0"/>
              <a:t>, A. (2008) </a:t>
            </a:r>
            <a:r>
              <a:rPr lang="en-GB" i="1" dirty="0"/>
              <a:t>Social</a:t>
            </a:r>
            <a:r>
              <a:rPr lang="en-GB" dirty="0"/>
              <a:t> </a:t>
            </a:r>
            <a:r>
              <a:rPr lang="en-GB" i="1" dirty="0"/>
              <a:t>Research Methods. </a:t>
            </a:r>
            <a:r>
              <a:rPr lang="en-GB" dirty="0"/>
              <a:t>3</a:t>
            </a:r>
            <a:r>
              <a:rPr lang="en-GB" baseline="30000" dirty="0"/>
              <a:t>rd</a:t>
            </a:r>
            <a:r>
              <a:rPr lang="en-GB" dirty="0"/>
              <a:t> </a:t>
            </a:r>
            <a:r>
              <a:rPr lang="en-GB" dirty="0" err="1"/>
              <a:t>edn</a:t>
            </a:r>
            <a:r>
              <a:rPr lang="en-GB" dirty="0"/>
              <a:t>. Oxford: Oxford University Press.</a:t>
            </a:r>
          </a:p>
          <a:p>
            <a:r>
              <a:rPr lang="en-GB" dirty="0" err="1" smtClean="0"/>
              <a:t>Buchroth</a:t>
            </a:r>
            <a:r>
              <a:rPr lang="en-GB" dirty="0"/>
              <a:t>, I. and Parkin, C. (2010) </a:t>
            </a:r>
            <a:r>
              <a:rPr lang="en-GB" i="1" dirty="0"/>
              <a:t>Using Theory in Youth and Community Work Practice</a:t>
            </a:r>
            <a:r>
              <a:rPr lang="en-GB" dirty="0"/>
              <a:t>. Exeter: Learning Matters Ltd.</a:t>
            </a:r>
          </a:p>
          <a:p>
            <a:r>
              <a:rPr lang="en-GB" dirty="0" err="1" smtClean="0"/>
              <a:t>Byrn</a:t>
            </a:r>
            <a:r>
              <a:rPr lang="en-GB" dirty="0"/>
              <a:t>, T,. Nixon, E., </a:t>
            </a:r>
            <a:r>
              <a:rPr lang="en-GB" dirty="0" err="1"/>
              <a:t>Mayock</a:t>
            </a:r>
            <a:r>
              <a:rPr lang="en-GB" dirty="0"/>
              <a:t>, P., Whyte, J,. (2006) </a:t>
            </a:r>
            <a:r>
              <a:rPr lang="en-GB" i="1" dirty="0"/>
              <a:t>Free Time and Leisure needs of  Young People Living in Disadvantaged Communities</a:t>
            </a:r>
            <a:r>
              <a:rPr lang="en-GB" dirty="0"/>
              <a:t>. Dublin: Combat Poverty </a:t>
            </a:r>
            <a:r>
              <a:rPr lang="en-GB" dirty="0" smtClean="0"/>
              <a:t>Agency.</a:t>
            </a:r>
          </a:p>
          <a:p>
            <a:r>
              <a:rPr lang="en-GB" dirty="0" smtClean="0"/>
              <a:t>Caldwell</a:t>
            </a:r>
            <a:r>
              <a:rPr lang="en-GB" dirty="0"/>
              <a:t>, L.L. and Darling, N. (1999) ‘Leisure Context, Parental Control, and Resistance to Peer Pressure as Predictors of Adolescent Partying and Substance Use: An Ecological Perspective’, </a:t>
            </a:r>
            <a:r>
              <a:rPr lang="en-GB" i="1" dirty="0"/>
              <a:t>Journal of Leisure Research</a:t>
            </a:r>
            <a:r>
              <a:rPr lang="en-GB" dirty="0"/>
              <a:t>, 31(1), pp. 57-78.</a:t>
            </a:r>
          </a:p>
          <a:p>
            <a:r>
              <a:rPr lang="en-GB" dirty="0" smtClean="0"/>
              <a:t>Clough</a:t>
            </a:r>
            <a:r>
              <a:rPr lang="en-GB" dirty="0"/>
              <a:t>, P., </a:t>
            </a:r>
            <a:r>
              <a:rPr lang="en-GB" dirty="0" err="1"/>
              <a:t>Nutbrown</a:t>
            </a:r>
            <a:r>
              <a:rPr lang="en-GB" dirty="0"/>
              <a:t>, C., (2006) A </a:t>
            </a:r>
            <a:r>
              <a:rPr lang="en-GB" i="1" dirty="0"/>
              <a:t>Student’s Guide to Methodology</a:t>
            </a:r>
            <a:r>
              <a:rPr lang="en-GB" dirty="0"/>
              <a:t>. London: Sage Publications.</a:t>
            </a:r>
          </a:p>
          <a:p>
            <a:endParaRPr lang="en-GB" dirty="0"/>
          </a:p>
        </p:txBody>
      </p:sp>
    </p:spTree>
    <p:extLst>
      <p:ext uri="{BB962C8B-B14F-4D97-AF65-F5344CB8AC3E}">
        <p14:creationId xmlns:p14="http://schemas.microsoft.com/office/powerpoint/2010/main" val="288864774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sz="quarter" idx="1"/>
          </p:nvPr>
        </p:nvSpPr>
        <p:spPr/>
        <p:txBody>
          <a:bodyPr>
            <a:normAutofit fontScale="92500"/>
          </a:bodyPr>
          <a:lstStyle/>
          <a:p>
            <a:r>
              <a:rPr lang="en-GB" dirty="0"/>
              <a:t>Conger, J,. (1991) </a:t>
            </a:r>
            <a:r>
              <a:rPr lang="en-GB" i="1" dirty="0"/>
              <a:t>Adolescence and Youth</a:t>
            </a:r>
            <a:r>
              <a:rPr lang="en-GB" dirty="0"/>
              <a:t>. New York: </a:t>
            </a:r>
            <a:r>
              <a:rPr lang="en-GB" dirty="0" err="1"/>
              <a:t>HaperCollins</a:t>
            </a:r>
            <a:r>
              <a:rPr lang="en-GB" dirty="0"/>
              <a:t> Publishers Inc</a:t>
            </a:r>
            <a:r>
              <a:rPr lang="en-GB" dirty="0" smtClean="0"/>
              <a:t>.</a:t>
            </a:r>
            <a:r>
              <a:rPr lang="en-GB" dirty="0"/>
              <a:t> </a:t>
            </a:r>
          </a:p>
          <a:p>
            <a:r>
              <a:rPr lang="en-GB" dirty="0"/>
              <a:t>Creswell, J.W. (1988) </a:t>
            </a:r>
            <a:r>
              <a:rPr lang="en-GB" i="1" dirty="0"/>
              <a:t>Qualitative Inquiry &amp; Research Design: Choosing among 5 traditions.</a:t>
            </a:r>
            <a:r>
              <a:rPr lang="en-GB" dirty="0"/>
              <a:t> London: Sage Publications</a:t>
            </a:r>
            <a:r>
              <a:rPr lang="en-GB" dirty="0" smtClean="0"/>
              <a:t>.</a:t>
            </a:r>
            <a:r>
              <a:rPr lang="en-GB" dirty="0"/>
              <a:t> </a:t>
            </a:r>
          </a:p>
          <a:p>
            <a:r>
              <a:rPr lang="en-GB" dirty="0"/>
              <a:t>Creswell, J.W. (2003) </a:t>
            </a:r>
            <a:r>
              <a:rPr lang="en-GB" i="1" dirty="0"/>
              <a:t>Research Design: Qualitative, Quantitative &amp; Mixed Methods Approaches. </a:t>
            </a:r>
            <a:r>
              <a:rPr lang="en-GB" dirty="0"/>
              <a:t>London: Sage Publications</a:t>
            </a:r>
            <a:r>
              <a:rPr lang="en-GB" dirty="0" smtClean="0"/>
              <a:t>.</a:t>
            </a:r>
            <a:r>
              <a:rPr lang="en-GB" dirty="0"/>
              <a:t> </a:t>
            </a:r>
          </a:p>
          <a:p>
            <a:r>
              <a:rPr lang="en-GB" dirty="0"/>
              <a:t>Davies B. (2010) What do we mean by youth work?. In </a:t>
            </a:r>
            <a:r>
              <a:rPr lang="en-GB" dirty="0" err="1"/>
              <a:t>Batsleer</a:t>
            </a:r>
            <a:r>
              <a:rPr lang="en-GB" dirty="0"/>
              <a:t> J, Davies B., </a:t>
            </a:r>
            <a:r>
              <a:rPr lang="en-GB" i="1" dirty="0"/>
              <a:t>What is Youth Work?,</a:t>
            </a:r>
            <a:r>
              <a:rPr lang="en-GB" dirty="0"/>
              <a:t> Exeter: Learning Matters Ltd</a:t>
            </a:r>
            <a:r>
              <a:rPr lang="en-GB" dirty="0" smtClean="0"/>
              <a:t>.</a:t>
            </a:r>
            <a:endParaRPr lang="en-GB" dirty="0"/>
          </a:p>
          <a:p>
            <a:r>
              <a:rPr lang="en-GB" dirty="0"/>
              <a:t>Driver, B.L. (1992) ‘The benefits of leisure’, </a:t>
            </a:r>
            <a:r>
              <a:rPr lang="en-GB" i="1" dirty="0"/>
              <a:t>Parks and Recreation</a:t>
            </a:r>
            <a:r>
              <a:rPr lang="en-GB" dirty="0"/>
              <a:t>, 27 pp. 16-23</a:t>
            </a:r>
            <a:r>
              <a:rPr lang="en-GB" dirty="0" smtClean="0"/>
              <a:t>.</a:t>
            </a:r>
            <a:endParaRPr lang="en-GB" dirty="0"/>
          </a:p>
          <a:p>
            <a:r>
              <a:rPr lang="en-GB" dirty="0"/>
              <a:t>DSCF (2007) </a:t>
            </a:r>
            <a:r>
              <a:rPr lang="en-GB" i="1" dirty="0"/>
              <a:t>Aiming High for Young People: a ten year strategy for positive activities</a:t>
            </a:r>
            <a:r>
              <a:rPr lang="en-GB" dirty="0"/>
              <a:t>. London: DSCF Publications. </a:t>
            </a:r>
          </a:p>
          <a:p>
            <a:endParaRPr lang="en-GB" dirty="0"/>
          </a:p>
        </p:txBody>
      </p:sp>
    </p:spTree>
    <p:extLst>
      <p:ext uri="{BB962C8B-B14F-4D97-AF65-F5344CB8AC3E}">
        <p14:creationId xmlns:p14="http://schemas.microsoft.com/office/powerpoint/2010/main" val="372239717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err="1"/>
              <a:t>Dworkin</a:t>
            </a:r>
            <a:r>
              <a:rPr lang="en-GB" dirty="0"/>
              <a:t>, J.B., Larson, R. and Hansen, D. (2003) ‘Adolescents' accounts of growth experiences in youth activities’, </a:t>
            </a:r>
            <a:r>
              <a:rPr lang="en-GB" i="1" dirty="0"/>
              <a:t>Journal of Youth and Adolescence, </a:t>
            </a:r>
            <a:r>
              <a:rPr lang="en-GB" dirty="0"/>
              <a:t>32, (1), pp. 17-27</a:t>
            </a:r>
            <a:r>
              <a:rPr lang="en-GB" i="1" dirty="0"/>
              <a:t>.</a:t>
            </a:r>
            <a:r>
              <a:rPr lang="en-GB" dirty="0"/>
              <a:t> </a:t>
            </a:r>
          </a:p>
          <a:p>
            <a:r>
              <a:rPr lang="en-GB" dirty="0" err="1"/>
              <a:t>Eccles</a:t>
            </a:r>
            <a:r>
              <a:rPr lang="en-GB" dirty="0"/>
              <a:t>, J.S., Barber, B.L, Stone, M. and Hunt, J. (2003) ‘Extracurricular Activities and Adolescent Development’, </a:t>
            </a:r>
            <a:r>
              <a:rPr lang="en-GB" i="1" dirty="0"/>
              <a:t>Journal of Social Issues</a:t>
            </a:r>
            <a:r>
              <a:rPr lang="en-GB" dirty="0"/>
              <a:t>, 59 pp. 865-89</a:t>
            </a:r>
            <a:r>
              <a:rPr lang="en-GB" dirty="0" smtClean="0"/>
              <a:t>.</a:t>
            </a:r>
            <a:endParaRPr lang="en-GB" dirty="0"/>
          </a:p>
          <a:p>
            <a:r>
              <a:rPr lang="en-GB" dirty="0"/>
              <a:t>Fahey, T. (1999) </a:t>
            </a:r>
            <a:r>
              <a:rPr lang="en-GB" i="1" dirty="0"/>
              <a:t>Social Housing in Ireland: A Study of Success, Failure and Lessons Learned</a:t>
            </a:r>
            <a:r>
              <a:rPr lang="en-GB" dirty="0"/>
              <a:t>, Dublin: Oak Tree Press</a:t>
            </a:r>
            <a:r>
              <a:rPr lang="en-GB" dirty="0" smtClean="0"/>
              <a:t>.</a:t>
            </a:r>
            <a:endParaRPr lang="en-GB" dirty="0"/>
          </a:p>
          <a:p>
            <a:r>
              <a:rPr lang="en-GB" dirty="0"/>
              <a:t>Feinstein, L. and Robson, K. (2005) </a:t>
            </a:r>
            <a:r>
              <a:rPr lang="en-GB" i="1" dirty="0"/>
              <a:t>Leisure Contexts in Adolescence and their Effects on Adult Outcomes: A More Complete Picture. </a:t>
            </a:r>
            <a:r>
              <a:rPr lang="en-GB" dirty="0"/>
              <a:t>London: Centre for Research on the Wider Benefits of Learning</a:t>
            </a:r>
            <a:r>
              <a:rPr lang="en-GB" dirty="0" smtClean="0"/>
              <a:t>.</a:t>
            </a:r>
            <a:r>
              <a:rPr lang="en-GB" dirty="0"/>
              <a:t> </a:t>
            </a:r>
          </a:p>
          <a:p>
            <a:r>
              <a:rPr lang="en-GB" dirty="0"/>
              <a:t>Flores, K, S. (2008) </a:t>
            </a:r>
            <a:r>
              <a:rPr lang="en-GB" i="1" dirty="0"/>
              <a:t>Youth Participatory Evaluation Strategies for Engaging Young People</a:t>
            </a:r>
            <a:r>
              <a:rPr lang="en-GB" dirty="0"/>
              <a:t>. San Francisco: </a:t>
            </a:r>
            <a:r>
              <a:rPr lang="en-GB" dirty="0" err="1"/>
              <a:t>Jossey</a:t>
            </a:r>
            <a:r>
              <a:rPr lang="en-GB" dirty="0"/>
              <a:t> Bass.</a:t>
            </a:r>
          </a:p>
          <a:p>
            <a:endParaRPr lang="en-GB" dirty="0"/>
          </a:p>
        </p:txBody>
      </p:sp>
    </p:spTree>
    <p:extLst>
      <p:ext uri="{BB962C8B-B14F-4D97-AF65-F5344CB8AC3E}">
        <p14:creationId xmlns:p14="http://schemas.microsoft.com/office/powerpoint/2010/main" val="305825684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sz="quarter" idx="1"/>
          </p:nvPr>
        </p:nvSpPr>
        <p:spPr/>
        <p:txBody>
          <a:bodyPr>
            <a:normAutofit fontScale="92500"/>
          </a:bodyPr>
          <a:lstStyle/>
          <a:p>
            <a:r>
              <a:rPr lang="en-GB" dirty="0"/>
              <a:t>Gustavo, S.M., and Talmud, I. (2010) Wired Youth: The Social World of Adolescence in the Information Age, Adolescence and Society Series. Sussex: </a:t>
            </a:r>
            <a:r>
              <a:rPr lang="en-GB" dirty="0" err="1"/>
              <a:t>Routledge</a:t>
            </a:r>
            <a:r>
              <a:rPr lang="en-GB" dirty="0" smtClean="0"/>
              <a:t>.</a:t>
            </a:r>
            <a:r>
              <a:rPr lang="en-GB" dirty="0"/>
              <a:t> </a:t>
            </a:r>
          </a:p>
          <a:p>
            <a:r>
              <a:rPr lang="en-IE" dirty="0"/>
              <a:t>Hayes, S. and </a:t>
            </a:r>
            <a:r>
              <a:rPr lang="en-IE" dirty="0" err="1"/>
              <a:t>Stidder</a:t>
            </a:r>
            <a:r>
              <a:rPr lang="en-IE" dirty="0"/>
              <a:t>, G (2003) </a:t>
            </a:r>
            <a:r>
              <a:rPr lang="en-IE" i="1" dirty="0"/>
              <a:t>Equity and Inclusion in Physical Education and Sport</a:t>
            </a:r>
            <a:r>
              <a:rPr lang="en-IE" dirty="0"/>
              <a:t>. Oxon: </a:t>
            </a:r>
            <a:r>
              <a:rPr lang="en-IE" dirty="0" err="1"/>
              <a:t>Routledge</a:t>
            </a:r>
            <a:r>
              <a:rPr lang="en-IE" dirty="0" smtClean="0"/>
              <a:t>.</a:t>
            </a:r>
            <a:r>
              <a:rPr lang="en-IE" dirty="0"/>
              <a:t> </a:t>
            </a:r>
            <a:endParaRPr lang="en-GB" dirty="0"/>
          </a:p>
          <a:p>
            <a:r>
              <a:rPr lang="en-GB" dirty="0"/>
              <a:t>Hendry, L.B., </a:t>
            </a:r>
            <a:r>
              <a:rPr lang="en-GB" dirty="0" err="1"/>
              <a:t>Shucksmith</a:t>
            </a:r>
            <a:r>
              <a:rPr lang="en-GB" dirty="0"/>
              <a:t>, J., Love, J.G. and </a:t>
            </a:r>
            <a:r>
              <a:rPr lang="en-GB" dirty="0" err="1"/>
              <a:t>Glendinning</a:t>
            </a:r>
            <a:r>
              <a:rPr lang="en-GB" dirty="0"/>
              <a:t>, A (1996) </a:t>
            </a:r>
            <a:r>
              <a:rPr lang="en-GB" i="1" dirty="0"/>
              <a:t>Young People’s Leisure and Lifestyles</a:t>
            </a:r>
            <a:r>
              <a:rPr lang="en-GB" dirty="0"/>
              <a:t>. London: </a:t>
            </a:r>
            <a:r>
              <a:rPr lang="en-GB" dirty="0" err="1"/>
              <a:t>Routledge</a:t>
            </a:r>
            <a:r>
              <a:rPr lang="en-GB" dirty="0" smtClean="0"/>
              <a:t>.</a:t>
            </a:r>
            <a:endParaRPr lang="en-GB" dirty="0"/>
          </a:p>
          <a:p>
            <a:r>
              <a:rPr lang="en-GB" dirty="0"/>
              <a:t>Hendry, L.B., </a:t>
            </a:r>
            <a:r>
              <a:rPr lang="en-GB" dirty="0" err="1"/>
              <a:t>Shucksmith</a:t>
            </a:r>
            <a:r>
              <a:rPr lang="en-GB" dirty="0"/>
              <a:t>, J., Love, J.G. and </a:t>
            </a:r>
            <a:r>
              <a:rPr lang="en-GB" dirty="0" err="1"/>
              <a:t>Glendinning</a:t>
            </a:r>
            <a:r>
              <a:rPr lang="en-GB" dirty="0"/>
              <a:t>, A. (1993) </a:t>
            </a:r>
            <a:r>
              <a:rPr lang="en-GB" i="1" dirty="0"/>
              <a:t>Young People’s Leisure and Lifestyles</a:t>
            </a:r>
            <a:r>
              <a:rPr lang="en-GB" dirty="0"/>
              <a:t>, London: </a:t>
            </a:r>
            <a:r>
              <a:rPr lang="en-GB" dirty="0" err="1"/>
              <a:t>Routledge</a:t>
            </a:r>
            <a:r>
              <a:rPr lang="en-GB" dirty="0" smtClean="0"/>
              <a:t>.</a:t>
            </a:r>
            <a:endParaRPr lang="en-GB" dirty="0"/>
          </a:p>
          <a:p>
            <a:r>
              <a:rPr lang="en-GB" dirty="0"/>
              <a:t>House of Commons Education Committee. (2011) </a:t>
            </a:r>
            <a:r>
              <a:rPr lang="en-GB" i="1" dirty="0"/>
              <a:t>Services for young People: Third Report of Session 2010-12</a:t>
            </a:r>
            <a:r>
              <a:rPr lang="en-GB" dirty="0"/>
              <a:t>, London: House of Commons Education Committee.</a:t>
            </a:r>
          </a:p>
          <a:p>
            <a:endParaRPr lang="en-GB" dirty="0"/>
          </a:p>
        </p:txBody>
      </p:sp>
    </p:spTree>
    <p:extLst>
      <p:ext uri="{BB962C8B-B14F-4D97-AF65-F5344CB8AC3E}">
        <p14:creationId xmlns:p14="http://schemas.microsoft.com/office/powerpoint/2010/main" val="5988581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127</TotalTime>
  <Words>4970</Words>
  <Application>Microsoft Office PowerPoint</Application>
  <PresentationFormat>On-screen Show (4:3)</PresentationFormat>
  <Paragraphs>246</Paragraphs>
  <Slides>73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73</vt:i4>
      </vt:variant>
    </vt:vector>
  </HeadingPairs>
  <TitlesOfParts>
    <vt:vector size="78" baseType="lpstr">
      <vt:lpstr>Bookman Old Style</vt:lpstr>
      <vt:lpstr>Gill Sans MT</vt:lpstr>
      <vt:lpstr>Wingdings</vt:lpstr>
      <vt:lpstr>Wingdings 3</vt:lpstr>
      <vt:lpstr>Origin</vt:lpstr>
      <vt:lpstr>Fieldwork SJYW6011</vt:lpstr>
      <vt:lpstr> </vt:lpstr>
      <vt:lpstr>PowerPoint Presentation</vt:lpstr>
      <vt:lpstr>Discussion Task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Discussion Task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Evidence Ideas</vt:lpstr>
      <vt:lpstr>Youth Work and Recreation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Discussion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Youth 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new approach?</vt:lpstr>
      <vt:lpstr>PowerPoint Presentation</vt:lpstr>
      <vt:lpstr>PowerPoint Presentation</vt:lpstr>
      <vt:lpstr>PowerPoint Presentation</vt:lpstr>
      <vt:lpstr>Possible Evidence Material</vt:lpstr>
      <vt:lpstr>PowerPoint Presentation</vt:lpstr>
      <vt:lpstr>Reference List </vt:lpstr>
      <vt:lpstr>Reference List</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Work and Recreation</dc:title>
  <dc:creator>Administrator</dc:creator>
  <cp:lastModifiedBy>Alana Enoch</cp:lastModifiedBy>
  <cp:revision>16</cp:revision>
  <dcterms:created xsi:type="dcterms:W3CDTF">2017-03-08T16:51:15Z</dcterms:created>
  <dcterms:modified xsi:type="dcterms:W3CDTF">2018-09-25T16:31:03Z</dcterms:modified>
</cp:coreProperties>
</file>