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1764" y="251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6/12/2017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6/12/2017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6/12/2017</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8.jpg"/><Relationship Id="rId3" Type="http://schemas.openxmlformats.org/officeDocument/2006/relationships/image" Target="../media/image2.jpg"/><Relationship Id="rId7" Type="http://schemas.openxmlformats.org/officeDocument/2006/relationships/image" Target="../media/image4.jpeg"/><Relationship Id="rId12" Type="http://schemas.openxmlformats.org/officeDocument/2006/relationships/hyperlink" Target="http://www.ee.ryerson.ca/~jasmith/courses/bme100/docs/UZH_poster_guideline.pdf" TargetMode="External"/><Relationship Id="rId17" Type="http://schemas.openxmlformats.org/officeDocument/2006/relationships/image" Target="../media/image12.png"/><Relationship Id="rId2" Type="http://schemas.openxmlformats.org/officeDocument/2006/relationships/slideLayout" Target="../slideLayouts/slideLayout1.xml"/><Relationship Id="rId16" Type="http://schemas.openxmlformats.org/officeDocument/2006/relationships/image" Target="../media/image11.png"/><Relationship Id="rId1" Type="http://schemas.openxmlformats.org/officeDocument/2006/relationships/vmlDrawing" Target="../drawings/vmlDrawing1.vml"/><Relationship Id="rId6" Type="http://schemas.openxmlformats.org/officeDocument/2006/relationships/image" Target="../media/image1.png"/><Relationship Id="rId11" Type="http://schemas.openxmlformats.org/officeDocument/2006/relationships/hyperlink" Target="http://www.swarthmore.edu/NatSci/cpurrin1/posteradvice.htm" TargetMode="External"/><Relationship Id="rId5" Type="http://schemas.openxmlformats.org/officeDocument/2006/relationships/oleObject" Target="../embeddings/oleObject1.bin"/><Relationship Id="rId15" Type="http://schemas.openxmlformats.org/officeDocument/2006/relationships/image" Target="../media/image10.png"/><Relationship Id="rId10" Type="http://schemas.openxmlformats.org/officeDocument/2006/relationships/image" Target="../media/image7.jpeg"/><Relationship Id="rId4" Type="http://schemas.openxmlformats.org/officeDocument/2006/relationships/image" Target="../media/image3.png"/><Relationship Id="rId9" Type="http://schemas.openxmlformats.org/officeDocument/2006/relationships/image" Target="../media/image6.jpeg"/><Relationship Id="rId14" Type="http://schemas.openxmlformats.org/officeDocument/2006/relationships/image" Target="../media/image9.png"/></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3.png"/><Relationship Id="rId7" Type="http://schemas.openxmlformats.org/officeDocument/2006/relationships/image" Target="../media/image11.png"/><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10.png"/><Relationship Id="rId11" Type="http://schemas.openxmlformats.org/officeDocument/2006/relationships/image" Target="../media/image5.jpeg"/><Relationship Id="rId5" Type="http://schemas.openxmlformats.org/officeDocument/2006/relationships/image" Target="../media/image9.png"/><Relationship Id="rId10" Type="http://schemas.openxmlformats.org/officeDocument/2006/relationships/image" Target="../media/image6.jpeg"/><Relationship Id="rId4" Type="http://schemas.openxmlformats.org/officeDocument/2006/relationships/image" Target="../media/image8.jpg"/><Relationship Id="rId9"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Your </a:t>
            </a:r>
            <a:r>
              <a:rPr lang="en-GB" altLang="en-US" sz="3600" dirty="0">
                <a:solidFill>
                  <a:srgbClr val="002060"/>
                </a:solidFill>
                <a:latin typeface="Calibri" charset="0"/>
                <a:ea typeface="Calibri" charset="0"/>
                <a:cs typeface="Calibri" charset="0"/>
              </a:rPr>
              <a:t>degree, e.g. BEng (Hons) Mechanical </a:t>
            </a:r>
            <a:r>
              <a:rPr lang="en-GB" altLang="en-US" sz="3600" dirty="0" smtClean="0">
                <a:solidFill>
                  <a:srgbClr val="002060"/>
                </a:solidFill>
                <a:latin typeface="Calibri" charset="0"/>
                <a:ea typeface="Calibri" charset="0"/>
                <a:cs typeface="Calibri" charset="0"/>
              </a:rPr>
              <a:t>&amp;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AU" altLang="en-US" sz="2800" dirty="0" smtClean="0"/>
              <a:t>The </a:t>
            </a:r>
            <a:r>
              <a:rPr lang="en-AU" altLang="en-US" sz="2800" dirty="0"/>
              <a:t>page size of this poster template is 24”x36”, portrait (vertical) format. </a:t>
            </a:r>
          </a:p>
          <a:p>
            <a:pPr>
              <a:spcBef>
                <a:spcPct val="50000"/>
              </a:spcBef>
            </a:pPr>
            <a:r>
              <a:rPr lang="en-AU" altLang="en-US" sz="2800" dirty="0"/>
              <a:t>You may change the orientation (portrait or landscape), layout of the sections and colour scheme for this poster.</a:t>
            </a:r>
          </a:p>
          <a:p>
            <a:pPr>
              <a:spcBef>
                <a:spcPct val="50000"/>
              </a:spcBef>
            </a:pPr>
            <a:r>
              <a:rPr lang="en-US" altLang="en-US" sz="2800" dirty="0"/>
              <a:t>Unlike articles, it is often a good idea to use “sans-serif” fonts like Arial for your poster’s text because it is easier to read from a distance.</a:t>
            </a:r>
          </a:p>
          <a:p>
            <a:pPr>
              <a:spcBef>
                <a:spcPct val="50000"/>
              </a:spcBef>
            </a:pPr>
            <a:r>
              <a:rPr lang="en-US" altLang="en-US" sz="2800" dirty="0"/>
              <a:t>You can insert equations if you wish:</a:t>
            </a:r>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In this section you can discuss the motivation behind your project and can name some key references.</a:t>
            </a:r>
          </a:p>
          <a:p>
            <a:pPr>
              <a:spcBef>
                <a:spcPct val="50000"/>
              </a:spcBef>
            </a:pPr>
            <a:endParaRPr lang="en-US" altLang="en-US" sz="2800" dirty="0"/>
          </a:p>
          <a:p>
            <a:pPr>
              <a:spcBef>
                <a:spcPct val="50000"/>
              </a:spcBef>
            </a:pPr>
            <a:endParaRPr lang="en-US" altLang="en-US" sz="2800" dirty="0"/>
          </a:p>
        </p:txBody>
      </p:sp>
      <p:graphicFrame>
        <p:nvGraphicFramePr>
          <p:cNvPr id="11" name="Object 10"/>
          <p:cNvGraphicFramePr>
            <a:graphicFrameLocks noChangeAspect="1"/>
          </p:cNvGraphicFramePr>
          <p:nvPr>
            <p:extLst>
              <p:ext uri="{D42A27DB-BD31-4B8C-83A1-F6EECF244321}">
                <p14:modId xmlns:p14="http://schemas.microsoft.com/office/powerpoint/2010/main" val="2475971534"/>
              </p:ext>
            </p:extLst>
          </p:nvPr>
        </p:nvGraphicFramePr>
        <p:xfrm>
          <a:off x="967917" y="12604473"/>
          <a:ext cx="4935538" cy="1390650"/>
        </p:xfrm>
        <a:graphic>
          <a:graphicData uri="http://schemas.openxmlformats.org/presentationml/2006/ole">
            <mc:AlternateContent xmlns:mc="http://schemas.openxmlformats.org/markup-compatibility/2006">
              <mc:Choice xmlns:v="urn:schemas-microsoft-com:vml" Requires="v">
                <p:oleObj spid="_x0000_s1055" name="Equation" r:id="rId5" imgW="57721500" imgH="16268700" progId="Equation.3">
                  <p:embed/>
                </p:oleObj>
              </mc:Choice>
              <mc:Fallback>
                <p:oleObj name="Equation" r:id="rId5" imgW="57721500" imgH="162687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917" y="12604473"/>
                        <a:ext cx="4935538" cy="1390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12" name="Text Box 8"/>
          <p:cNvSpPr txBox="1">
            <a:spLocks noChangeArrowheads="1"/>
          </p:cNvSpPr>
          <p:nvPr/>
        </p:nvSpPr>
        <p:spPr bwMode="auto">
          <a:xfrm>
            <a:off x="222301" y="15921762"/>
            <a:ext cx="6415087" cy="13288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Titles should be 36pt Bold</a:t>
            </a:r>
          </a:p>
          <a:p>
            <a:pPr>
              <a:spcBef>
                <a:spcPct val="20000"/>
              </a:spcBef>
            </a:pPr>
            <a:r>
              <a:rPr lang="en-AU" altLang="en-US" sz="2800" dirty="0" smtClean="0"/>
              <a:t>You </a:t>
            </a:r>
            <a:r>
              <a:rPr lang="en-AU" altLang="en-US" sz="2800" dirty="0"/>
              <a:t>can also continue mentioning your key literature survey findings here. </a:t>
            </a:r>
          </a:p>
          <a:p>
            <a:pPr>
              <a:spcBef>
                <a:spcPct val="20000"/>
              </a:spcBef>
            </a:pPr>
            <a:r>
              <a:rPr lang="en-AU" altLang="en-US" sz="2800" dirty="0"/>
              <a:t>The body text / font size should be 28 points. Arial, Helvetica or other sans-serif fonts are good. </a:t>
            </a:r>
          </a:p>
          <a:p>
            <a:pPr>
              <a:spcBef>
                <a:spcPct val="40000"/>
              </a:spcBef>
            </a:pPr>
            <a:r>
              <a:rPr lang="en-AU" altLang="en-US" sz="2800" dirty="0"/>
              <a:t>Keep body text left-aligned, do </a:t>
            </a:r>
            <a:r>
              <a:rPr lang="en-AU" altLang="en-US" sz="2800" b="1" dirty="0"/>
              <a:t>not</a:t>
            </a:r>
            <a:r>
              <a:rPr lang="en-AU" altLang="en-US" sz="2800" dirty="0"/>
              <a:t> justify text.</a:t>
            </a:r>
          </a:p>
          <a:p>
            <a:pPr>
              <a:spcBef>
                <a:spcPct val="40000"/>
              </a:spcBef>
            </a:pPr>
            <a:r>
              <a:rPr lang="en-AU" altLang="en-US" sz="2800" dirty="0"/>
              <a:t>Tips for making a good poster:</a:t>
            </a:r>
          </a:p>
          <a:p>
            <a:pPr>
              <a:spcBef>
                <a:spcPct val="40000"/>
              </a:spcBef>
              <a:buFontTx/>
              <a:buChar char="•"/>
            </a:pPr>
            <a:r>
              <a:rPr lang="en-AU" altLang="en-US" sz="2800" dirty="0"/>
              <a:t> Write your text on paper first.</a:t>
            </a:r>
          </a:p>
          <a:p>
            <a:pPr>
              <a:spcBef>
                <a:spcPct val="40000"/>
              </a:spcBef>
              <a:buFontTx/>
              <a:buChar char="•"/>
            </a:pPr>
            <a:r>
              <a:rPr lang="en-AU" altLang="en-US" sz="2800" dirty="0"/>
              <a:t> Try a rough layout on paper </a:t>
            </a:r>
          </a:p>
          <a:p>
            <a:pPr>
              <a:spcBef>
                <a:spcPct val="40000"/>
              </a:spcBef>
              <a:buFontTx/>
              <a:buChar char="•"/>
            </a:pPr>
            <a:r>
              <a:rPr lang="en-AU" altLang="en-US" sz="2800" dirty="0"/>
              <a:t> Don’t use dark backgrounds</a:t>
            </a:r>
          </a:p>
          <a:p>
            <a:pPr>
              <a:spcBef>
                <a:spcPct val="40000"/>
              </a:spcBef>
              <a:buFontTx/>
              <a:buChar char="•"/>
            </a:pPr>
            <a:r>
              <a:rPr lang="en-AU" altLang="en-US" sz="2800" dirty="0"/>
              <a:t> Use </a:t>
            </a:r>
            <a:r>
              <a:rPr lang="en-AU" altLang="en-US" sz="2800" b="1" dirty="0"/>
              <a:t>bold</a:t>
            </a:r>
            <a:r>
              <a:rPr lang="en-AU" altLang="en-US" sz="2800" dirty="0"/>
              <a:t>, not </a:t>
            </a:r>
            <a:r>
              <a:rPr lang="en-AU" altLang="en-US" sz="2800" u="sng" dirty="0"/>
              <a:t>underline</a:t>
            </a:r>
            <a:r>
              <a:rPr lang="en-AU" altLang="en-US" sz="2800" dirty="0"/>
              <a:t> or </a:t>
            </a:r>
            <a:r>
              <a:rPr lang="en-AU" altLang="en-US" sz="2800" i="1" dirty="0"/>
              <a:t>italics</a:t>
            </a:r>
            <a:r>
              <a:rPr lang="en-AU" altLang="en-US" sz="2800" dirty="0"/>
              <a:t> to emphasize a point</a:t>
            </a:r>
          </a:p>
          <a:p>
            <a:pPr>
              <a:spcBef>
                <a:spcPct val="40000"/>
              </a:spcBef>
              <a:buFontTx/>
              <a:buChar char="•"/>
            </a:pPr>
            <a:r>
              <a:rPr lang="en-AU" altLang="en-US" sz="2800" dirty="0"/>
              <a:t> Don’t write too much.  Include only key points.  </a:t>
            </a:r>
          </a:p>
          <a:p>
            <a:pPr>
              <a:spcBef>
                <a:spcPct val="40000"/>
              </a:spcBef>
              <a:buFontTx/>
              <a:buChar char="•"/>
            </a:pPr>
            <a:r>
              <a:rPr lang="en-AU" altLang="en-US" sz="2800" dirty="0"/>
              <a:t> Key sentences short</a:t>
            </a:r>
          </a:p>
          <a:p>
            <a:pPr>
              <a:spcBef>
                <a:spcPct val="40000"/>
              </a:spcBef>
              <a:buFontTx/>
              <a:buChar char="•"/>
            </a:pPr>
            <a:r>
              <a:rPr lang="en-AU" altLang="en-US" sz="2800" dirty="0"/>
              <a:t> Use bullet points</a:t>
            </a:r>
          </a:p>
          <a:p>
            <a:pPr>
              <a:spcBef>
                <a:spcPct val="40000"/>
              </a:spcBef>
              <a:buFontTx/>
              <a:buChar char="•"/>
            </a:pPr>
            <a:r>
              <a:rPr lang="en-AU" altLang="en-US" sz="2800" dirty="0"/>
              <a:t> Use illustrations or pictures or colour graphs</a:t>
            </a:r>
          </a:p>
          <a:p>
            <a:pPr>
              <a:spcBef>
                <a:spcPct val="40000"/>
              </a:spcBef>
              <a:buFontTx/>
              <a:buChar char="•"/>
            </a:pPr>
            <a:r>
              <a:rPr lang="en-AU" altLang="en-US" sz="2800" dirty="0"/>
              <a:t> Spell check.  </a:t>
            </a:r>
          </a:p>
          <a:p>
            <a:pPr>
              <a:spcBef>
                <a:spcPct val="40000"/>
              </a:spcBef>
              <a:buFontTx/>
              <a:buChar char="•"/>
            </a:pPr>
            <a:r>
              <a:rPr lang="en-AU" altLang="en-US" sz="2800" dirty="0"/>
              <a:t> Have </a:t>
            </a:r>
            <a:r>
              <a:rPr lang="en-AU" altLang="en-US" sz="2800" dirty="0" smtClean="0"/>
              <a:t>someone proof-read</a:t>
            </a:r>
            <a:r>
              <a:rPr lang="en-AU" altLang="en-US" sz="2800" dirty="0"/>
              <a:t>.</a:t>
            </a:r>
          </a:p>
          <a:p>
            <a:pPr>
              <a:spcBef>
                <a:spcPct val="40000"/>
              </a:spcBef>
            </a:pPr>
            <a:endParaRPr lang="en-AU" altLang="en-US" sz="2800" dirty="0"/>
          </a:p>
        </p:txBody>
      </p:sp>
      <p:sp>
        <p:nvSpPr>
          <p:cNvPr id="14" name="Text Box 19"/>
          <p:cNvSpPr txBox="1">
            <a:spLocks noChangeArrowheads="1"/>
          </p:cNvSpPr>
          <p:nvPr/>
        </p:nvSpPr>
        <p:spPr bwMode="auto">
          <a:xfrm>
            <a:off x="7740046" y="22541191"/>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15" name="Picture 138" descr="screenshot_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25846" y="18578791"/>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16"/>
          <p:cNvSpPr txBox="1">
            <a:spLocks noChangeArrowheads="1"/>
          </p:cNvSpPr>
          <p:nvPr/>
        </p:nvSpPr>
        <p:spPr bwMode="auto">
          <a:xfrm>
            <a:off x="7732149" y="1315262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a:latin typeface="Times New Roman" charset="0"/>
              </a:rPr>
              <a:t>Captions can also go below the image.  Make sure to use a large resolution photo.  Web photos / Internet photos are usually really bad looking on a poster. Photo reproduced from [2].</a:t>
            </a:r>
          </a:p>
        </p:txBody>
      </p:sp>
      <p:sp>
        <p:nvSpPr>
          <p:cNvPr id="17" name="Text Box 21"/>
          <p:cNvSpPr txBox="1">
            <a:spLocks noChangeArrowheads="1"/>
          </p:cNvSpPr>
          <p:nvPr/>
        </p:nvSpPr>
        <p:spPr bwMode="auto">
          <a:xfrm>
            <a:off x="10627749" y="6218429"/>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sp>
        <p:nvSpPr>
          <p:cNvPr id="18" name="Text Box 27"/>
          <p:cNvSpPr txBox="1">
            <a:spLocks noChangeArrowheads="1"/>
          </p:cNvSpPr>
          <p:nvPr/>
        </p:nvSpPr>
        <p:spPr bwMode="auto">
          <a:xfrm>
            <a:off x="10935181" y="14988182"/>
            <a:ext cx="2613025"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Always make sure to reference the source of your photos or illustrations, unless you made them yourself.  Then you don’t need to cite an additional source.  Isn’t this a beautiful picture?</a:t>
            </a:r>
          </a:p>
        </p:txBody>
      </p:sp>
      <p:pic>
        <p:nvPicPr>
          <p:cNvPr id="19" name="Picture 134" descr="00250018"/>
          <p:cNvPicPr>
            <a:picLocks noChangeArrowheads="1"/>
          </p:cNvPicPr>
          <p:nvPr/>
        </p:nvPicPr>
        <p:blipFill>
          <a:blip r:embed="rId8">
            <a:extLst>
              <a:ext uri="{28A0092B-C50C-407E-A947-70E740481C1C}">
                <a14:useLocalDpi xmlns:a14="http://schemas.microsoft.com/office/drawing/2010/main" val="0"/>
              </a:ext>
            </a:extLst>
          </a:blip>
          <a:srcRect b="2037"/>
          <a:stretch>
            <a:fillRect/>
          </a:stretch>
        </p:blipFill>
        <p:spPr bwMode="auto">
          <a:xfrm rot="5400000">
            <a:off x="7469418" y="6557360"/>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36" descr="IMG_4255"/>
          <p:cNvPicPr>
            <a:picLocks noChangeAspect="1" noChangeArrowheads="1"/>
          </p:cNvPicPr>
          <p:nvPr/>
        </p:nvPicPr>
        <p:blipFill>
          <a:blip r:embed="rId9">
            <a:extLst>
              <a:ext uri="{28A0092B-C50C-407E-A947-70E740481C1C}">
                <a14:useLocalDpi xmlns:a14="http://schemas.microsoft.com/office/drawing/2010/main" val="0"/>
              </a:ext>
            </a:extLst>
          </a:blip>
          <a:srcRect t="20334" b="42812"/>
          <a:stretch>
            <a:fillRect/>
          </a:stretch>
        </p:blipFill>
        <p:spPr bwMode="auto">
          <a:xfrm>
            <a:off x="7732149" y="1002842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7" descr="IMG_054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34781" y="14988182"/>
            <a:ext cx="3124200"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 Box 10"/>
          <p:cNvSpPr txBox="1">
            <a:spLocks noChangeArrowheads="1"/>
          </p:cNvSpPr>
          <p:nvPr/>
        </p:nvSpPr>
        <p:spPr bwMode="auto">
          <a:xfrm>
            <a:off x="14711488" y="18356493"/>
            <a:ext cx="6415088" cy="6505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dirty="0" smtClean="0"/>
              <a:t>Always </a:t>
            </a:r>
            <a:r>
              <a:rPr lang="en-AU" altLang="en-US" sz="2800" dirty="0"/>
              <a:t>list the people who helped you on this project.  However, you normally don’t list your professor’s name here. </a:t>
            </a:r>
          </a:p>
          <a:p>
            <a:pPr>
              <a:spcBef>
                <a:spcPct val="50000"/>
              </a:spcBef>
            </a:pPr>
            <a:r>
              <a:rPr lang="en-US" altLang="en-US" sz="2800" dirty="0"/>
              <a:t>Make sure to check out these sources of information on posters:</a:t>
            </a:r>
          </a:p>
          <a:p>
            <a:pPr>
              <a:spcBef>
                <a:spcPct val="50000"/>
              </a:spcBef>
            </a:pPr>
            <a:r>
              <a:rPr lang="en-US" altLang="en-US" dirty="0">
                <a:hlinkClick r:id="rId11"/>
              </a:rPr>
              <a:t>http://www.swarthmore.edu/NatSci/cpurrin1/posteradvice.htm</a:t>
            </a:r>
            <a:endParaRPr lang="en-US" altLang="en-US" dirty="0"/>
          </a:p>
          <a:p>
            <a:pPr>
              <a:spcBef>
                <a:spcPct val="50000"/>
              </a:spcBef>
            </a:pPr>
            <a:r>
              <a:rPr lang="en-US" altLang="en-US" dirty="0">
                <a:hlinkClick r:id="rId12"/>
              </a:rPr>
              <a:t>http://www.ee.ryerson.ca/~jasmith/courses/bme100/docs/UZH_poster_guideline.pdf</a:t>
            </a: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04210" y="23986716"/>
            <a:ext cx="6415087" cy="344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AU" altLang="en-US" sz="1800" dirty="0" err="1" smtClean="0">
                <a:ea typeface="Arial" charset="0"/>
                <a:cs typeface="Arial" charset="0"/>
              </a:rPr>
              <a:t>Zhoou</a:t>
            </a:r>
            <a:r>
              <a:rPr lang="en-AU" altLang="en-US" sz="1800" dirty="0">
                <a:ea typeface="Arial" charset="0"/>
                <a:cs typeface="Arial" charset="0"/>
              </a:rPr>
              <a:t>, “Big Elephants Step on Computers,” </a:t>
            </a:r>
            <a:r>
              <a:rPr lang="en-AU" altLang="en-US" sz="1800" dirty="0" smtClean="0">
                <a:ea typeface="Arial" charset="0"/>
                <a:cs typeface="Arial" charset="0"/>
              </a:rPr>
              <a:t>IEEE Transactions </a:t>
            </a:r>
            <a:r>
              <a:rPr lang="en-AU" altLang="en-US" sz="1800" dirty="0">
                <a:ea typeface="Arial" charset="0"/>
                <a:cs typeface="Arial" charset="0"/>
              </a:rPr>
              <a:t>on Funny Circuits and Systems, vol. 40, pp. 44-50, 2009.</a:t>
            </a:r>
          </a:p>
          <a:p>
            <a:pPr marL="0" indent="0">
              <a:spcBef>
                <a:spcPct val="50000"/>
              </a:spcBef>
            </a:pPr>
            <a:r>
              <a:rPr lang="en-AU" altLang="en-US" sz="1800" dirty="0" smtClean="0">
                <a:ea typeface="Arial" charset="0"/>
                <a:cs typeface="Arial" charset="0"/>
              </a:rPr>
              <a:t>Doe</a:t>
            </a:r>
            <a:r>
              <a:rPr lang="en-AU" altLang="en-US" sz="1800" dirty="0">
                <a:ea typeface="Arial" charset="0"/>
                <a:cs typeface="Arial" charset="0"/>
              </a:rPr>
              <a:t>, “Cool Electronic Gadgets,” </a:t>
            </a:r>
            <a:r>
              <a:rPr lang="en-AU" altLang="en-US" sz="1800" dirty="0" smtClean="0">
                <a:ea typeface="Arial" charset="0"/>
                <a:cs typeface="Arial" charset="0"/>
              </a:rPr>
              <a:t>IEEE </a:t>
            </a:r>
            <a:r>
              <a:rPr lang="en-AU" altLang="en-US" sz="1800" dirty="0">
                <a:ea typeface="Arial" charset="0"/>
                <a:cs typeface="Arial" charset="0"/>
              </a:rPr>
              <a:t>Transactions on Funny Circuits and Systems, vol. 37, pp. 447–451, 1990.</a:t>
            </a:r>
          </a:p>
          <a:p>
            <a:pPr marL="0" indent="0">
              <a:spcBef>
                <a:spcPct val="50000"/>
              </a:spcBef>
            </a:pPr>
            <a:r>
              <a:rPr lang="en-AU" altLang="en-US" sz="1800" dirty="0" err="1" smtClean="0">
                <a:ea typeface="Arial" charset="0"/>
                <a:cs typeface="Arial" charset="0"/>
              </a:rPr>
              <a:t>Bioperson</a:t>
            </a:r>
            <a:r>
              <a:rPr lang="en-AU" altLang="en-US" sz="1800" dirty="0">
                <a:ea typeface="Arial" charset="0"/>
                <a:cs typeface="Arial" charset="0"/>
              </a:rPr>
              <a:t>, “Reliable Posters,” (</a:t>
            </a:r>
            <a:r>
              <a:rPr lang="en-AU" altLang="en-US" sz="1800" dirty="0" smtClean="0">
                <a:ea typeface="Arial" charset="0"/>
                <a:cs typeface="Arial" charset="0"/>
              </a:rPr>
              <a:t>2000) Proceedings </a:t>
            </a:r>
            <a:r>
              <a:rPr lang="en-AU" altLang="en-US" sz="1800" dirty="0">
                <a:ea typeface="Arial" charset="0"/>
                <a:cs typeface="Arial" charset="0"/>
              </a:rPr>
              <a:t>of the IEEE International Symposium on Things, pp. </a:t>
            </a:r>
            <a:r>
              <a:rPr lang="en-AU" altLang="en-US" sz="1800" dirty="0" smtClean="0">
                <a:ea typeface="Arial" charset="0"/>
                <a:cs typeface="Arial" charset="0"/>
              </a:rPr>
              <a:t>417–420</a:t>
            </a:r>
            <a:endParaRPr lang="en-US"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35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You can create graphs directly in Microsoft Excel or </a:t>
            </a:r>
            <a:r>
              <a:rPr lang="en-AU" altLang="en-US" sz="2800" dirty="0" err="1"/>
              <a:t>Powerpoint</a:t>
            </a:r>
            <a:r>
              <a:rPr lang="en-AU" altLang="en-US" sz="2800" dirty="0"/>
              <a:t> and import them here. You can also make a graph in a different program and save as JPG or TIFF and then import using Insert-&gt;Picture-&gt;From File. </a:t>
            </a:r>
          </a:p>
        </p:txBody>
      </p:sp>
      <p:sp>
        <p:nvSpPr>
          <p:cNvPr id="25" name="Text Box 25"/>
          <p:cNvSpPr txBox="1">
            <a:spLocks noChangeArrowheads="1"/>
          </p:cNvSpPr>
          <p:nvPr/>
        </p:nvSpPr>
        <p:spPr bwMode="auto">
          <a:xfrm>
            <a:off x="14728156" y="8886402"/>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Tables should also have captions.  However they have their captions </a:t>
            </a:r>
            <a:r>
              <a:rPr lang="en-AU" altLang="en-US" sz="2000" b="1" i="1" dirty="0">
                <a:latin typeface="Times New Roman" charset="0"/>
              </a:rPr>
              <a:t>above</a:t>
            </a:r>
            <a:r>
              <a:rPr lang="en-AU" altLang="en-US" sz="2000" i="1" dirty="0">
                <a:latin typeface="Times New Roman" charset="0"/>
              </a:rPr>
              <a:t> the table, not under it!  Again make sure to cite your source [3].</a:t>
            </a:r>
          </a:p>
        </p:txBody>
      </p:sp>
      <p:sp>
        <p:nvSpPr>
          <p:cNvPr id="26" name="Text Box 28"/>
          <p:cNvSpPr txBox="1">
            <a:spLocks noChangeArrowheads="1"/>
          </p:cNvSpPr>
          <p:nvPr/>
        </p:nvSpPr>
        <p:spPr bwMode="auto">
          <a:xfrm>
            <a:off x="14711488" y="13810527"/>
            <a:ext cx="6410325" cy="462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Note that it takes a long time to get these posters printed.  Factor in </a:t>
            </a:r>
            <a:r>
              <a:rPr lang="en-AU" altLang="en-US" sz="2800" dirty="0" smtClean="0"/>
              <a:t>a week before </a:t>
            </a:r>
            <a:r>
              <a:rPr lang="en-AU" altLang="en-US" sz="2800" dirty="0"/>
              <a:t>the deadline</a:t>
            </a:r>
            <a:r>
              <a:rPr lang="en-AU" altLang="en-US" sz="2800" dirty="0" smtClean="0"/>
              <a:t>!</a:t>
            </a:r>
          </a:p>
          <a:p>
            <a:pPr>
              <a:spcBef>
                <a:spcPct val="50000"/>
              </a:spcBef>
            </a:pPr>
            <a:r>
              <a:rPr lang="en-AU" altLang="en-US" sz="2800" b="1" dirty="0">
                <a:solidFill>
                  <a:srgbClr val="FF0000"/>
                </a:solidFill>
              </a:rPr>
              <a:t>Make sure to print this poster out on a draft sheet of </a:t>
            </a:r>
            <a:r>
              <a:rPr lang="en-AU" altLang="en-US" sz="2800" b="1" dirty="0" smtClean="0">
                <a:solidFill>
                  <a:srgbClr val="FF0000"/>
                </a:solidFill>
              </a:rPr>
              <a:t>paper and discuss it with your supervisor before going </a:t>
            </a:r>
            <a:r>
              <a:rPr lang="en-AU" altLang="en-US" sz="2800" b="1" dirty="0">
                <a:solidFill>
                  <a:srgbClr val="FF0000"/>
                </a:solidFill>
              </a:rPr>
              <a:t>to the print shop to have it done properly.  Make sure the colours look right on </a:t>
            </a:r>
            <a:r>
              <a:rPr lang="en-AU" altLang="en-US" sz="2800" b="1" dirty="0" smtClean="0">
                <a:solidFill>
                  <a:srgbClr val="FF0000"/>
                </a:solidFill>
              </a:rPr>
              <a:t>paper. </a:t>
            </a:r>
            <a:endParaRPr lang="en-AU" altLang="en-US" sz="2800" b="1" dirty="0">
              <a:solidFill>
                <a:srgbClr val="FF0000"/>
              </a:solidFill>
            </a:endParaRPr>
          </a:p>
        </p:txBody>
      </p:sp>
      <p:graphicFrame>
        <p:nvGraphicFramePr>
          <p:cNvPr id="27" name="Group 139"/>
          <p:cNvGraphicFramePr>
            <a:graphicFrameLocks noGrp="1"/>
          </p:cNvGraphicFramePr>
          <p:nvPr>
            <p:extLst>
              <p:ext uri="{D42A27DB-BD31-4B8C-83A1-F6EECF244321}">
                <p14:modId xmlns:p14="http://schemas.microsoft.com/office/powerpoint/2010/main" val="1692205479"/>
              </p:ext>
            </p:extLst>
          </p:nvPr>
        </p:nvGraphicFramePr>
        <p:xfrm>
          <a:off x="15018668" y="10258002"/>
          <a:ext cx="5867400" cy="3108960"/>
        </p:xfrm>
        <a:graphic>
          <a:graphicData uri="http://schemas.openxmlformats.org/drawingml/2006/table">
            <a:tbl>
              <a:tblPr/>
              <a:tblGrid>
                <a:gridCol w="1954213"/>
                <a:gridCol w="1958975"/>
                <a:gridCol w="1954212"/>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ea typeface="ＭＳ Ｐゴシック" charset="-128"/>
                        </a:rPr>
                        <a:t>TABLE 1: </a:t>
                      </a:r>
                      <a:r>
                        <a:rPr kumimoji="0" lang="en-US" altLang="en-US" sz="2800" b="0" i="0" u="none" strike="noStrike" cap="none" normalizeH="0" baseline="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48596" y="2070504"/>
            <a:ext cx="2510597" cy="3455369"/>
          </a:xfrm>
          <a:prstGeom prst="rect">
            <a:avLst/>
          </a:prstGeom>
        </p:spPr>
      </p:pic>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smtClean="0">
                <a:solidFill>
                  <a:schemeClr val="bg1"/>
                </a:solidFill>
              </a:rPr>
              <a:t>Your Pic</a:t>
            </a:r>
            <a:endParaRPr lang="en-US" sz="8000" b="1" dirty="0">
              <a:solidFill>
                <a:schemeClr val="bg1"/>
              </a:solidFill>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15"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pic>
        <p:nvPicPr>
          <p:cNvPr id="10" name="Picture 9"/>
          <p:cNvPicPr>
            <a:picLocks noChangeAspect="1"/>
          </p:cNvPicPr>
          <p:nvPr/>
        </p:nvPicPr>
        <p:blipFill rotWithShape="1">
          <a:blip r:embed="rId17"/>
          <a:srcRect l="1082" t="3873" r="2227" b="3035"/>
          <a:stretch/>
        </p:blipFill>
        <p:spPr>
          <a:xfrm>
            <a:off x="7962899" y="24105282"/>
            <a:ext cx="5875021" cy="3398520"/>
          </a:xfrm>
          <a:prstGeom prst="rect">
            <a:avLst/>
          </a:prstGeom>
        </p:spPr>
      </p:pic>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smtClean="0">
                <a:latin typeface="Times New Roman" charset="0"/>
              </a:rPr>
              <a:t>Creilly</a:t>
            </a:r>
            <a:r>
              <a:rPr lang="en-GB" altLang="en-US" sz="2000" i="1" dirty="0" smtClean="0">
                <a:latin typeface="Times New Roman" charset="0"/>
              </a:rPr>
              <a:t>, A.J (2007) ‘Population Data', SPEW Transactions 2008, Blackwell, London, p68-p77.</a:t>
            </a:r>
            <a:endParaRPr lang="en-AU" altLang="en-US" sz="2000" i="1" dirty="0">
              <a:latin typeface="Times New Roman"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smtClean="0">
                <a:solidFill>
                  <a:srgbClr val="FF0000"/>
                </a:solidFill>
              </a:rPr>
              <a:t>Include any logos as appropriate</a:t>
            </a:r>
            <a:endParaRPr lang="en-GB" b="1" dirty="0">
              <a:solidFill>
                <a:srgbClr val="FF0000"/>
              </a:solidFill>
            </a:endParaRPr>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Project Aims</a:t>
            </a:r>
            <a:endParaRPr lang="en-AU" altLang="en-US" sz="3600" b="1" dirty="0">
              <a:latin typeface="Arial" panose="020B0604020202020204" pitchFamily="34" charset="0"/>
              <a:cs typeface="Arial" panose="020B0604020202020204" pitchFamily="34" charset="0"/>
            </a:endParaRP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Introduction</a:t>
            </a:r>
            <a:endParaRPr lang="en-AU" alt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2727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Your </a:t>
            </a:r>
            <a:r>
              <a:rPr lang="en-GB" altLang="en-US" sz="3600" dirty="0">
                <a:solidFill>
                  <a:srgbClr val="002060"/>
                </a:solidFill>
                <a:latin typeface="Calibri" charset="0"/>
                <a:ea typeface="Calibri" charset="0"/>
                <a:cs typeface="Calibri" charset="0"/>
              </a:rPr>
              <a:t>degree, e.g. BEng (Hons) Mechanical </a:t>
            </a:r>
            <a:r>
              <a:rPr lang="en-GB" altLang="en-US" sz="3600" dirty="0" smtClean="0">
                <a:solidFill>
                  <a:srgbClr val="002060"/>
                </a:solidFill>
                <a:latin typeface="Calibri" charset="0"/>
                <a:ea typeface="Calibri" charset="0"/>
                <a:cs typeface="Calibri" charset="0"/>
              </a:rPr>
              <a:t>&amp;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 </a:t>
            </a:r>
            <a:r>
              <a:rPr lang="en-GB" sz="2800" dirty="0" err="1"/>
              <a:t>Cras</a:t>
            </a:r>
            <a:r>
              <a:rPr lang="en-GB" sz="2800" dirty="0"/>
              <a:t> </a:t>
            </a:r>
            <a:r>
              <a:rPr lang="en-GB" sz="2800" dirty="0" err="1"/>
              <a:t>eget</a:t>
            </a:r>
            <a:r>
              <a:rPr lang="en-GB" sz="2800" dirty="0"/>
              <a:t> </a:t>
            </a:r>
            <a:r>
              <a:rPr lang="en-GB" sz="2800" dirty="0" err="1"/>
              <a:t>commodo</a:t>
            </a:r>
            <a:r>
              <a:rPr lang="en-GB" sz="2800" dirty="0"/>
              <a:t> libero, </a:t>
            </a:r>
            <a:r>
              <a:rPr lang="en-GB" sz="2800" dirty="0" err="1"/>
              <a:t>sagittis</a:t>
            </a:r>
            <a:r>
              <a:rPr lang="en-GB" sz="2800" dirty="0"/>
              <a:t> cursus </a:t>
            </a:r>
            <a:r>
              <a:rPr lang="en-GB" sz="2800" dirty="0" err="1"/>
              <a:t>felis</a:t>
            </a:r>
            <a:r>
              <a:rPr lang="en-GB" sz="2800" dirty="0"/>
              <a:t>. </a:t>
            </a:r>
            <a:r>
              <a:rPr lang="en-GB" sz="2800" dirty="0" err="1"/>
              <a:t>Fusce</a:t>
            </a:r>
            <a:r>
              <a:rPr lang="en-GB" sz="2800" dirty="0"/>
              <a:t> </a:t>
            </a:r>
            <a:r>
              <a:rPr lang="en-GB" sz="2800" dirty="0" err="1"/>
              <a:t>vel</a:t>
            </a:r>
            <a:r>
              <a:rPr lang="en-GB" sz="2800" dirty="0"/>
              <a:t> </a:t>
            </a:r>
            <a:r>
              <a:rPr lang="en-GB" sz="2800" dirty="0" err="1"/>
              <a:t>consectetur</a:t>
            </a:r>
            <a:r>
              <a:rPr lang="en-GB" sz="2800" dirty="0"/>
              <a:t> </a:t>
            </a:r>
            <a:r>
              <a:rPr lang="en-GB" sz="2800" dirty="0" err="1"/>
              <a:t>risus</a:t>
            </a:r>
            <a:r>
              <a:rPr lang="en-GB" sz="2800" dirty="0"/>
              <a:t>. </a:t>
            </a:r>
            <a:r>
              <a:rPr lang="en-GB" sz="2800" dirty="0" err="1"/>
              <a:t>Donec</a:t>
            </a:r>
            <a:r>
              <a:rPr lang="en-GB" sz="2800" dirty="0"/>
              <a:t> </a:t>
            </a:r>
            <a:r>
              <a:rPr lang="en-GB" sz="2800" dirty="0" err="1"/>
              <a:t>sollicitudin</a:t>
            </a:r>
            <a:r>
              <a:rPr lang="en-GB" sz="2800" dirty="0"/>
              <a:t> </a:t>
            </a:r>
            <a:r>
              <a:rPr lang="en-GB" sz="2800" dirty="0" err="1"/>
              <a:t>rutrum</a:t>
            </a:r>
            <a:r>
              <a:rPr lang="en-GB" sz="2800" dirty="0"/>
              <a:t> </a:t>
            </a:r>
            <a:r>
              <a:rPr lang="en-GB" sz="2800" dirty="0" err="1"/>
              <a:t>tortor</a:t>
            </a:r>
            <a:r>
              <a:rPr lang="en-GB" sz="2800" dirty="0"/>
              <a:t>, in </a:t>
            </a:r>
            <a:r>
              <a:rPr lang="en-GB" sz="2800" dirty="0" err="1"/>
              <a:t>suscipit</a:t>
            </a:r>
            <a:r>
              <a:rPr lang="en-GB" sz="2800" dirty="0"/>
              <a:t> </a:t>
            </a:r>
            <a:r>
              <a:rPr lang="en-GB" sz="2800" dirty="0" err="1"/>
              <a:t>nisl</a:t>
            </a:r>
            <a:r>
              <a:rPr lang="en-GB" sz="2800" dirty="0"/>
              <a:t> </a:t>
            </a:r>
            <a:r>
              <a:rPr lang="en-GB" sz="2800" dirty="0" err="1"/>
              <a:t>blandit</a:t>
            </a:r>
            <a:r>
              <a:rPr lang="en-GB" sz="2800" dirty="0"/>
              <a:t> </a:t>
            </a:r>
            <a:r>
              <a:rPr lang="en-GB" sz="2800" dirty="0" err="1"/>
              <a:t>eu</a:t>
            </a:r>
            <a:r>
              <a:rPr lang="en-GB" sz="2800" dirty="0"/>
              <a:t>. </a:t>
            </a:r>
            <a:r>
              <a:rPr lang="en-GB" sz="2800" dirty="0" err="1"/>
              <a:t>Suspendisse</a:t>
            </a:r>
            <a:r>
              <a:rPr lang="en-GB" sz="2800" dirty="0"/>
              <a:t> </a:t>
            </a:r>
            <a:r>
              <a:rPr lang="en-GB" sz="2800" dirty="0" err="1"/>
              <a:t>sagittis</a:t>
            </a:r>
            <a:r>
              <a:rPr lang="en-GB" sz="2800" dirty="0"/>
              <a:t> </a:t>
            </a:r>
            <a:r>
              <a:rPr lang="en-GB" sz="2800" dirty="0" err="1"/>
              <a:t>mattis</a:t>
            </a:r>
            <a:r>
              <a:rPr lang="en-GB" sz="2800" dirty="0"/>
              <a:t> </a:t>
            </a:r>
            <a:r>
              <a:rPr lang="en-GB" sz="2800" dirty="0" err="1"/>
              <a:t>nisl</a:t>
            </a:r>
            <a:r>
              <a:rPr lang="en-GB" sz="2800" dirty="0"/>
              <a:t> id pharetra.</a:t>
            </a:r>
          </a:p>
          <a:p>
            <a:pPr>
              <a:spcBef>
                <a:spcPct val="50000"/>
              </a:spcBef>
            </a:pPr>
            <a:endParaRPr lang="en-US" altLang="en-US" sz="2800" dirty="0"/>
          </a:p>
        </p:txBody>
      </p:sp>
      <p:sp>
        <p:nvSpPr>
          <p:cNvPr id="23" name="Text Box 11"/>
          <p:cNvSpPr txBox="1">
            <a:spLocks noChangeArrowheads="1"/>
          </p:cNvSpPr>
          <p:nvPr/>
        </p:nvSpPr>
        <p:spPr bwMode="auto">
          <a:xfrm>
            <a:off x="14723394" y="24767728"/>
            <a:ext cx="6415087" cy="3720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AU" altLang="en-US" sz="1800" dirty="0" smtClean="0">
                <a:ea typeface="Arial" charset="0"/>
                <a:cs typeface="Arial" charset="0"/>
              </a:rPr>
              <a:t>[1] </a:t>
            </a:r>
            <a:r>
              <a:rPr lang="en-AU" altLang="en-US" sz="1800" dirty="0" err="1" smtClean="0">
                <a:ea typeface="Arial" charset="0"/>
                <a:cs typeface="Arial" charset="0"/>
              </a:rPr>
              <a:t>Zhoou</a:t>
            </a:r>
            <a:r>
              <a:rPr lang="en-AU" altLang="en-US" sz="1800" dirty="0">
                <a:ea typeface="Arial" charset="0"/>
                <a:cs typeface="Arial" charset="0"/>
              </a:rPr>
              <a:t>, “Big Elephants Step on Computers,” </a:t>
            </a:r>
            <a:r>
              <a:rPr lang="en-AU" altLang="en-US" sz="1800" dirty="0" smtClean="0">
                <a:ea typeface="Arial" charset="0"/>
                <a:cs typeface="Arial" charset="0"/>
              </a:rPr>
              <a:t>IEEE Transactions </a:t>
            </a:r>
            <a:r>
              <a:rPr lang="en-AU" altLang="en-US" sz="1800" dirty="0">
                <a:ea typeface="Arial" charset="0"/>
                <a:cs typeface="Arial" charset="0"/>
              </a:rPr>
              <a:t>on Funny Circuits and Systems, vol. 40, pp. 44-50, 2009.</a:t>
            </a:r>
          </a:p>
          <a:p>
            <a:pPr marL="0" indent="0">
              <a:spcBef>
                <a:spcPct val="50000"/>
              </a:spcBef>
            </a:pPr>
            <a:r>
              <a:rPr lang="en-AU" altLang="en-US" sz="1800" dirty="0" smtClean="0">
                <a:ea typeface="Arial" charset="0"/>
                <a:cs typeface="Arial" charset="0"/>
              </a:rPr>
              <a:t>[2] Doe</a:t>
            </a:r>
            <a:r>
              <a:rPr lang="en-AU" altLang="en-US" sz="1800" dirty="0">
                <a:ea typeface="Arial" charset="0"/>
                <a:cs typeface="Arial" charset="0"/>
              </a:rPr>
              <a:t>, “Cool Electronic Gadgets,” </a:t>
            </a:r>
            <a:r>
              <a:rPr lang="en-AU" altLang="en-US" sz="1800" dirty="0" smtClean="0">
                <a:ea typeface="Arial" charset="0"/>
                <a:cs typeface="Arial" charset="0"/>
              </a:rPr>
              <a:t>IEEE </a:t>
            </a:r>
            <a:r>
              <a:rPr lang="en-AU" altLang="en-US" sz="1800" dirty="0">
                <a:ea typeface="Arial" charset="0"/>
                <a:cs typeface="Arial" charset="0"/>
              </a:rPr>
              <a:t>Transactions on Funny Circuits and Systems, vol. 37, pp. 447–451, 1990.</a:t>
            </a:r>
          </a:p>
          <a:p>
            <a:pPr marL="0" indent="0">
              <a:spcBef>
                <a:spcPct val="50000"/>
              </a:spcBef>
            </a:pPr>
            <a:r>
              <a:rPr lang="en-AU" altLang="en-US" sz="1800" smtClean="0">
                <a:ea typeface="Arial" charset="0"/>
                <a:cs typeface="Arial" charset="0"/>
              </a:rPr>
              <a:t>[3] Bioperson</a:t>
            </a:r>
            <a:r>
              <a:rPr lang="en-AU" altLang="en-US" sz="1800" dirty="0">
                <a:ea typeface="Arial" charset="0"/>
                <a:cs typeface="Arial" charset="0"/>
              </a:rPr>
              <a:t>, “Reliable Posters,” (</a:t>
            </a:r>
            <a:r>
              <a:rPr lang="en-AU" altLang="en-US" sz="1800" dirty="0" smtClean="0">
                <a:ea typeface="Arial" charset="0"/>
                <a:cs typeface="Arial" charset="0"/>
              </a:rPr>
              <a:t>2000) Proceedings </a:t>
            </a:r>
            <a:r>
              <a:rPr lang="en-AU" altLang="en-US" sz="1800" dirty="0">
                <a:ea typeface="Arial" charset="0"/>
                <a:cs typeface="Arial" charset="0"/>
              </a:rPr>
              <a:t>of the IEEE International Symposium on Things, pp. </a:t>
            </a:r>
            <a:r>
              <a:rPr lang="en-AU" altLang="en-US" sz="1800" dirty="0" smtClean="0">
                <a:ea typeface="Arial" charset="0"/>
                <a:cs typeface="Arial" charset="0"/>
              </a:rPr>
              <a:t>417–420</a:t>
            </a: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596" y="2070504"/>
            <a:ext cx="2510597" cy="3455369"/>
          </a:xfrm>
          <a:prstGeom prst="rect">
            <a:avLst/>
          </a:prstGeom>
        </p:spPr>
      </p:pic>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smtClean="0">
                <a:solidFill>
                  <a:schemeClr val="bg1"/>
                </a:solidFill>
              </a:rPr>
              <a:t>Your Pic</a:t>
            </a:r>
            <a:endParaRPr lang="en-US" sz="8000" b="1" dirty="0">
              <a:solidFill>
                <a:schemeClr val="bg1"/>
              </a:solidFill>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smtClean="0">
                <a:solidFill>
                  <a:srgbClr val="FF0000"/>
                </a:solidFill>
              </a:rPr>
              <a:t>Include any logos as appropriate</a:t>
            </a:r>
            <a:endParaRPr lang="en-GB" b="1" dirty="0">
              <a:solidFill>
                <a:srgbClr val="FF0000"/>
              </a:solidFill>
            </a:endParaRPr>
          </a:p>
        </p:txBody>
      </p:sp>
      <p:sp>
        <p:nvSpPr>
          <p:cNvPr id="44" name="Text Box 6"/>
          <p:cNvSpPr txBox="1">
            <a:spLocks noChangeArrowheads="1"/>
          </p:cNvSpPr>
          <p:nvPr/>
        </p:nvSpPr>
        <p:spPr bwMode="auto">
          <a:xfrm>
            <a:off x="222301" y="12927638"/>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Project Aims</a:t>
            </a: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a:t>
            </a:r>
            <a:r>
              <a:rPr lang="en-GB" sz="2800" dirty="0" smtClean="0"/>
              <a:t>.</a:t>
            </a:r>
          </a:p>
          <a:p>
            <a:pPr>
              <a:spcBef>
                <a:spcPct val="50000"/>
              </a:spcBef>
            </a:pPr>
            <a:r>
              <a:rPr lang="en-GB" altLang="en-US" sz="2800" dirty="0" smtClean="0"/>
              <a:t>-</a:t>
            </a:r>
            <a:r>
              <a:rPr lang="en-GB" sz="2800" dirty="0" smtClean="0"/>
              <a:t> </a:t>
            </a:r>
            <a:r>
              <a:rPr lang="en-GB" sz="2800" dirty="0" err="1"/>
              <a:t>Curabitur</a:t>
            </a:r>
            <a:r>
              <a:rPr lang="en-GB" sz="2800" dirty="0"/>
              <a:t> </a:t>
            </a:r>
            <a:r>
              <a:rPr lang="en-GB" sz="2800" dirty="0" err="1"/>
              <a:t>malesuada</a:t>
            </a:r>
            <a:r>
              <a:rPr lang="en-GB" sz="2800" dirty="0"/>
              <a:t> </a:t>
            </a:r>
            <a:r>
              <a:rPr lang="en-GB" sz="2800" dirty="0" err="1"/>
              <a:t>justo</a:t>
            </a:r>
            <a:r>
              <a:rPr lang="en-GB" sz="2800" dirty="0"/>
              <a:t> sit </a:t>
            </a:r>
            <a:r>
              <a:rPr lang="en-GB" sz="2800" dirty="0" err="1"/>
              <a:t>amet</a:t>
            </a:r>
            <a:r>
              <a:rPr lang="en-GB" sz="2800" dirty="0"/>
              <a:t> </a:t>
            </a:r>
            <a:r>
              <a:rPr lang="en-GB" sz="2800" dirty="0" err="1"/>
              <a:t>est</a:t>
            </a:r>
            <a:r>
              <a:rPr lang="en-GB" sz="2800" dirty="0"/>
              <a:t> </a:t>
            </a:r>
            <a:r>
              <a:rPr lang="en-GB" sz="2800" dirty="0" err="1"/>
              <a:t>ornare</a:t>
            </a:r>
            <a:r>
              <a:rPr lang="en-GB" sz="2800" dirty="0"/>
              <a:t>, a </a:t>
            </a:r>
            <a:r>
              <a:rPr lang="en-GB" sz="2800" dirty="0" err="1"/>
              <a:t>imperdiet</a:t>
            </a:r>
            <a:r>
              <a:rPr lang="en-GB" sz="2800" dirty="0"/>
              <a:t> </a:t>
            </a:r>
            <a:r>
              <a:rPr lang="en-GB" sz="2800" dirty="0" err="1"/>
              <a:t>mauris</a:t>
            </a:r>
            <a:r>
              <a:rPr lang="en-GB" sz="2800" dirty="0"/>
              <a:t> </a:t>
            </a:r>
            <a:r>
              <a:rPr lang="en-GB" sz="2800" dirty="0" err="1"/>
              <a:t>pretium</a:t>
            </a:r>
            <a:r>
              <a:rPr lang="en-GB" sz="2800" dirty="0"/>
              <a:t>. </a:t>
            </a:r>
            <a:endParaRPr lang="en-GB" altLang="en-US" sz="2800" dirty="0" smtClean="0"/>
          </a:p>
          <a:p>
            <a:pPr>
              <a:spcBef>
                <a:spcPct val="50000"/>
              </a:spcBef>
            </a:pPr>
            <a:r>
              <a:rPr lang="en-GB" altLang="en-US" sz="2800" dirty="0" smtClean="0"/>
              <a:t>-</a:t>
            </a:r>
            <a:r>
              <a:rPr lang="en-GB" sz="2800" dirty="0"/>
              <a:t> </a:t>
            </a:r>
            <a:r>
              <a:rPr lang="en-GB" sz="2800" dirty="0" err="1"/>
              <a:t>Curabitur</a:t>
            </a:r>
            <a:r>
              <a:rPr lang="en-GB" sz="2800" dirty="0"/>
              <a:t> </a:t>
            </a:r>
            <a:r>
              <a:rPr lang="en-GB" sz="2800" dirty="0" err="1"/>
              <a:t>malesuada</a:t>
            </a:r>
            <a:r>
              <a:rPr lang="en-GB" sz="2800" dirty="0"/>
              <a:t> </a:t>
            </a:r>
            <a:r>
              <a:rPr lang="en-GB" sz="2800" dirty="0" err="1"/>
              <a:t>justo</a:t>
            </a:r>
            <a:r>
              <a:rPr lang="en-GB" sz="2800" dirty="0"/>
              <a:t> sit </a:t>
            </a:r>
            <a:r>
              <a:rPr lang="en-GB" sz="2800" dirty="0" err="1"/>
              <a:t>amet</a:t>
            </a:r>
            <a:r>
              <a:rPr lang="en-GB" sz="2800" dirty="0"/>
              <a:t> </a:t>
            </a:r>
            <a:r>
              <a:rPr lang="en-GB" sz="2800" dirty="0" err="1"/>
              <a:t>est</a:t>
            </a:r>
            <a:r>
              <a:rPr lang="en-GB" sz="2800" dirty="0"/>
              <a:t> </a:t>
            </a:r>
            <a:r>
              <a:rPr lang="en-GB" sz="2800" dirty="0" err="1"/>
              <a:t>ornare</a:t>
            </a:r>
            <a:r>
              <a:rPr lang="en-GB" sz="2800" dirty="0"/>
              <a:t>, a </a:t>
            </a:r>
            <a:r>
              <a:rPr lang="en-GB" sz="2800" dirty="0" err="1"/>
              <a:t>imperdiet</a:t>
            </a:r>
            <a:r>
              <a:rPr lang="en-GB" sz="2800" dirty="0"/>
              <a:t> </a:t>
            </a:r>
            <a:r>
              <a:rPr lang="en-GB" sz="2800" dirty="0" err="1"/>
              <a:t>mauris</a:t>
            </a:r>
            <a:r>
              <a:rPr lang="en-GB" sz="2800" dirty="0"/>
              <a:t> </a:t>
            </a:r>
            <a:r>
              <a:rPr lang="en-GB" sz="2800" dirty="0" err="1"/>
              <a:t>pretium</a:t>
            </a:r>
            <a:r>
              <a:rPr lang="en-GB" sz="2800" dirty="0"/>
              <a:t>. </a:t>
            </a:r>
            <a:endParaRPr lang="en-GB" altLang="en-US" sz="2800" dirty="0" smtClean="0"/>
          </a:p>
          <a:p>
            <a:pPr>
              <a:spcBef>
                <a:spcPct val="50000"/>
              </a:spcBef>
            </a:pPr>
            <a:r>
              <a:rPr lang="en-GB" altLang="en-US" sz="2800" dirty="0" smtClean="0"/>
              <a:t>-</a:t>
            </a:r>
            <a:r>
              <a:rPr lang="en-GB" sz="2800" dirty="0"/>
              <a:t> </a:t>
            </a:r>
            <a:r>
              <a:rPr lang="en-GB" sz="2800" dirty="0" err="1"/>
              <a:t>Curabitur</a:t>
            </a:r>
            <a:r>
              <a:rPr lang="en-GB" sz="2800" dirty="0"/>
              <a:t> </a:t>
            </a:r>
            <a:r>
              <a:rPr lang="en-GB" sz="2800" dirty="0" err="1"/>
              <a:t>malesuada</a:t>
            </a:r>
            <a:r>
              <a:rPr lang="en-GB" sz="2800" dirty="0"/>
              <a:t> </a:t>
            </a:r>
            <a:r>
              <a:rPr lang="en-GB" sz="2800" dirty="0" err="1"/>
              <a:t>justo</a:t>
            </a:r>
            <a:r>
              <a:rPr lang="en-GB" sz="2800" dirty="0"/>
              <a:t> sit </a:t>
            </a:r>
            <a:r>
              <a:rPr lang="en-GB" sz="2800" dirty="0" err="1"/>
              <a:t>amet</a:t>
            </a:r>
            <a:r>
              <a:rPr lang="en-GB" sz="2800" dirty="0"/>
              <a:t> </a:t>
            </a:r>
            <a:r>
              <a:rPr lang="en-GB" sz="2800" dirty="0" err="1"/>
              <a:t>est</a:t>
            </a:r>
            <a:r>
              <a:rPr lang="en-GB" sz="2800" dirty="0"/>
              <a:t> </a:t>
            </a:r>
            <a:r>
              <a:rPr lang="en-GB" sz="2800" dirty="0" err="1"/>
              <a:t>ornare</a:t>
            </a:r>
            <a:r>
              <a:rPr lang="en-GB" sz="2800" dirty="0"/>
              <a:t>, a </a:t>
            </a:r>
            <a:r>
              <a:rPr lang="en-GB" sz="2800" dirty="0" err="1"/>
              <a:t>imperdiet</a:t>
            </a:r>
            <a:r>
              <a:rPr lang="en-GB" sz="2800" dirty="0"/>
              <a:t> </a:t>
            </a:r>
            <a:r>
              <a:rPr lang="en-GB" sz="2800" dirty="0" err="1"/>
              <a:t>mauris</a:t>
            </a:r>
            <a:r>
              <a:rPr lang="en-GB" sz="2800" dirty="0"/>
              <a:t> </a:t>
            </a:r>
            <a:r>
              <a:rPr lang="en-GB" sz="2800" dirty="0" err="1"/>
              <a:t>pretium</a:t>
            </a:r>
            <a:r>
              <a:rPr lang="en-GB" sz="2800" dirty="0"/>
              <a:t>. </a:t>
            </a:r>
            <a:endParaRPr lang="en-US" altLang="en-US" sz="2800" dirty="0"/>
          </a:p>
        </p:txBody>
      </p:sp>
      <p:sp>
        <p:nvSpPr>
          <p:cNvPr id="46" name="Text Box 6"/>
          <p:cNvSpPr txBox="1">
            <a:spLocks noChangeArrowheads="1"/>
          </p:cNvSpPr>
          <p:nvPr/>
        </p:nvSpPr>
        <p:spPr bwMode="auto">
          <a:xfrm>
            <a:off x="331567" y="20940712"/>
            <a:ext cx="6415087"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Methodology</a:t>
            </a:r>
            <a:endParaRPr lang="en-AU" altLang="en-US" sz="3600" b="1" dirty="0">
              <a:latin typeface="Arial" panose="020B0604020202020204" pitchFamily="34" charset="0"/>
              <a:cs typeface="Arial" panose="020B0604020202020204" pitchFamily="34" charset="0"/>
            </a:endParaRPr>
          </a:p>
          <a:p>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 </a:t>
            </a:r>
            <a:r>
              <a:rPr lang="en-GB" sz="2800" dirty="0" err="1"/>
              <a:t>Cras</a:t>
            </a:r>
            <a:r>
              <a:rPr lang="en-GB" sz="2800" dirty="0"/>
              <a:t> </a:t>
            </a:r>
            <a:r>
              <a:rPr lang="en-GB" sz="2800" dirty="0" err="1"/>
              <a:t>eget</a:t>
            </a:r>
            <a:r>
              <a:rPr lang="en-GB" sz="2800" dirty="0"/>
              <a:t> </a:t>
            </a:r>
            <a:r>
              <a:rPr lang="en-GB" sz="2800" dirty="0" err="1"/>
              <a:t>commodo</a:t>
            </a:r>
            <a:r>
              <a:rPr lang="en-GB" sz="2800" dirty="0"/>
              <a:t> libero, </a:t>
            </a:r>
            <a:r>
              <a:rPr lang="en-GB" sz="2800" dirty="0" err="1"/>
              <a:t>sagittis</a:t>
            </a:r>
            <a:r>
              <a:rPr lang="en-GB" sz="2800" dirty="0"/>
              <a:t> cursus </a:t>
            </a:r>
            <a:r>
              <a:rPr lang="en-GB" sz="2800" dirty="0" err="1"/>
              <a:t>felis</a:t>
            </a:r>
            <a:r>
              <a:rPr lang="en-GB" sz="2800" dirty="0"/>
              <a:t>. </a:t>
            </a:r>
            <a:r>
              <a:rPr lang="en-GB" sz="2800" dirty="0" err="1"/>
              <a:t>Fusce</a:t>
            </a:r>
            <a:r>
              <a:rPr lang="en-GB" sz="2800" dirty="0"/>
              <a:t> </a:t>
            </a:r>
            <a:r>
              <a:rPr lang="en-GB" sz="2800" dirty="0" err="1"/>
              <a:t>vel</a:t>
            </a:r>
            <a:r>
              <a:rPr lang="en-GB" sz="2800" dirty="0"/>
              <a:t> </a:t>
            </a:r>
            <a:r>
              <a:rPr lang="en-GB" sz="2800" dirty="0" err="1"/>
              <a:t>consectetur</a:t>
            </a:r>
            <a:r>
              <a:rPr lang="en-GB" sz="2800" dirty="0"/>
              <a:t> </a:t>
            </a:r>
            <a:r>
              <a:rPr lang="en-GB" sz="2800" dirty="0" err="1"/>
              <a:t>risus</a:t>
            </a:r>
            <a:r>
              <a:rPr lang="en-GB" sz="2800" dirty="0"/>
              <a:t>. </a:t>
            </a:r>
            <a:r>
              <a:rPr lang="en-GB" sz="2800" dirty="0" err="1"/>
              <a:t>Donec</a:t>
            </a:r>
            <a:r>
              <a:rPr lang="en-GB" sz="2800" dirty="0"/>
              <a:t> </a:t>
            </a:r>
            <a:r>
              <a:rPr lang="en-GB" sz="2800" dirty="0" err="1"/>
              <a:t>sollicitudin</a:t>
            </a:r>
            <a:r>
              <a:rPr lang="en-GB" sz="2800" dirty="0"/>
              <a:t> </a:t>
            </a:r>
            <a:r>
              <a:rPr lang="en-GB" sz="2800" dirty="0" err="1"/>
              <a:t>rutrum</a:t>
            </a:r>
            <a:r>
              <a:rPr lang="en-GB" sz="2800" dirty="0"/>
              <a:t> </a:t>
            </a:r>
            <a:r>
              <a:rPr lang="en-GB" sz="2800" dirty="0" err="1"/>
              <a:t>tortor</a:t>
            </a:r>
            <a:r>
              <a:rPr lang="en-GB" sz="2800" dirty="0"/>
              <a:t>, in </a:t>
            </a:r>
            <a:r>
              <a:rPr lang="en-GB" sz="2800" dirty="0" err="1"/>
              <a:t>suscipit</a:t>
            </a:r>
            <a:r>
              <a:rPr lang="en-GB" sz="2800" dirty="0"/>
              <a:t> </a:t>
            </a:r>
            <a:r>
              <a:rPr lang="en-GB" sz="2800" dirty="0" err="1"/>
              <a:t>nisl</a:t>
            </a:r>
            <a:r>
              <a:rPr lang="en-GB" sz="2800" dirty="0"/>
              <a:t> </a:t>
            </a:r>
            <a:r>
              <a:rPr lang="en-GB" sz="2800" dirty="0" err="1"/>
              <a:t>blandit</a:t>
            </a:r>
            <a:r>
              <a:rPr lang="en-GB" sz="2800" dirty="0"/>
              <a:t> </a:t>
            </a:r>
            <a:r>
              <a:rPr lang="en-GB" sz="2800" dirty="0" err="1"/>
              <a:t>eu</a:t>
            </a:r>
            <a:r>
              <a:rPr lang="en-GB" sz="2800" dirty="0"/>
              <a:t>. </a:t>
            </a:r>
            <a:r>
              <a:rPr lang="en-GB" sz="2800" dirty="0" err="1"/>
              <a:t>Suspendisse</a:t>
            </a:r>
            <a:r>
              <a:rPr lang="en-GB" sz="2800" dirty="0"/>
              <a:t> </a:t>
            </a:r>
            <a:r>
              <a:rPr lang="en-GB" sz="2800" dirty="0" err="1"/>
              <a:t>sagittis</a:t>
            </a:r>
            <a:r>
              <a:rPr lang="en-GB" sz="2800" dirty="0"/>
              <a:t> </a:t>
            </a:r>
            <a:r>
              <a:rPr lang="en-GB" sz="2800" dirty="0" err="1"/>
              <a:t>mattis</a:t>
            </a:r>
            <a:r>
              <a:rPr lang="en-GB" sz="2800" dirty="0"/>
              <a:t> </a:t>
            </a:r>
            <a:r>
              <a:rPr lang="en-GB" sz="2800" dirty="0" err="1"/>
              <a:t>nisl</a:t>
            </a:r>
            <a:r>
              <a:rPr lang="en-GB" sz="2800" dirty="0"/>
              <a:t> id pharetra</a:t>
            </a:r>
            <a:r>
              <a:rPr lang="en-GB" sz="2800" dirty="0" smtClean="0"/>
              <a:t>.</a:t>
            </a:r>
            <a:endParaRPr lang="en-GB" sz="2800" dirty="0"/>
          </a:p>
        </p:txBody>
      </p:sp>
      <p:sp>
        <p:nvSpPr>
          <p:cNvPr id="47" name="Text Box 6"/>
          <p:cNvSpPr txBox="1">
            <a:spLocks noChangeArrowheads="1"/>
          </p:cNvSpPr>
          <p:nvPr/>
        </p:nvSpPr>
        <p:spPr bwMode="auto">
          <a:xfrm>
            <a:off x="7484456" y="16668260"/>
            <a:ext cx="6415087"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Results</a:t>
            </a: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a:t>
            </a:r>
            <a:endParaRPr lang="en-US" altLang="en-US" sz="2800" dirty="0"/>
          </a:p>
        </p:txBody>
      </p:sp>
      <p:sp>
        <p:nvSpPr>
          <p:cNvPr id="48" name="Text Box 6"/>
          <p:cNvSpPr txBox="1">
            <a:spLocks noChangeArrowheads="1"/>
          </p:cNvSpPr>
          <p:nvPr/>
        </p:nvSpPr>
        <p:spPr bwMode="auto">
          <a:xfrm>
            <a:off x="14579261" y="16386174"/>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Conclusions</a:t>
            </a: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smtClean="0"/>
              <a:t>.</a:t>
            </a:r>
          </a:p>
          <a:p>
            <a:pPr>
              <a:spcBef>
                <a:spcPct val="50000"/>
              </a:spcBef>
            </a:pPr>
            <a:endParaRPr lang="en-GB" altLang="en-US" sz="2800" dirty="0"/>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a:t>
            </a:r>
            <a:endParaRPr lang="en-US" altLang="en-US" sz="2800" dirty="0"/>
          </a:p>
          <a:p>
            <a:pPr>
              <a:spcBef>
                <a:spcPct val="50000"/>
              </a:spcBef>
            </a:pPr>
            <a:endParaRPr lang="en-US" altLang="en-US" sz="2800" dirty="0"/>
          </a:p>
        </p:txBody>
      </p:sp>
      <p:sp>
        <p:nvSpPr>
          <p:cNvPr id="49" name="Text Box 6"/>
          <p:cNvSpPr txBox="1">
            <a:spLocks noChangeArrowheads="1"/>
          </p:cNvSpPr>
          <p:nvPr/>
        </p:nvSpPr>
        <p:spPr bwMode="auto">
          <a:xfrm>
            <a:off x="7484455" y="6257121"/>
            <a:ext cx="6415087"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smtClean="0"/>
              <a:t>Lorem </a:t>
            </a:r>
            <a:r>
              <a:rPr lang="en-GB" sz="2800" dirty="0"/>
              <a:t>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 </a:t>
            </a:r>
            <a:r>
              <a:rPr lang="en-GB" sz="2800" dirty="0" err="1"/>
              <a:t>Cras</a:t>
            </a:r>
            <a:r>
              <a:rPr lang="en-GB" sz="2800" dirty="0"/>
              <a:t> </a:t>
            </a:r>
            <a:r>
              <a:rPr lang="en-GB" sz="2800" dirty="0" err="1"/>
              <a:t>eget</a:t>
            </a:r>
            <a:r>
              <a:rPr lang="en-GB" sz="2800" dirty="0"/>
              <a:t> </a:t>
            </a:r>
            <a:r>
              <a:rPr lang="en-GB" sz="2800" dirty="0" err="1"/>
              <a:t>commodo</a:t>
            </a:r>
            <a:r>
              <a:rPr lang="en-GB" sz="2800" dirty="0"/>
              <a:t> libero, </a:t>
            </a:r>
            <a:r>
              <a:rPr lang="en-GB" sz="2800" dirty="0" err="1"/>
              <a:t>sagittis</a:t>
            </a:r>
            <a:r>
              <a:rPr lang="en-GB" sz="2800" dirty="0"/>
              <a:t> cursus </a:t>
            </a:r>
            <a:r>
              <a:rPr lang="en-GB" sz="2800" dirty="0" err="1"/>
              <a:t>felis</a:t>
            </a:r>
            <a:r>
              <a:rPr lang="en-GB" sz="2800" dirty="0"/>
              <a:t>. </a:t>
            </a:r>
            <a:r>
              <a:rPr lang="en-GB" sz="2800" dirty="0" err="1"/>
              <a:t>Fusce</a:t>
            </a:r>
            <a:r>
              <a:rPr lang="en-GB" sz="2800" dirty="0"/>
              <a:t> </a:t>
            </a:r>
            <a:r>
              <a:rPr lang="en-GB" sz="2800" dirty="0" err="1"/>
              <a:t>vel</a:t>
            </a:r>
            <a:r>
              <a:rPr lang="en-GB" sz="2800" dirty="0"/>
              <a:t> </a:t>
            </a:r>
            <a:r>
              <a:rPr lang="en-GB" sz="2800" dirty="0" err="1"/>
              <a:t>consectetur</a:t>
            </a:r>
            <a:r>
              <a:rPr lang="en-GB" sz="2800" dirty="0"/>
              <a:t> </a:t>
            </a:r>
            <a:r>
              <a:rPr lang="en-GB" sz="2800" dirty="0" err="1"/>
              <a:t>risus</a:t>
            </a:r>
            <a:r>
              <a:rPr lang="en-GB" sz="2800" dirty="0"/>
              <a:t>. </a:t>
            </a:r>
            <a:r>
              <a:rPr lang="en-GB" sz="2800" dirty="0" err="1"/>
              <a:t>Donec</a:t>
            </a:r>
            <a:r>
              <a:rPr lang="en-GB" sz="2800" dirty="0"/>
              <a:t> </a:t>
            </a:r>
            <a:r>
              <a:rPr lang="en-GB" sz="2800" dirty="0" err="1"/>
              <a:t>sollicitudin</a:t>
            </a:r>
            <a:r>
              <a:rPr lang="en-GB" sz="2800" dirty="0"/>
              <a:t> </a:t>
            </a:r>
            <a:r>
              <a:rPr lang="en-GB" sz="2800" dirty="0" err="1"/>
              <a:t>rutrum</a:t>
            </a:r>
            <a:r>
              <a:rPr lang="en-GB" sz="2800" dirty="0"/>
              <a:t> </a:t>
            </a:r>
            <a:r>
              <a:rPr lang="en-GB" sz="2800" dirty="0" err="1"/>
              <a:t>tortor</a:t>
            </a:r>
            <a:r>
              <a:rPr lang="en-GB" sz="2800" dirty="0"/>
              <a:t>, in </a:t>
            </a:r>
            <a:r>
              <a:rPr lang="en-GB" sz="2800" dirty="0" err="1"/>
              <a:t>suscipit</a:t>
            </a:r>
            <a:r>
              <a:rPr lang="en-GB" sz="2800" dirty="0"/>
              <a:t> </a:t>
            </a:r>
            <a:r>
              <a:rPr lang="en-GB" sz="2800" dirty="0" err="1"/>
              <a:t>nisl</a:t>
            </a:r>
            <a:r>
              <a:rPr lang="en-GB" sz="2800" dirty="0"/>
              <a:t> </a:t>
            </a:r>
            <a:r>
              <a:rPr lang="en-GB" sz="2800" dirty="0" err="1"/>
              <a:t>blandit</a:t>
            </a:r>
            <a:r>
              <a:rPr lang="en-GB" sz="2800" dirty="0"/>
              <a:t> </a:t>
            </a:r>
            <a:r>
              <a:rPr lang="en-GB" sz="2800" dirty="0" err="1"/>
              <a:t>eu</a:t>
            </a:r>
            <a:r>
              <a:rPr lang="en-GB" sz="2800" dirty="0"/>
              <a:t>. </a:t>
            </a:r>
            <a:r>
              <a:rPr lang="en-GB" sz="2800" dirty="0" err="1"/>
              <a:t>Suspendisse</a:t>
            </a:r>
            <a:r>
              <a:rPr lang="en-GB" sz="2800" dirty="0"/>
              <a:t> </a:t>
            </a:r>
            <a:r>
              <a:rPr lang="en-GB" sz="2800" dirty="0" err="1"/>
              <a:t>sagittis</a:t>
            </a:r>
            <a:r>
              <a:rPr lang="en-GB" sz="2800" dirty="0"/>
              <a:t> </a:t>
            </a:r>
            <a:r>
              <a:rPr lang="en-GB" sz="2800" dirty="0" err="1"/>
              <a:t>mattis</a:t>
            </a:r>
            <a:r>
              <a:rPr lang="en-GB" sz="2800" dirty="0"/>
              <a:t> </a:t>
            </a:r>
            <a:r>
              <a:rPr lang="en-GB" sz="2800" dirty="0" err="1"/>
              <a:t>nisl</a:t>
            </a:r>
            <a:r>
              <a:rPr lang="en-GB" sz="2800" dirty="0"/>
              <a:t> id pharetra</a:t>
            </a:r>
            <a:r>
              <a:rPr lang="en-GB" sz="2800" dirty="0" smtClean="0"/>
              <a:t>.</a:t>
            </a:r>
            <a:endParaRPr lang="en-GB" sz="2800" dirty="0"/>
          </a:p>
        </p:txBody>
      </p:sp>
      <p:sp>
        <p:nvSpPr>
          <p:cNvPr id="50" name="Text Box 19"/>
          <p:cNvSpPr txBox="1">
            <a:spLocks noChangeArrowheads="1"/>
          </p:cNvSpPr>
          <p:nvPr/>
        </p:nvSpPr>
        <p:spPr bwMode="auto">
          <a:xfrm>
            <a:off x="14313545" y="14563276"/>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51" name="Picture 138" descr="screenshot_0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999345" y="10600876"/>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51"/>
          <p:cNvPicPr>
            <a:picLocks noChangeAspect="1"/>
          </p:cNvPicPr>
          <p:nvPr/>
        </p:nvPicPr>
        <p:blipFill rotWithShape="1">
          <a:blip r:embed="rId9"/>
          <a:srcRect l="1082" t="3873" r="2227" b="3035"/>
          <a:stretch/>
        </p:blipFill>
        <p:spPr>
          <a:xfrm>
            <a:off x="7599962" y="24515220"/>
            <a:ext cx="5875021" cy="3398520"/>
          </a:xfrm>
          <a:prstGeom prst="rect">
            <a:avLst/>
          </a:prstGeom>
        </p:spPr>
      </p:pic>
      <p:sp>
        <p:nvSpPr>
          <p:cNvPr id="53" name="Text Box 19"/>
          <p:cNvSpPr txBox="1">
            <a:spLocks noChangeArrowheads="1"/>
          </p:cNvSpPr>
          <p:nvPr/>
        </p:nvSpPr>
        <p:spPr bwMode="auto">
          <a:xfrm>
            <a:off x="7377109" y="27886561"/>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smtClean="0">
                <a:latin typeface="Times New Roman" charset="0"/>
              </a:rPr>
              <a:t>Creilly</a:t>
            </a:r>
            <a:r>
              <a:rPr lang="en-GB" altLang="en-US" sz="2000" i="1" dirty="0" smtClean="0">
                <a:latin typeface="Times New Roman" charset="0"/>
              </a:rPr>
              <a:t>, A.J (2007) ‘Population Data', SPEW Transactions 2008, Blackwell, London, p68-p77.</a:t>
            </a:r>
            <a:endParaRPr lang="en-AU" altLang="en-US" sz="2000" i="1" dirty="0">
              <a:latin typeface="Times New Roman" charset="0"/>
            </a:endParaRPr>
          </a:p>
        </p:txBody>
      </p:sp>
      <p:sp>
        <p:nvSpPr>
          <p:cNvPr id="54" name="Text Box 16"/>
          <p:cNvSpPr txBox="1">
            <a:spLocks noChangeArrowheads="1"/>
          </p:cNvSpPr>
          <p:nvPr/>
        </p:nvSpPr>
        <p:spPr bwMode="auto">
          <a:xfrm>
            <a:off x="7762872" y="1526653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Captions can also go below the image.  Make sure to use a large resolution photo.  Web photos / Internet photos are usually really bad looking on a poster. Photo reproduced from [2].</a:t>
            </a:r>
          </a:p>
        </p:txBody>
      </p:sp>
      <p:pic>
        <p:nvPicPr>
          <p:cNvPr id="56" name="Picture 136" descr="IMG_4255"/>
          <p:cNvPicPr>
            <a:picLocks noChangeAspect="1" noChangeArrowheads="1"/>
          </p:cNvPicPr>
          <p:nvPr/>
        </p:nvPicPr>
        <p:blipFill>
          <a:blip r:embed="rId10">
            <a:extLst>
              <a:ext uri="{28A0092B-C50C-407E-A947-70E740481C1C}">
                <a14:useLocalDpi xmlns:a14="http://schemas.microsoft.com/office/drawing/2010/main" val="0"/>
              </a:ext>
            </a:extLst>
          </a:blip>
          <a:srcRect t="20334" b="42812"/>
          <a:stretch>
            <a:fillRect/>
          </a:stretch>
        </p:blipFill>
        <p:spPr bwMode="auto">
          <a:xfrm>
            <a:off x="7762872" y="1214233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Text Box 21"/>
          <p:cNvSpPr txBox="1">
            <a:spLocks noChangeArrowheads="1"/>
          </p:cNvSpPr>
          <p:nvPr/>
        </p:nvSpPr>
        <p:spPr bwMode="auto">
          <a:xfrm>
            <a:off x="10666409" y="20925572"/>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pic>
        <p:nvPicPr>
          <p:cNvPr id="59" name="Picture 134" descr="00250018"/>
          <p:cNvPicPr>
            <a:picLocks noChangeArrowheads="1"/>
          </p:cNvPicPr>
          <p:nvPr/>
        </p:nvPicPr>
        <p:blipFill>
          <a:blip r:embed="rId11">
            <a:extLst>
              <a:ext uri="{28A0092B-C50C-407E-A947-70E740481C1C}">
                <a14:useLocalDpi xmlns:a14="http://schemas.microsoft.com/office/drawing/2010/main" val="0"/>
              </a:ext>
            </a:extLst>
          </a:blip>
          <a:srcRect b="2037"/>
          <a:stretch>
            <a:fillRect/>
          </a:stretch>
        </p:blipFill>
        <p:spPr bwMode="auto">
          <a:xfrm rot="5400000">
            <a:off x="7508078" y="21264503"/>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 name="Text Box 25"/>
          <p:cNvSpPr txBox="1">
            <a:spLocks noChangeArrowheads="1"/>
          </p:cNvSpPr>
          <p:nvPr/>
        </p:nvSpPr>
        <p:spPr bwMode="auto">
          <a:xfrm>
            <a:off x="14584023" y="598545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Tables should also have captions.  However they have their captions </a:t>
            </a:r>
            <a:r>
              <a:rPr lang="en-AU" altLang="en-US" sz="2000" b="1" i="1" dirty="0">
                <a:latin typeface="Times New Roman" charset="0"/>
              </a:rPr>
              <a:t>above</a:t>
            </a:r>
            <a:r>
              <a:rPr lang="en-AU" altLang="en-US" sz="2000" i="1" dirty="0">
                <a:latin typeface="Times New Roman" charset="0"/>
              </a:rPr>
              <a:t> the table, not under it!  </a:t>
            </a:r>
          </a:p>
        </p:txBody>
      </p:sp>
      <p:graphicFrame>
        <p:nvGraphicFramePr>
          <p:cNvPr id="61" name="Group 139"/>
          <p:cNvGraphicFramePr>
            <a:graphicFrameLocks noGrp="1"/>
          </p:cNvGraphicFramePr>
          <p:nvPr>
            <p:extLst>
              <p:ext uri="{D42A27DB-BD31-4B8C-83A1-F6EECF244321}">
                <p14:modId xmlns:p14="http://schemas.microsoft.com/office/powerpoint/2010/main" val="1422773716"/>
              </p:ext>
            </p:extLst>
          </p:nvPr>
        </p:nvGraphicFramePr>
        <p:xfrm>
          <a:off x="14897755" y="7067839"/>
          <a:ext cx="5867400" cy="3108960"/>
        </p:xfrm>
        <a:graphic>
          <a:graphicData uri="http://schemas.openxmlformats.org/drawingml/2006/table">
            <a:tbl>
              <a:tblPr/>
              <a:tblGrid>
                <a:gridCol w="1954213"/>
                <a:gridCol w="1958975"/>
                <a:gridCol w="1954212"/>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ea typeface="ＭＳ Ｐゴシック" charset="-128"/>
                        </a:rPr>
                        <a:t>TABLE 1: </a:t>
                      </a:r>
                      <a:r>
                        <a:rPr kumimoji="0" lang="en-US" altLang="en-US" sz="2800" b="0" i="0" u="none" strike="noStrike" cap="none" normalizeH="0" baseline="0" dirty="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r>
            </a:tbl>
          </a:graphicData>
        </a:graphic>
      </p:graphicFrame>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268</TotalTime>
  <Words>1456</Words>
  <Application>Microsoft Office PowerPoint</Application>
  <PresentationFormat>Custom</PresentationFormat>
  <Paragraphs>121</Paragraphs>
  <Slides>2</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vt:i4>
      </vt:variant>
    </vt:vector>
  </HeadingPairs>
  <TitlesOfParts>
    <vt:vector size="4" baseType="lpstr">
      <vt:lpstr>Office Theme</vt:lpstr>
      <vt:lpstr>Equation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Tudor, Timothy</cp:lastModifiedBy>
  <cp:revision>22</cp:revision>
  <dcterms:created xsi:type="dcterms:W3CDTF">2016-02-25T08:27:32Z</dcterms:created>
  <dcterms:modified xsi:type="dcterms:W3CDTF">2017-06-12T11:59:03Z</dcterms:modified>
</cp:coreProperties>
</file>