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78" r:id="rId3"/>
    <p:sldId id="372" r:id="rId4"/>
    <p:sldId id="373" r:id="rId5"/>
    <p:sldId id="374" r:id="rId6"/>
    <p:sldId id="356" r:id="rId7"/>
    <p:sldId id="358" r:id="rId8"/>
    <p:sldId id="375" r:id="rId9"/>
    <p:sldId id="357" r:id="rId10"/>
    <p:sldId id="376" r:id="rId11"/>
    <p:sldId id="280" r:id="rId12"/>
    <p:sldId id="281" r:id="rId13"/>
    <p:sldId id="377" r:id="rId14"/>
    <p:sldId id="360" r:id="rId15"/>
    <p:sldId id="361" r:id="rId16"/>
    <p:sldId id="362" r:id="rId17"/>
    <p:sldId id="363" r:id="rId18"/>
    <p:sldId id="378" r:id="rId19"/>
    <p:sldId id="379" r:id="rId20"/>
    <p:sldId id="371"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270" autoAdjust="0"/>
    <p:restoredTop sz="95794" autoAdjust="0"/>
  </p:normalViewPr>
  <p:slideViewPr>
    <p:cSldViewPr>
      <p:cViewPr>
        <p:scale>
          <a:sx n="142" d="100"/>
          <a:sy n="142" d="100"/>
        </p:scale>
        <p:origin x="390" y="-4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22/06/2024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22/06/2024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22/06/2024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22/06/2024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22/06/2024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22/06/2024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22/06/2024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22/06/2024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22/06/2024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22/06/2024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22/06/2024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22/06/2024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Fundamental Concepts of Management</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2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
        <p:nvSpPr>
          <p:cNvPr id="8" name="Content Placeholder 7">
            <a:extLst>
              <a:ext uri="{FF2B5EF4-FFF2-40B4-BE49-F238E27FC236}">
                <a16:creationId xmlns:a16="http://schemas.microsoft.com/office/drawing/2014/main" id="{7D0D20BE-EEFB-769F-0300-3510AB64761E}"/>
              </a:ext>
            </a:extLst>
          </p:cNvPr>
          <p:cNvSpPr>
            <a:spLocks noGrp="1"/>
          </p:cNvSpPr>
          <p:nvPr>
            <p:ph idx="1"/>
          </p:nvPr>
        </p:nvSpPr>
        <p:spPr/>
        <p:txBody>
          <a:bodyPr/>
          <a:lstStyle/>
          <a:p>
            <a:r>
              <a:rPr lang="en-US" sz="2000" dirty="0"/>
              <a:t>Management</a:t>
            </a:r>
          </a:p>
          <a:p>
            <a:r>
              <a:rPr lang="en-US" sz="2000" dirty="0"/>
              <a:t>Management efficiency and effectiveness</a:t>
            </a:r>
          </a:p>
          <a:p>
            <a:r>
              <a:rPr lang="en-US" sz="2000" dirty="0"/>
              <a:t>Efficient management</a:t>
            </a:r>
          </a:p>
          <a:p>
            <a:pPr lvl="1"/>
            <a:r>
              <a:rPr lang="en-US" sz="1600" dirty="0"/>
              <a:t>Efficiency example</a:t>
            </a:r>
          </a:p>
          <a:p>
            <a:r>
              <a:rPr lang="en-US" sz="2000" dirty="0"/>
              <a:t>Effective management</a:t>
            </a:r>
          </a:p>
          <a:p>
            <a:pPr lvl="1"/>
            <a:r>
              <a:rPr lang="en-US" sz="1600" dirty="0"/>
              <a:t>Effectiveness example</a:t>
            </a:r>
          </a:p>
          <a:p>
            <a:r>
              <a:rPr lang="en-US" sz="2000" dirty="0"/>
              <a:t>Organizational effectiveness and efficiency</a:t>
            </a:r>
          </a:p>
          <a:p>
            <a:r>
              <a:rPr lang="en-US" sz="2000" dirty="0"/>
              <a:t>Organizational advantages</a:t>
            </a:r>
          </a:p>
          <a:p>
            <a:r>
              <a:rPr lang="en-US" sz="2000" dirty="0"/>
              <a:t>Ways to improve organizational effectiveness</a:t>
            </a:r>
          </a:p>
          <a:p>
            <a:r>
              <a:rPr lang="en-US" sz="2000" dirty="0"/>
              <a:t>Ways to improve organizational efficiency </a:t>
            </a:r>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185C2-BFCA-AC61-241E-024C48CBBF26}"/>
              </a:ext>
            </a:extLst>
          </p:cNvPr>
          <p:cNvSpPr>
            <a:spLocks noGrp="1"/>
          </p:cNvSpPr>
          <p:nvPr>
            <p:ph type="title"/>
          </p:nvPr>
        </p:nvSpPr>
        <p:spPr>
          <a:xfrm>
            <a:off x="457200" y="274638"/>
            <a:ext cx="8229600" cy="1143000"/>
          </a:xfrm>
        </p:spPr>
        <p:txBody>
          <a:bodyPr wrap="square" anchor="ctr">
            <a:normAutofit/>
          </a:bodyPr>
          <a:lstStyle/>
          <a:p>
            <a:r>
              <a:rPr lang="en-US" sz="3600" b="1" dirty="0"/>
              <a:t>Management</a:t>
            </a:r>
          </a:p>
        </p:txBody>
      </p:sp>
      <p:sp>
        <p:nvSpPr>
          <p:cNvPr id="3" name="Content Placeholder 2">
            <a:extLst>
              <a:ext uri="{FF2B5EF4-FFF2-40B4-BE49-F238E27FC236}">
                <a16:creationId xmlns:a16="http://schemas.microsoft.com/office/drawing/2014/main" id="{341CBA7F-A9EB-CAC3-BF79-9E9C31453237}"/>
              </a:ext>
            </a:extLst>
          </p:cNvPr>
          <p:cNvSpPr>
            <a:spLocks noGrp="1"/>
          </p:cNvSpPr>
          <p:nvPr>
            <p:ph sz="half" idx="1"/>
          </p:nvPr>
        </p:nvSpPr>
        <p:spPr>
          <a:xfrm>
            <a:off x="457200" y="1600201"/>
            <a:ext cx="4038600" cy="3989040"/>
          </a:xfrm>
        </p:spPr>
        <p:txBody>
          <a:bodyPr wrap="square" anchor="t">
            <a:normAutofit/>
          </a:bodyPr>
          <a:lstStyle/>
          <a:p>
            <a:r>
              <a:rPr lang="en-US" sz="2400" dirty="0"/>
              <a:t>Management involves coordinating and overseeing the work activities of others so their activities are completed efficiently and effectively.</a:t>
            </a:r>
          </a:p>
        </p:txBody>
      </p:sp>
      <p:pic>
        <p:nvPicPr>
          <p:cNvPr id="6" name="Picture 4" descr="What is Customer Service Efficiency? The Basics - Acquire">
            <a:extLst>
              <a:ext uri="{FF2B5EF4-FFF2-40B4-BE49-F238E27FC236}">
                <a16:creationId xmlns:a16="http://schemas.microsoft.com/office/drawing/2014/main" id="{5BEFE6F0-FB9B-55AE-839E-77173A8E166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60849"/>
            <a:ext cx="4038600" cy="2376264"/>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06F12807-020F-D025-6EEA-5FC67B483B9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22/06/2024</a:t>
            </a:fld>
            <a:endParaRPr lang="en-GB" altLang="en-US" sz="900"/>
          </a:p>
        </p:txBody>
      </p:sp>
      <p:sp>
        <p:nvSpPr>
          <p:cNvPr id="5" name="Slide Number Placeholder 4">
            <a:extLst>
              <a:ext uri="{FF2B5EF4-FFF2-40B4-BE49-F238E27FC236}">
                <a16:creationId xmlns:a16="http://schemas.microsoft.com/office/drawing/2014/main" id="{ED3E80CA-FB7F-8408-060B-FBEA1F52B76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487304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F584-202D-DC24-EC0A-58A54B682D5A}"/>
              </a:ext>
            </a:extLst>
          </p:cNvPr>
          <p:cNvSpPr>
            <a:spLocks noGrp="1"/>
          </p:cNvSpPr>
          <p:nvPr>
            <p:ph type="title"/>
          </p:nvPr>
        </p:nvSpPr>
        <p:spPr/>
        <p:txBody>
          <a:bodyPr/>
          <a:lstStyle/>
          <a:p>
            <a:r>
              <a:rPr lang="en-US" sz="3600" b="1" dirty="0"/>
              <a:t>Let’s discuss</a:t>
            </a:r>
          </a:p>
        </p:txBody>
      </p:sp>
      <p:sp>
        <p:nvSpPr>
          <p:cNvPr id="3" name="Content Placeholder 2">
            <a:extLst>
              <a:ext uri="{FF2B5EF4-FFF2-40B4-BE49-F238E27FC236}">
                <a16:creationId xmlns:a16="http://schemas.microsoft.com/office/drawing/2014/main" id="{C6FBAA22-F398-5CB7-9035-9D2D61AD7147}"/>
              </a:ext>
            </a:extLst>
          </p:cNvPr>
          <p:cNvSpPr>
            <a:spLocks noGrp="1"/>
          </p:cNvSpPr>
          <p:nvPr>
            <p:ph idx="1"/>
          </p:nvPr>
        </p:nvSpPr>
        <p:spPr/>
        <p:txBody>
          <a:bodyPr/>
          <a:lstStyle/>
          <a:p>
            <a:pPr algn="just"/>
            <a:r>
              <a:rPr lang="en-US" sz="2800" dirty="0"/>
              <a:t>What is your understanding of the term efficiency and effectiveness?</a:t>
            </a:r>
          </a:p>
          <a:p>
            <a:pPr algn="just"/>
            <a:r>
              <a:rPr lang="en-US" sz="2800" dirty="0"/>
              <a:t>What is the difference between the two terms?</a:t>
            </a:r>
          </a:p>
        </p:txBody>
      </p:sp>
      <p:sp>
        <p:nvSpPr>
          <p:cNvPr id="4" name="Date Placeholder 3">
            <a:extLst>
              <a:ext uri="{FF2B5EF4-FFF2-40B4-BE49-F238E27FC236}">
                <a16:creationId xmlns:a16="http://schemas.microsoft.com/office/drawing/2014/main" id="{23D605C7-3354-B975-8CB7-57FAB3F15F33}"/>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D3FDC5B5-E8D8-3E7F-820C-A1AD0A82EAD0}"/>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581375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8A7EA-8A19-C9FA-2003-E809DE6D7B26}"/>
              </a:ext>
            </a:extLst>
          </p:cNvPr>
          <p:cNvSpPr>
            <a:spLocks noGrp="1"/>
          </p:cNvSpPr>
          <p:nvPr>
            <p:ph type="title"/>
          </p:nvPr>
        </p:nvSpPr>
        <p:spPr/>
        <p:txBody>
          <a:bodyPr/>
          <a:lstStyle/>
          <a:p>
            <a:r>
              <a:rPr lang="en-US" sz="3600" b="1" dirty="0"/>
              <a:t>Management </a:t>
            </a:r>
            <a:br>
              <a:rPr lang="en-US" sz="3600" b="1" dirty="0"/>
            </a:br>
            <a:r>
              <a:rPr lang="en-US" sz="3600" b="1" dirty="0"/>
              <a:t>Effectiveness and Efficiency</a:t>
            </a:r>
            <a:endParaRPr lang="en-US" sz="3600" dirty="0"/>
          </a:p>
        </p:txBody>
      </p:sp>
      <p:sp>
        <p:nvSpPr>
          <p:cNvPr id="3" name="Content Placeholder 2">
            <a:extLst>
              <a:ext uri="{FF2B5EF4-FFF2-40B4-BE49-F238E27FC236}">
                <a16:creationId xmlns:a16="http://schemas.microsoft.com/office/drawing/2014/main" id="{CA7D1E2B-53FA-F3CB-E8CB-99B3036D6D57}"/>
              </a:ext>
            </a:extLst>
          </p:cNvPr>
          <p:cNvSpPr>
            <a:spLocks noGrp="1"/>
          </p:cNvSpPr>
          <p:nvPr>
            <p:ph idx="1"/>
          </p:nvPr>
        </p:nvSpPr>
        <p:spPr/>
        <p:txBody>
          <a:bodyPr/>
          <a:lstStyle/>
          <a:p>
            <a:r>
              <a:rPr lang="en-US" sz="2400" dirty="0"/>
              <a:t>In the contemporary landscape, organizations face  uncertainties and unprecedented challenges when evaluating their performance. </a:t>
            </a:r>
          </a:p>
          <a:p>
            <a:r>
              <a:rPr lang="en-US" sz="2400" dirty="0"/>
              <a:t>Conducting organizational assessments is a common practice in high-performance entities, driven by continually pursuing improved results and outcomes. </a:t>
            </a:r>
          </a:p>
          <a:p>
            <a:r>
              <a:rPr lang="en-US" sz="2400" dirty="0"/>
              <a:t>Because of the organization’s need to have high standards and sustain competitiveness, they should manage their operation with </a:t>
            </a:r>
            <a:r>
              <a:rPr lang="en-US" sz="2400" b="1" dirty="0"/>
              <a:t>effectiveness</a:t>
            </a:r>
            <a:r>
              <a:rPr lang="en-US" sz="2400" dirty="0"/>
              <a:t> and </a:t>
            </a:r>
            <a:r>
              <a:rPr lang="en-US" sz="2400" b="1" dirty="0"/>
              <a:t>efficiency</a:t>
            </a:r>
            <a:r>
              <a:rPr lang="en-US" sz="2400" dirty="0"/>
              <a:t>.</a:t>
            </a:r>
          </a:p>
        </p:txBody>
      </p:sp>
      <p:sp>
        <p:nvSpPr>
          <p:cNvPr id="4" name="Date Placeholder 3">
            <a:extLst>
              <a:ext uri="{FF2B5EF4-FFF2-40B4-BE49-F238E27FC236}">
                <a16:creationId xmlns:a16="http://schemas.microsoft.com/office/drawing/2014/main" id="{70B76AAD-2C4E-BF02-32B4-6C4FCD5F19A6}"/>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822DCCBB-68CA-7A3B-DECB-5E7A57CEED67}"/>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35363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64E2211-88E0-D6C1-FC53-1EDE20BAF9AA}"/>
              </a:ext>
            </a:extLst>
          </p:cNvPr>
          <p:cNvSpPr>
            <a:spLocks noGrp="1"/>
          </p:cNvSpPr>
          <p:nvPr>
            <p:ph type="title"/>
          </p:nvPr>
        </p:nvSpPr>
        <p:spPr>
          <a:xfrm>
            <a:off x="457200" y="274638"/>
            <a:ext cx="8229600" cy="1143000"/>
          </a:xfrm>
        </p:spPr>
        <p:txBody>
          <a:bodyPr/>
          <a:lstStyle/>
          <a:p>
            <a:r>
              <a:rPr lang="en-US" sz="3600" b="1" dirty="0"/>
              <a:t>Effectiveness versus Efficiency</a:t>
            </a:r>
          </a:p>
        </p:txBody>
      </p:sp>
      <p:pic>
        <p:nvPicPr>
          <p:cNvPr id="7" name="Content Placeholder 6">
            <a:extLst>
              <a:ext uri="{FF2B5EF4-FFF2-40B4-BE49-F238E27FC236}">
                <a16:creationId xmlns:a16="http://schemas.microsoft.com/office/drawing/2014/main" id="{191C536D-DB1F-C48F-4556-461F6A6623B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3141" y="1600201"/>
            <a:ext cx="7057718" cy="3917032"/>
          </a:xfrm>
          <a:noFill/>
        </p:spPr>
      </p:pic>
      <p:sp>
        <p:nvSpPr>
          <p:cNvPr id="4" name="Date Placeholder 3">
            <a:extLst>
              <a:ext uri="{FF2B5EF4-FFF2-40B4-BE49-F238E27FC236}">
                <a16:creationId xmlns:a16="http://schemas.microsoft.com/office/drawing/2014/main" id="{440AD616-E322-B9B5-2284-C831F20C6D3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22/06/2024</a:t>
            </a:fld>
            <a:endParaRPr lang="en-GB" altLang="en-US" sz="900"/>
          </a:p>
        </p:txBody>
      </p:sp>
      <p:sp>
        <p:nvSpPr>
          <p:cNvPr id="5" name="Slide Number Placeholder 4">
            <a:extLst>
              <a:ext uri="{FF2B5EF4-FFF2-40B4-BE49-F238E27FC236}">
                <a16:creationId xmlns:a16="http://schemas.microsoft.com/office/drawing/2014/main" id="{5F727205-F436-13D7-D82C-22968C7219E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
        <p:nvSpPr>
          <p:cNvPr id="2" name="TextBox 1">
            <a:extLst>
              <a:ext uri="{FF2B5EF4-FFF2-40B4-BE49-F238E27FC236}">
                <a16:creationId xmlns:a16="http://schemas.microsoft.com/office/drawing/2014/main" id="{C3536A40-25C8-1F67-280C-F4375333CCE7}"/>
              </a:ext>
            </a:extLst>
          </p:cNvPr>
          <p:cNvSpPr txBox="1"/>
          <p:nvPr/>
        </p:nvSpPr>
        <p:spPr>
          <a:xfrm>
            <a:off x="3447333" y="5387181"/>
            <a:ext cx="2249334"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2663769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4BD1E-D2FA-C2E8-13DE-6285E8FC3661}"/>
              </a:ext>
            </a:extLst>
          </p:cNvPr>
          <p:cNvSpPr>
            <a:spLocks noGrp="1"/>
          </p:cNvSpPr>
          <p:nvPr>
            <p:ph type="title"/>
          </p:nvPr>
        </p:nvSpPr>
        <p:spPr/>
        <p:txBody>
          <a:bodyPr/>
          <a:lstStyle/>
          <a:p>
            <a:r>
              <a:rPr lang="en-US" sz="3600" b="1" dirty="0"/>
              <a:t>Efficient Management</a:t>
            </a:r>
          </a:p>
        </p:txBody>
      </p:sp>
      <p:sp>
        <p:nvSpPr>
          <p:cNvPr id="3" name="Content Placeholder 2">
            <a:extLst>
              <a:ext uri="{FF2B5EF4-FFF2-40B4-BE49-F238E27FC236}">
                <a16:creationId xmlns:a16="http://schemas.microsoft.com/office/drawing/2014/main" id="{3F1D3837-3CCE-54D2-0089-F268B9B8C3A1}"/>
              </a:ext>
            </a:extLst>
          </p:cNvPr>
          <p:cNvSpPr>
            <a:spLocks noGrp="1"/>
          </p:cNvSpPr>
          <p:nvPr>
            <p:ph idx="1"/>
          </p:nvPr>
        </p:nvSpPr>
        <p:spPr/>
        <p:txBody>
          <a:bodyPr/>
          <a:lstStyle/>
          <a:p>
            <a:r>
              <a:rPr lang="en-US" sz="2400" dirty="0"/>
              <a:t>Managers deal with scarce resources- including people, money, and equipment and want to use these resources efficiently.</a:t>
            </a:r>
          </a:p>
          <a:p>
            <a:r>
              <a:rPr lang="en-US" sz="2400" dirty="0"/>
              <a:t>Efficiency refers to getting the most output from the least resources possible.</a:t>
            </a:r>
          </a:p>
          <a:p>
            <a:r>
              <a:rPr lang="en-US" sz="2400" dirty="0"/>
              <a:t>It measures the relationship between inputs and outputs and how the organization’s inputs have been turned into outputs.</a:t>
            </a:r>
          </a:p>
          <a:p>
            <a:r>
              <a:rPr lang="en-US" sz="2400" dirty="0"/>
              <a:t>Efficiency is often referred to as “doing things right.”</a:t>
            </a:r>
          </a:p>
        </p:txBody>
      </p:sp>
      <p:sp>
        <p:nvSpPr>
          <p:cNvPr id="4" name="Date Placeholder 3">
            <a:extLst>
              <a:ext uri="{FF2B5EF4-FFF2-40B4-BE49-F238E27FC236}">
                <a16:creationId xmlns:a16="http://schemas.microsoft.com/office/drawing/2014/main" id="{82B390DD-E95F-43AC-0DDC-D3938D8BC37F}"/>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57E4EEE4-465B-D096-A0D4-1E2C878E1018}"/>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766069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431A5-780E-D256-29FF-F99AC857D771}"/>
              </a:ext>
            </a:extLst>
          </p:cNvPr>
          <p:cNvSpPr>
            <a:spLocks noGrp="1"/>
          </p:cNvSpPr>
          <p:nvPr>
            <p:ph type="title"/>
          </p:nvPr>
        </p:nvSpPr>
        <p:spPr>
          <a:xfrm>
            <a:off x="457200" y="274638"/>
            <a:ext cx="8229600" cy="1143000"/>
          </a:xfrm>
        </p:spPr>
        <p:txBody>
          <a:bodyPr wrap="square" anchor="ctr">
            <a:normAutofit/>
          </a:bodyPr>
          <a:lstStyle/>
          <a:p>
            <a:r>
              <a:rPr lang="en-US" sz="3600" b="1" dirty="0"/>
              <a:t>Efficiency example</a:t>
            </a:r>
          </a:p>
        </p:txBody>
      </p:sp>
      <p:sp>
        <p:nvSpPr>
          <p:cNvPr id="3" name="Content Placeholder 2">
            <a:extLst>
              <a:ext uri="{FF2B5EF4-FFF2-40B4-BE49-F238E27FC236}">
                <a16:creationId xmlns:a16="http://schemas.microsoft.com/office/drawing/2014/main" id="{39050D5B-82B8-C6BA-F4C6-E5817D376CBA}"/>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200" dirty="0"/>
              <a:t>Let’s assume we have a textile company that makes 1000 products per shift.</a:t>
            </a:r>
          </a:p>
          <a:p>
            <a:pPr>
              <a:lnSpc>
                <a:spcPct val="90000"/>
              </a:lnSpc>
            </a:pPr>
            <a:r>
              <a:rPr lang="en-US" sz="2200" dirty="0"/>
              <a:t>1000 products are the maximum product the company can produce.</a:t>
            </a:r>
          </a:p>
          <a:p>
            <a:pPr>
              <a:lnSpc>
                <a:spcPct val="90000"/>
              </a:lnSpc>
            </a:pPr>
            <a:r>
              <a:rPr lang="en-US" sz="2200" dirty="0"/>
              <a:t>So, we can say the efficiency of the process is = actual output/target output *100 (for %)</a:t>
            </a:r>
          </a:p>
          <a:p>
            <a:pPr>
              <a:lnSpc>
                <a:spcPct val="90000"/>
              </a:lnSpc>
            </a:pPr>
            <a:r>
              <a:rPr lang="en-US" sz="2200" dirty="0"/>
              <a:t>In this case 1000/1000 -&gt; 100%</a:t>
            </a:r>
          </a:p>
        </p:txBody>
      </p:sp>
      <p:pic>
        <p:nvPicPr>
          <p:cNvPr id="1026" name="Picture 2" descr="Efficiency icon flat style">
            <a:extLst>
              <a:ext uri="{FF2B5EF4-FFF2-40B4-BE49-F238E27FC236}">
                <a16:creationId xmlns:a16="http://schemas.microsoft.com/office/drawing/2014/main" id="{DA62DC3A-8CEE-FBDF-3402-45BB314CEFA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50969"/>
            <a:ext cx="4038600" cy="2687504"/>
          </a:xfrm>
          <a:prstGeom prst="rect">
            <a:avLst/>
          </a:prstGeom>
          <a:solidFill>
            <a:srgbClr val="FFFFFF"/>
          </a:solidFill>
        </p:spPr>
      </p:pic>
      <p:sp>
        <p:nvSpPr>
          <p:cNvPr id="4" name="Date Placeholder 3">
            <a:extLst>
              <a:ext uri="{FF2B5EF4-FFF2-40B4-BE49-F238E27FC236}">
                <a16:creationId xmlns:a16="http://schemas.microsoft.com/office/drawing/2014/main" id="{6D71EB35-A375-98D4-CCE7-FFC735E46B9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22/06/2024</a:t>
            </a:fld>
            <a:endParaRPr lang="en-GB" altLang="en-US" sz="900"/>
          </a:p>
        </p:txBody>
      </p:sp>
      <p:sp>
        <p:nvSpPr>
          <p:cNvPr id="5" name="Slide Number Placeholder 4">
            <a:extLst>
              <a:ext uri="{FF2B5EF4-FFF2-40B4-BE49-F238E27FC236}">
                <a16:creationId xmlns:a16="http://schemas.microsoft.com/office/drawing/2014/main" id="{39248691-7396-24FF-6BF4-9F1C6D732FC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3092450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84420-21F0-4410-41F8-62580E9A4829}"/>
              </a:ext>
            </a:extLst>
          </p:cNvPr>
          <p:cNvSpPr>
            <a:spLocks noGrp="1"/>
          </p:cNvSpPr>
          <p:nvPr>
            <p:ph type="title"/>
          </p:nvPr>
        </p:nvSpPr>
        <p:spPr/>
        <p:txBody>
          <a:bodyPr/>
          <a:lstStyle/>
          <a:p>
            <a:r>
              <a:rPr lang="en-US" sz="3600" b="1" dirty="0"/>
              <a:t>Effective Management</a:t>
            </a:r>
          </a:p>
        </p:txBody>
      </p:sp>
      <p:sp>
        <p:nvSpPr>
          <p:cNvPr id="3" name="Content Placeholder 2">
            <a:extLst>
              <a:ext uri="{FF2B5EF4-FFF2-40B4-BE49-F238E27FC236}">
                <a16:creationId xmlns:a16="http://schemas.microsoft.com/office/drawing/2014/main" id="{38A4D11D-717D-3E1B-4D3B-2D8ABB7E4E4E}"/>
              </a:ext>
            </a:extLst>
          </p:cNvPr>
          <p:cNvSpPr>
            <a:spLocks noGrp="1"/>
          </p:cNvSpPr>
          <p:nvPr>
            <p:ph idx="1"/>
          </p:nvPr>
        </p:nvSpPr>
        <p:spPr/>
        <p:txBody>
          <a:bodyPr/>
          <a:lstStyle/>
          <a:p>
            <a:r>
              <a:rPr lang="en-US" sz="2400" dirty="0"/>
              <a:t>Effectiveness entails engaging in actions that lead to the accomplishment of objectives. </a:t>
            </a:r>
          </a:p>
          <a:p>
            <a:r>
              <a:rPr lang="en-US" sz="2400" dirty="0"/>
              <a:t>It is concerned with results, reducing costs, increasing sales, improving quality, creating value, and driving innovation and creativity.</a:t>
            </a:r>
          </a:p>
          <a:p>
            <a:r>
              <a:rPr lang="en-US" sz="2400" dirty="0"/>
              <a:t>Effectiveness is often referred to as “doing the right thing.”</a:t>
            </a:r>
          </a:p>
          <a:p>
            <a:endParaRPr lang="en-US" dirty="0"/>
          </a:p>
        </p:txBody>
      </p:sp>
      <p:sp>
        <p:nvSpPr>
          <p:cNvPr id="4" name="Date Placeholder 3">
            <a:extLst>
              <a:ext uri="{FF2B5EF4-FFF2-40B4-BE49-F238E27FC236}">
                <a16:creationId xmlns:a16="http://schemas.microsoft.com/office/drawing/2014/main" id="{54F02A93-361D-959E-447F-E30CF576E7F5}"/>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C5CD6FE0-E48F-2D2F-55FA-539A32EC9497}"/>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696895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431A5-780E-D256-29FF-F99AC857D771}"/>
              </a:ext>
            </a:extLst>
          </p:cNvPr>
          <p:cNvSpPr>
            <a:spLocks noGrp="1"/>
          </p:cNvSpPr>
          <p:nvPr>
            <p:ph type="title"/>
          </p:nvPr>
        </p:nvSpPr>
        <p:spPr/>
        <p:txBody>
          <a:bodyPr/>
          <a:lstStyle/>
          <a:p>
            <a:r>
              <a:rPr lang="en-US" sz="3600" b="1" dirty="0"/>
              <a:t>Effectiveness example</a:t>
            </a:r>
          </a:p>
        </p:txBody>
      </p:sp>
      <p:sp>
        <p:nvSpPr>
          <p:cNvPr id="3" name="Content Placeholder 2">
            <a:extLst>
              <a:ext uri="{FF2B5EF4-FFF2-40B4-BE49-F238E27FC236}">
                <a16:creationId xmlns:a16="http://schemas.microsoft.com/office/drawing/2014/main" id="{39050D5B-82B8-C6BA-F4C6-E5817D376CBA}"/>
              </a:ext>
            </a:extLst>
          </p:cNvPr>
          <p:cNvSpPr>
            <a:spLocks noGrp="1"/>
          </p:cNvSpPr>
          <p:nvPr>
            <p:ph idx="1"/>
          </p:nvPr>
        </p:nvSpPr>
        <p:spPr/>
        <p:txBody>
          <a:bodyPr/>
          <a:lstStyle/>
          <a:p>
            <a:r>
              <a:rPr lang="en-US" sz="2400" dirty="0"/>
              <a:t>Let’s assume we have a textile company that makes 1000 products per shift.</a:t>
            </a:r>
          </a:p>
          <a:p>
            <a:r>
              <a:rPr lang="en-US" sz="2400" dirty="0"/>
              <a:t>1000 products are the maximum product the company can produce.</a:t>
            </a:r>
          </a:p>
          <a:p>
            <a:r>
              <a:rPr lang="en-US" sz="2400" dirty="0"/>
              <a:t>Out of 1000 product, 20 are faulty and cannot be sold. This means 980 of products are good.</a:t>
            </a:r>
          </a:p>
          <a:p>
            <a:r>
              <a:rPr lang="en-US" sz="2400" dirty="0"/>
              <a:t>The effectiveness of the process is = total good output/total output (*100 for %)</a:t>
            </a:r>
          </a:p>
          <a:p>
            <a:r>
              <a:rPr lang="en-US" sz="2400" dirty="0"/>
              <a:t>980/1000 -&gt; 98%</a:t>
            </a:r>
          </a:p>
        </p:txBody>
      </p:sp>
      <p:sp>
        <p:nvSpPr>
          <p:cNvPr id="4" name="Date Placeholder 3">
            <a:extLst>
              <a:ext uri="{FF2B5EF4-FFF2-40B4-BE49-F238E27FC236}">
                <a16:creationId xmlns:a16="http://schemas.microsoft.com/office/drawing/2014/main" id="{6D71EB35-A375-98D4-CCE7-FFC735E46B97}"/>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39248691-7396-24FF-6BF4-9F1C6D732FC0}"/>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128853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514B-5E2B-6ABA-F3F2-2F706675F5DD}"/>
              </a:ext>
            </a:extLst>
          </p:cNvPr>
          <p:cNvSpPr>
            <a:spLocks noGrp="1"/>
          </p:cNvSpPr>
          <p:nvPr>
            <p:ph type="title"/>
          </p:nvPr>
        </p:nvSpPr>
        <p:spPr/>
        <p:txBody>
          <a:bodyPr/>
          <a:lstStyle/>
          <a:p>
            <a:r>
              <a:rPr lang="en-US" sz="3600" b="1" dirty="0"/>
              <a:t>Effectiveness versus efficiency</a:t>
            </a:r>
          </a:p>
        </p:txBody>
      </p:sp>
      <p:pic>
        <p:nvPicPr>
          <p:cNvPr id="7" name="Content Placeholder 6">
            <a:extLst>
              <a:ext uri="{FF2B5EF4-FFF2-40B4-BE49-F238E27FC236}">
                <a16:creationId xmlns:a16="http://schemas.microsoft.com/office/drawing/2014/main" id="{F393A33C-E25D-15AE-92B7-AD150B9C6D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8350" y="2447131"/>
            <a:ext cx="7607300" cy="2222500"/>
          </a:xfrm>
        </p:spPr>
      </p:pic>
      <p:sp>
        <p:nvSpPr>
          <p:cNvPr id="4" name="Date Placeholder 3">
            <a:extLst>
              <a:ext uri="{FF2B5EF4-FFF2-40B4-BE49-F238E27FC236}">
                <a16:creationId xmlns:a16="http://schemas.microsoft.com/office/drawing/2014/main" id="{909A3359-ABDA-19E2-4965-187511CCB611}"/>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7A46C3D0-AE92-9725-0C22-239DA66FB2D3}"/>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2238583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FB3FE-79DD-E186-9DC9-E44DABA8F50C}"/>
              </a:ext>
            </a:extLst>
          </p:cNvPr>
          <p:cNvSpPr>
            <a:spLocks noGrp="1"/>
          </p:cNvSpPr>
          <p:nvPr>
            <p:ph type="title"/>
          </p:nvPr>
        </p:nvSpPr>
        <p:spPr/>
        <p:txBody>
          <a:bodyPr/>
          <a:lstStyle/>
          <a:p>
            <a:r>
              <a:rPr lang="en-US" sz="3600" b="1" dirty="0"/>
              <a:t>Organizational </a:t>
            </a:r>
            <a:br>
              <a:rPr lang="en-US" sz="3600" b="1" dirty="0"/>
            </a:br>
            <a:r>
              <a:rPr lang="en-US" sz="3600" b="1" dirty="0"/>
              <a:t>Effectiveness and efficiency </a:t>
            </a:r>
          </a:p>
        </p:txBody>
      </p:sp>
      <p:sp>
        <p:nvSpPr>
          <p:cNvPr id="3" name="Content Placeholder 2">
            <a:extLst>
              <a:ext uri="{FF2B5EF4-FFF2-40B4-BE49-F238E27FC236}">
                <a16:creationId xmlns:a16="http://schemas.microsoft.com/office/drawing/2014/main" id="{E9DA9047-05B1-A4D5-B622-BCC978C18581}"/>
              </a:ext>
            </a:extLst>
          </p:cNvPr>
          <p:cNvSpPr>
            <a:spLocks noGrp="1"/>
          </p:cNvSpPr>
          <p:nvPr>
            <p:ph idx="1"/>
          </p:nvPr>
        </p:nvSpPr>
        <p:spPr/>
        <p:txBody>
          <a:bodyPr/>
          <a:lstStyle/>
          <a:p>
            <a:r>
              <a:rPr lang="en-US" sz="2400" dirty="0"/>
              <a:t>Effectiveness and efficiency, though distinct, are interrelated, influencing one another.</a:t>
            </a:r>
          </a:p>
          <a:p>
            <a:r>
              <a:rPr lang="en-US" sz="2400" dirty="0"/>
              <a:t>Therefore, management plays a crucial role in ensuring success in both.</a:t>
            </a:r>
          </a:p>
          <a:p>
            <a:r>
              <a:rPr lang="en-US" sz="2400" dirty="0"/>
              <a:t>Organizational performance = effectiveness x efficiency</a:t>
            </a:r>
          </a:p>
        </p:txBody>
      </p:sp>
      <p:sp>
        <p:nvSpPr>
          <p:cNvPr id="4" name="Date Placeholder 3">
            <a:extLst>
              <a:ext uri="{FF2B5EF4-FFF2-40B4-BE49-F238E27FC236}">
                <a16:creationId xmlns:a16="http://schemas.microsoft.com/office/drawing/2014/main" id="{640576DE-4350-6215-A1B8-F1445F032ED2}"/>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3255B366-F22D-2A6B-DE04-D306554444C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595006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852C3-C972-39A8-8B89-38181C1D862B}"/>
              </a:ext>
            </a:extLst>
          </p:cNvPr>
          <p:cNvSpPr>
            <a:spLocks noGrp="1"/>
          </p:cNvSpPr>
          <p:nvPr>
            <p:ph type="title"/>
          </p:nvPr>
        </p:nvSpPr>
        <p:spPr/>
        <p:txBody>
          <a:bodyPr/>
          <a:lstStyle/>
          <a:p>
            <a:r>
              <a:rPr lang="en-US" sz="3600" b="1" dirty="0"/>
              <a:t>Differences between </a:t>
            </a:r>
            <a:br>
              <a:rPr lang="en-US" sz="3600" b="1" dirty="0"/>
            </a:br>
            <a:r>
              <a:rPr lang="en-US" sz="3600" b="1" dirty="0"/>
              <a:t>efficiency and effectiveness</a:t>
            </a:r>
          </a:p>
        </p:txBody>
      </p:sp>
      <p:sp>
        <p:nvSpPr>
          <p:cNvPr id="3" name="Text Placeholder 2">
            <a:extLst>
              <a:ext uri="{FF2B5EF4-FFF2-40B4-BE49-F238E27FC236}">
                <a16:creationId xmlns:a16="http://schemas.microsoft.com/office/drawing/2014/main" id="{FADDF038-A01F-3656-6BFD-06E6C2D19B39}"/>
              </a:ext>
            </a:extLst>
          </p:cNvPr>
          <p:cNvSpPr>
            <a:spLocks noGrp="1"/>
          </p:cNvSpPr>
          <p:nvPr>
            <p:ph type="body" idx="1"/>
          </p:nvPr>
        </p:nvSpPr>
        <p:spPr/>
        <p:txBody>
          <a:bodyPr/>
          <a:lstStyle/>
          <a:p>
            <a:pPr algn="ctr"/>
            <a:r>
              <a:rPr lang="en-US" dirty="0"/>
              <a:t>Efficiency</a:t>
            </a:r>
          </a:p>
        </p:txBody>
      </p:sp>
      <p:sp>
        <p:nvSpPr>
          <p:cNvPr id="4" name="Content Placeholder 3">
            <a:extLst>
              <a:ext uri="{FF2B5EF4-FFF2-40B4-BE49-F238E27FC236}">
                <a16:creationId xmlns:a16="http://schemas.microsoft.com/office/drawing/2014/main" id="{C95C129B-F1C7-085A-3F2E-27287A0E7336}"/>
              </a:ext>
            </a:extLst>
          </p:cNvPr>
          <p:cNvSpPr>
            <a:spLocks noGrp="1"/>
          </p:cNvSpPr>
          <p:nvPr>
            <p:ph sz="half" idx="2"/>
          </p:nvPr>
        </p:nvSpPr>
        <p:spPr/>
        <p:txBody>
          <a:bodyPr/>
          <a:lstStyle/>
          <a:p>
            <a:r>
              <a:rPr lang="en-US" sz="2000" dirty="0"/>
              <a:t>It focuses on the maximum result with the least time and effort</a:t>
            </a:r>
          </a:p>
          <a:p>
            <a:r>
              <a:rPr lang="en-US" sz="2000" dirty="0"/>
              <a:t>It focuses on the process</a:t>
            </a:r>
          </a:p>
          <a:p>
            <a:r>
              <a:rPr lang="en-US" sz="2000" dirty="0"/>
              <a:t>It is very important for the organization (e.g., reducing costs)</a:t>
            </a:r>
          </a:p>
          <a:p>
            <a:r>
              <a:rPr lang="en-US" sz="2000" dirty="0"/>
              <a:t>It is yield oriented</a:t>
            </a:r>
          </a:p>
          <a:p>
            <a:r>
              <a:rPr lang="en-US" sz="2000" dirty="0"/>
              <a:t>Efficiency is productivity metric</a:t>
            </a:r>
          </a:p>
        </p:txBody>
      </p:sp>
      <p:sp>
        <p:nvSpPr>
          <p:cNvPr id="5" name="Text Placeholder 4">
            <a:extLst>
              <a:ext uri="{FF2B5EF4-FFF2-40B4-BE49-F238E27FC236}">
                <a16:creationId xmlns:a16="http://schemas.microsoft.com/office/drawing/2014/main" id="{6B01BDF5-562B-90D3-E7D1-3AD09B275E76}"/>
              </a:ext>
            </a:extLst>
          </p:cNvPr>
          <p:cNvSpPr>
            <a:spLocks noGrp="1"/>
          </p:cNvSpPr>
          <p:nvPr>
            <p:ph type="body" sz="quarter" idx="3"/>
          </p:nvPr>
        </p:nvSpPr>
        <p:spPr/>
        <p:txBody>
          <a:bodyPr/>
          <a:lstStyle/>
          <a:p>
            <a:pPr algn="ctr"/>
            <a:r>
              <a:rPr lang="en-US" dirty="0"/>
              <a:t>Effectiveness</a:t>
            </a:r>
          </a:p>
        </p:txBody>
      </p:sp>
      <p:sp>
        <p:nvSpPr>
          <p:cNvPr id="6" name="Content Placeholder 5">
            <a:extLst>
              <a:ext uri="{FF2B5EF4-FFF2-40B4-BE49-F238E27FC236}">
                <a16:creationId xmlns:a16="http://schemas.microsoft.com/office/drawing/2014/main" id="{32AE21FE-452C-151C-7190-DD005E5B5F60}"/>
              </a:ext>
            </a:extLst>
          </p:cNvPr>
          <p:cNvSpPr>
            <a:spLocks noGrp="1"/>
          </p:cNvSpPr>
          <p:nvPr>
            <p:ph sz="quarter" idx="4"/>
          </p:nvPr>
        </p:nvSpPr>
        <p:spPr/>
        <p:txBody>
          <a:bodyPr/>
          <a:lstStyle/>
          <a:p>
            <a:r>
              <a:rPr lang="en-US" sz="2000" dirty="0"/>
              <a:t>It is doing the right thing in the right way of right time.</a:t>
            </a:r>
          </a:p>
          <a:p>
            <a:r>
              <a:rPr lang="en-US" sz="2000" dirty="0"/>
              <a:t>It is on the end result</a:t>
            </a:r>
          </a:p>
          <a:p>
            <a:r>
              <a:rPr lang="en-US" sz="2000" dirty="0"/>
              <a:t>It is very important factor for the customer.</a:t>
            </a:r>
          </a:p>
          <a:p>
            <a:r>
              <a:rPr lang="en-US" sz="2000" dirty="0"/>
              <a:t>It is result oriented</a:t>
            </a:r>
          </a:p>
          <a:p>
            <a:r>
              <a:rPr lang="en-US" sz="2000" dirty="0"/>
              <a:t>Effectiveness is a quality metric</a:t>
            </a:r>
          </a:p>
        </p:txBody>
      </p:sp>
      <p:sp>
        <p:nvSpPr>
          <p:cNvPr id="7" name="Date Placeholder 6">
            <a:extLst>
              <a:ext uri="{FF2B5EF4-FFF2-40B4-BE49-F238E27FC236}">
                <a16:creationId xmlns:a16="http://schemas.microsoft.com/office/drawing/2014/main" id="{FB411224-6B34-C1DA-59F6-3F72F7200C3B}"/>
              </a:ext>
            </a:extLst>
          </p:cNvPr>
          <p:cNvSpPr>
            <a:spLocks noGrp="1"/>
          </p:cNvSpPr>
          <p:nvPr>
            <p:ph type="dt" sz="half" idx="10"/>
          </p:nvPr>
        </p:nvSpPr>
        <p:spPr/>
        <p:txBody>
          <a:bodyPr/>
          <a:lstStyle/>
          <a:p>
            <a:pPr>
              <a:defRPr/>
            </a:pPr>
            <a:fld id="{58294B62-8E1A-194F-B9B9-BE470DCBB83C}" type="datetime1">
              <a:rPr lang="en-GB" altLang="en-US" smtClean="0"/>
              <a:pPr>
                <a:defRPr/>
              </a:pPr>
              <a:t>22/06/2024</a:t>
            </a:fld>
            <a:endParaRPr lang="en-GB" altLang="en-US"/>
          </a:p>
        </p:txBody>
      </p:sp>
      <p:sp>
        <p:nvSpPr>
          <p:cNvPr id="8" name="Slide Number Placeholder 7">
            <a:extLst>
              <a:ext uri="{FF2B5EF4-FFF2-40B4-BE49-F238E27FC236}">
                <a16:creationId xmlns:a16="http://schemas.microsoft.com/office/drawing/2014/main" id="{574161DB-0D7B-DA8C-409D-606666322BB9}"/>
              </a:ext>
            </a:extLst>
          </p:cNvPr>
          <p:cNvSpPr>
            <a:spLocks noGrp="1"/>
          </p:cNvSpPr>
          <p:nvPr>
            <p:ph type="sldNum" sz="quarter" idx="11"/>
          </p:nvPr>
        </p:nvSpPr>
        <p:spPr/>
        <p:txBody>
          <a:bodyPr/>
          <a:lstStyle/>
          <a:p>
            <a:pPr>
              <a:defRPr/>
            </a:pPr>
            <a:fld id="{3B73E9B7-706A-2843-BF19-C2EE2C86D41E}" type="slidenum">
              <a:rPr lang="en-GB" altLang="en-US" smtClean="0"/>
              <a:pPr>
                <a:defRPr/>
              </a:pPr>
              <a:t>13</a:t>
            </a:fld>
            <a:endParaRPr lang="en-GB" altLang="en-US"/>
          </a:p>
        </p:txBody>
      </p:sp>
    </p:spTree>
    <p:extLst>
      <p:ext uri="{BB962C8B-B14F-4D97-AF65-F5344CB8AC3E}">
        <p14:creationId xmlns:p14="http://schemas.microsoft.com/office/powerpoint/2010/main" val="2307376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FA004-CCB9-A7E3-462A-D75FB6DCA6B3}"/>
              </a:ext>
            </a:extLst>
          </p:cNvPr>
          <p:cNvSpPr>
            <a:spLocks noGrp="1"/>
          </p:cNvSpPr>
          <p:nvPr>
            <p:ph type="title"/>
          </p:nvPr>
        </p:nvSpPr>
        <p:spPr/>
        <p:txBody>
          <a:bodyPr/>
          <a:lstStyle/>
          <a:p>
            <a:r>
              <a:rPr lang="en-US" sz="3600" b="1" dirty="0"/>
              <a:t>Importance of </a:t>
            </a:r>
            <a:br>
              <a:rPr lang="en-US" sz="3600" b="1" dirty="0"/>
            </a:br>
            <a:r>
              <a:rPr lang="en-US" sz="3600" b="1" dirty="0"/>
              <a:t>effectiveness and efficiency</a:t>
            </a:r>
          </a:p>
        </p:txBody>
      </p:sp>
      <p:sp>
        <p:nvSpPr>
          <p:cNvPr id="3" name="Content Placeholder 2">
            <a:extLst>
              <a:ext uri="{FF2B5EF4-FFF2-40B4-BE49-F238E27FC236}">
                <a16:creationId xmlns:a16="http://schemas.microsoft.com/office/drawing/2014/main" id="{47D26457-9017-D641-EC2F-EB09ED39C36B}"/>
              </a:ext>
            </a:extLst>
          </p:cNvPr>
          <p:cNvSpPr>
            <a:spLocks noGrp="1"/>
          </p:cNvSpPr>
          <p:nvPr>
            <p:ph idx="1"/>
          </p:nvPr>
        </p:nvSpPr>
        <p:spPr/>
        <p:txBody>
          <a:bodyPr/>
          <a:lstStyle/>
          <a:p>
            <a:r>
              <a:rPr lang="en-US" sz="2400" dirty="0"/>
              <a:t>To achieve short-term and long-term goals</a:t>
            </a:r>
          </a:p>
          <a:p>
            <a:r>
              <a:rPr lang="en-US" sz="2400" dirty="0"/>
              <a:t>Improving productivity </a:t>
            </a:r>
          </a:p>
          <a:p>
            <a:r>
              <a:rPr lang="en-US" sz="2400" dirty="0"/>
              <a:t>Minimizing and reducing business costs</a:t>
            </a:r>
          </a:p>
          <a:p>
            <a:r>
              <a:rPr lang="en-US" sz="2400" dirty="0"/>
              <a:t>Ensuring sustainable business growth</a:t>
            </a:r>
          </a:p>
          <a:p>
            <a:r>
              <a:rPr lang="en-US" sz="2400" dirty="0"/>
              <a:t>Maintaining stable profitability</a:t>
            </a:r>
          </a:p>
          <a:p>
            <a:r>
              <a:rPr lang="en-US" sz="2400" dirty="0"/>
              <a:t>Focusing on market performance </a:t>
            </a:r>
            <a:endParaRPr lang="en-US" dirty="0"/>
          </a:p>
        </p:txBody>
      </p:sp>
      <p:sp>
        <p:nvSpPr>
          <p:cNvPr id="4" name="Date Placeholder 3">
            <a:extLst>
              <a:ext uri="{FF2B5EF4-FFF2-40B4-BE49-F238E27FC236}">
                <a16:creationId xmlns:a16="http://schemas.microsoft.com/office/drawing/2014/main" id="{6CE6BFF6-114A-4CB1-54F5-35FF004A1623}"/>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4A39AB5A-703E-5A78-C989-125461384396}"/>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486753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BC289-1CC5-E151-D764-082556A8B7F3}"/>
              </a:ext>
            </a:extLst>
          </p:cNvPr>
          <p:cNvSpPr>
            <a:spLocks noGrp="1"/>
          </p:cNvSpPr>
          <p:nvPr>
            <p:ph type="title"/>
          </p:nvPr>
        </p:nvSpPr>
        <p:spPr/>
        <p:txBody>
          <a:bodyPr/>
          <a:lstStyle/>
          <a:p>
            <a:r>
              <a:rPr lang="en-US" sz="3600" b="1" dirty="0"/>
              <a:t>Organizational advantages</a:t>
            </a:r>
          </a:p>
        </p:txBody>
      </p:sp>
      <p:sp>
        <p:nvSpPr>
          <p:cNvPr id="3" name="Content Placeholder 2">
            <a:extLst>
              <a:ext uri="{FF2B5EF4-FFF2-40B4-BE49-F238E27FC236}">
                <a16:creationId xmlns:a16="http://schemas.microsoft.com/office/drawing/2014/main" id="{2DCA33AE-5116-2757-D133-103AF4687C6A}"/>
              </a:ext>
            </a:extLst>
          </p:cNvPr>
          <p:cNvSpPr>
            <a:spLocks noGrp="1"/>
          </p:cNvSpPr>
          <p:nvPr>
            <p:ph idx="1"/>
          </p:nvPr>
        </p:nvSpPr>
        <p:spPr/>
        <p:txBody>
          <a:bodyPr/>
          <a:lstStyle/>
          <a:p>
            <a:pPr marL="0" indent="0">
              <a:buNone/>
            </a:pPr>
            <a:r>
              <a:rPr lang="en-US" sz="2400" dirty="0"/>
              <a:t>Through efficient and effective management, organizations are able to:</a:t>
            </a:r>
          </a:p>
          <a:p>
            <a:r>
              <a:rPr lang="en-US" sz="2400" dirty="0"/>
              <a:t>Identify opportunities that can be improved.</a:t>
            </a:r>
          </a:p>
          <a:p>
            <a:r>
              <a:rPr lang="en-US" sz="2400" dirty="0"/>
              <a:t>Make changes that initiate better ways of doing things.</a:t>
            </a:r>
          </a:p>
          <a:p>
            <a:r>
              <a:rPr lang="en-US" sz="2400" dirty="0"/>
              <a:t>Learn how to align the workforce to focus on common goals.</a:t>
            </a:r>
          </a:p>
          <a:p>
            <a:r>
              <a:rPr lang="en-US" sz="2400" dirty="0"/>
              <a:t>Position the resources with the strategic objectives.</a:t>
            </a:r>
          </a:p>
          <a:p>
            <a:r>
              <a:rPr lang="en-US" sz="2400" dirty="0"/>
              <a:t>Deliver better results.</a:t>
            </a:r>
          </a:p>
          <a:p>
            <a:endParaRPr lang="en-US" dirty="0"/>
          </a:p>
        </p:txBody>
      </p:sp>
      <p:sp>
        <p:nvSpPr>
          <p:cNvPr id="4" name="Date Placeholder 3">
            <a:extLst>
              <a:ext uri="{FF2B5EF4-FFF2-40B4-BE49-F238E27FC236}">
                <a16:creationId xmlns:a16="http://schemas.microsoft.com/office/drawing/2014/main" id="{AF1D7048-5488-D7F3-5925-EC0CEA1E8504}"/>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2D6BED5B-7269-1D3B-3AB8-1C35D3F56AED}"/>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3880247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1DFC9-9495-79A3-2F42-9F8BFE5875D4}"/>
              </a:ext>
            </a:extLst>
          </p:cNvPr>
          <p:cNvSpPr>
            <a:spLocks noGrp="1"/>
          </p:cNvSpPr>
          <p:nvPr>
            <p:ph type="title"/>
          </p:nvPr>
        </p:nvSpPr>
        <p:spPr/>
        <p:txBody>
          <a:bodyPr/>
          <a:lstStyle/>
          <a:p>
            <a:r>
              <a:rPr lang="en-US" sz="3600" b="1" dirty="0"/>
              <a:t>Ways to improve organizational effectiveness</a:t>
            </a:r>
          </a:p>
        </p:txBody>
      </p:sp>
      <p:sp>
        <p:nvSpPr>
          <p:cNvPr id="3" name="Content Placeholder 2">
            <a:extLst>
              <a:ext uri="{FF2B5EF4-FFF2-40B4-BE49-F238E27FC236}">
                <a16:creationId xmlns:a16="http://schemas.microsoft.com/office/drawing/2014/main" id="{9CA0FF9D-AD93-C15E-7FE8-061DECA14306}"/>
              </a:ext>
            </a:extLst>
          </p:cNvPr>
          <p:cNvSpPr>
            <a:spLocks noGrp="1"/>
          </p:cNvSpPr>
          <p:nvPr>
            <p:ph idx="1"/>
          </p:nvPr>
        </p:nvSpPr>
        <p:spPr/>
        <p:txBody>
          <a:bodyPr/>
          <a:lstStyle/>
          <a:p>
            <a:r>
              <a:rPr lang="en-US" sz="2400" dirty="0"/>
              <a:t>Better communication</a:t>
            </a:r>
          </a:p>
          <a:p>
            <a:r>
              <a:rPr lang="en-US" sz="2400" dirty="0"/>
              <a:t>Creating good relationship between employees and managers</a:t>
            </a:r>
          </a:p>
          <a:p>
            <a:r>
              <a:rPr lang="en-US" sz="2400" dirty="0"/>
              <a:t>Providing clear direction </a:t>
            </a:r>
          </a:p>
          <a:p>
            <a:r>
              <a:rPr lang="en-US" sz="2400" dirty="0"/>
              <a:t>Being able to adapt and implement change when necessary</a:t>
            </a:r>
          </a:p>
          <a:p>
            <a:r>
              <a:rPr lang="en-US" sz="2400" dirty="0"/>
              <a:t>Creating a positive environment</a:t>
            </a:r>
          </a:p>
        </p:txBody>
      </p:sp>
      <p:sp>
        <p:nvSpPr>
          <p:cNvPr id="4" name="Date Placeholder 3">
            <a:extLst>
              <a:ext uri="{FF2B5EF4-FFF2-40B4-BE49-F238E27FC236}">
                <a16:creationId xmlns:a16="http://schemas.microsoft.com/office/drawing/2014/main" id="{B2FFFE40-6478-125D-A9B4-D2FCF13E18C9}"/>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6A9A796B-D615-31CD-B59C-4B47C1050FE6}"/>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609473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E4736-686A-CCCB-66F3-CF566560D6D5}"/>
              </a:ext>
            </a:extLst>
          </p:cNvPr>
          <p:cNvSpPr>
            <a:spLocks noGrp="1"/>
          </p:cNvSpPr>
          <p:nvPr>
            <p:ph type="title"/>
          </p:nvPr>
        </p:nvSpPr>
        <p:spPr/>
        <p:txBody>
          <a:bodyPr/>
          <a:lstStyle/>
          <a:p>
            <a:r>
              <a:rPr lang="en-US" sz="3600" b="1" dirty="0"/>
              <a:t>Ways to improve organizational efficiency </a:t>
            </a:r>
          </a:p>
        </p:txBody>
      </p:sp>
      <p:sp>
        <p:nvSpPr>
          <p:cNvPr id="3" name="Content Placeholder 2">
            <a:extLst>
              <a:ext uri="{FF2B5EF4-FFF2-40B4-BE49-F238E27FC236}">
                <a16:creationId xmlns:a16="http://schemas.microsoft.com/office/drawing/2014/main" id="{F6422EEE-0FB5-855C-A05A-AE730EE34C9D}"/>
              </a:ext>
            </a:extLst>
          </p:cNvPr>
          <p:cNvSpPr>
            <a:spLocks noGrp="1"/>
          </p:cNvSpPr>
          <p:nvPr>
            <p:ph idx="1"/>
          </p:nvPr>
        </p:nvSpPr>
        <p:spPr/>
        <p:txBody>
          <a:bodyPr/>
          <a:lstStyle/>
          <a:p>
            <a:r>
              <a:rPr lang="en-US" sz="2400" dirty="0"/>
              <a:t>Streamlining organizational processes</a:t>
            </a:r>
          </a:p>
          <a:p>
            <a:r>
              <a:rPr lang="en-US" sz="2400" dirty="0"/>
              <a:t>Integrating technology in the business operations</a:t>
            </a:r>
          </a:p>
          <a:p>
            <a:r>
              <a:rPr lang="en-US" sz="2400" dirty="0"/>
              <a:t>Ensuring employees are well trained </a:t>
            </a:r>
          </a:p>
          <a:p>
            <a:r>
              <a:rPr lang="en-US" sz="2400" dirty="0"/>
              <a:t>Providing performance metrics to measure and track performance</a:t>
            </a:r>
          </a:p>
          <a:p>
            <a:r>
              <a:rPr lang="en-US" sz="2400" dirty="0"/>
              <a:t>Continuous development and improvement</a:t>
            </a:r>
          </a:p>
        </p:txBody>
      </p:sp>
      <p:sp>
        <p:nvSpPr>
          <p:cNvPr id="4" name="Date Placeholder 3">
            <a:extLst>
              <a:ext uri="{FF2B5EF4-FFF2-40B4-BE49-F238E27FC236}">
                <a16:creationId xmlns:a16="http://schemas.microsoft.com/office/drawing/2014/main" id="{CDB856D9-2C47-D8FB-5C81-768A14DC883D}"/>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52125A57-6578-2B73-92DB-CA69678A0BC2}"/>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2541459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BA67-1F5B-D69B-5867-DC64C7D946BF}"/>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A535E95C-2042-D13E-AA11-82469678CC57}"/>
              </a:ext>
            </a:extLst>
          </p:cNvPr>
          <p:cNvSpPr>
            <a:spLocks noGrp="1"/>
          </p:cNvSpPr>
          <p:nvPr>
            <p:ph idx="1"/>
          </p:nvPr>
        </p:nvSpPr>
        <p:spPr/>
        <p:txBody>
          <a:bodyPr/>
          <a:lstStyle/>
          <a:p>
            <a:pPr marL="0" indent="0">
              <a:buNone/>
            </a:pPr>
            <a:r>
              <a:rPr lang="en-GB" sz="2000" b="1" i="1" dirty="0"/>
              <a:t>The drive for efficiency can sometimes mean cutting corners, which can lead to a not-so-great product or service. On the other hand, focusing solely on effectiveness could mean perfecting the product or service to the point where it misses the market window or goes way over budget</a:t>
            </a:r>
            <a:r>
              <a:rPr lang="en-GB" sz="2000" b="1" i="1"/>
              <a:t>. </a:t>
            </a:r>
          </a:p>
          <a:p>
            <a:pPr marL="0" indent="0">
              <a:buNone/>
            </a:pPr>
            <a:r>
              <a:rPr lang="en-US" sz="2400"/>
              <a:t>In </a:t>
            </a:r>
            <a:r>
              <a:rPr lang="en-US" sz="2400" dirty="0"/>
              <a:t>group of 4-5, discuss the following question.</a:t>
            </a:r>
          </a:p>
          <a:p>
            <a:r>
              <a:rPr lang="en-US" sz="2400" dirty="0"/>
              <a:t>Is it possible for managers nowadays to be effective and efficient in organizations? If so, how?</a:t>
            </a:r>
          </a:p>
          <a:p>
            <a:r>
              <a:rPr lang="en-US" sz="2400" dirty="0"/>
              <a:t>You need to support your answers with examples from real life organizations.</a:t>
            </a:r>
          </a:p>
          <a:p>
            <a:r>
              <a:rPr lang="en-US" sz="2400" dirty="0"/>
              <a:t>Be prepared to present your ideas.</a:t>
            </a:r>
          </a:p>
        </p:txBody>
      </p:sp>
      <p:sp>
        <p:nvSpPr>
          <p:cNvPr id="4" name="Date Placeholder 3">
            <a:extLst>
              <a:ext uri="{FF2B5EF4-FFF2-40B4-BE49-F238E27FC236}">
                <a16:creationId xmlns:a16="http://schemas.microsoft.com/office/drawing/2014/main" id="{0D799A58-49C9-248E-4AF4-808A2260AF1D}"/>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36088A46-6F9E-60FB-4886-1BA245B6B433}"/>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2985232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0895A-5DFC-9EA5-B354-D155C8420E6F}"/>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A9DDE90A-8536-8A1C-6C9E-DB99A55872A6}"/>
              </a:ext>
            </a:extLst>
          </p:cNvPr>
          <p:cNvSpPr>
            <a:spLocks noGrp="1"/>
          </p:cNvSpPr>
          <p:nvPr>
            <p:ph idx="1"/>
          </p:nvPr>
        </p:nvSpPr>
        <p:spPr/>
        <p:txBody>
          <a:bodyPr/>
          <a:lstStyle/>
          <a:p>
            <a:r>
              <a:rPr lang="en-US" sz="1600" b="1" dirty="0">
                <a:ea typeface="+mn-lt"/>
                <a:cs typeface="+mn-lt"/>
              </a:rPr>
              <a:t>Case study:</a:t>
            </a:r>
          </a:p>
          <a:p>
            <a:pPr marL="0" indent="0">
              <a:buNone/>
            </a:pPr>
            <a:r>
              <a:rPr lang="en-US" sz="1600" dirty="0">
                <a:ea typeface="+mn-lt"/>
                <a:cs typeface="+mn-lt"/>
              </a:rPr>
              <a:t>The Widget Manufacturing Company produces widgets for various industries. The company has been in business for several years and is known for its quality products. However, in recent months, the company has faced challenges in meeting customer demand and controlling production costs. The production manager, Alex, is responsible for overseeing the manufacturing process. The current situation demands a balance between efficiency and effectiveness to ensure timely deliveries and cost control.</a:t>
            </a:r>
            <a:endParaRPr lang="en-US" sz="1600"/>
          </a:p>
          <a:p>
            <a:r>
              <a:rPr lang="en-US" sz="1600" b="1" dirty="0">
                <a:ea typeface="+mn-lt"/>
                <a:cs typeface="+mn-lt"/>
              </a:rPr>
              <a:t>Questions:</a:t>
            </a:r>
            <a:endParaRPr lang="en-US" sz="1600"/>
          </a:p>
          <a:p>
            <a:pPr lvl="1"/>
            <a:r>
              <a:rPr lang="en-US" sz="1600" dirty="0">
                <a:ea typeface="+mn-lt"/>
                <a:cs typeface="+mn-lt"/>
              </a:rPr>
              <a:t>Identify two specific areas in the production process where efficiency could be improved. Explain how these improvements could positively impact the company's overall performance.</a:t>
            </a:r>
            <a:endParaRPr lang="en-US" sz="1600"/>
          </a:p>
          <a:p>
            <a:pPr lvl="1"/>
            <a:r>
              <a:rPr lang="en-US" sz="1600" dirty="0">
                <a:ea typeface="+mn-lt"/>
                <a:cs typeface="+mn-lt"/>
              </a:rPr>
              <a:t>In terms of effectiveness, what goals or objectives should the Widget Manufacturing Company prioritize to ensure long-term success? Provide at least two recommendations.</a:t>
            </a:r>
            <a:endParaRPr lang="en-US" sz="1600" dirty="0"/>
          </a:p>
          <a:p>
            <a:endParaRPr lang="en-US" dirty="0"/>
          </a:p>
        </p:txBody>
      </p:sp>
      <p:sp>
        <p:nvSpPr>
          <p:cNvPr id="4" name="Date Placeholder 3">
            <a:extLst>
              <a:ext uri="{FF2B5EF4-FFF2-40B4-BE49-F238E27FC236}">
                <a16:creationId xmlns:a16="http://schemas.microsoft.com/office/drawing/2014/main" id="{70EDFC90-BC2A-0497-C2E8-2A9F49F81680}"/>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590B8FB8-D374-6C76-991F-503B8CFA2AEC}"/>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42100747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566F-CF47-D8C4-5DB8-9DA9D9F4A98D}"/>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29FB1288-64F7-6764-C8EA-1F8672B87F06}"/>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endParaRPr kumimoji="0" lang="en-US" sz="2000" b="0" i="0" u="none" strike="noStrike" kern="1200" cap="none" spc="0" normalizeH="0" baseline="0" noProof="0" dirty="0">
              <a:ln>
                <a:noFill/>
              </a:ln>
              <a:solidFill>
                <a:prstClr val="black"/>
              </a:solidFill>
              <a:effectLst/>
              <a:uLnTx/>
              <a:uFillTx/>
              <a:ea typeface="+mn-ea"/>
              <a:cs typeface="+mn-cs"/>
            </a:endParaRPr>
          </a:p>
          <a:p>
            <a:r>
              <a:rPr lang="en-US" sz="2000" dirty="0"/>
              <a:t>Needle, D. Burns, J. (2019) Business in context: an introduction to business and its environment. Seventh edition. Andover: Cengage Learning.</a:t>
            </a:r>
          </a:p>
          <a:p>
            <a:r>
              <a:rPr lang="en-US" sz="20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D435764B-5D82-128B-6F22-2AD7D6572BE9}"/>
              </a:ext>
            </a:extLst>
          </p:cNvPr>
          <p:cNvSpPr>
            <a:spLocks noGrp="1"/>
          </p:cNvSpPr>
          <p:nvPr>
            <p:ph type="dt" sz="half" idx="10"/>
          </p:nvPr>
        </p:nvSpPr>
        <p:spPr/>
        <p:txBody>
          <a:bodyPr/>
          <a:lstStyle/>
          <a:p>
            <a:pPr>
              <a:defRPr/>
            </a:pPr>
            <a:fld id="{130ADD5E-52E0-0D44-B721-F95AB1FBEECE}" type="datetime1">
              <a:rPr lang="en-GB" altLang="en-US" smtClean="0"/>
              <a:pPr>
                <a:defRPr/>
              </a:pPr>
              <a:t>22/06/2024</a:t>
            </a:fld>
            <a:endParaRPr lang="en-GB" altLang="en-US"/>
          </a:p>
        </p:txBody>
      </p:sp>
      <p:sp>
        <p:nvSpPr>
          <p:cNvPr id="5" name="Slide Number Placeholder 4">
            <a:extLst>
              <a:ext uri="{FF2B5EF4-FFF2-40B4-BE49-F238E27FC236}">
                <a16:creationId xmlns:a16="http://schemas.microsoft.com/office/drawing/2014/main" id="{5DEDA063-0230-0A7B-CB43-F318021B9E61}"/>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5117427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6324</TotalTime>
  <Words>1062</Words>
  <Application>Microsoft Office PowerPoint</Application>
  <PresentationFormat>On-screen Show (4:3)</PresentationFormat>
  <Paragraphs>142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Myriad Pro</vt:lpstr>
      <vt:lpstr>Arial</vt:lpstr>
      <vt:lpstr>Source Sans Pro</vt:lpstr>
      <vt:lpstr>Verdana</vt:lpstr>
      <vt:lpstr>20140311PresentationUWTSDTemplate</vt:lpstr>
      <vt:lpstr>   Fundamental Concepts of Management       LCBB4008         Week 2 – Session 1 </vt:lpstr>
      <vt:lpstr>Objectives</vt:lpstr>
      <vt:lpstr>Management</vt:lpstr>
      <vt:lpstr>Let’s discuss</vt:lpstr>
      <vt:lpstr>Management  Effectiveness and Efficiency</vt:lpstr>
      <vt:lpstr>Effectiveness versus Efficiency</vt:lpstr>
      <vt:lpstr>Efficient Management</vt:lpstr>
      <vt:lpstr>Efficiency example</vt:lpstr>
      <vt:lpstr>Effective Management</vt:lpstr>
      <vt:lpstr>Effectiveness example</vt:lpstr>
      <vt:lpstr>Effectiveness versus efficiency</vt:lpstr>
      <vt:lpstr>Organizational  Effectiveness and efficiency </vt:lpstr>
      <vt:lpstr>Differences between  efficiency and effectiveness</vt:lpstr>
      <vt:lpstr>Importance of  effectiveness and efficiency</vt:lpstr>
      <vt:lpstr>Organizational advantages</vt:lpstr>
      <vt:lpstr>Ways to improve organizational effectiveness</vt:lpstr>
      <vt:lpstr>Ways to improve organizational efficiency </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142</cp:revision>
  <cp:lastPrinted>2018-07-02T15:32:24Z</cp:lastPrinted>
  <dcterms:created xsi:type="dcterms:W3CDTF">2002-10-07T19:43:58Z</dcterms:created>
  <dcterms:modified xsi:type="dcterms:W3CDTF">2024-06-22T09:06:09Z</dcterms:modified>
</cp:coreProperties>
</file>