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5"/>
  </p:notesMasterIdLst>
  <p:sldIdLst>
    <p:sldId id="257" r:id="rId2"/>
    <p:sldId id="258" r:id="rId3"/>
    <p:sldId id="261" r:id="rId4"/>
    <p:sldId id="259" r:id="rId5"/>
    <p:sldId id="275" r:id="rId6"/>
    <p:sldId id="264" r:id="rId7"/>
    <p:sldId id="276" r:id="rId8"/>
    <p:sldId id="277" r:id="rId9"/>
    <p:sldId id="283" r:id="rId10"/>
    <p:sldId id="278" r:id="rId11"/>
    <p:sldId id="280" r:id="rId12"/>
    <p:sldId id="281" r:id="rId13"/>
    <p:sldId id="282" r:id="rId14"/>
    <p:sldId id="260" r:id="rId15"/>
    <p:sldId id="263" r:id="rId16"/>
    <p:sldId id="267" r:id="rId17"/>
    <p:sldId id="265" r:id="rId18"/>
    <p:sldId id="266" r:id="rId19"/>
    <p:sldId id="268" r:id="rId20"/>
    <p:sldId id="269" r:id="rId21"/>
    <p:sldId id="271" r:id="rId22"/>
    <p:sldId id="272" r:id="rId23"/>
    <p:sldId id="273"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C352E2-0ADB-4B6B-BCDE-EFA0A5A4856C}" v="45" dt="2025-12-03T18:59:14.366"/>
    <p1510:client id="{B41BA35E-1310-455B-A81D-1F6483EEE2C6}" v="4" dt="2025-12-03T19:50:08.4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8063" autoAdjust="0"/>
  </p:normalViewPr>
  <p:slideViewPr>
    <p:cSldViewPr snapToGrid="0">
      <p:cViewPr varScale="1">
        <p:scale>
          <a:sx n="49" d="100"/>
          <a:sy n="49" d="100"/>
        </p:scale>
        <p:origin x="133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olina Kruczynska" userId="cfdc1d5566d27960" providerId="LiveId" clId="{6B9DEC5D-3E63-4650-8CFC-656626958EA8}"/>
    <pc:docChg chg="undo custSel addSld delSld modSld sldOrd">
      <pc:chgData name="Karolina Kruczynska" userId="cfdc1d5566d27960" providerId="LiveId" clId="{6B9DEC5D-3E63-4650-8CFC-656626958EA8}" dt="2025-12-03T19:52:27.289" v="2916" actId="20577"/>
      <pc:docMkLst>
        <pc:docMk/>
      </pc:docMkLst>
      <pc:sldChg chg="modSp mod modNotesTx">
        <pc:chgData name="Karolina Kruczynska" userId="cfdc1d5566d27960" providerId="LiveId" clId="{6B9DEC5D-3E63-4650-8CFC-656626958EA8}" dt="2025-12-03T19:44:50.199" v="2881" actId="20577"/>
        <pc:sldMkLst>
          <pc:docMk/>
          <pc:sldMk cId="672780847" sldId="257"/>
        </pc:sldMkLst>
        <pc:spChg chg="mod">
          <ac:chgData name="Karolina Kruczynska" userId="cfdc1d5566d27960" providerId="LiveId" clId="{6B9DEC5D-3E63-4650-8CFC-656626958EA8}" dt="2025-12-03T18:53:20.629" v="2685" actId="1076"/>
          <ac:spMkLst>
            <pc:docMk/>
            <pc:sldMk cId="672780847" sldId="257"/>
            <ac:spMk id="2" creationId="{1C0E43F8-B543-4A36-B001-312C3FD5FEA9}"/>
          </ac:spMkLst>
        </pc:spChg>
        <pc:spChg chg="mod">
          <ac:chgData name="Karolina Kruczynska" userId="cfdc1d5566d27960" providerId="LiveId" clId="{6B9DEC5D-3E63-4650-8CFC-656626958EA8}" dt="2025-12-03T19:44:40.692" v="2880" actId="313"/>
          <ac:spMkLst>
            <pc:docMk/>
            <pc:sldMk cId="672780847" sldId="257"/>
            <ac:spMk id="4" creationId="{576D148A-8335-4835-BEC8-7F2537A2555F}"/>
          </ac:spMkLst>
        </pc:spChg>
        <pc:picChg chg="mod">
          <ac:chgData name="Karolina Kruczynska" userId="cfdc1d5566d27960" providerId="LiveId" clId="{6B9DEC5D-3E63-4650-8CFC-656626958EA8}" dt="2025-12-03T18:53:23.360" v="2686" actId="1076"/>
          <ac:picMkLst>
            <pc:docMk/>
            <pc:sldMk cId="672780847" sldId="257"/>
            <ac:picMk id="1028" creationId="{DC1F45AD-4D65-4CAE-A1BE-79CB9362A525}"/>
          </ac:picMkLst>
        </pc:picChg>
      </pc:sldChg>
      <pc:sldChg chg="modSp mod ord modNotesTx">
        <pc:chgData name="Karolina Kruczynska" userId="cfdc1d5566d27960" providerId="LiveId" clId="{6B9DEC5D-3E63-4650-8CFC-656626958EA8}" dt="2025-12-03T18:53:45.452" v="2721" actId="20577"/>
        <pc:sldMkLst>
          <pc:docMk/>
          <pc:sldMk cId="3814256836" sldId="258"/>
        </pc:sldMkLst>
        <pc:spChg chg="mod">
          <ac:chgData name="Karolina Kruczynska" userId="cfdc1d5566d27960" providerId="LiveId" clId="{6B9DEC5D-3E63-4650-8CFC-656626958EA8}" dt="2025-12-03T18:53:45.452" v="2721" actId="20577"/>
          <ac:spMkLst>
            <pc:docMk/>
            <pc:sldMk cId="3814256836" sldId="258"/>
            <ac:spMk id="4" creationId="{576D148A-8335-4835-BEC8-7F2537A2555F}"/>
          </ac:spMkLst>
        </pc:spChg>
      </pc:sldChg>
      <pc:sldChg chg="modSp mod ord modNotesTx">
        <pc:chgData name="Karolina Kruczynska" userId="cfdc1d5566d27960" providerId="LiveId" clId="{6B9DEC5D-3E63-4650-8CFC-656626958EA8}" dt="2025-12-03T19:45:28.664" v="2884" actId="20577"/>
        <pc:sldMkLst>
          <pc:docMk/>
          <pc:sldMk cId="2619816892" sldId="259"/>
        </pc:sldMkLst>
        <pc:spChg chg="mod">
          <ac:chgData name="Karolina Kruczynska" userId="cfdc1d5566d27960" providerId="LiveId" clId="{6B9DEC5D-3E63-4650-8CFC-656626958EA8}" dt="2025-12-03T19:45:28.664" v="2884" actId="20577"/>
          <ac:spMkLst>
            <pc:docMk/>
            <pc:sldMk cId="2619816892" sldId="259"/>
            <ac:spMk id="2" creationId="{6E844F1A-DB68-4C37-B777-5DD707C7D41F}"/>
          </ac:spMkLst>
        </pc:spChg>
        <pc:spChg chg="mod">
          <ac:chgData name="Karolina Kruczynska" userId="cfdc1d5566d27960" providerId="LiveId" clId="{6B9DEC5D-3E63-4650-8CFC-656626958EA8}" dt="2025-12-03T18:54:59.395" v="2803" actId="20577"/>
          <ac:spMkLst>
            <pc:docMk/>
            <pc:sldMk cId="2619816892" sldId="259"/>
            <ac:spMk id="4" creationId="{576D148A-8335-4835-BEC8-7F2537A2555F}"/>
          </ac:spMkLst>
        </pc:spChg>
      </pc:sldChg>
      <pc:sldChg chg="addSp modSp mod modNotesTx">
        <pc:chgData name="Karolina Kruczynska" userId="cfdc1d5566d27960" providerId="LiveId" clId="{6B9DEC5D-3E63-4650-8CFC-656626958EA8}" dt="2025-12-03T18:58:20.403" v="2869" actId="113"/>
        <pc:sldMkLst>
          <pc:docMk/>
          <pc:sldMk cId="630290748" sldId="260"/>
        </pc:sldMkLst>
        <pc:spChg chg="add mod">
          <ac:chgData name="Karolina Kruczynska" userId="cfdc1d5566d27960" providerId="LiveId" clId="{6B9DEC5D-3E63-4650-8CFC-656626958EA8}" dt="2025-12-03T18:58:20.403" v="2869" actId="113"/>
          <ac:spMkLst>
            <pc:docMk/>
            <pc:sldMk cId="630290748" sldId="260"/>
            <ac:spMk id="3" creationId="{CC8CD48D-36FD-EAC6-C321-FBDD054AC2B7}"/>
          </ac:spMkLst>
        </pc:spChg>
      </pc:sldChg>
      <pc:sldChg chg="addSp delSp modSp mod setBg">
        <pc:chgData name="Karolina Kruczynska" userId="cfdc1d5566d27960" providerId="LiveId" clId="{6B9DEC5D-3E63-4650-8CFC-656626958EA8}" dt="2025-12-03T19:45:19.108" v="2882" actId="255"/>
        <pc:sldMkLst>
          <pc:docMk/>
          <pc:sldMk cId="1073688857" sldId="261"/>
        </pc:sldMkLst>
        <pc:spChg chg="mod ord">
          <ac:chgData name="Karolina Kruczynska" userId="cfdc1d5566d27960" providerId="LiveId" clId="{6B9DEC5D-3E63-4650-8CFC-656626958EA8}" dt="2025-12-03T19:45:19.108" v="2882" actId="255"/>
          <ac:spMkLst>
            <pc:docMk/>
            <pc:sldMk cId="1073688857" sldId="261"/>
            <ac:spMk id="2" creationId="{BBE08EDB-BEF1-4F43-963C-5CC7C1A338BB}"/>
          </ac:spMkLst>
        </pc:spChg>
        <pc:spChg chg="mod">
          <ac:chgData name="Karolina Kruczynska" userId="cfdc1d5566d27960" providerId="LiveId" clId="{6B9DEC5D-3E63-4650-8CFC-656626958EA8}" dt="2025-12-03T18:54:34.439" v="2786" actId="20577"/>
          <ac:spMkLst>
            <pc:docMk/>
            <pc:sldMk cId="1073688857" sldId="261"/>
            <ac:spMk id="4" creationId="{576D148A-8335-4835-BEC8-7F2537A2555F}"/>
          </ac:spMkLst>
        </pc:spChg>
        <pc:picChg chg="mod">
          <ac:chgData name="Karolina Kruczynska" userId="cfdc1d5566d27960" providerId="LiveId" clId="{6B9DEC5D-3E63-4650-8CFC-656626958EA8}" dt="2025-12-02T14:14:13.816" v="1047" actId="26606"/>
          <ac:picMkLst>
            <pc:docMk/>
            <pc:sldMk cId="1073688857" sldId="261"/>
            <ac:picMk id="5122" creationId="{85B754FF-7A8E-49A9-8676-2DBF23F3C242}"/>
          </ac:picMkLst>
        </pc:picChg>
        <pc:cxnChg chg="add del">
          <ac:chgData name="Karolina Kruczynska" userId="cfdc1d5566d27960" providerId="LiveId" clId="{6B9DEC5D-3E63-4650-8CFC-656626958EA8}" dt="2025-12-02T14:14:13.770" v="1046" actId="26606"/>
          <ac:cxnSpMkLst>
            <pc:docMk/>
            <pc:sldMk cId="1073688857" sldId="261"/>
            <ac:cxnSpMk id="5127" creationId="{9C0A00CE-5D42-405E-BB21-040156444C3C}"/>
          </ac:cxnSpMkLst>
        </pc:cxnChg>
        <pc:cxnChg chg="add">
          <ac:chgData name="Karolina Kruczynska" userId="cfdc1d5566d27960" providerId="LiveId" clId="{6B9DEC5D-3E63-4650-8CFC-656626958EA8}" dt="2025-12-02T14:14:13.816" v="1047" actId="26606"/>
          <ac:cxnSpMkLst>
            <pc:docMk/>
            <pc:sldMk cId="1073688857" sldId="261"/>
            <ac:cxnSpMk id="5129" creationId="{035B6751-4DEE-4DA5-96EC-EA28668BA57A}"/>
          </ac:cxnSpMkLst>
        </pc:cxnChg>
      </pc:sldChg>
      <pc:sldChg chg="del">
        <pc:chgData name="Karolina Kruczynska" userId="cfdc1d5566d27960" providerId="LiveId" clId="{6B9DEC5D-3E63-4650-8CFC-656626958EA8}" dt="2025-12-03T16:54:26.665" v="1375" actId="2696"/>
        <pc:sldMkLst>
          <pc:docMk/>
          <pc:sldMk cId="1369055879" sldId="262"/>
        </pc:sldMkLst>
      </pc:sldChg>
      <pc:sldChg chg="modSp mod">
        <pc:chgData name="Karolina Kruczynska" userId="cfdc1d5566d27960" providerId="LiveId" clId="{6B9DEC5D-3E63-4650-8CFC-656626958EA8}" dt="2025-12-03T17:36:08.021" v="1606" actId="20577"/>
        <pc:sldMkLst>
          <pc:docMk/>
          <pc:sldMk cId="2885578677" sldId="263"/>
        </pc:sldMkLst>
        <pc:spChg chg="mod">
          <ac:chgData name="Karolina Kruczynska" userId="cfdc1d5566d27960" providerId="LiveId" clId="{6B9DEC5D-3E63-4650-8CFC-656626958EA8}" dt="2025-12-03T17:36:08.021" v="1606" actId="20577"/>
          <ac:spMkLst>
            <pc:docMk/>
            <pc:sldMk cId="2885578677" sldId="263"/>
            <ac:spMk id="4" creationId="{576D148A-8335-4835-BEC8-7F2537A2555F}"/>
          </ac:spMkLst>
        </pc:spChg>
      </pc:sldChg>
      <pc:sldChg chg="addSp delSp modSp mod ord setBg modNotesTx">
        <pc:chgData name="Karolina Kruczynska" userId="cfdc1d5566d27960" providerId="LiveId" clId="{6B9DEC5D-3E63-4650-8CFC-656626958EA8}" dt="2025-12-03T19:45:54.434" v="2887" actId="255"/>
        <pc:sldMkLst>
          <pc:docMk/>
          <pc:sldMk cId="3056441738" sldId="264"/>
        </pc:sldMkLst>
        <pc:spChg chg="mod ord">
          <ac:chgData name="Karolina Kruczynska" userId="cfdc1d5566d27960" providerId="LiveId" clId="{6B9DEC5D-3E63-4650-8CFC-656626958EA8}" dt="2025-12-03T19:45:54.434" v="2887" actId="255"/>
          <ac:spMkLst>
            <pc:docMk/>
            <pc:sldMk cId="3056441738" sldId="264"/>
            <ac:spMk id="2" creationId="{1975C5E6-63E2-4647-9E1C-C938000F2915}"/>
          </ac:spMkLst>
        </pc:spChg>
        <pc:spChg chg="mod">
          <ac:chgData name="Karolina Kruczynska" userId="cfdc1d5566d27960" providerId="LiveId" clId="{6B9DEC5D-3E63-4650-8CFC-656626958EA8}" dt="2025-12-03T18:56:21.078" v="2859" actId="2711"/>
          <ac:spMkLst>
            <pc:docMk/>
            <pc:sldMk cId="3056441738" sldId="264"/>
            <ac:spMk id="4" creationId="{576D148A-8335-4835-BEC8-7F2537A2555F}"/>
          </ac:spMkLst>
        </pc:spChg>
        <pc:spChg chg="add mod">
          <ac:chgData name="Karolina Kruczynska" userId="cfdc1d5566d27960" providerId="LiveId" clId="{6B9DEC5D-3E63-4650-8CFC-656626958EA8}" dt="2025-12-02T14:37:59.080" v="1209" actId="20577"/>
          <ac:spMkLst>
            <pc:docMk/>
            <pc:sldMk cId="3056441738" sldId="264"/>
            <ac:spMk id="7" creationId="{7B702AF8-8656-1548-736B-D8F849E3B0C1}"/>
          </ac:spMkLst>
        </pc:spChg>
        <pc:spChg chg="add del">
          <ac:chgData name="Karolina Kruczynska" userId="cfdc1d5566d27960" providerId="LiveId" clId="{6B9DEC5D-3E63-4650-8CFC-656626958EA8}" dt="2025-12-02T14:26:41.527" v="1074" actId="26606"/>
          <ac:spMkLst>
            <pc:docMk/>
            <pc:sldMk cId="3056441738" sldId="264"/>
            <ac:spMk id="11" creationId="{BA3AA2DE-C536-4C5F-859B-26B8F4F8A863}"/>
          </ac:spMkLst>
        </pc:spChg>
        <pc:spChg chg="add del">
          <ac:chgData name="Karolina Kruczynska" userId="cfdc1d5566d27960" providerId="LiveId" clId="{6B9DEC5D-3E63-4650-8CFC-656626958EA8}" dt="2025-12-02T14:26:41.527" v="1074" actId="26606"/>
          <ac:spMkLst>
            <pc:docMk/>
            <pc:sldMk cId="3056441738" sldId="264"/>
            <ac:spMk id="13" creationId="{43E3A986-F566-4F8A-9184-522126261B6A}"/>
          </ac:spMkLst>
        </pc:spChg>
        <pc:picChg chg="del mod">
          <ac:chgData name="Karolina Kruczynska" userId="cfdc1d5566d27960" providerId="LiveId" clId="{6B9DEC5D-3E63-4650-8CFC-656626958EA8}" dt="2025-12-02T14:26:15.671" v="1070" actId="21"/>
          <ac:picMkLst>
            <pc:docMk/>
            <pc:sldMk cId="3056441738" sldId="264"/>
            <ac:picMk id="5" creationId="{2180F333-9638-4C0E-8C89-5087060A46E2}"/>
          </ac:picMkLst>
        </pc:picChg>
        <pc:picChg chg="add mod">
          <ac:chgData name="Karolina Kruczynska" userId="cfdc1d5566d27960" providerId="LiveId" clId="{6B9DEC5D-3E63-4650-8CFC-656626958EA8}" dt="2025-12-02T14:26:53.196" v="1076" actId="1076"/>
          <ac:picMkLst>
            <pc:docMk/>
            <pc:sldMk cId="3056441738" sldId="264"/>
            <ac:picMk id="6" creationId="{9FDD03E2-1E81-3DE1-2488-EB11F2F59143}"/>
          </ac:picMkLst>
        </pc:picChg>
      </pc:sldChg>
      <pc:sldChg chg="modSp mod">
        <pc:chgData name="Karolina Kruczynska" userId="cfdc1d5566d27960" providerId="LiveId" clId="{6B9DEC5D-3E63-4650-8CFC-656626958EA8}" dt="2025-12-03T17:38:12.602" v="1677" actId="5793"/>
        <pc:sldMkLst>
          <pc:docMk/>
          <pc:sldMk cId="660388449" sldId="265"/>
        </pc:sldMkLst>
        <pc:spChg chg="mod">
          <ac:chgData name="Karolina Kruczynska" userId="cfdc1d5566d27960" providerId="LiveId" clId="{6B9DEC5D-3E63-4650-8CFC-656626958EA8}" dt="2025-12-03T17:38:12.602" v="1677" actId="5793"/>
          <ac:spMkLst>
            <pc:docMk/>
            <pc:sldMk cId="660388449" sldId="265"/>
            <ac:spMk id="4" creationId="{576D148A-8335-4835-BEC8-7F2537A2555F}"/>
          </ac:spMkLst>
        </pc:spChg>
      </pc:sldChg>
      <pc:sldChg chg="modSp mod modNotesTx">
        <pc:chgData name="Karolina Kruczynska" userId="cfdc1d5566d27960" providerId="LiveId" clId="{6B9DEC5D-3E63-4650-8CFC-656626958EA8}" dt="2025-12-03T18:02:15.331" v="1728" actId="20577"/>
        <pc:sldMkLst>
          <pc:docMk/>
          <pc:sldMk cId="2496839754" sldId="266"/>
        </pc:sldMkLst>
        <pc:spChg chg="mod">
          <ac:chgData name="Karolina Kruczynska" userId="cfdc1d5566d27960" providerId="LiveId" clId="{6B9DEC5D-3E63-4650-8CFC-656626958EA8}" dt="2025-12-03T16:46:59.549" v="1372" actId="313"/>
          <ac:spMkLst>
            <pc:docMk/>
            <pc:sldMk cId="2496839754" sldId="266"/>
            <ac:spMk id="2" creationId="{5FC50E32-D531-4EAA-BB16-71335EF3F41E}"/>
          </ac:spMkLst>
        </pc:spChg>
        <pc:spChg chg="mod">
          <ac:chgData name="Karolina Kruczynska" userId="cfdc1d5566d27960" providerId="LiveId" clId="{6B9DEC5D-3E63-4650-8CFC-656626958EA8}" dt="2025-12-03T18:02:05.045" v="1727" actId="20577"/>
          <ac:spMkLst>
            <pc:docMk/>
            <pc:sldMk cId="2496839754" sldId="266"/>
            <ac:spMk id="4" creationId="{576D148A-8335-4835-BEC8-7F2537A2555F}"/>
          </ac:spMkLst>
        </pc:spChg>
      </pc:sldChg>
      <pc:sldChg chg="modSp mod ord modNotesTx">
        <pc:chgData name="Karolina Kruczynska" userId="cfdc1d5566d27960" providerId="LiveId" clId="{6B9DEC5D-3E63-4650-8CFC-656626958EA8}" dt="2025-12-03T17:37:34.665" v="1638" actId="20577"/>
        <pc:sldMkLst>
          <pc:docMk/>
          <pc:sldMk cId="1198915267" sldId="267"/>
        </pc:sldMkLst>
        <pc:spChg chg="mod">
          <ac:chgData name="Karolina Kruczynska" userId="cfdc1d5566d27960" providerId="LiveId" clId="{6B9DEC5D-3E63-4650-8CFC-656626958EA8}" dt="2025-12-03T17:36:35.909" v="1637" actId="20577"/>
          <ac:spMkLst>
            <pc:docMk/>
            <pc:sldMk cId="1198915267" sldId="267"/>
            <ac:spMk id="4" creationId="{576D148A-8335-4835-BEC8-7F2537A2555F}"/>
          </ac:spMkLst>
        </pc:spChg>
      </pc:sldChg>
      <pc:sldChg chg="addSp delSp modSp mod setBg modNotesTx">
        <pc:chgData name="Karolina Kruczynska" userId="cfdc1d5566d27960" providerId="LiveId" clId="{6B9DEC5D-3E63-4650-8CFC-656626958EA8}" dt="2025-12-03T19:52:27.289" v="2916" actId="20577"/>
        <pc:sldMkLst>
          <pc:docMk/>
          <pc:sldMk cId="1188382715" sldId="268"/>
        </pc:sldMkLst>
        <pc:spChg chg="mod">
          <ac:chgData name="Karolina Kruczynska" userId="cfdc1d5566d27960" providerId="LiveId" clId="{6B9DEC5D-3E63-4650-8CFC-656626958EA8}" dt="2025-12-03T18:51:40.583" v="2615" actId="1076"/>
          <ac:spMkLst>
            <pc:docMk/>
            <pc:sldMk cId="1188382715" sldId="268"/>
            <ac:spMk id="2" creationId="{996F2DF2-931B-4EF1-B32D-C65D9BB8ABB3}"/>
          </ac:spMkLst>
        </pc:spChg>
        <pc:spChg chg="mod">
          <ac:chgData name="Karolina Kruczynska" userId="cfdc1d5566d27960" providerId="LiveId" clId="{6B9DEC5D-3E63-4650-8CFC-656626958EA8}" dt="2025-12-03T18:11:26.800" v="1791" actId="26606"/>
          <ac:spMkLst>
            <pc:docMk/>
            <pc:sldMk cId="1188382715" sldId="268"/>
            <ac:spMk id="4" creationId="{576D148A-8335-4835-BEC8-7F2537A2555F}"/>
          </ac:spMkLst>
        </pc:spChg>
        <pc:spChg chg="add mod">
          <ac:chgData name="Karolina Kruczynska" userId="cfdc1d5566d27960" providerId="LiveId" clId="{6B9DEC5D-3E63-4650-8CFC-656626958EA8}" dt="2025-12-03T18:59:43.797" v="2878" actId="1076"/>
          <ac:spMkLst>
            <pc:docMk/>
            <pc:sldMk cId="1188382715" sldId="268"/>
            <ac:spMk id="11" creationId="{62C0EA14-DD8F-503E-72DF-15B3FA97EB30}"/>
          </ac:spMkLst>
        </pc:spChg>
        <pc:picChg chg="del">
          <ac:chgData name="Karolina Kruczynska" userId="cfdc1d5566d27960" providerId="LiveId" clId="{6B9DEC5D-3E63-4650-8CFC-656626958EA8}" dt="2025-12-03T18:09:07.738" v="1776" actId="21"/>
          <ac:picMkLst>
            <pc:docMk/>
            <pc:sldMk cId="1188382715" sldId="268"/>
            <ac:picMk id="5" creationId="{B76AAD8D-778B-4E1B-883A-92470CCD1C5D}"/>
          </ac:picMkLst>
        </pc:picChg>
        <pc:picChg chg="add del mod">
          <ac:chgData name="Karolina Kruczynska" userId="cfdc1d5566d27960" providerId="LiveId" clId="{6B9DEC5D-3E63-4650-8CFC-656626958EA8}" dt="2025-12-03T18:09:34.017" v="1781" actId="478"/>
          <ac:picMkLst>
            <pc:docMk/>
            <pc:sldMk cId="1188382715" sldId="268"/>
            <ac:picMk id="6" creationId="{D35C0438-9E17-6EBA-A584-D38B6F726D35}"/>
          </ac:picMkLst>
        </pc:picChg>
        <pc:picChg chg="add del mod">
          <ac:chgData name="Karolina Kruczynska" userId="cfdc1d5566d27960" providerId="LiveId" clId="{6B9DEC5D-3E63-4650-8CFC-656626958EA8}" dt="2025-12-03T18:10:54.164" v="1786" actId="478"/>
          <ac:picMkLst>
            <pc:docMk/>
            <pc:sldMk cId="1188382715" sldId="268"/>
            <ac:picMk id="8" creationId="{5A87AA0F-54E0-8030-8636-7A35AF0CBF99}"/>
          </ac:picMkLst>
        </pc:picChg>
        <pc:picChg chg="add mod">
          <ac:chgData name="Karolina Kruczynska" userId="cfdc1d5566d27960" providerId="LiveId" clId="{6B9DEC5D-3E63-4650-8CFC-656626958EA8}" dt="2025-12-03T18:59:45.908" v="2879" actId="1076"/>
          <ac:picMkLst>
            <pc:docMk/>
            <pc:sldMk cId="1188382715" sldId="268"/>
            <ac:picMk id="10" creationId="{B10BAF1D-760B-3CC4-48BA-98D33DD7892F}"/>
          </ac:picMkLst>
        </pc:picChg>
      </pc:sldChg>
      <pc:sldChg chg="modSp mod modNotesTx">
        <pc:chgData name="Karolina Kruczynska" userId="cfdc1d5566d27960" providerId="LiveId" clId="{6B9DEC5D-3E63-4650-8CFC-656626958EA8}" dt="2025-12-03T18:59:31.624" v="2876" actId="255"/>
        <pc:sldMkLst>
          <pc:docMk/>
          <pc:sldMk cId="1199995210" sldId="269"/>
        </pc:sldMkLst>
        <pc:spChg chg="mod">
          <ac:chgData name="Karolina Kruczynska" userId="cfdc1d5566d27960" providerId="LiveId" clId="{6B9DEC5D-3E63-4650-8CFC-656626958EA8}" dt="2025-12-03T18:46:53.296" v="2614" actId="255"/>
          <ac:spMkLst>
            <pc:docMk/>
            <pc:sldMk cId="1199995210" sldId="269"/>
            <ac:spMk id="2" creationId="{70352ACD-35CB-42BB-A6C1-D086584CC41D}"/>
          </ac:spMkLst>
        </pc:spChg>
        <pc:spChg chg="mod">
          <ac:chgData name="Karolina Kruczynska" userId="cfdc1d5566d27960" providerId="LiveId" clId="{6B9DEC5D-3E63-4650-8CFC-656626958EA8}" dt="2025-12-03T18:59:31.624" v="2876" actId="255"/>
          <ac:spMkLst>
            <pc:docMk/>
            <pc:sldMk cId="1199995210" sldId="269"/>
            <ac:spMk id="4" creationId="{576D148A-8335-4835-BEC8-7F2537A2555F}"/>
          </ac:spMkLst>
        </pc:spChg>
      </pc:sldChg>
      <pc:sldChg chg="del">
        <pc:chgData name="Karolina Kruczynska" userId="cfdc1d5566d27960" providerId="LiveId" clId="{6B9DEC5D-3E63-4650-8CFC-656626958EA8}" dt="2025-12-03T16:45:57.652" v="1371" actId="2696"/>
        <pc:sldMkLst>
          <pc:docMk/>
          <pc:sldMk cId="2294068014" sldId="270"/>
        </pc:sldMkLst>
      </pc:sldChg>
      <pc:sldChg chg="modSp mod modNotesTx">
        <pc:chgData name="Karolina Kruczynska" userId="cfdc1d5566d27960" providerId="LiveId" clId="{6B9DEC5D-3E63-4650-8CFC-656626958EA8}" dt="2025-12-03T19:50:17.418" v="2915" actId="20577"/>
        <pc:sldMkLst>
          <pc:docMk/>
          <pc:sldMk cId="1497079752" sldId="271"/>
        </pc:sldMkLst>
        <pc:spChg chg="mod">
          <ac:chgData name="Karolina Kruczynska" userId="cfdc1d5566d27960" providerId="LiveId" clId="{6B9DEC5D-3E63-4650-8CFC-656626958EA8}" dt="2025-12-03T18:44:24.807" v="2567" actId="1076"/>
          <ac:spMkLst>
            <pc:docMk/>
            <pc:sldMk cId="1497079752" sldId="271"/>
            <ac:spMk id="2" creationId="{ECEEB93F-8C17-482B-BD5E-5D2FC09EF7EB}"/>
          </ac:spMkLst>
        </pc:spChg>
        <pc:spChg chg="mod">
          <ac:chgData name="Karolina Kruczynska" userId="cfdc1d5566d27960" providerId="LiveId" clId="{6B9DEC5D-3E63-4650-8CFC-656626958EA8}" dt="2025-12-03T18:59:19.775" v="2875" actId="1076"/>
          <ac:spMkLst>
            <pc:docMk/>
            <pc:sldMk cId="1497079752" sldId="271"/>
            <ac:spMk id="4" creationId="{576D148A-8335-4835-BEC8-7F2537A2555F}"/>
          </ac:spMkLst>
        </pc:spChg>
      </pc:sldChg>
      <pc:sldChg chg="modSp mod">
        <pc:chgData name="Karolina Kruczynska" userId="cfdc1d5566d27960" providerId="LiveId" clId="{6B9DEC5D-3E63-4650-8CFC-656626958EA8}" dt="2025-12-03T18:59:14.364" v="2874" actId="1076"/>
        <pc:sldMkLst>
          <pc:docMk/>
          <pc:sldMk cId="2382868641" sldId="272"/>
        </pc:sldMkLst>
        <pc:spChg chg="mod">
          <ac:chgData name="Karolina Kruczynska" userId="cfdc1d5566d27960" providerId="LiveId" clId="{6B9DEC5D-3E63-4650-8CFC-656626958EA8}" dt="2025-12-03T18:59:14.364" v="2874" actId="1076"/>
          <ac:spMkLst>
            <pc:docMk/>
            <pc:sldMk cId="2382868641" sldId="272"/>
            <ac:spMk id="2" creationId="{4AB93EAF-7A1F-41E2-B8AD-0D8DAEBE0231}"/>
          </ac:spMkLst>
        </pc:spChg>
        <pc:spChg chg="mod">
          <ac:chgData name="Karolina Kruczynska" userId="cfdc1d5566d27960" providerId="LiveId" clId="{6B9DEC5D-3E63-4650-8CFC-656626958EA8}" dt="2025-12-03T18:59:11.218" v="2873" actId="1076"/>
          <ac:spMkLst>
            <pc:docMk/>
            <pc:sldMk cId="2382868641" sldId="272"/>
            <ac:spMk id="4" creationId="{576D148A-8335-4835-BEC8-7F2537A2555F}"/>
          </ac:spMkLst>
        </pc:spChg>
      </pc:sldChg>
      <pc:sldChg chg="modSp mod">
        <pc:chgData name="Karolina Kruczynska" userId="cfdc1d5566d27960" providerId="LiveId" clId="{6B9DEC5D-3E63-4650-8CFC-656626958EA8}" dt="2025-12-03T18:58:54.321" v="2872" actId="1076"/>
        <pc:sldMkLst>
          <pc:docMk/>
          <pc:sldMk cId="2427576747" sldId="273"/>
        </pc:sldMkLst>
        <pc:spChg chg="mod">
          <ac:chgData name="Karolina Kruczynska" userId="cfdc1d5566d27960" providerId="LiveId" clId="{6B9DEC5D-3E63-4650-8CFC-656626958EA8}" dt="2025-12-03T18:58:54.321" v="2872" actId="1076"/>
          <ac:spMkLst>
            <pc:docMk/>
            <pc:sldMk cId="2427576747" sldId="273"/>
            <ac:spMk id="2" creationId="{851AE96A-F028-4CB7-B164-435EE24FE225}"/>
          </ac:spMkLst>
        </pc:spChg>
      </pc:sldChg>
      <pc:sldChg chg="del">
        <pc:chgData name="Karolina Kruczynska" userId="cfdc1d5566d27960" providerId="LiveId" clId="{6B9DEC5D-3E63-4650-8CFC-656626958EA8}" dt="2025-12-03T18:58:50.928" v="2871" actId="2696"/>
        <pc:sldMkLst>
          <pc:docMk/>
          <pc:sldMk cId="3605967784" sldId="274"/>
        </pc:sldMkLst>
      </pc:sldChg>
      <pc:sldChg chg="addSp delSp modSp mod ord modNotesTx">
        <pc:chgData name="Karolina Kruczynska" userId="cfdc1d5566d27960" providerId="LiveId" clId="{6B9DEC5D-3E63-4650-8CFC-656626958EA8}" dt="2025-12-03T19:45:43.319" v="2886" actId="27636"/>
        <pc:sldMkLst>
          <pc:docMk/>
          <pc:sldMk cId="2499426695" sldId="275"/>
        </pc:sldMkLst>
        <pc:spChg chg="mod">
          <ac:chgData name="Karolina Kruczynska" userId="cfdc1d5566d27960" providerId="LiveId" clId="{6B9DEC5D-3E63-4650-8CFC-656626958EA8}" dt="2025-12-03T19:45:43.319" v="2886" actId="27636"/>
          <ac:spMkLst>
            <pc:docMk/>
            <pc:sldMk cId="2499426695" sldId="275"/>
            <ac:spMk id="2" creationId="{9FC60DF3-3789-47CB-D551-1DB4CD766611}"/>
          </ac:spMkLst>
        </pc:spChg>
        <pc:spChg chg="add mod">
          <ac:chgData name="Karolina Kruczynska" userId="cfdc1d5566d27960" providerId="LiveId" clId="{6B9DEC5D-3E63-4650-8CFC-656626958EA8}" dt="2025-12-03T18:55:13.066" v="2805" actId="2711"/>
          <ac:spMkLst>
            <pc:docMk/>
            <pc:sldMk cId="2499426695" sldId="275"/>
            <ac:spMk id="3" creationId="{67AA1D1E-90EE-6296-E60C-0A719DE92536}"/>
          </ac:spMkLst>
        </pc:spChg>
        <pc:spChg chg="mod">
          <ac:chgData name="Karolina Kruczynska" userId="cfdc1d5566d27960" providerId="LiveId" clId="{6B9DEC5D-3E63-4650-8CFC-656626958EA8}" dt="2025-12-03T17:28:11.696" v="1420" actId="27636"/>
          <ac:spMkLst>
            <pc:docMk/>
            <pc:sldMk cId="2499426695" sldId="275"/>
            <ac:spMk id="4" creationId="{73BF4DAC-957B-D069-59B0-D2C4048D9D01}"/>
          </ac:spMkLst>
        </pc:spChg>
        <pc:spChg chg="del">
          <ac:chgData name="Karolina Kruczynska" userId="cfdc1d5566d27960" providerId="LiveId" clId="{6B9DEC5D-3E63-4650-8CFC-656626958EA8}" dt="2025-12-02T14:14:22.679" v="1048" actId="26606"/>
          <ac:spMkLst>
            <pc:docMk/>
            <pc:sldMk cId="2499426695" sldId="275"/>
            <ac:spMk id="1033" creationId="{A303334D-DD05-4F8C-886C-F61621D860C9}"/>
          </ac:spMkLst>
        </pc:spChg>
        <pc:picChg chg="mod ord">
          <ac:chgData name="Karolina Kruczynska" userId="cfdc1d5566d27960" providerId="LiveId" clId="{6B9DEC5D-3E63-4650-8CFC-656626958EA8}" dt="2025-12-02T14:14:22.679" v="1048" actId="26606"/>
          <ac:picMkLst>
            <pc:docMk/>
            <pc:sldMk cId="2499426695" sldId="275"/>
            <ac:picMk id="1028" creationId="{99E7675B-DA51-779B-C7F5-C25578E60498}"/>
          </ac:picMkLst>
        </pc:picChg>
        <pc:cxnChg chg="add">
          <ac:chgData name="Karolina Kruczynska" userId="cfdc1d5566d27960" providerId="LiveId" clId="{6B9DEC5D-3E63-4650-8CFC-656626958EA8}" dt="2025-12-02T14:14:22.679" v="1048" actId="26606"/>
          <ac:cxnSpMkLst>
            <pc:docMk/>
            <pc:sldMk cId="2499426695" sldId="275"/>
            <ac:cxnSpMk id="1038" creationId="{035B6751-4DEE-4DA5-96EC-EA28668BA57A}"/>
          </ac:cxnSpMkLst>
        </pc:cxnChg>
      </pc:sldChg>
      <pc:sldChg chg="modSp mod modNotesTx">
        <pc:chgData name="Karolina Kruczynska" userId="cfdc1d5566d27960" providerId="LiveId" clId="{6B9DEC5D-3E63-4650-8CFC-656626958EA8}" dt="2025-12-03T19:46:33.346" v="2896" actId="20577"/>
        <pc:sldMkLst>
          <pc:docMk/>
          <pc:sldMk cId="2723813201" sldId="276"/>
        </pc:sldMkLst>
        <pc:spChg chg="mod">
          <ac:chgData name="Karolina Kruczynska" userId="cfdc1d5566d27960" providerId="LiveId" clId="{6B9DEC5D-3E63-4650-8CFC-656626958EA8}" dt="2025-12-03T19:46:33.346" v="2896" actId="20577"/>
          <ac:spMkLst>
            <pc:docMk/>
            <pc:sldMk cId="2723813201" sldId="276"/>
            <ac:spMk id="2" creationId="{2017AB3A-8CAB-6308-8718-990F543F2EB5}"/>
          </ac:spMkLst>
        </pc:spChg>
      </pc:sldChg>
      <pc:sldChg chg="modSp mod modNotesTx">
        <pc:chgData name="Karolina Kruczynska" userId="cfdc1d5566d27960" providerId="LiveId" clId="{6B9DEC5D-3E63-4650-8CFC-656626958EA8}" dt="2025-12-03T19:46:48.027" v="2897" actId="1076"/>
        <pc:sldMkLst>
          <pc:docMk/>
          <pc:sldMk cId="1443259124" sldId="277"/>
        </pc:sldMkLst>
        <pc:spChg chg="mod">
          <ac:chgData name="Karolina Kruczynska" userId="cfdc1d5566d27960" providerId="LiveId" clId="{6B9DEC5D-3E63-4650-8CFC-656626958EA8}" dt="2025-12-03T19:46:48.027" v="2897" actId="1076"/>
          <ac:spMkLst>
            <pc:docMk/>
            <pc:sldMk cId="1443259124" sldId="277"/>
            <ac:spMk id="2" creationId="{D2274A96-DAEC-A26A-7CCB-62543600CE04}"/>
          </ac:spMkLst>
        </pc:spChg>
        <pc:spChg chg="mod">
          <ac:chgData name="Karolina Kruczynska" userId="cfdc1d5566d27960" providerId="LiveId" clId="{6B9DEC5D-3E63-4650-8CFC-656626958EA8}" dt="2025-12-03T18:56:45.839" v="2862" actId="255"/>
          <ac:spMkLst>
            <pc:docMk/>
            <pc:sldMk cId="1443259124" sldId="277"/>
            <ac:spMk id="3" creationId="{8315EC56-BB40-6F14-057D-8FA81AB5DCDF}"/>
          </ac:spMkLst>
        </pc:spChg>
      </pc:sldChg>
      <pc:sldChg chg="modSp mod">
        <pc:chgData name="Karolina Kruczynska" userId="cfdc1d5566d27960" providerId="LiveId" clId="{6B9DEC5D-3E63-4650-8CFC-656626958EA8}" dt="2025-12-03T18:57:00.116" v="2863" actId="255"/>
        <pc:sldMkLst>
          <pc:docMk/>
          <pc:sldMk cId="2730667760" sldId="278"/>
        </pc:sldMkLst>
        <pc:spChg chg="mod">
          <ac:chgData name="Karolina Kruczynska" userId="cfdc1d5566d27960" providerId="LiveId" clId="{6B9DEC5D-3E63-4650-8CFC-656626958EA8}" dt="2025-12-03T17:34:52.599" v="1577" actId="1076"/>
          <ac:spMkLst>
            <pc:docMk/>
            <pc:sldMk cId="2730667760" sldId="278"/>
            <ac:spMk id="3" creationId="{AD72F892-94B7-BB5B-D2D0-5E3EDBF0C0CD}"/>
          </ac:spMkLst>
        </pc:spChg>
        <pc:spChg chg="mod">
          <ac:chgData name="Karolina Kruczynska" userId="cfdc1d5566d27960" providerId="LiveId" clId="{6B9DEC5D-3E63-4650-8CFC-656626958EA8}" dt="2025-12-03T18:57:00.116" v="2863" actId="255"/>
          <ac:spMkLst>
            <pc:docMk/>
            <pc:sldMk cId="2730667760" sldId="278"/>
            <ac:spMk id="4" creationId="{1C8C8038-F822-D146-DBC2-3B5BB65CA559}"/>
          </ac:spMkLst>
        </pc:spChg>
      </pc:sldChg>
      <pc:sldChg chg="modSp del mod">
        <pc:chgData name="Karolina Kruczynska" userId="cfdc1d5566d27960" providerId="LiveId" clId="{6B9DEC5D-3E63-4650-8CFC-656626958EA8}" dt="2025-12-03T18:58:46.211" v="2870" actId="2696"/>
        <pc:sldMkLst>
          <pc:docMk/>
          <pc:sldMk cId="1485447120" sldId="279"/>
        </pc:sldMkLst>
        <pc:spChg chg="mod">
          <ac:chgData name="Karolina Kruczynska" userId="cfdc1d5566d27960" providerId="LiveId" clId="{6B9DEC5D-3E63-4650-8CFC-656626958EA8}" dt="2025-12-03T18:16:23.922" v="1879" actId="27636"/>
          <ac:spMkLst>
            <pc:docMk/>
            <pc:sldMk cId="1485447120" sldId="279"/>
            <ac:spMk id="3" creationId="{93446982-D04C-E7B4-74F5-60A2E9D73158}"/>
          </ac:spMkLst>
        </pc:spChg>
      </pc:sldChg>
      <pc:sldChg chg="modSp mod">
        <pc:chgData name="Karolina Kruczynska" userId="cfdc1d5566d27960" providerId="LiveId" clId="{6B9DEC5D-3E63-4650-8CFC-656626958EA8}" dt="2025-12-03T19:47:04.039" v="2902" actId="20577"/>
        <pc:sldMkLst>
          <pc:docMk/>
          <pc:sldMk cId="371141492" sldId="280"/>
        </pc:sldMkLst>
        <pc:spChg chg="mod">
          <ac:chgData name="Karolina Kruczynska" userId="cfdc1d5566d27960" providerId="LiveId" clId="{6B9DEC5D-3E63-4650-8CFC-656626958EA8}" dt="2025-12-03T17:35:03.254" v="1579" actId="1076"/>
          <ac:spMkLst>
            <pc:docMk/>
            <pc:sldMk cId="371141492" sldId="280"/>
            <ac:spMk id="2" creationId="{7E8F57AF-8E9D-92B4-C1A7-4E54D6041F49}"/>
          </ac:spMkLst>
        </pc:spChg>
        <pc:spChg chg="mod">
          <ac:chgData name="Karolina Kruczynska" userId="cfdc1d5566d27960" providerId="LiveId" clId="{6B9DEC5D-3E63-4650-8CFC-656626958EA8}" dt="2025-12-03T19:47:04.039" v="2902" actId="20577"/>
          <ac:spMkLst>
            <pc:docMk/>
            <pc:sldMk cId="371141492" sldId="280"/>
            <ac:spMk id="3" creationId="{13E1A848-2BA2-ACB9-4CBC-7B9C0E126F4C}"/>
          </ac:spMkLst>
        </pc:spChg>
      </pc:sldChg>
      <pc:sldChg chg="addSp delSp modSp mod modNotesTx">
        <pc:chgData name="Karolina Kruczynska" userId="cfdc1d5566d27960" providerId="LiveId" clId="{6B9DEC5D-3E63-4650-8CFC-656626958EA8}" dt="2025-12-03T17:35:15.117" v="1581" actId="20577"/>
        <pc:sldMkLst>
          <pc:docMk/>
          <pc:sldMk cId="205368514" sldId="281"/>
        </pc:sldMkLst>
        <pc:spChg chg="mod">
          <ac:chgData name="Karolina Kruczynska" userId="cfdc1d5566d27960" providerId="LiveId" clId="{6B9DEC5D-3E63-4650-8CFC-656626958EA8}" dt="2025-12-03T17:35:12.607" v="1580" actId="2711"/>
          <ac:spMkLst>
            <pc:docMk/>
            <pc:sldMk cId="205368514" sldId="281"/>
            <ac:spMk id="2" creationId="{3C98ABB8-57B6-CDBC-5637-2F2D5C58FC76}"/>
          </ac:spMkLst>
        </pc:spChg>
        <pc:spChg chg="mod">
          <ac:chgData name="Karolina Kruczynska" userId="cfdc1d5566d27960" providerId="LiveId" clId="{6B9DEC5D-3E63-4650-8CFC-656626958EA8}" dt="2025-11-26T23:24:00.311" v="522" actId="1076"/>
          <ac:spMkLst>
            <pc:docMk/>
            <pc:sldMk cId="205368514" sldId="281"/>
            <ac:spMk id="3" creationId="{D59F9049-22A4-94A6-A3FD-666914DDB154}"/>
          </ac:spMkLst>
        </pc:spChg>
        <pc:spChg chg="add del mod">
          <ac:chgData name="Karolina Kruczynska" userId="cfdc1d5566d27960" providerId="LiveId" clId="{6B9DEC5D-3E63-4650-8CFC-656626958EA8}" dt="2025-12-03T16:02:17.591" v="1370" actId="21"/>
          <ac:spMkLst>
            <pc:docMk/>
            <pc:sldMk cId="205368514" sldId="281"/>
            <ac:spMk id="9" creationId="{774AB24F-E3B9-0D60-2243-112007328516}"/>
          </ac:spMkLst>
        </pc:spChg>
        <pc:graphicFrameChg chg="add mod modGraphic">
          <ac:chgData name="Karolina Kruczynska" userId="cfdc1d5566d27960" providerId="LiveId" clId="{6B9DEC5D-3E63-4650-8CFC-656626958EA8}" dt="2025-11-26T23:24:06.149" v="523" actId="1076"/>
          <ac:graphicFrameMkLst>
            <pc:docMk/>
            <pc:sldMk cId="205368514" sldId="281"/>
            <ac:graphicFrameMk id="8" creationId="{8268A8FE-0A3B-D1A2-8BE5-53F8BAEAFD01}"/>
          </ac:graphicFrameMkLst>
        </pc:graphicFrameChg>
      </pc:sldChg>
      <pc:sldChg chg="addSp delSp modSp mod setBg">
        <pc:chgData name="Karolina Kruczynska" userId="cfdc1d5566d27960" providerId="LiveId" clId="{6B9DEC5D-3E63-4650-8CFC-656626958EA8}" dt="2025-12-03T19:47:45.985" v="2910" actId="2711"/>
        <pc:sldMkLst>
          <pc:docMk/>
          <pc:sldMk cId="3816446617" sldId="282"/>
        </pc:sldMkLst>
        <pc:spChg chg="mod">
          <ac:chgData name="Karolina Kruczynska" userId="cfdc1d5566d27960" providerId="LiveId" clId="{6B9DEC5D-3E63-4650-8CFC-656626958EA8}" dt="2025-12-03T17:35:30.820" v="1583" actId="255"/>
          <ac:spMkLst>
            <pc:docMk/>
            <pc:sldMk cId="3816446617" sldId="282"/>
            <ac:spMk id="2" creationId="{042FAA3D-A3CE-B0D0-95B1-090EA40EAEBD}"/>
          </ac:spMkLst>
        </pc:spChg>
        <pc:spChg chg="mod ord">
          <ac:chgData name="Karolina Kruczynska" userId="cfdc1d5566d27960" providerId="LiveId" clId="{6B9DEC5D-3E63-4650-8CFC-656626958EA8}" dt="2025-12-03T19:47:45.985" v="2910" actId="2711"/>
          <ac:spMkLst>
            <pc:docMk/>
            <pc:sldMk cId="3816446617" sldId="282"/>
            <ac:spMk id="3" creationId="{CB0AB3FF-40A3-0BB1-C3D3-4E4D6941362E}"/>
          </ac:spMkLst>
        </pc:spChg>
        <pc:spChg chg="add">
          <ac:chgData name="Karolina Kruczynska" userId="cfdc1d5566d27960" providerId="LiveId" clId="{6B9DEC5D-3E63-4650-8CFC-656626958EA8}" dt="2025-11-29T13:14:03.069" v="1044" actId="26606"/>
          <ac:spMkLst>
            <pc:docMk/>
            <pc:sldMk cId="3816446617" sldId="282"/>
            <ac:spMk id="23" creationId="{7ADBD57A-6DC0-4FD2-A1B6-5DD42279DF1F}"/>
          </ac:spMkLst>
        </pc:spChg>
        <pc:spChg chg="add">
          <ac:chgData name="Karolina Kruczynska" userId="cfdc1d5566d27960" providerId="LiveId" clId="{6B9DEC5D-3E63-4650-8CFC-656626958EA8}" dt="2025-11-29T13:14:03.069" v="1044" actId="26606"/>
          <ac:spMkLst>
            <pc:docMk/>
            <pc:sldMk cId="3816446617" sldId="282"/>
            <ac:spMk id="24" creationId="{1EA7BA78-3E91-4C61-A972-662504508267}"/>
          </ac:spMkLst>
        </pc:spChg>
        <pc:spChg chg="add">
          <ac:chgData name="Karolina Kruczynska" userId="cfdc1d5566d27960" providerId="LiveId" clId="{6B9DEC5D-3E63-4650-8CFC-656626958EA8}" dt="2025-11-29T13:14:03.069" v="1044" actId="26606"/>
          <ac:spMkLst>
            <pc:docMk/>
            <pc:sldMk cId="3816446617" sldId="282"/>
            <ac:spMk id="25" creationId="{A6D8BBBC-8A7E-4035-B486-9851FC0511F4}"/>
          </ac:spMkLst>
        </pc:spChg>
        <pc:spChg chg="add">
          <ac:chgData name="Karolina Kruczynska" userId="cfdc1d5566d27960" providerId="LiveId" clId="{6B9DEC5D-3E63-4650-8CFC-656626958EA8}" dt="2025-11-29T13:14:03.069" v="1044" actId="26606"/>
          <ac:spMkLst>
            <pc:docMk/>
            <pc:sldMk cId="3816446617" sldId="282"/>
            <ac:spMk id="26" creationId="{D0B3F0AD-8E3D-41CB-AB12-D973F5E5AAD2}"/>
          </ac:spMkLst>
        </pc:spChg>
        <pc:picChg chg="add mod">
          <ac:chgData name="Karolina Kruczynska" userId="cfdc1d5566d27960" providerId="LiveId" clId="{6B9DEC5D-3E63-4650-8CFC-656626958EA8}" dt="2025-11-29T13:14:03.069" v="1044" actId="26606"/>
          <ac:picMkLst>
            <pc:docMk/>
            <pc:sldMk cId="3816446617" sldId="282"/>
            <ac:picMk id="7" creationId="{035113ED-5F36-EB77-5620-E70D83A8380C}"/>
          </ac:picMkLst>
        </pc:picChg>
        <pc:picChg chg="add mod ord">
          <ac:chgData name="Karolina Kruczynska" userId="cfdc1d5566d27960" providerId="LiveId" clId="{6B9DEC5D-3E63-4650-8CFC-656626958EA8}" dt="2025-11-29T13:14:03.069" v="1044" actId="26606"/>
          <ac:picMkLst>
            <pc:docMk/>
            <pc:sldMk cId="3816446617" sldId="282"/>
            <ac:picMk id="9" creationId="{BEA0F3CB-42CC-18D9-3A4A-5CFAEEF62CA1}"/>
          </ac:picMkLst>
        </pc:picChg>
        <pc:picChg chg="add mod">
          <ac:chgData name="Karolina Kruczynska" userId="cfdc1d5566d27960" providerId="LiveId" clId="{6B9DEC5D-3E63-4650-8CFC-656626958EA8}" dt="2025-11-29T13:14:03.069" v="1044" actId="26606"/>
          <ac:picMkLst>
            <pc:docMk/>
            <pc:sldMk cId="3816446617" sldId="282"/>
            <ac:picMk id="11" creationId="{7DCF0333-CE70-E896-1886-91C37F6E5F61}"/>
          </ac:picMkLst>
        </pc:picChg>
      </pc:sldChg>
      <pc:sldChg chg="addSp delSp modSp add mod modClrScheme delDesignElem chgLayout">
        <pc:chgData name="Karolina Kruczynska" userId="cfdc1d5566d27960" providerId="LiveId" clId="{6B9DEC5D-3E63-4650-8CFC-656626958EA8}" dt="2025-12-03T15:40:25.242" v="1283" actId="115"/>
        <pc:sldMkLst>
          <pc:docMk/>
          <pc:sldMk cId="1255350971" sldId="283"/>
        </pc:sldMkLst>
        <pc:spChg chg="mod ord">
          <ac:chgData name="Karolina Kruczynska" userId="cfdc1d5566d27960" providerId="LiveId" clId="{6B9DEC5D-3E63-4650-8CFC-656626958EA8}" dt="2025-12-03T15:38:15.652" v="1223" actId="700"/>
          <ac:spMkLst>
            <pc:docMk/>
            <pc:sldMk cId="1255350971" sldId="283"/>
            <ac:spMk id="2" creationId="{2CCAC63D-D1DF-4A38-C4D4-6F8A6CA56ED3}"/>
          </ac:spMkLst>
        </pc:spChg>
        <pc:spChg chg="mod">
          <ac:chgData name="Karolina Kruczynska" userId="cfdc1d5566d27960" providerId="LiveId" clId="{6B9DEC5D-3E63-4650-8CFC-656626958EA8}" dt="2025-12-03T15:38:58.744" v="1246" actId="1076"/>
          <ac:spMkLst>
            <pc:docMk/>
            <pc:sldMk cId="1255350971" sldId="283"/>
            <ac:spMk id="3" creationId="{0E3AE7F4-8B51-04A1-436E-E419076922D6}"/>
          </ac:spMkLst>
        </pc:spChg>
        <pc:spChg chg="mod ord">
          <ac:chgData name="Karolina Kruczynska" userId="cfdc1d5566d27960" providerId="LiveId" clId="{6B9DEC5D-3E63-4650-8CFC-656626958EA8}" dt="2025-12-03T15:38:15.652" v="1223" actId="700"/>
          <ac:spMkLst>
            <pc:docMk/>
            <pc:sldMk cId="1255350971" sldId="283"/>
            <ac:spMk id="4" creationId="{D017F372-FF4C-4A6B-C468-2CD0D1D5C862}"/>
          </ac:spMkLst>
        </pc:spChg>
        <pc:spChg chg="add mod">
          <ac:chgData name="Karolina Kruczynska" userId="cfdc1d5566d27960" providerId="LiveId" clId="{6B9DEC5D-3E63-4650-8CFC-656626958EA8}" dt="2025-12-03T15:40:25.242" v="1283" actId="115"/>
          <ac:spMkLst>
            <pc:docMk/>
            <pc:sldMk cId="1255350971" sldId="283"/>
            <ac:spMk id="5" creationId="{5B2421D5-D7CA-890C-63DB-87B16B75DABF}"/>
          </ac:spMkLst>
        </pc:spChg>
        <pc:picChg chg="del">
          <ac:chgData name="Karolina Kruczynska" userId="cfdc1d5566d27960" providerId="LiveId" clId="{6B9DEC5D-3E63-4650-8CFC-656626958EA8}" dt="2025-12-03T15:37:52.704" v="1221" actId="478"/>
          <ac:picMkLst>
            <pc:docMk/>
            <pc:sldMk cId="1255350971" sldId="283"/>
            <ac:picMk id="1028" creationId="{6EC0953A-799C-1C00-DB79-59133E54C8CD}"/>
          </ac:picMkLst>
        </pc:picChg>
        <pc:cxnChg chg="del">
          <ac:chgData name="Karolina Kruczynska" userId="cfdc1d5566d27960" providerId="LiveId" clId="{6B9DEC5D-3E63-4650-8CFC-656626958EA8}" dt="2025-12-03T15:38:15.652" v="1223" actId="700"/>
          <ac:cxnSpMkLst>
            <pc:docMk/>
            <pc:sldMk cId="1255350971" sldId="283"/>
            <ac:cxnSpMk id="1038" creationId="{6CF1BD62-FC8A-3225-B95D-916E63B1F34F}"/>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3A037C-7534-4C62-9BCF-2B303CD56D99}" type="datetimeFigureOut">
              <a:rPr lang="en-US" smtClean="0"/>
              <a:t>12/3/2025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13391-28E0-40FE-8452-D90968D55C5B}" type="slidenum">
              <a:rPr lang="en-US" smtClean="0"/>
              <a:t>‹#›</a:t>
            </a:fld>
            <a:endParaRPr lang="en-US"/>
          </a:p>
        </p:txBody>
      </p:sp>
    </p:spTree>
    <p:extLst>
      <p:ext uri="{BB962C8B-B14F-4D97-AF65-F5344CB8AC3E}">
        <p14:creationId xmlns:p14="http://schemas.microsoft.com/office/powerpoint/2010/main" val="788195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a:solidFill>
                  <a:schemeClr val="tx1"/>
                </a:solidFill>
                <a:effectLst/>
                <a:latin typeface="+mn-lt"/>
                <a:ea typeface="+mn-ea"/>
                <a:cs typeface="+mn-cs"/>
              </a:rPr>
              <a:t>Today’s </a:t>
            </a:r>
            <a:r>
              <a:rPr lang="en-US" sz="1200" b="0" i="0" u="none" strike="noStrike" kern="1200" dirty="0">
                <a:solidFill>
                  <a:schemeClr val="tx1"/>
                </a:solidFill>
                <a:effectLst/>
                <a:latin typeface="+mn-lt"/>
                <a:ea typeface="+mn-ea"/>
                <a:cs typeface="+mn-cs"/>
              </a:rPr>
              <a:t>presentation discusses how digital and social media platforms are shifting the concept of Customer Relationship Management within Marks &amp; Spencer Food. The aim is to explore how M&amp;S Food applies digital tools to enhance customer relationships, experiences,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Today, data analytics, mobile apps, and online engagement are becoming the key drivers of the customer journey in a digital retail environment. The presentation will start by defining digital and social media within CRM, followed by an assessment of how M&amp;S Food </a:t>
            </a:r>
            <a:r>
              <a:rPr lang="en-US" sz="1200" b="0" i="0" u="none" strike="noStrike" kern="1200" dirty="0" err="1">
                <a:solidFill>
                  <a:schemeClr val="tx1"/>
                </a:solidFill>
                <a:effectLst/>
                <a:latin typeface="+mn-lt"/>
                <a:ea typeface="+mn-ea"/>
                <a:cs typeface="+mn-cs"/>
              </a:rPr>
              <a:t>utilises</a:t>
            </a:r>
            <a:r>
              <a:rPr lang="en-US" sz="1200" b="0" i="0" u="none" strike="noStrike" kern="1200" dirty="0">
                <a:solidFill>
                  <a:schemeClr val="tx1"/>
                </a:solidFill>
                <a:effectLst/>
                <a:latin typeface="+mn-lt"/>
                <a:ea typeface="+mn-ea"/>
                <a:cs typeface="+mn-cs"/>
              </a:rPr>
              <a:t> these channels in loyalty creation and maintenance, as well as engagement and sales. During the discussion, much focus will be directed at M&amp;S’s positioning as a high-quality, ethical, and customer-focused brand. The findings identify data-driven </a:t>
            </a:r>
            <a:r>
              <a:rPr lang="en-US" sz="1200" b="0" i="0" u="none" strike="noStrike" kern="1200" dirty="0" err="1">
                <a:solidFill>
                  <a:schemeClr val="tx1"/>
                </a:solidFill>
                <a:effectLst/>
                <a:latin typeface="+mn-lt"/>
                <a:ea typeface="+mn-ea"/>
                <a:cs typeface="+mn-cs"/>
              </a:rPr>
              <a:t>personalisation</a:t>
            </a:r>
            <a:r>
              <a:rPr lang="en-US" sz="1200" b="0" i="0" u="none" strike="noStrike" kern="1200" dirty="0">
                <a:solidFill>
                  <a:schemeClr val="tx1"/>
                </a:solidFill>
                <a:effectLst/>
                <a:latin typeface="+mn-lt"/>
                <a:ea typeface="+mn-ea"/>
                <a:cs typeface="+mn-cs"/>
              </a:rPr>
              <a:t>, loyalty programs, and social engagement as major strengths, while digital </a:t>
            </a:r>
            <a:r>
              <a:rPr lang="en-US" sz="1200" b="0" i="0" u="none" strike="noStrike" kern="1200" dirty="0" err="1">
                <a:solidFill>
                  <a:schemeClr val="tx1"/>
                </a:solidFill>
                <a:effectLst/>
                <a:latin typeface="+mn-lt"/>
                <a:ea typeface="+mn-ea"/>
                <a:cs typeface="+mn-cs"/>
              </a:rPr>
              <a:t>personalisation</a:t>
            </a:r>
            <a:r>
              <a:rPr lang="en-US" sz="1200" b="0" i="0" u="none" strike="noStrike" kern="1200" dirty="0">
                <a:solidFill>
                  <a:schemeClr val="tx1"/>
                </a:solidFill>
                <a:effectLst/>
                <a:latin typeface="+mn-lt"/>
                <a:ea typeface="+mn-ea"/>
                <a:cs typeface="+mn-cs"/>
              </a:rPr>
              <a:t> and targeting of younger audiences are issues that need further development.</a:t>
            </a:r>
          </a:p>
          <a:p>
            <a:pPr rtl="0"/>
            <a:r>
              <a:rPr lang="en-GB" sz="1200" dirty="0"/>
              <a:t>M&amp;S Food’s Engagement with Digital and Social Media</a:t>
            </a:r>
            <a:endParaRPr lang="en-US" sz="1200" b="0" i="0" u="none" strike="noStrike" kern="1200" dirty="0">
              <a:solidFill>
                <a:schemeClr val="tx1"/>
              </a:solidFill>
              <a:effectLst/>
              <a:latin typeface="+mn-lt"/>
              <a:ea typeface="+mn-ea"/>
              <a:cs typeface="+mn-cs"/>
            </a:endParaRPr>
          </a:p>
          <a:p>
            <a:pPr rtl="0"/>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1</a:t>
            </a:fld>
            <a:endParaRPr lang="en-US"/>
          </a:p>
        </p:txBody>
      </p:sp>
    </p:spTree>
    <p:extLst>
      <p:ext uri="{BB962C8B-B14F-4D97-AF65-F5344CB8AC3E}">
        <p14:creationId xmlns:p14="http://schemas.microsoft.com/office/powerpoint/2010/main" val="1174681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Further, it assesses how M&amp;S Food uses digital tools such as data analytics, loyalty apps, and social platforms. The presentation follows the sequence of four major sections. First, it defines and explains digital and social media in the context of CRM for customer relationships. The third section is the critical assessment that looks at how these strategies impact on customer engagement and best practices for brand performance. Finally, the last section gives conclusions and strategic recommendations on how to improve the effectiveness of CRM at M&amp;S Food. In today's market, CRM extends beyond traditional customer service; it encompasses digital technologies, which capture data, </a:t>
            </a:r>
            <a:r>
              <a:rPr lang="en-US" sz="1200" b="0" i="0" u="none" strike="noStrike" kern="1200" dirty="0" err="1">
                <a:solidFill>
                  <a:schemeClr val="tx1"/>
                </a:solidFill>
                <a:effectLst/>
                <a:latin typeface="+mn-lt"/>
                <a:ea typeface="+mn-ea"/>
                <a:cs typeface="+mn-cs"/>
              </a:rPr>
              <a:t>personalise</a:t>
            </a:r>
            <a:r>
              <a:rPr lang="en-US" sz="1200" b="0" i="0" u="none" strike="noStrike" kern="1200" dirty="0">
                <a:solidFill>
                  <a:schemeClr val="tx1"/>
                </a:solidFill>
                <a:effectLst/>
                <a:latin typeface="+mn-lt"/>
                <a:ea typeface="+mn-ea"/>
                <a:cs typeface="+mn-cs"/>
              </a:rPr>
              <a:t> communication, and nurture loyalty in measurable ways. By examining M&amp;S Food's strategies, we are able to determine how a heritage retailer successfully adopts digital transformation without losing its core values of quality, trust, and sustainability.</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2</a:t>
            </a:fld>
            <a:endParaRPr lang="en-US"/>
          </a:p>
        </p:txBody>
      </p:sp>
    </p:spTree>
    <p:extLst>
      <p:ext uri="{BB962C8B-B14F-4D97-AF65-F5344CB8AC3E}">
        <p14:creationId xmlns:p14="http://schemas.microsoft.com/office/powerpoint/2010/main" val="1641099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Marks &amp; Spencer Food started in 1884 and developed to become one of the UK's most trusted food retailers. The brand is associated with high quality, innovation, and responsible sourcing. The differentiation for M&amp;S Food comes through offering own-brand products with comprehensively sourced ingredients and ethical business practices. M&amp;S demonstrates that sustainability underpins its customer relationships with their "Plan A 2025" commitment to reach net-zero across its supply chain by 2040. This congruence with ethical conduct and customer expectations has helped M&amp;S reinforce emotional loyalty, a key CRM asset.</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3</a:t>
            </a:fld>
            <a:endParaRPr lang="en-US"/>
          </a:p>
        </p:txBody>
      </p:sp>
    </p:spTree>
    <p:extLst>
      <p:ext uri="{BB962C8B-B14F-4D97-AF65-F5344CB8AC3E}">
        <p14:creationId xmlns:p14="http://schemas.microsoft.com/office/powerpoint/2010/main" val="241316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Customer Relationship Management, or CRM, is a focused approach in which customer interactions are managed and </a:t>
            </a:r>
            <a:r>
              <a:rPr lang="en-US" sz="1200" b="0" i="0" u="none" strike="noStrike" kern="1200" dirty="0" err="1">
                <a:solidFill>
                  <a:schemeClr val="tx1"/>
                </a:solidFill>
                <a:effectLst/>
                <a:latin typeface="+mn-lt"/>
                <a:ea typeface="+mn-ea"/>
                <a:cs typeface="+mn-cs"/>
              </a:rPr>
              <a:t>analysed</a:t>
            </a:r>
            <a:r>
              <a:rPr lang="en-US" sz="1200" b="0" i="0" u="none" strike="noStrike" kern="1200" dirty="0">
                <a:solidFill>
                  <a:schemeClr val="tx1"/>
                </a:solidFill>
                <a:effectLst/>
                <a:latin typeface="+mn-lt"/>
                <a:ea typeface="+mn-ea"/>
                <a:cs typeface="+mn-cs"/>
              </a:rPr>
              <a:t> to improve satisfaction, retention, and profitability. It suggest the backbone of modern marketing strategy. CRM systems combine online, in-store, and mobile customer data into unified profiles and personal experiences. For M&amp;S Food, this fits right into its brand ethos: quality products for trusted experiences that "make every moment special." CRM transforms customers from single buyers to loyal advocates through effective engagement, relevant offers, and timely service. In the competitive UK grocery sector, which has very strong competition from Tesco, Sainsbury's, Aldi, and Lidl, CRM is crucial in maintaining high-value customers and market share.</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4</a:t>
            </a:fld>
            <a:endParaRPr lang="en-US"/>
          </a:p>
        </p:txBody>
      </p:sp>
    </p:spTree>
    <p:extLst>
      <p:ext uri="{BB962C8B-B14F-4D97-AF65-F5344CB8AC3E}">
        <p14:creationId xmlns:p14="http://schemas.microsoft.com/office/powerpoint/2010/main" val="2309073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86B14-78A2-FFF7-E7FF-5AF7F9BBE2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8C9FF8-24CB-3BDA-B829-BB169E23FD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76E093-FD3E-E597-D271-848EF9027404}"/>
              </a:ext>
            </a:extLst>
          </p:cNvPr>
          <p:cNvSpPr>
            <a:spLocks noGrp="1"/>
          </p:cNvSpPr>
          <p:nvPr>
            <p:ph type="body" idx="1"/>
          </p:nvPr>
        </p:nvSpPr>
        <p:spPr/>
        <p:txBody>
          <a:bodyPr/>
          <a:lstStyle/>
          <a:p>
            <a:pPr rtl="0"/>
            <a:endParaRPr lang="en-US" dirty="0"/>
          </a:p>
        </p:txBody>
      </p:sp>
      <p:sp>
        <p:nvSpPr>
          <p:cNvPr id="4" name="Slide Number Placeholder 3">
            <a:extLst>
              <a:ext uri="{FF2B5EF4-FFF2-40B4-BE49-F238E27FC236}">
                <a16:creationId xmlns:a16="http://schemas.microsoft.com/office/drawing/2014/main" id="{7A1A297A-8132-5A46-AECF-4149CEC7CFF2}"/>
              </a:ext>
            </a:extLst>
          </p:cNvPr>
          <p:cNvSpPr>
            <a:spLocks noGrp="1"/>
          </p:cNvSpPr>
          <p:nvPr>
            <p:ph type="sldNum" sz="quarter" idx="5"/>
          </p:nvPr>
        </p:nvSpPr>
        <p:spPr/>
        <p:txBody>
          <a:bodyPr/>
          <a:lstStyle/>
          <a:p>
            <a:fld id="{DB313391-28E0-40FE-8452-D90968D55C5B}" type="slidenum">
              <a:rPr lang="en-US" smtClean="0"/>
              <a:t>5</a:t>
            </a:fld>
            <a:endParaRPr lang="en-US"/>
          </a:p>
        </p:txBody>
      </p:sp>
    </p:spTree>
    <p:extLst>
      <p:ext uri="{BB962C8B-B14F-4D97-AF65-F5344CB8AC3E}">
        <p14:creationId xmlns:p14="http://schemas.microsoft.com/office/powerpoint/2010/main" val="1652788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M&amp;S Food collects customer data through its mobile app, website, loyalty cards, and feedback forms. Artificial intelligence and machine learning algorithms are then applied to identify patterns and predict customer needs accordingly. The company also makes use of quantitative methods for statistical analysis, such as SPSS, to ensure that decisions are evidence-based. However, mechanisms of feedback and social listening form a feedback loop for constant service improvement. Therefore, this integration of digital analytics into CRM reflects commitment by M&amp;S to understanding customers holistically and responding proactively to their dynamic preference change.</a:t>
            </a:r>
          </a:p>
          <a:p>
            <a:br>
              <a:rPr lang="en-US" b="0" dirty="0">
                <a:effectLst/>
              </a:rPr>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6</a:t>
            </a:fld>
            <a:endParaRPr lang="en-US"/>
          </a:p>
        </p:txBody>
      </p:sp>
    </p:spTree>
    <p:extLst>
      <p:ext uri="{BB962C8B-B14F-4D97-AF65-F5344CB8AC3E}">
        <p14:creationId xmlns:p14="http://schemas.microsoft.com/office/powerpoint/2010/main" val="471332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909B4-E915-164E-371F-5F67EDE45D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9A46B5-64AD-5850-86E5-B38FB80C32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ABF247-2991-061C-63B6-72240596B5DC}"/>
              </a:ext>
            </a:extLst>
          </p:cNvPr>
          <p:cNvSpPr>
            <a:spLocks noGrp="1"/>
          </p:cNvSpPr>
          <p:nvPr>
            <p:ph type="body" idx="1"/>
          </p:nvPr>
        </p:nvSpPr>
        <p:spPr/>
        <p:txBody>
          <a:bodyPr/>
          <a:lstStyle/>
          <a:p>
            <a:pPr rtl="0"/>
            <a:endParaRPr lang="en-US" dirty="0"/>
          </a:p>
        </p:txBody>
      </p:sp>
      <p:sp>
        <p:nvSpPr>
          <p:cNvPr id="4" name="Slide Number Placeholder 3">
            <a:extLst>
              <a:ext uri="{FF2B5EF4-FFF2-40B4-BE49-F238E27FC236}">
                <a16:creationId xmlns:a16="http://schemas.microsoft.com/office/drawing/2014/main" id="{22490AC4-0736-8B0A-8FB9-98FE8D34C898}"/>
              </a:ext>
            </a:extLst>
          </p:cNvPr>
          <p:cNvSpPr>
            <a:spLocks noGrp="1"/>
          </p:cNvSpPr>
          <p:nvPr>
            <p:ph type="sldNum" sz="quarter" idx="5"/>
          </p:nvPr>
        </p:nvSpPr>
        <p:spPr/>
        <p:txBody>
          <a:bodyPr/>
          <a:lstStyle/>
          <a:p>
            <a:fld id="{DB313391-28E0-40FE-8452-D90968D55C5B}" type="slidenum">
              <a:rPr lang="en-US" smtClean="0"/>
              <a:t>7</a:t>
            </a:fld>
            <a:endParaRPr lang="en-US"/>
          </a:p>
        </p:txBody>
      </p:sp>
    </p:spTree>
    <p:extLst>
      <p:ext uri="{BB962C8B-B14F-4D97-AF65-F5344CB8AC3E}">
        <p14:creationId xmlns:p14="http://schemas.microsoft.com/office/powerpoint/2010/main" val="1649256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1E44D1-6C16-A859-FF66-4C28B7F27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A0F426-7582-93B3-BA00-3CD39D5985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011306-C2A8-9AF7-7B8E-8B9738DC534E}"/>
              </a:ext>
            </a:extLst>
          </p:cNvPr>
          <p:cNvSpPr>
            <a:spLocks noGrp="1"/>
          </p:cNvSpPr>
          <p:nvPr>
            <p:ph type="body" idx="1"/>
          </p:nvPr>
        </p:nvSpPr>
        <p:spPr/>
        <p:txBody>
          <a:bodyPr/>
          <a:lstStyle/>
          <a:p>
            <a:pPr rtl="0"/>
            <a:endParaRPr lang="en-US" dirty="0"/>
          </a:p>
        </p:txBody>
      </p:sp>
      <p:sp>
        <p:nvSpPr>
          <p:cNvPr id="4" name="Slide Number Placeholder 3">
            <a:extLst>
              <a:ext uri="{FF2B5EF4-FFF2-40B4-BE49-F238E27FC236}">
                <a16:creationId xmlns:a16="http://schemas.microsoft.com/office/drawing/2014/main" id="{C0B0B5F0-CF85-EE38-CAEE-54909960B7BE}"/>
              </a:ext>
            </a:extLst>
          </p:cNvPr>
          <p:cNvSpPr>
            <a:spLocks noGrp="1"/>
          </p:cNvSpPr>
          <p:nvPr>
            <p:ph type="sldNum" sz="quarter" idx="5"/>
          </p:nvPr>
        </p:nvSpPr>
        <p:spPr/>
        <p:txBody>
          <a:bodyPr/>
          <a:lstStyle/>
          <a:p>
            <a:fld id="{DB313391-28E0-40FE-8452-D90968D55C5B}" type="slidenum">
              <a:rPr lang="en-US" smtClean="0"/>
              <a:t>8</a:t>
            </a:fld>
            <a:endParaRPr lang="en-US"/>
          </a:p>
        </p:txBody>
      </p:sp>
    </p:spTree>
    <p:extLst>
      <p:ext uri="{BB962C8B-B14F-4D97-AF65-F5344CB8AC3E}">
        <p14:creationId xmlns:p14="http://schemas.microsoft.com/office/powerpoint/2010/main" val="4172494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136B9-EB44-4B98-2AE2-81A6AB4B4A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6ADF7-1BC9-28FA-FAF4-312C11BA4C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093C37-FFD5-199E-FDAE-8F332950C744}"/>
              </a:ext>
            </a:extLst>
          </p:cNvPr>
          <p:cNvSpPr>
            <a:spLocks noGrp="1"/>
          </p:cNvSpPr>
          <p:nvPr>
            <p:ph type="body" idx="1"/>
          </p:nvPr>
        </p:nvSpPr>
        <p:spPr/>
        <p:txBody>
          <a:bodyPr/>
          <a:lstStyle/>
          <a:p>
            <a:pPr rtl="0"/>
            <a:endParaRPr lang="en-US" dirty="0"/>
          </a:p>
        </p:txBody>
      </p:sp>
      <p:sp>
        <p:nvSpPr>
          <p:cNvPr id="4" name="Slide Number Placeholder 3">
            <a:extLst>
              <a:ext uri="{FF2B5EF4-FFF2-40B4-BE49-F238E27FC236}">
                <a16:creationId xmlns:a16="http://schemas.microsoft.com/office/drawing/2014/main" id="{F33515E2-FB08-369A-6DF7-05D2D10AD01C}"/>
              </a:ext>
            </a:extLst>
          </p:cNvPr>
          <p:cNvSpPr>
            <a:spLocks noGrp="1"/>
          </p:cNvSpPr>
          <p:nvPr>
            <p:ph type="sldNum" sz="quarter" idx="5"/>
          </p:nvPr>
        </p:nvSpPr>
        <p:spPr/>
        <p:txBody>
          <a:bodyPr/>
          <a:lstStyle/>
          <a:p>
            <a:fld id="{DB313391-28E0-40FE-8452-D90968D55C5B}" type="slidenum">
              <a:rPr lang="en-US" smtClean="0"/>
              <a:t>9</a:t>
            </a:fld>
            <a:endParaRPr lang="en-US"/>
          </a:p>
        </p:txBody>
      </p:sp>
    </p:spTree>
    <p:extLst>
      <p:ext uri="{BB962C8B-B14F-4D97-AF65-F5344CB8AC3E}">
        <p14:creationId xmlns:p14="http://schemas.microsoft.com/office/powerpoint/2010/main" val="4137045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13391-28E0-40FE-8452-D90968D55C5B}" type="slidenum">
              <a:rPr lang="en-US" smtClean="0"/>
              <a:t>12</a:t>
            </a:fld>
            <a:endParaRPr lang="en-US"/>
          </a:p>
        </p:txBody>
      </p:sp>
    </p:spTree>
    <p:extLst>
      <p:ext uri="{BB962C8B-B14F-4D97-AF65-F5344CB8AC3E}">
        <p14:creationId xmlns:p14="http://schemas.microsoft.com/office/powerpoint/2010/main" val="15179075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313391-28E0-40FE-8452-D90968D55C5B}" type="slidenum">
              <a:rPr lang="en-US" smtClean="0"/>
              <a:t>13</a:t>
            </a:fld>
            <a:endParaRPr lang="en-US"/>
          </a:p>
        </p:txBody>
      </p:sp>
    </p:spTree>
    <p:extLst>
      <p:ext uri="{BB962C8B-B14F-4D97-AF65-F5344CB8AC3E}">
        <p14:creationId xmlns:p14="http://schemas.microsoft.com/office/powerpoint/2010/main" val="155411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CRM, digital media means all the online communication tools, including websites, apps, email marketing, and data systems that allow brands to collect and then use customer information. Social media, on the other hand, is a representation of interactive, two-way engagement and community-building platforms such as Facebook, Instagram, TikTok, and X. Put together, they are a vital component of CRM because they provide the avenues for real-time interaction, data collection, and generation of customer insight. M&amp;S Food combines both in its Sparks loyalty app, website analytics, and social media storytelling to ensure that customer experiences remain personal and consistent. </a:t>
            </a:r>
            <a:br>
              <a:rPr lang="en-US" dirty="0"/>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14</a:t>
            </a:fld>
            <a:endParaRPr lang="en-US"/>
          </a:p>
        </p:txBody>
      </p:sp>
    </p:spTree>
    <p:extLst>
      <p:ext uri="{BB962C8B-B14F-4D97-AF65-F5344CB8AC3E}">
        <p14:creationId xmlns:p14="http://schemas.microsoft.com/office/powerpoint/2010/main" val="13540043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Data lies at the heart of CRM. M&amp;S Food leverages advanced analytics through tools like the Sparks Loyalty </a:t>
            </a:r>
            <a:r>
              <a:rPr lang="en-US" sz="1200" b="0" i="0" u="none" strike="noStrike" kern="1200" dirty="0" err="1">
                <a:solidFill>
                  <a:schemeClr val="tx1"/>
                </a:solidFill>
                <a:effectLst/>
                <a:latin typeface="+mn-lt"/>
                <a:ea typeface="+mn-ea"/>
                <a:cs typeface="+mn-cs"/>
              </a:rPr>
              <a:t>Programme</a:t>
            </a:r>
            <a:r>
              <a:rPr lang="en-US" sz="1200" b="0" i="0" u="none" strike="noStrike" kern="1200" dirty="0">
                <a:solidFill>
                  <a:schemeClr val="tx1"/>
                </a:solidFill>
                <a:effectLst/>
                <a:latin typeface="+mn-lt"/>
                <a:ea typeface="+mn-ea"/>
                <a:cs typeface="+mn-cs"/>
              </a:rPr>
              <a:t>, which tracks purchases, preferences, and engagement frequency. Data from online platforms and Ocado Retail adds further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insights. These data sources allow M&amp;S to identify consumption trends—such as interest in vegan, organic, or ready-to-eat meals—and tailor campaigns accordingly. Predictive analytics forecast seasonal demand, </a:t>
            </a:r>
            <a:r>
              <a:rPr lang="en-US" sz="1200" b="0" i="0" u="none" strike="noStrike" kern="1200" dirty="0" err="1">
                <a:solidFill>
                  <a:schemeClr val="tx1"/>
                </a:solidFill>
                <a:effectLst/>
                <a:latin typeface="+mn-lt"/>
                <a:ea typeface="+mn-ea"/>
                <a:cs typeface="+mn-cs"/>
              </a:rPr>
              <a:t>optimise</a:t>
            </a:r>
            <a:r>
              <a:rPr lang="en-US" sz="1200" b="0" i="0" u="none" strike="noStrike" kern="1200" dirty="0">
                <a:solidFill>
                  <a:schemeClr val="tx1"/>
                </a:solidFill>
                <a:effectLst/>
                <a:latin typeface="+mn-lt"/>
                <a:ea typeface="+mn-ea"/>
                <a:cs typeface="+mn-cs"/>
              </a:rPr>
              <a:t> stock, and </a:t>
            </a:r>
            <a:r>
              <a:rPr lang="en-US" sz="1200" b="0" i="0" u="none" strike="noStrike" kern="1200" dirty="0" err="1">
                <a:solidFill>
                  <a:schemeClr val="tx1"/>
                </a:solidFill>
                <a:effectLst/>
                <a:latin typeface="+mn-lt"/>
                <a:ea typeface="+mn-ea"/>
                <a:cs typeface="+mn-cs"/>
              </a:rPr>
              <a:t>personalise</a:t>
            </a:r>
            <a:r>
              <a:rPr lang="en-US" sz="1200" b="0" i="0" u="none" strike="noStrike" kern="1200" dirty="0">
                <a:solidFill>
                  <a:schemeClr val="tx1"/>
                </a:solidFill>
                <a:effectLst/>
                <a:latin typeface="+mn-lt"/>
                <a:ea typeface="+mn-ea"/>
                <a:cs typeface="+mn-cs"/>
              </a:rPr>
              <a:t> offers. By using data effectively, M&amp;S transforms customer relationships from transactional to relational, strengthening trust and satisfaction (</a:t>
            </a:r>
            <a:r>
              <a:rPr lang="en-US" sz="1200" b="0" i="0" u="none" strike="noStrike" kern="1200" dirty="0" err="1">
                <a:solidFill>
                  <a:schemeClr val="tx1"/>
                </a:solidFill>
                <a:effectLst/>
                <a:latin typeface="+mn-lt"/>
                <a:ea typeface="+mn-ea"/>
                <a:cs typeface="+mn-cs"/>
              </a:rPr>
              <a:t>Helmold</a:t>
            </a:r>
            <a:r>
              <a:rPr lang="en-US" sz="1200" b="0" i="0" u="none" strike="noStrike" kern="1200" dirty="0">
                <a:solidFill>
                  <a:schemeClr val="tx1"/>
                </a:solidFill>
                <a:effectLst/>
                <a:latin typeface="+mn-lt"/>
                <a:ea typeface="+mn-ea"/>
                <a:cs typeface="+mn-cs"/>
              </a:rPr>
              <a:t>, 2022).</a:t>
            </a:r>
            <a:endParaRPr lang="en-US" b="0" dirty="0">
              <a:effectLst/>
            </a:endParaRPr>
          </a:p>
          <a:p>
            <a:br>
              <a:rPr lang="en-US" b="0" dirty="0">
                <a:effectLst/>
              </a:rPr>
            </a:br>
            <a:br>
              <a:rPr lang="en-US" b="0" dirty="0">
                <a:effectLst/>
              </a:rPr>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15</a:t>
            </a:fld>
            <a:endParaRPr lang="en-US"/>
          </a:p>
        </p:txBody>
      </p:sp>
    </p:spTree>
    <p:extLst>
      <p:ext uri="{BB962C8B-B14F-4D97-AF65-F5344CB8AC3E}">
        <p14:creationId xmlns:p14="http://schemas.microsoft.com/office/powerpoint/2010/main" val="15299301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7Ps framework evidences the digital and traditional marketing mixture as applied in the practice of M&amp;S Food to keep its differentiation going. Products focus on freshness, taste, and sustainability. Price is value-based—premium but justified by quality and ethics. Digital promotion involves storytelling campaigns, sustainability narratives, and Sparks Card loyalty points. Partnership with Ocado guarantees accessibility. Service includes staff who have undergone proper training and efficient digital processing, while physical evidence involves elegant packaging that reinforces the premium perception of the brand. </a:t>
            </a:r>
            <a:br>
              <a:rPr lang="en-US" dirty="0"/>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16</a:t>
            </a:fld>
            <a:endParaRPr lang="en-US"/>
          </a:p>
        </p:txBody>
      </p:sp>
    </p:spTree>
    <p:extLst>
      <p:ext uri="{BB962C8B-B14F-4D97-AF65-F5344CB8AC3E}">
        <p14:creationId xmlns:p14="http://schemas.microsoft.com/office/powerpoint/2010/main" val="41357927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M&amp;S Food provides customers with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experiences through targeted messages, especially through its Sparks app. For example, if customers regularly purchase plant-based products, they will be offered vegan ranges or recipes based on their preferences. Such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contact will help to increase emotional attachment and repurchase intentions. Re-activation of dormant customers includes exclusive discounts and reminders, improving customer retention. Personalization does not only mean marketing but affects store layout, online UX design, and product recommendations; all of these create a frictionless omnichannel journey that enhances loyalty and satisfaction.</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17</a:t>
            </a:fld>
            <a:endParaRPr lang="en-US"/>
          </a:p>
        </p:txBody>
      </p:sp>
    </p:spTree>
    <p:extLst>
      <p:ext uri="{BB962C8B-B14F-4D97-AF65-F5344CB8AC3E}">
        <p14:creationId xmlns:p14="http://schemas.microsoft.com/office/powerpoint/2010/main" val="34539804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CRM segmentation by M&amp;S Food identifies several customer groups: busy professionals, families, health-conscious buyers, and ethical consumers. Tailored communication targeting each segment stresses quality and responsible sourcing. The iconic slogan "This is not just food, this is M&amp;S Food" brings the emotional and sensory values into full view. Positioning as a trusted and ethical brand connects affordability with indulgence. This strategic alignment also attracts middle- and upper-income groups, reinforcing the differentiation of M&amp;S in such a competitive environment, as indicated by Helmold (2022 ).</a:t>
            </a:r>
          </a:p>
          <a:p>
            <a:br>
              <a:rPr lang="en-US" dirty="0"/>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18</a:t>
            </a:fld>
            <a:endParaRPr lang="en-US"/>
          </a:p>
        </p:txBody>
      </p:sp>
    </p:spTree>
    <p:extLst>
      <p:ext uri="{BB962C8B-B14F-4D97-AF65-F5344CB8AC3E}">
        <p14:creationId xmlns:p14="http://schemas.microsoft.com/office/powerpoint/2010/main" val="14321349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4Cs model redefines CRM from the customer's point of view. M&amp;S Food implements changes in the consumer climate through healthier, vegan, and gluten-free options across the board in response to lifestyle changes. The cost aspect is controlled through "Dine In for £12" promotions, among others, to ensure that good food does not need to be expensive. Convenience has been achieved through its more-than-900 stores and delivery partnership. Communications also flow very transparently, especially when talking about sustainability and sourcing. These features create strong emotional connections with customers even in the most competitive situations. Sustainability and ethics form one of the important pillars for M&amp;S's CRM strategy. </a:t>
            </a: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19</a:t>
            </a:fld>
            <a:endParaRPr lang="en-US"/>
          </a:p>
        </p:txBody>
      </p:sp>
    </p:spTree>
    <p:extLst>
      <p:ext uri="{BB962C8B-B14F-4D97-AF65-F5344CB8AC3E}">
        <p14:creationId xmlns:p14="http://schemas.microsoft.com/office/powerpoint/2010/main" val="18486088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Plan A, M&amp;S's long-running sustainability policy, affects product development by using lower-impact materials and reducing waste. </a:t>
            </a:r>
            <a:r>
              <a:rPr lang="en-US" sz="1200" b="0" i="0" u="none" strike="noStrike" kern="1200" dirty="0">
                <a:solidFill>
                  <a:schemeClr val="tx1"/>
                </a:solidFill>
                <a:effectLst/>
                <a:latin typeface="+mn-lt"/>
                <a:ea typeface="+mn-ea"/>
                <a:cs typeface="+mn-cs"/>
              </a:rPr>
              <a:t>Ethical sourcing of ingredients, such as sustainable fisheries, helps build trust among customers and entails brand authenticity. Such initiatives appeal to environmentally conscious consumers and differentiate M&amp;S in a crowded market. Although the strategy may be more expensive, sustainable strategies enable customer loyalty and help gain reputational strength over a long period of time </a:t>
            </a:r>
            <a:r>
              <a:rPr lang="en-US" dirty="0"/>
              <a:t>(</a:t>
            </a:r>
            <a:r>
              <a:rPr lang="en-US" dirty="0" err="1"/>
              <a:t>Beverland</a:t>
            </a:r>
            <a:r>
              <a:rPr lang="en-US" dirty="0"/>
              <a:t> &amp; </a:t>
            </a:r>
            <a:r>
              <a:rPr lang="en-US" dirty="0" err="1"/>
              <a:t>Cankurtaran</a:t>
            </a:r>
            <a:r>
              <a:rPr lang="en-US" dirty="0"/>
              <a:t>, 2025)</a:t>
            </a:r>
            <a:r>
              <a:rPr lang="en-US" sz="1200" b="0" i="0" u="none" strike="noStrike"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DB313391-28E0-40FE-8452-D90968D55C5B}" type="slidenum">
              <a:rPr lang="en-US" smtClean="0"/>
              <a:t>20</a:t>
            </a:fld>
            <a:endParaRPr lang="en-US"/>
          </a:p>
        </p:txBody>
      </p:sp>
    </p:spTree>
    <p:extLst>
      <p:ext uri="{BB962C8B-B14F-4D97-AF65-F5344CB8AC3E}">
        <p14:creationId xmlns:p14="http://schemas.microsoft.com/office/powerpoint/2010/main" val="41170490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While M&amp;S Food’s CRM strategy is strong, certain areas require enhancement. First, targeting younger audiences like Gen Z through digital campaigns and influencer marketing will ensure future growth. Second, more AI-driven tools such as chatbots can </a:t>
            </a:r>
            <a:r>
              <a:rPr lang="en-US" sz="1200" b="0" i="0" u="none" strike="noStrike" kern="1200" dirty="0" err="1">
                <a:solidFill>
                  <a:schemeClr val="tx1"/>
                </a:solidFill>
                <a:effectLst/>
                <a:latin typeface="+mn-lt"/>
                <a:ea typeface="+mn-ea"/>
                <a:cs typeface="+mn-cs"/>
              </a:rPr>
              <a:t>personalise</a:t>
            </a:r>
            <a:r>
              <a:rPr lang="en-US" sz="1200" b="0" i="0" u="none" strike="noStrike" kern="1200" dirty="0">
                <a:solidFill>
                  <a:schemeClr val="tx1"/>
                </a:solidFill>
                <a:effectLst/>
                <a:latin typeface="+mn-lt"/>
                <a:ea typeface="+mn-ea"/>
                <a:cs typeface="+mn-cs"/>
              </a:rPr>
              <a:t> experiences and reduce response times. Third, integrating real-time feedback through mobile and in-store systems will improve service recovery. Lastly, transparent communication about data use will maintain trust in compliance with </a:t>
            </a:r>
            <a:r>
              <a:rPr lang="en-GB" sz="1200" b="0" i="0" kern="1200" dirty="0">
                <a:solidFill>
                  <a:schemeClr val="tx1"/>
                </a:solidFill>
                <a:effectLst/>
                <a:latin typeface="+mn-lt"/>
                <a:ea typeface="+mn-ea"/>
                <a:cs typeface="+mn-cs"/>
              </a:rPr>
              <a:t>General Data Protection Regulation</a:t>
            </a:r>
            <a:r>
              <a:rPr lang="en-US" sz="1200" b="0" i="0" u="none" strike="noStrike" kern="1200" dirty="0">
                <a:solidFill>
                  <a:schemeClr val="tx1"/>
                </a:solidFill>
                <a:effectLst/>
                <a:latin typeface="+mn-lt"/>
                <a:ea typeface="+mn-ea"/>
                <a:cs typeface="+mn-cs"/>
              </a:rPr>
              <a:t>. Implementing these will future-proof M&amp;S’s CRM. </a:t>
            </a: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21</a:t>
            </a:fld>
            <a:endParaRPr lang="en-US"/>
          </a:p>
        </p:txBody>
      </p:sp>
    </p:spTree>
    <p:extLst>
      <p:ext uri="{BB962C8B-B14F-4D97-AF65-F5344CB8AC3E}">
        <p14:creationId xmlns:p14="http://schemas.microsoft.com/office/powerpoint/2010/main" val="35081384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other words, digital and social media are not just tools but strategic enablers of effective CRM. M&amp;S Food is a great example of how data analytics, ethical practices, and emotional engagement drive customer loyalty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Its integration of sustainability, digital convenience, and </a:t>
            </a:r>
            <a:r>
              <a:rPr lang="en-US" sz="1200" b="0" i="0" u="none" strike="noStrike" kern="1200" dirty="0" err="1">
                <a:solidFill>
                  <a:schemeClr val="tx1"/>
                </a:solidFill>
                <a:effectLst/>
                <a:latin typeface="+mn-lt"/>
                <a:ea typeface="+mn-ea"/>
                <a:cs typeface="+mn-cs"/>
              </a:rPr>
              <a:t>personalisation</a:t>
            </a:r>
            <a:r>
              <a:rPr lang="en-US" sz="1200" b="0" i="0" u="none" strike="noStrike" kern="1200" dirty="0">
                <a:solidFill>
                  <a:schemeClr val="tx1"/>
                </a:solidFill>
                <a:effectLst/>
                <a:latin typeface="+mn-lt"/>
                <a:ea typeface="+mn-ea"/>
                <a:cs typeface="+mn-cs"/>
              </a:rPr>
              <a:t> captures the future of relationship marketing. But in order to stay ahead of the competition, M&amp;S must evolve its digital CRM through AI-driven analytics, increased youth engagement, and transparent data governance. These new developments will ensure that M&amp;S will keep "making every moment special" for consumers moving forward in a </a:t>
            </a:r>
            <a:r>
              <a:rPr lang="en-US" sz="1200" b="0" i="0" u="none" strike="noStrike" kern="1200" dirty="0" err="1">
                <a:solidFill>
                  <a:schemeClr val="tx1"/>
                </a:solidFill>
                <a:effectLst/>
                <a:latin typeface="+mn-lt"/>
                <a:ea typeface="+mn-ea"/>
                <a:cs typeface="+mn-cs"/>
              </a:rPr>
              <a:t>digitalising</a:t>
            </a:r>
            <a:r>
              <a:rPr lang="en-US" sz="1200" b="0" i="0" u="none" strike="noStrike" kern="1200" dirty="0">
                <a:solidFill>
                  <a:schemeClr val="tx1"/>
                </a:solidFill>
                <a:effectLst/>
                <a:latin typeface="+mn-lt"/>
                <a:ea typeface="+mn-ea"/>
                <a:cs typeface="+mn-cs"/>
              </a:rPr>
              <a:t> marketplace.</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DB313391-28E0-40FE-8452-D90968D55C5B}" type="slidenum">
              <a:rPr lang="en-US" smtClean="0"/>
              <a:t>22</a:t>
            </a:fld>
            <a:endParaRPr lang="en-US"/>
          </a:p>
        </p:txBody>
      </p:sp>
    </p:spTree>
    <p:extLst>
      <p:ext uri="{BB962C8B-B14F-4D97-AF65-F5344CB8AC3E}">
        <p14:creationId xmlns:p14="http://schemas.microsoft.com/office/powerpoint/2010/main" val="1475310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EFA164-8B1E-49DA-84CB-C4883F719C3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2209897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EFA164-8B1E-49DA-84CB-C4883F719C3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3985598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EFA164-8B1E-49DA-84CB-C4883F719C3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1927275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EFA164-8B1E-49DA-84CB-C4883F719C3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2702242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EFA164-8B1E-49DA-84CB-C4883F719C34}" type="datetimeFigureOut">
              <a:rPr lang="en-US" smtClean="0"/>
              <a:t>12/3/2025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4239971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EFA164-8B1E-49DA-84CB-C4883F719C3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293238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EFA164-8B1E-49DA-84CB-C4883F719C34}" type="datetimeFigureOut">
              <a:rPr lang="en-US" smtClean="0"/>
              <a:t>12/3/2025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549741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EFA164-8B1E-49DA-84CB-C4883F719C3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3942927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EFA164-8B1E-49DA-84CB-C4883F719C3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8082707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EFA164-8B1E-49DA-84CB-C4883F719C3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810529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EFA164-8B1E-49DA-84CB-C4883F719C3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1111747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EFA164-8B1E-49DA-84CB-C4883F719C3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77BE48-BA5D-44B5-BBFC-BBE938297930}"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551778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3EFA164-8B1E-49DA-84CB-C4883F719C34}" type="datetimeFigureOut">
              <a:rPr lang="en-US" smtClean="0"/>
              <a:t>12/3/2025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13738805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3EFA164-8B1E-49DA-84CB-C4883F719C3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230395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B3EFA164-8B1E-49DA-84CB-C4883F719C34}" type="datetimeFigureOut">
              <a:rPr lang="en-US" smtClean="0"/>
              <a:t>12/3/2025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3197800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EFA164-8B1E-49DA-84CB-C4883F719C3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2453662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EFA164-8B1E-49DA-84CB-C4883F719C34}" type="datetimeFigureOut">
              <a:rPr lang="en-US" smtClean="0"/>
              <a:t>12/3/2025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877BE48-BA5D-44B5-BBFC-BBE938297930}" type="slidenum">
              <a:rPr lang="en-US" smtClean="0"/>
              <a:t>‹#›</a:t>
            </a:fld>
            <a:endParaRPr lang="en-US"/>
          </a:p>
        </p:txBody>
      </p:sp>
    </p:spTree>
    <p:extLst>
      <p:ext uri="{BB962C8B-B14F-4D97-AF65-F5344CB8AC3E}">
        <p14:creationId xmlns:p14="http://schemas.microsoft.com/office/powerpoint/2010/main" val="1012914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3EFA164-8B1E-49DA-84CB-C4883F719C34}" type="datetimeFigureOut">
              <a:rPr lang="en-US" smtClean="0"/>
              <a:t>12/3/2025</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877BE48-BA5D-44B5-BBFC-BBE938297930}" type="slidenum">
              <a:rPr lang="en-US" smtClean="0"/>
              <a:t>‹#›</a:t>
            </a:fld>
            <a:endParaRPr lang="en-US"/>
          </a:p>
        </p:txBody>
      </p:sp>
    </p:spTree>
    <p:extLst>
      <p:ext uri="{BB962C8B-B14F-4D97-AF65-F5344CB8AC3E}">
        <p14:creationId xmlns:p14="http://schemas.microsoft.com/office/powerpoint/2010/main" val="928578756"/>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buffer.com/social-media-glossary/community"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buffer.com/social-media-terms/social-media" TargetMode="External"/><Relationship Id="rId7" Type="http://schemas.openxmlformats.org/officeDocument/2006/relationships/hyperlink" Target="https://www.planview.com/resources/guide/lean-principles-101/what-is-continuous-improvement/" TargetMode="External"/><Relationship Id="rId2" Type="http://schemas.openxmlformats.org/officeDocument/2006/relationships/hyperlink" Target="https://business.adobe.com/uk/blog/basics/digital-marketing" TargetMode="External"/><Relationship Id="rId1" Type="http://schemas.openxmlformats.org/officeDocument/2006/relationships/slideLayout" Target="../slideLayouts/slideLayout2.xml"/><Relationship Id="rId6" Type="http://schemas.openxmlformats.org/officeDocument/2006/relationships/hyperlink" Target="https://www.technologyhq.org/7-disadvantages-of-social-media-for-business-owners-a-comprehensive-analysis/" TargetMode="External"/><Relationship Id="rId5" Type="http://schemas.openxmlformats.org/officeDocument/2006/relationships/hyperlink" Target="https://smartdev.com/kr/omnichannel-retail-bridging-the-gap-between-physical-and-digital-shopping/" TargetMode="External"/><Relationship Id="rId4" Type="http://schemas.openxmlformats.org/officeDocument/2006/relationships/hyperlink" Target="https://www.marksandspencer.com/mysparks/about?msockid=312022338b6a61a503cb365d8ad160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1523395" y="0"/>
            <a:ext cx="10353761" cy="1935921"/>
          </a:xfrm>
        </p:spPr>
        <p:txBody>
          <a:bodyPr>
            <a:normAutofit/>
          </a:bodyPr>
          <a:lstStyle/>
          <a:p>
            <a:r>
              <a:rPr lang="en-GB" sz="3600" cap="none" dirty="0">
                <a:latin typeface="Times New Roman" panose="02020603050405020304" pitchFamily="18" charset="0"/>
                <a:cs typeface="Times New Roman" panose="02020603050405020304" pitchFamily="18" charset="0"/>
              </a:rPr>
              <a:t>M&amp;S Food’s Engagement with Digital and Social Media</a:t>
            </a:r>
            <a:br>
              <a:rPr lang="en-GB" sz="3600" dirty="0"/>
            </a:br>
            <a:endParaRPr lang="en-US" dirty="0">
              <a:latin typeface="Times New Roman" panose="02020603050405020304" pitchFamily="18" charset="0"/>
              <a:cs typeface="Times New Roman" panose="02020603050405020304" pitchFamily="18" charset="0"/>
            </a:endParaRPr>
          </a:p>
        </p:txBody>
      </p:sp>
      <p:sp>
        <p:nvSpPr>
          <p:cNvPr id="2" name="Content Placeholder 1">
            <a:extLst>
              <a:ext uri="{FF2B5EF4-FFF2-40B4-BE49-F238E27FC236}">
                <a16:creationId xmlns:a16="http://schemas.microsoft.com/office/drawing/2014/main" id="{1C0E43F8-B543-4A36-B001-312C3FD5FEA9}"/>
              </a:ext>
            </a:extLst>
          </p:cNvPr>
          <p:cNvSpPr>
            <a:spLocks noGrp="1" noChangeArrowheads="1"/>
          </p:cNvSpPr>
          <p:nvPr>
            <p:ph idx="1"/>
          </p:nvPr>
        </p:nvSpPr>
        <p:spPr bwMode="auto">
          <a:xfrm>
            <a:off x="647981" y="1301815"/>
            <a:ext cx="5182205"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00000"/>
              </a:lnSpc>
              <a:spcBef>
                <a:spcPct val="0"/>
              </a:spcBef>
              <a:spcAft>
                <a:spcPct val="0"/>
              </a:spcAft>
              <a:buNone/>
            </a:pPr>
            <a:endParaRPr lang="en-GB" sz="2800" dirty="0"/>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Presentation to: M&amp;S Food Management Team</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Presented by: Karolina Kruczynska</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Student nr 2330380</a:t>
            </a:r>
          </a:p>
        </p:txBody>
      </p:sp>
      <p:pic>
        <p:nvPicPr>
          <p:cNvPr id="1028" name="Picture 4" descr="Retail Sales: M&amp;S's UK food business makes strong start to 2024 -NIQ,  ETBrandEquity">
            <a:extLst>
              <a:ext uri="{FF2B5EF4-FFF2-40B4-BE49-F238E27FC236}">
                <a16:creationId xmlns:a16="http://schemas.microsoft.com/office/drawing/2014/main" id="{DC1F45AD-4D65-4CAE-A1BE-79CB9362A52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096000" y="1787066"/>
            <a:ext cx="5161280" cy="387096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780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p:txBody>
          <a:bodyPr/>
          <a:lstStyle/>
          <a:p>
            <a:r>
              <a:rPr lang="en-US" cap="none" dirty="0">
                <a:latin typeface="Times New Roman" panose="02020603050405020304" pitchFamily="18" charset="0"/>
                <a:cs typeface="Times New Roman" panose="02020603050405020304" pitchFamily="18" charset="0"/>
              </a:rPr>
              <a:t>Presentation Overview</a:t>
            </a:r>
          </a:p>
        </p:txBody>
      </p:sp>
      <p:sp>
        <p:nvSpPr>
          <p:cNvPr id="2" name="Content Placeholder 1">
            <a:extLst>
              <a:ext uri="{FF2B5EF4-FFF2-40B4-BE49-F238E27FC236}">
                <a16:creationId xmlns:a16="http://schemas.microsoft.com/office/drawing/2014/main" id="{9A0994CD-9FB8-453F-AE95-58CF697A0046}"/>
              </a:ext>
            </a:extLst>
          </p:cNvPr>
          <p:cNvSpPr>
            <a:spLocks noGrp="1" noChangeArrowheads="1"/>
          </p:cNvSpPr>
          <p:nvPr>
            <p:ph idx="1"/>
          </p:nvPr>
        </p:nvSpPr>
        <p:spPr bwMode="auto">
          <a:xfrm>
            <a:off x="604910" y="1776422"/>
            <a:ext cx="5187242"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CRM: Key to customer loyalty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Role of digital and social media</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800" dirty="0">
                <a:effectLst/>
                <a:latin typeface="Times New Roman" panose="02020603050405020304" pitchFamily="18" charset="0"/>
                <a:cs typeface="Times New Roman" panose="02020603050405020304" pitchFamily="18" charset="0"/>
              </a:rPr>
              <a:t>Critical s</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tructure of </a:t>
            </a:r>
            <a:r>
              <a:rPr lang="en-US" altLang="en-US" sz="2800" dirty="0">
                <a:effectLst/>
                <a:latin typeface="Times New Roman" panose="02020603050405020304" pitchFamily="18" charset="0"/>
                <a:cs typeface="Times New Roman" panose="02020603050405020304" pitchFamily="18" charset="0"/>
              </a:rPr>
              <a:t>how to improve the effectiveness of CRM and M&amp;S food.</a:t>
            </a: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Key findings and recommendations</a:t>
            </a: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2800" dirty="0">
                <a:effectLst/>
                <a:latin typeface="Times New Roman" panose="02020603050405020304" pitchFamily="18" charset="0"/>
                <a:cs typeface="Times New Roman" panose="02020603050405020304" pitchFamily="18" charset="0"/>
              </a:rPr>
              <a:t>References</a:t>
            </a: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2050" name="Picture 2" descr="Visually searched image">
            <a:extLst>
              <a:ext uri="{FF2B5EF4-FFF2-40B4-BE49-F238E27FC236}">
                <a16:creationId xmlns:a16="http://schemas.microsoft.com/office/drawing/2014/main" id="{D16DD2B7-E695-45FA-BC11-946B5C79C470}"/>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399849" y="2423161"/>
            <a:ext cx="4419907" cy="32004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814256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4927472" y="609600"/>
            <a:ext cx="6340084" cy="1326321"/>
          </a:xfrm>
        </p:spPr>
        <p:txBody>
          <a:bodyPr>
            <a:normAutofit/>
          </a:bodyPr>
          <a:lstStyle/>
          <a:p>
            <a:r>
              <a:rPr lang="en-US" dirty="0">
                <a:latin typeface="Times New Roman" panose="02020603050405020304" pitchFamily="18" charset="0"/>
                <a:cs typeface="Times New Roman" panose="02020603050405020304" pitchFamily="18" charset="0"/>
              </a:rPr>
              <a:t>M&amp;S </a:t>
            </a:r>
            <a:r>
              <a:rPr lang="en-US" cap="none" dirty="0">
                <a:latin typeface="Times New Roman" panose="02020603050405020304" pitchFamily="18" charset="0"/>
                <a:cs typeface="Times New Roman" panose="02020603050405020304" pitchFamily="18" charset="0"/>
              </a:rPr>
              <a:t>food</a:t>
            </a:r>
            <a:r>
              <a:rPr lang="en-US" dirty="0">
                <a:latin typeface="Times New Roman" panose="02020603050405020304" pitchFamily="18" charset="0"/>
                <a:cs typeface="Times New Roman" panose="02020603050405020304" pitchFamily="18" charset="0"/>
              </a:rPr>
              <a:t>- </a:t>
            </a:r>
            <a:r>
              <a:rPr lang="en-US" cap="none" dirty="0">
                <a:latin typeface="Times New Roman" panose="02020603050405020304" pitchFamily="18" charset="0"/>
                <a:cs typeface="Times New Roman" panose="02020603050405020304" pitchFamily="18" charset="0"/>
              </a:rPr>
              <a:t>brand overview</a:t>
            </a:r>
            <a:endParaRPr lang="en-US" dirty="0">
              <a:latin typeface="Times New Roman" panose="02020603050405020304" pitchFamily="18" charset="0"/>
              <a:cs typeface="Times New Roman" panose="02020603050405020304" pitchFamily="18" charset="0"/>
            </a:endParaRPr>
          </a:p>
        </p:txBody>
      </p:sp>
      <p:pic>
        <p:nvPicPr>
          <p:cNvPr id="5122" name="Picture 2" descr="Sustainability | Marks &amp; Spencer">
            <a:extLst>
              <a:ext uri="{FF2B5EF4-FFF2-40B4-BE49-F238E27FC236}">
                <a16:creationId xmlns:a16="http://schemas.microsoft.com/office/drawing/2014/main" id="{85B754FF-7A8E-49A9-8676-2DBF23F3C242}"/>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l="17350" r="15051" b="2"/>
          <a:stretch>
            <a:fillRect/>
          </a:stretch>
        </p:blipFill>
        <p:spPr bwMode="auto">
          <a:xfrm>
            <a:off x="20" y="10"/>
            <a:ext cx="4635987" cy="6857990"/>
          </a:xfrm>
          <a:prstGeom prst="rect">
            <a:avLst/>
          </a:prstGeom>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BBE08EDB-BEF1-4F43-963C-5CC7C1A338BB}"/>
              </a:ext>
            </a:extLst>
          </p:cNvPr>
          <p:cNvSpPr>
            <a:spLocks noGrp="1" noChangeArrowheads="1"/>
          </p:cNvSpPr>
          <p:nvPr>
            <p:ph idx="1"/>
          </p:nvPr>
        </p:nvSpPr>
        <p:spPr bwMode="auto">
          <a:xfrm>
            <a:off x="4927471" y="2096064"/>
            <a:ext cx="6340085" cy="36951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Founded 1884 in Leeds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Premium UK food retailer</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Known for quality, trust &amp; innovation</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Plan A: sustainability initiative</a:t>
            </a:r>
          </a:p>
        </p:txBody>
      </p:sp>
      <p:cxnSp>
        <p:nvCxnSpPr>
          <p:cNvPr id="5129" name="Straight Connector 5128">
            <a:extLst>
              <a:ext uri="{FF2B5EF4-FFF2-40B4-BE49-F238E27FC236}">
                <a16:creationId xmlns:a16="http://schemas.microsoft.com/office/drawing/2014/main" id="{035B6751-4DEE-4DA5-96EC-EA28668BA5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359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36888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919119" y="0"/>
            <a:ext cx="10353761" cy="1326321"/>
          </a:xfrm>
        </p:spPr>
        <p:txBody>
          <a:bodyPr/>
          <a:lstStyle/>
          <a:p>
            <a:r>
              <a:rPr lang="en-US" dirty="0">
                <a:latin typeface="Times New Roman" panose="02020603050405020304" pitchFamily="18" charset="0"/>
                <a:cs typeface="Times New Roman" panose="02020603050405020304" pitchFamily="18" charset="0"/>
              </a:rPr>
              <a:t>U</a:t>
            </a:r>
            <a:r>
              <a:rPr lang="en-US" cap="none" dirty="0">
                <a:latin typeface="Times New Roman" panose="02020603050405020304" pitchFamily="18" charset="0"/>
                <a:cs typeface="Times New Roman" panose="02020603050405020304" pitchFamily="18" charset="0"/>
              </a:rPr>
              <a:t>nderstanding</a:t>
            </a:r>
            <a:r>
              <a:rPr lang="en-US" dirty="0">
                <a:latin typeface="Times New Roman" panose="02020603050405020304" pitchFamily="18" charset="0"/>
                <a:cs typeface="Times New Roman" panose="02020603050405020304" pitchFamily="18" charset="0"/>
              </a:rPr>
              <a:t> CRM</a:t>
            </a:r>
          </a:p>
        </p:txBody>
      </p:sp>
      <p:sp>
        <p:nvSpPr>
          <p:cNvPr id="2" name="Content Placeholder 1">
            <a:extLst>
              <a:ext uri="{FF2B5EF4-FFF2-40B4-BE49-F238E27FC236}">
                <a16:creationId xmlns:a16="http://schemas.microsoft.com/office/drawing/2014/main" id="{6E844F1A-DB68-4C37-B777-5DD707C7D41F}"/>
              </a:ext>
            </a:extLst>
          </p:cNvPr>
          <p:cNvSpPr>
            <a:spLocks noGrp="1" noChangeArrowheads="1"/>
          </p:cNvSpPr>
          <p:nvPr>
            <p:ph idx="1"/>
          </p:nvPr>
        </p:nvSpPr>
        <p:spPr bwMode="auto">
          <a:xfrm>
            <a:off x="689316" y="1565605"/>
            <a:ext cx="684103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CRM - </a:t>
            </a:r>
            <a:r>
              <a:rPr lang="en-US" altLang="en-US" sz="2800" dirty="0">
                <a:effectLst/>
                <a:latin typeface="Times New Roman" panose="02020603050405020304" pitchFamily="18" charset="0"/>
                <a:cs typeface="Times New Roman" panose="02020603050405020304" pitchFamily="18" charset="0"/>
              </a:rPr>
              <a:t>Customer Relationship Management focused on customer interactions to improve satisfaction, retention and profitability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Data-driven and customer-oriented by online, in-store, and mobile customer data into unified profiles and personal experience.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Foundation for sustainable marketing</a:t>
            </a:r>
          </a:p>
        </p:txBody>
      </p:sp>
      <p:pic>
        <p:nvPicPr>
          <p:cNvPr id="3074" name="Picture 2" descr="CRM System | VWO">
            <a:extLst>
              <a:ext uri="{FF2B5EF4-FFF2-40B4-BE49-F238E27FC236}">
                <a16:creationId xmlns:a16="http://schemas.microsoft.com/office/drawing/2014/main" id="{494DB94D-7614-4073-8749-44BB3848C600}"/>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840397" y="1630743"/>
            <a:ext cx="4003655" cy="3994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9816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8476655D-8190-3796-B797-241F70F6C61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3BF4DAC-957B-D069-59B0-D2C4048D9D01}"/>
              </a:ext>
            </a:extLst>
          </p:cNvPr>
          <p:cNvSpPr>
            <a:spLocks noGrp="1"/>
          </p:cNvSpPr>
          <p:nvPr>
            <p:ph type="title"/>
          </p:nvPr>
        </p:nvSpPr>
        <p:spPr>
          <a:xfrm>
            <a:off x="4927472" y="1329070"/>
            <a:ext cx="6340084" cy="606851"/>
          </a:xfrm>
        </p:spPr>
        <p:txBody>
          <a:bodyPr>
            <a:normAutofit fontScale="90000"/>
          </a:bodyPr>
          <a:lstStyle/>
          <a:p>
            <a:br>
              <a:rPr lang="en-GB"/>
            </a:br>
            <a:endParaRPr lang="en-US" dirty="0">
              <a:latin typeface="Times New Roman" panose="02020603050405020304" pitchFamily="18" charset="0"/>
              <a:cs typeface="Times New Roman" panose="02020603050405020304" pitchFamily="18" charset="0"/>
            </a:endParaRPr>
          </a:p>
        </p:txBody>
      </p:sp>
      <p:pic>
        <p:nvPicPr>
          <p:cNvPr id="1028" name="Picture 4" descr="Retail Sales: M&amp;S's UK food business makes strong start to 2024 -NIQ,  ETBrandEquity">
            <a:extLst>
              <a:ext uri="{FF2B5EF4-FFF2-40B4-BE49-F238E27FC236}">
                <a16:creationId xmlns:a16="http://schemas.microsoft.com/office/drawing/2014/main" id="{99E7675B-DA51-779B-C7F5-C25578E60498}"/>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l="21669" r="27631"/>
          <a:stretch>
            <a:fillRect/>
          </a:stretch>
        </p:blipFill>
        <p:spPr bwMode="auto">
          <a:xfrm>
            <a:off x="20" y="10"/>
            <a:ext cx="4635987" cy="6857990"/>
          </a:xfrm>
          <a:prstGeom prst="rect">
            <a:avLst/>
          </a:prstGeom>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9FC60DF3-3789-47CB-D551-1DB4CD766611}"/>
              </a:ext>
            </a:extLst>
          </p:cNvPr>
          <p:cNvSpPr>
            <a:spLocks noGrp="1" noChangeArrowheads="1"/>
          </p:cNvSpPr>
          <p:nvPr>
            <p:ph idx="1"/>
          </p:nvPr>
        </p:nvSpPr>
        <p:spPr bwMode="auto">
          <a:xfrm>
            <a:off x="4927472" y="967563"/>
            <a:ext cx="6340085" cy="437706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20000"/>
          </a:bodyPr>
          <a:lstStyle/>
          <a:p>
            <a:pPr marL="0" indent="0" eaLnBrk="0" fontAlgn="base" hangingPunct="0">
              <a:spcBef>
                <a:spcPct val="0"/>
              </a:spcBef>
              <a:spcAft>
                <a:spcPts val="600"/>
              </a:spcAft>
              <a:buNone/>
            </a:pPr>
            <a:endParaRPr lang="en-GB" dirty="0"/>
          </a:p>
          <a:p>
            <a:pPr marL="0" lvl="0" indent="0" eaLnBrk="0" fontAlgn="base" hangingPunct="0">
              <a:spcBef>
                <a:spcPct val="0"/>
              </a:spcBef>
              <a:spcAft>
                <a:spcPts val="600"/>
              </a:spcAft>
              <a:buNone/>
            </a:pPr>
            <a:r>
              <a:rPr lang="en-GB" sz="2600" dirty="0">
                <a:effectLst/>
                <a:latin typeface="Times New Roman" panose="02020603050405020304" pitchFamily="18" charset="0"/>
                <a:cs typeface="Times New Roman" panose="02020603050405020304" pitchFamily="18" charset="0"/>
              </a:rPr>
              <a:t>Digital marketing is the use of digital platforms to promote products, increase brand      awareness, drive traffic, and </a:t>
            </a:r>
          </a:p>
          <a:p>
            <a:pPr marL="0" lvl="0" indent="0" eaLnBrk="0" fontAlgn="base" hangingPunct="0">
              <a:spcBef>
                <a:spcPct val="0"/>
              </a:spcBef>
              <a:spcAft>
                <a:spcPts val="600"/>
              </a:spcAft>
              <a:buNone/>
            </a:pPr>
            <a:r>
              <a:rPr lang="en-GB" sz="2600" dirty="0">
                <a:effectLst/>
                <a:latin typeface="Times New Roman" panose="02020603050405020304" pitchFamily="18" charset="0"/>
                <a:cs typeface="Times New Roman" panose="02020603050405020304" pitchFamily="18" charset="0"/>
              </a:rPr>
              <a:t>achieve marketing objectives.  </a:t>
            </a:r>
          </a:p>
          <a:p>
            <a:pPr marL="0" lvl="0" indent="0" eaLnBrk="0" fontAlgn="base" hangingPunct="0">
              <a:spcBef>
                <a:spcPct val="0"/>
              </a:spcBef>
              <a:spcAft>
                <a:spcPts val="600"/>
              </a:spcAft>
              <a:buNone/>
            </a:pPr>
            <a:endParaRPr lang="en-GB" sz="2600" dirty="0">
              <a:effectLst/>
              <a:latin typeface="Times New Roman" panose="02020603050405020304" pitchFamily="18" charset="0"/>
              <a:cs typeface="Times New Roman" panose="02020603050405020304" pitchFamily="18" charset="0"/>
            </a:endParaRPr>
          </a:p>
          <a:p>
            <a:pPr marL="0" lvl="0" indent="0" eaLnBrk="0" fontAlgn="base" hangingPunct="0">
              <a:spcBef>
                <a:spcPct val="0"/>
              </a:spcBef>
              <a:spcAft>
                <a:spcPts val="600"/>
              </a:spcAft>
              <a:buNone/>
            </a:pPr>
            <a:r>
              <a:rPr lang="en-GB" sz="2600" dirty="0">
                <a:effectLst/>
                <a:latin typeface="Times New Roman" panose="02020603050405020304" pitchFamily="18" charset="0"/>
                <a:cs typeface="Times New Roman" panose="02020603050405020304" pitchFamily="18" charset="0"/>
              </a:rPr>
              <a:t> Digital marketing uses the Internet to </a:t>
            </a:r>
          </a:p>
          <a:p>
            <a:pPr marL="0" lvl="0" indent="0" eaLnBrk="0" fontAlgn="base" hangingPunct="0">
              <a:spcBef>
                <a:spcPct val="0"/>
              </a:spcBef>
              <a:spcAft>
                <a:spcPts val="600"/>
              </a:spcAft>
              <a:buNone/>
            </a:pPr>
            <a:r>
              <a:rPr lang="en-GB" sz="2600" dirty="0">
                <a:effectLst/>
                <a:latin typeface="Times New Roman" panose="02020603050405020304" pitchFamily="18" charset="0"/>
                <a:cs typeface="Times New Roman" panose="02020603050405020304" pitchFamily="18" charset="0"/>
              </a:rPr>
              <a:t>promote and connect firms with</a:t>
            </a:r>
          </a:p>
          <a:p>
            <a:pPr marL="0" lvl="0" indent="0" eaLnBrk="0" fontAlgn="base" hangingPunct="0">
              <a:spcBef>
                <a:spcPct val="0"/>
              </a:spcBef>
              <a:spcAft>
                <a:spcPts val="600"/>
              </a:spcAft>
              <a:buNone/>
            </a:pPr>
            <a:r>
              <a:rPr lang="en-GB" sz="2600" dirty="0">
                <a:effectLst/>
                <a:latin typeface="Times New Roman" panose="02020603050405020304" pitchFamily="18" charset="0"/>
                <a:cs typeface="Times New Roman" panose="02020603050405020304" pitchFamily="18" charset="0"/>
              </a:rPr>
              <a:t>potential customers (Adobe Experience Cloud Team, 2025).</a:t>
            </a:r>
            <a:endParaRPr kumimoji="0" lang="en-US" altLang="en-US" sz="2600" i="0" u="none" strike="noStrike" cap="none" normalizeH="0" baseline="0" dirty="0">
              <a:ln>
                <a:noFill/>
              </a:ln>
              <a:effectLst/>
              <a:latin typeface="Times New Roman" panose="02020603050405020304" pitchFamily="18" charset="0"/>
              <a:cs typeface="Times New Roman" panose="02020603050405020304" pitchFamily="18" charset="0"/>
            </a:endParaRPr>
          </a:p>
        </p:txBody>
      </p:sp>
      <p:cxnSp>
        <p:nvCxnSpPr>
          <p:cNvPr id="1038" name="Straight Connector 1037">
            <a:extLst>
              <a:ext uri="{FF2B5EF4-FFF2-40B4-BE49-F238E27FC236}">
                <a16:creationId xmlns:a16="http://schemas.microsoft.com/office/drawing/2014/main" id="{035B6751-4DEE-4DA5-96EC-EA28668BA5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3599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7AA1D1E-90EE-6296-E60C-0A719DE92536}"/>
              </a:ext>
            </a:extLst>
          </p:cNvPr>
          <p:cNvSpPr txBox="1"/>
          <p:nvPr/>
        </p:nvSpPr>
        <p:spPr>
          <a:xfrm>
            <a:off x="6096000" y="427005"/>
            <a:ext cx="4635987" cy="923330"/>
          </a:xfrm>
          <a:prstGeom prst="rect">
            <a:avLst/>
          </a:prstGeom>
          <a:noFill/>
        </p:spPr>
        <p:txBody>
          <a:bodyPr wrap="square" rtlCol="0">
            <a:spAutoFit/>
          </a:bodyPr>
          <a:lstStyle/>
          <a:p>
            <a:r>
              <a:rPr lang="en-GB" sz="3600" dirty="0">
                <a:latin typeface="Times New Roman" panose="02020603050405020304" pitchFamily="18" charset="0"/>
                <a:cs typeface="Times New Roman" panose="02020603050405020304" pitchFamily="18" charset="0"/>
              </a:rPr>
              <a:t>Digital Marketing</a:t>
            </a:r>
          </a:p>
          <a:p>
            <a:endParaRPr lang="en-GB" dirty="0"/>
          </a:p>
        </p:txBody>
      </p:sp>
    </p:spTree>
    <p:extLst>
      <p:ext uri="{BB962C8B-B14F-4D97-AF65-F5344CB8AC3E}">
        <p14:creationId xmlns:p14="http://schemas.microsoft.com/office/powerpoint/2010/main" val="2499426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913795" y="609600"/>
            <a:ext cx="10353761" cy="1326321"/>
          </a:xfrm>
        </p:spPr>
        <p:txBody>
          <a:bodyPr>
            <a:normAutofit/>
          </a:bodyPr>
          <a:lstStyle/>
          <a:p>
            <a:r>
              <a:rPr lang="en-US" b="0" cap="none" dirty="0">
                <a:effectLst/>
                <a:latin typeface="Times New Roman" panose="02020603050405020304" pitchFamily="18" charset="0"/>
                <a:cs typeface="Times New Roman" panose="02020603050405020304" pitchFamily="18" charset="0"/>
              </a:rPr>
              <a:t>Digital Data collection &amp; analysis</a:t>
            </a:r>
            <a:br>
              <a:rPr lang="en-US" b="0" dirty="0">
                <a:effectLst/>
              </a:rPr>
            </a:br>
            <a:endParaRPr lang="en-US" cap="none" dirty="0">
              <a:latin typeface="Times New Roman" panose="02020603050405020304" pitchFamily="18" charset="0"/>
              <a:cs typeface="Times New Roman" panose="02020603050405020304" pitchFamily="18" charset="0"/>
            </a:endParaRPr>
          </a:p>
        </p:txBody>
      </p:sp>
      <p:sp>
        <p:nvSpPr>
          <p:cNvPr id="2" name="Content Placeholder 1">
            <a:extLst>
              <a:ext uri="{FF2B5EF4-FFF2-40B4-BE49-F238E27FC236}">
                <a16:creationId xmlns:a16="http://schemas.microsoft.com/office/drawing/2014/main" id="{1975C5E6-63E2-4647-9E1C-C938000F2915}"/>
              </a:ext>
            </a:extLst>
          </p:cNvPr>
          <p:cNvSpPr>
            <a:spLocks noGrp="1" noChangeArrowheads="1"/>
          </p:cNvSpPr>
          <p:nvPr>
            <p:ph idx="1"/>
          </p:nvPr>
        </p:nvSpPr>
        <p:spPr bwMode="auto">
          <a:xfrm>
            <a:off x="913795" y="2096064"/>
            <a:ext cx="5016860" cy="369513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Key data sources: app, website, feedback</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Use of AI &amp; machine learning</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Quantitative analysis (SPSS)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Continuous improvement loop</a:t>
            </a:r>
          </a:p>
        </p:txBody>
      </p:sp>
      <p:pic>
        <p:nvPicPr>
          <p:cNvPr id="6" name="Picture 5">
            <a:extLst>
              <a:ext uri="{FF2B5EF4-FFF2-40B4-BE49-F238E27FC236}">
                <a16:creationId xmlns:a16="http://schemas.microsoft.com/office/drawing/2014/main" id="{9FDD03E2-1E81-3DE1-2488-EB11F2F591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5210" y="1935921"/>
            <a:ext cx="4299298"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7" name="TextBox 6">
            <a:extLst>
              <a:ext uri="{FF2B5EF4-FFF2-40B4-BE49-F238E27FC236}">
                <a16:creationId xmlns:a16="http://schemas.microsoft.com/office/drawing/2014/main" id="{7B702AF8-8656-1548-736B-D8F849E3B0C1}"/>
              </a:ext>
            </a:extLst>
          </p:cNvPr>
          <p:cNvSpPr txBox="1"/>
          <p:nvPr/>
        </p:nvSpPr>
        <p:spPr>
          <a:xfrm>
            <a:off x="7953153" y="5791200"/>
            <a:ext cx="1924494" cy="369332"/>
          </a:xfrm>
          <a:prstGeom prst="rect">
            <a:avLst/>
          </a:prstGeom>
          <a:noFill/>
        </p:spPr>
        <p:txBody>
          <a:bodyPr wrap="square" rtlCol="0">
            <a:spAutoFit/>
          </a:bodyPr>
          <a:lstStyle/>
          <a:p>
            <a:r>
              <a:rPr lang="en-GB" dirty="0"/>
              <a:t>(Terry, 2025)</a:t>
            </a:r>
          </a:p>
        </p:txBody>
      </p:sp>
    </p:spTree>
    <p:extLst>
      <p:ext uri="{BB962C8B-B14F-4D97-AF65-F5344CB8AC3E}">
        <p14:creationId xmlns:p14="http://schemas.microsoft.com/office/powerpoint/2010/main" val="3056441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CB251255-0A36-6F51-765D-824A5B33C0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A1D179D-A9C4-BE16-F4EA-BE98EFF4F691}"/>
              </a:ext>
            </a:extLst>
          </p:cNvPr>
          <p:cNvSpPr>
            <a:spLocks noGrp="1"/>
          </p:cNvSpPr>
          <p:nvPr>
            <p:ph type="title"/>
          </p:nvPr>
        </p:nvSpPr>
        <p:spPr>
          <a:xfrm>
            <a:off x="7892142" y="609600"/>
            <a:ext cx="3375413" cy="1326321"/>
          </a:xfrm>
        </p:spPr>
        <p:txBody>
          <a:bodyPr>
            <a:normAutofit/>
          </a:bodyPr>
          <a:lstStyle/>
          <a:p>
            <a:pPr algn="l"/>
            <a:br>
              <a:rPr lang="en-GB" sz="2800" dirty="0"/>
            </a:br>
            <a:endParaRPr lang="en-US" sz="2800" dirty="0">
              <a:latin typeface="Times New Roman" panose="02020603050405020304" pitchFamily="18" charset="0"/>
              <a:cs typeface="Times New Roman" panose="02020603050405020304" pitchFamily="18" charset="0"/>
            </a:endParaRPr>
          </a:p>
        </p:txBody>
      </p:sp>
      <p:sp>
        <p:nvSpPr>
          <p:cNvPr id="1043" name="Rectangle 1042">
            <a:extLst>
              <a:ext uri="{FF2B5EF4-FFF2-40B4-BE49-F238E27FC236}">
                <a16:creationId xmlns:a16="http://schemas.microsoft.com/office/drawing/2014/main" id="{851D20CC-7A3A-42A1-85A4-16EC08FEE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Retail Sales: M&amp;S's UK food business makes strong start to 2024 -NIQ,  ETBrandEquity">
            <a:extLst>
              <a:ext uri="{FF2B5EF4-FFF2-40B4-BE49-F238E27FC236}">
                <a16:creationId xmlns:a16="http://schemas.microsoft.com/office/drawing/2014/main" id="{68BE1A90-0AA6-2FCC-A2A6-528D60D07E4E}"/>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r="3973" b="3"/>
          <a:stretch>
            <a:fillRect/>
          </a:stretch>
        </p:blipFill>
        <p:spPr bwMode="auto">
          <a:xfrm>
            <a:off x="1137489" y="1078423"/>
            <a:ext cx="5926045" cy="4628265"/>
          </a:xfrm>
          <a:prstGeom prst="rect">
            <a:avLst/>
          </a:prstGeom>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1045" name="Rectangle 1044">
            <a:extLst>
              <a:ext uri="{FF2B5EF4-FFF2-40B4-BE49-F238E27FC236}">
                <a16:creationId xmlns:a16="http://schemas.microsoft.com/office/drawing/2014/main" id="{43B24FFD-4D95-42FE-9CAB-E968C24BC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017AB3A-8CAB-6308-8718-990F543F2EB5}"/>
              </a:ext>
            </a:extLst>
          </p:cNvPr>
          <p:cNvSpPr>
            <a:spLocks noGrp="1" noChangeArrowheads="1"/>
          </p:cNvSpPr>
          <p:nvPr>
            <p:ph idx="1"/>
          </p:nvPr>
        </p:nvSpPr>
        <p:spPr bwMode="auto">
          <a:xfrm>
            <a:off x="7703206" y="799817"/>
            <a:ext cx="4301560" cy="56009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77500" lnSpcReduction="20000"/>
          </a:bodyPr>
          <a:lstStyle/>
          <a:p>
            <a:pPr marL="0" indent="0" eaLnBrk="0" fontAlgn="base" hangingPunct="0">
              <a:spcBef>
                <a:spcPct val="0"/>
              </a:spcBef>
              <a:spcAft>
                <a:spcPts val="600"/>
              </a:spcAft>
              <a:buNone/>
            </a:pPr>
            <a:r>
              <a:rPr lang="en-GB" sz="3000" b="1" dirty="0">
                <a:latin typeface="Times New Roman" panose="02020603050405020304" pitchFamily="18" charset="0"/>
                <a:cs typeface="Times New Roman" panose="02020603050405020304" pitchFamily="18" charset="0"/>
              </a:rPr>
              <a:t>Benefits of using Digital Marketing</a:t>
            </a:r>
          </a:p>
          <a:p>
            <a:pPr marL="0" indent="0" eaLnBrk="0" fontAlgn="base" hangingPunct="0">
              <a:spcBef>
                <a:spcPct val="0"/>
              </a:spcBef>
              <a:spcAft>
                <a:spcPts val="600"/>
              </a:spcAft>
              <a:buNone/>
            </a:pPr>
            <a:endParaRPr lang="en-GB" sz="3000" b="1" dirty="0">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r>
              <a:rPr lang="en-GB" sz="2600" dirty="0">
                <a:latin typeface="Times New Roman" panose="02020603050405020304" pitchFamily="18" charset="0"/>
                <a:cs typeface="Times New Roman" panose="02020603050405020304" pitchFamily="18" charset="0"/>
              </a:rPr>
              <a:t>M&amp;S can use digital platforms such as Facebook, </a:t>
            </a:r>
            <a:r>
              <a:rPr lang="en-GB" sz="2600" dirty="0" err="1">
                <a:latin typeface="Times New Roman" panose="02020603050405020304" pitchFamily="18" charset="0"/>
                <a:cs typeface="Times New Roman" panose="02020603050405020304" pitchFamily="18" charset="0"/>
              </a:rPr>
              <a:t>Youtube</a:t>
            </a:r>
            <a:r>
              <a:rPr lang="en-GB" sz="2600" dirty="0">
                <a:latin typeface="Times New Roman" panose="02020603050405020304" pitchFamily="18" charset="0"/>
                <a:cs typeface="Times New Roman" panose="02020603050405020304" pitchFamily="18" charset="0"/>
              </a:rPr>
              <a:t>, TikTok, Instagram and their mobile app.</a:t>
            </a:r>
          </a:p>
          <a:p>
            <a:pPr eaLnBrk="0" fontAlgn="base" hangingPunct="0">
              <a:spcBef>
                <a:spcPct val="0"/>
              </a:spcBef>
              <a:spcAft>
                <a:spcPts val="600"/>
              </a:spcAft>
            </a:pPr>
            <a:r>
              <a:rPr lang="en-GB" sz="2600" dirty="0">
                <a:latin typeface="Times New Roman" panose="02020603050405020304" pitchFamily="18" charset="0"/>
                <a:cs typeface="Times New Roman" panose="02020603050405020304" pitchFamily="18" charset="0"/>
              </a:rPr>
              <a:t>Digital Marketing is allowing M&amp;S to apply adverts, promotions, offers which may attract customers.</a:t>
            </a:r>
          </a:p>
          <a:p>
            <a:pPr eaLnBrk="0" fontAlgn="base" hangingPunct="0">
              <a:spcBef>
                <a:spcPct val="0"/>
              </a:spcBef>
              <a:spcAft>
                <a:spcPts val="600"/>
              </a:spcAft>
            </a:pPr>
            <a:r>
              <a:rPr lang="en-GB" sz="2600" dirty="0">
                <a:effectLst/>
                <a:latin typeface="Times New Roman" panose="02020603050405020304" pitchFamily="18" charset="0"/>
                <a:cs typeface="Times New Roman" panose="02020603050405020304" pitchFamily="18" charset="0"/>
              </a:rPr>
              <a:t>  Access offers, points, and digital Sparks card    with the M&amp;S app and utilize app-only deals to purchase food, snacks,       and hot beverages in-store (M&amp;S, 2025).</a:t>
            </a:r>
            <a:endParaRPr lang="en-GB" sz="2600" dirty="0">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endParaRPr lang="en-GB" sz="15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3813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019EED95-549E-2C00-D2FA-6E48A5F23BE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836E7E0-4757-6BE7-6047-2B295BE8CBAF}"/>
              </a:ext>
            </a:extLst>
          </p:cNvPr>
          <p:cNvSpPr>
            <a:spLocks noGrp="1"/>
          </p:cNvSpPr>
          <p:nvPr>
            <p:ph type="title"/>
          </p:nvPr>
        </p:nvSpPr>
        <p:spPr>
          <a:xfrm>
            <a:off x="6513534" y="609600"/>
            <a:ext cx="4754022" cy="1326321"/>
          </a:xfrm>
        </p:spPr>
        <p:txBody>
          <a:bodyPr>
            <a:normAutofit/>
          </a:bodyPr>
          <a:lstStyle/>
          <a:p>
            <a:br>
              <a:rPr lang="en-GB"/>
            </a:br>
            <a:endParaRPr lang="en-US" dirty="0">
              <a:latin typeface="Times New Roman" panose="02020603050405020304" pitchFamily="18" charset="0"/>
              <a:cs typeface="Times New Roman" panose="02020603050405020304" pitchFamily="18" charset="0"/>
            </a:endParaRPr>
          </a:p>
        </p:txBody>
      </p:sp>
      <p:pic>
        <p:nvPicPr>
          <p:cNvPr id="1028" name="Picture 4" descr="Retail Sales: M&amp;S's UK food business makes strong start to 2024 -NIQ,  ETBrandEquity">
            <a:extLst>
              <a:ext uri="{FF2B5EF4-FFF2-40B4-BE49-F238E27FC236}">
                <a16:creationId xmlns:a16="http://schemas.microsoft.com/office/drawing/2014/main" id="{7D1D83F5-4E7E-B881-8D2A-9CDA4F0ADABC}"/>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l="13685" r="19648"/>
          <a:stretch>
            <a:fillRect/>
          </a:stretch>
        </p:blipFill>
        <p:spPr bwMode="auto">
          <a:xfrm>
            <a:off x="20" y="10"/>
            <a:ext cx="6095980" cy="6857990"/>
          </a:xfrm>
          <a:prstGeom prst="rect">
            <a:avLst/>
          </a:prstGeom>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 name="Content Placeholder 1">
            <a:extLst>
              <a:ext uri="{FF2B5EF4-FFF2-40B4-BE49-F238E27FC236}">
                <a16:creationId xmlns:a16="http://schemas.microsoft.com/office/drawing/2014/main" id="{D2274A96-DAEC-A26A-7CCB-62543600CE04}"/>
              </a:ext>
            </a:extLst>
          </p:cNvPr>
          <p:cNvSpPr>
            <a:spLocks noGrp="1" noChangeArrowheads="1"/>
          </p:cNvSpPr>
          <p:nvPr>
            <p:ph idx="1"/>
          </p:nvPr>
        </p:nvSpPr>
        <p:spPr bwMode="auto">
          <a:xfrm>
            <a:off x="6632804" y="1272760"/>
            <a:ext cx="4754022" cy="507558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r>
              <a:rPr lang="en-GB" dirty="0">
                <a:effectLst/>
                <a:latin typeface="Times New Roman" panose="02020603050405020304" pitchFamily="18" charset="0"/>
                <a:cs typeface="Times New Roman" panose="02020603050405020304" pitchFamily="18" charset="0"/>
              </a:rPr>
              <a:t>Actions to increase effectiveness cannot   be implemented since the results of </a:t>
            </a:r>
            <a:r>
              <a:rPr lang="en-GB" dirty="0" err="1">
                <a:effectLst/>
                <a:latin typeface="Times New Roman" panose="02020603050405020304" pitchFamily="18" charset="0"/>
                <a:cs typeface="Times New Roman" panose="02020603050405020304" pitchFamily="18" charset="0"/>
              </a:rPr>
              <a:t>digitalmarketing</a:t>
            </a:r>
            <a:r>
              <a:rPr lang="en-GB" dirty="0">
                <a:effectLst/>
                <a:latin typeface="Times New Roman" panose="02020603050405020304" pitchFamily="18" charset="0"/>
                <a:cs typeface="Times New Roman" panose="02020603050405020304" pitchFamily="18" charset="0"/>
              </a:rPr>
              <a:t> are not sufficiently measured </a:t>
            </a:r>
            <a:r>
              <a:rPr lang="en-GB" dirty="0" err="1">
                <a:effectLst/>
                <a:latin typeface="Times New Roman" panose="02020603050405020304" pitchFamily="18" charset="0"/>
                <a:cs typeface="Times New Roman" panose="02020603050405020304" pitchFamily="18" charset="0"/>
              </a:rPr>
              <a:t>orreviewed</a:t>
            </a:r>
            <a:r>
              <a:rPr lang="en-GB" dirty="0">
                <a:effectLst/>
                <a:latin typeface="Times New Roman" panose="02020603050405020304" pitchFamily="18" charset="0"/>
                <a:cs typeface="Times New Roman" panose="02020603050405020304" pitchFamily="18" charset="0"/>
              </a:rPr>
              <a:t> (Chaffey &amp; Ellis-Chadwick, 2019).</a:t>
            </a:r>
          </a:p>
          <a:p>
            <a:pPr eaLnBrk="0" fontAlgn="base" hangingPunct="0">
              <a:spcBef>
                <a:spcPct val="0"/>
              </a:spcBef>
              <a:spcAft>
                <a:spcPts val="600"/>
              </a:spcAft>
            </a:pPr>
            <a:r>
              <a:rPr lang="en-GB" dirty="0">
                <a:effectLst/>
                <a:latin typeface="Times New Roman" panose="02020603050405020304" pitchFamily="18" charset="0"/>
                <a:cs typeface="Times New Roman" panose="02020603050405020304" pitchFamily="18" charset="0"/>
              </a:rPr>
              <a:t>Digital marketing can be expensive- paid media and influencers partnerships</a:t>
            </a:r>
          </a:p>
          <a:p>
            <a:pPr eaLnBrk="0" fontAlgn="base" hangingPunct="0">
              <a:spcBef>
                <a:spcPct val="0"/>
              </a:spcBef>
              <a:spcAft>
                <a:spcPts val="600"/>
              </a:spcAft>
            </a:pPr>
            <a:r>
              <a:rPr lang="en-GB" dirty="0">
                <a:effectLst/>
                <a:latin typeface="Times New Roman" panose="02020603050405020304" pitchFamily="18" charset="0"/>
                <a:cs typeface="Times New Roman" panose="02020603050405020304" pitchFamily="18" charset="0"/>
              </a:rPr>
              <a:t>Competitors (Tesco, Sainsbury’s, Lidl, Aldi etc.)  where M&amp;S must stand out to reach the customers.</a:t>
            </a:r>
          </a:p>
          <a:p>
            <a:pPr eaLnBrk="0" fontAlgn="base" hangingPunct="0">
              <a:spcBef>
                <a:spcPct val="0"/>
              </a:spcBef>
              <a:spcAft>
                <a:spcPts val="600"/>
              </a:spcAft>
            </a:pPr>
            <a:r>
              <a:rPr lang="en-GB" dirty="0">
                <a:effectLst/>
                <a:latin typeface="Times New Roman" panose="02020603050405020304" pitchFamily="18" charset="0"/>
                <a:cs typeface="Times New Roman" panose="02020603050405020304" pitchFamily="18" charset="0"/>
              </a:rPr>
              <a:t>Some of the channels will not attract older customers.</a:t>
            </a:r>
          </a:p>
          <a:p>
            <a:pPr eaLnBrk="0" fontAlgn="base" hangingPunct="0">
              <a:spcBef>
                <a:spcPct val="0"/>
              </a:spcBef>
              <a:spcAft>
                <a:spcPts val="600"/>
              </a:spcAft>
            </a:pPr>
            <a:endParaRPr lang="en-GB" dirty="0">
              <a:effectLst/>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endParaRPr lang="en-GB" sz="1900" dirty="0">
              <a:latin typeface="Times New Roman" panose="02020603050405020304" pitchFamily="18" charset="0"/>
              <a:cs typeface="Times New Roman" panose="02020603050405020304" pitchFamily="18" charset="0"/>
            </a:endParaRPr>
          </a:p>
        </p:txBody>
      </p:sp>
      <p:cxnSp>
        <p:nvCxnSpPr>
          <p:cNvPr id="1038" name="Straight Connector 1037">
            <a:extLst>
              <a:ext uri="{FF2B5EF4-FFF2-40B4-BE49-F238E27FC236}">
                <a16:creationId xmlns:a16="http://schemas.microsoft.com/office/drawing/2014/main" id="{A7728F15-F31F-44FC-A33E-80EE797DE0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5042"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315EC56-BB40-6F14-057D-8FA81AB5DCDF}"/>
              </a:ext>
            </a:extLst>
          </p:cNvPr>
          <p:cNvSpPr txBox="1"/>
          <p:nvPr/>
        </p:nvSpPr>
        <p:spPr>
          <a:xfrm>
            <a:off x="6491599" y="147935"/>
            <a:ext cx="5678466" cy="954107"/>
          </a:xfrm>
          <a:prstGeom prst="rect">
            <a:avLst/>
          </a:prstGeom>
          <a:noFill/>
        </p:spPr>
        <p:txBody>
          <a:bodyPr wrap="square" rtlCol="0">
            <a:spAutoFit/>
          </a:bodyPr>
          <a:lstStyle/>
          <a:p>
            <a:pPr eaLnBrk="0" fontAlgn="base" hangingPunct="0">
              <a:spcBef>
                <a:spcPct val="0"/>
              </a:spcBef>
              <a:spcAft>
                <a:spcPts val="600"/>
              </a:spcAft>
            </a:pPr>
            <a:r>
              <a:rPr lang="en-GB" sz="2800" b="1" dirty="0">
                <a:latin typeface="Times New Roman" panose="02020603050405020304" pitchFamily="18" charset="0"/>
                <a:cs typeface="Times New Roman" panose="02020603050405020304" pitchFamily="18" charset="0"/>
              </a:rPr>
              <a:t>Disadvantage of using Digital Marketing</a:t>
            </a:r>
          </a:p>
        </p:txBody>
      </p:sp>
    </p:spTree>
    <p:extLst>
      <p:ext uri="{BB962C8B-B14F-4D97-AF65-F5344CB8AC3E}">
        <p14:creationId xmlns:p14="http://schemas.microsoft.com/office/powerpoint/2010/main" val="1443259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76815B44-52FB-83A5-5A17-444EA6E7730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017F372-FF4C-4A6B-C468-2CD0D1D5C862}"/>
              </a:ext>
            </a:extLst>
          </p:cNvPr>
          <p:cNvSpPr>
            <a:spLocks noGrp="1"/>
          </p:cNvSpPr>
          <p:nvPr>
            <p:ph type="title" idx="4294967295"/>
          </p:nvPr>
        </p:nvSpPr>
        <p:spPr>
          <a:xfrm>
            <a:off x="7437438" y="609600"/>
            <a:ext cx="4754562" cy="1325563"/>
          </a:xfrm>
        </p:spPr>
        <p:txBody>
          <a:bodyPr>
            <a:normAutofit/>
          </a:bodyPr>
          <a:lstStyle/>
          <a:p>
            <a:br>
              <a:rPr lang="en-GB"/>
            </a:br>
            <a:endParaRPr lang="en-US" dirty="0">
              <a:latin typeface="Times New Roman" panose="02020603050405020304" pitchFamily="18" charset="0"/>
              <a:cs typeface="Times New Roman" panose="02020603050405020304" pitchFamily="18" charset="0"/>
            </a:endParaRPr>
          </a:p>
        </p:txBody>
      </p:sp>
      <p:sp>
        <p:nvSpPr>
          <p:cNvPr id="2" name="Content Placeholder 1">
            <a:extLst>
              <a:ext uri="{FF2B5EF4-FFF2-40B4-BE49-F238E27FC236}">
                <a16:creationId xmlns:a16="http://schemas.microsoft.com/office/drawing/2014/main" id="{2CCAC63D-D1DF-4A38-C4D4-6F8A6CA56ED3}"/>
              </a:ext>
            </a:extLst>
          </p:cNvPr>
          <p:cNvSpPr>
            <a:spLocks noGrp="1" noChangeArrowheads="1"/>
          </p:cNvSpPr>
          <p:nvPr>
            <p:ph idx="4294967295"/>
          </p:nvPr>
        </p:nvSpPr>
        <p:spPr bwMode="auto">
          <a:xfrm>
            <a:off x="7437438" y="1073150"/>
            <a:ext cx="4754562" cy="50752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eaLnBrk="0" fontAlgn="base" hangingPunct="0">
              <a:spcBef>
                <a:spcPct val="0"/>
              </a:spcBef>
              <a:spcAft>
                <a:spcPts val="600"/>
              </a:spcAft>
            </a:pPr>
            <a:endParaRPr lang="en-GB" dirty="0">
              <a:effectLst/>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endParaRPr lang="en-GB" sz="19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E3AE7F4-8B51-04A1-436E-E419076922D6}"/>
              </a:ext>
            </a:extLst>
          </p:cNvPr>
          <p:cNvSpPr txBox="1"/>
          <p:nvPr/>
        </p:nvSpPr>
        <p:spPr>
          <a:xfrm>
            <a:off x="3256767" y="133489"/>
            <a:ext cx="5678466" cy="707886"/>
          </a:xfrm>
          <a:prstGeom prst="rect">
            <a:avLst/>
          </a:prstGeom>
          <a:noFill/>
        </p:spPr>
        <p:txBody>
          <a:bodyPr wrap="square" rtlCol="0">
            <a:spAutoFit/>
          </a:bodyPr>
          <a:lstStyle/>
          <a:p>
            <a:pPr algn="ctr" eaLnBrk="0" fontAlgn="base" hangingPunct="0">
              <a:spcBef>
                <a:spcPct val="0"/>
              </a:spcBef>
              <a:spcAft>
                <a:spcPts val="600"/>
              </a:spcAft>
            </a:pPr>
            <a:r>
              <a:rPr lang="en-GB" sz="4000" b="1" dirty="0">
                <a:latin typeface="Times New Roman" panose="02020603050405020304" pitchFamily="18" charset="0"/>
                <a:cs typeface="Times New Roman" panose="02020603050405020304" pitchFamily="18" charset="0"/>
              </a:rPr>
              <a:t>Social Media</a:t>
            </a:r>
          </a:p>
        </p:txBody>
      </p:sp>
      <p:sp>
        <p:nvSpPr>
          <p:cNvPr id="5" name="TextBox 4">
            <a:extLst>
              <a:ext uri="{FF2B5EF4-FFF2-40B4-BE49-F238E27FC236}">
                <a16:creationId xmlns:a16="http://schemas.microsoft.com/office/drawing/2014/main" id="{5B2421D5-D7CA-890C-63DB-87B16B75DABF}"/>
              </a:ext>
            </a:extLst>
          </p:cNvPr>
          <p:cNvSpPr txBox="1"/>
          <p:nvPr/>
        </p:nvSpPr>
        <p:spPr>
          <a:xfrm>
            <a:off x="1881963" y="1669312"/>
            <a:ext cx="6570921" cy="1938992"/>
          </a:xfrm>
          <a:prstGeom prst="rect">
            <a:avLst/>
          </a:prstGeom>
          <a:noFill/>
        </p:spPr>
        <p:txBody>
          <a:bodyPr wrap="square" rtlCol="0">
            <a:spAutoFit/>
          </a:bodyPr>
          <a:lstStyle/>
          <a:p>
            <a:r>
              <a:rPr lang="en-GB" sz="2400" dirty="0"/>
              <a:t>“Social media encompasses all the platforms and apps that allow people, creators, and businesses to communicate with one another, create </a:t>
            </a:r>
            <a:r>
              <a:rPr lang="en-GB" sz="2400" dirty="0">
                <a:hlinkClick r:id="rId4">
                  <a:extLst>
                    <a:ext uri="{A12FA001-AC4F-418D-AE19-62706E023703}">
                      <ahyp:hlinkClr xmlns:ahyp="http://schemas.microsoft.com/office/drawing/2018/hyperlinkcolor" val="tx"/>
                    </a:ext>
                  </a:extLst>
                </a:hlinkClick>
              </a:rPr>
              <a:t>online communities</a:t>
            </a:r>
            <a:r>
              <a:rPr lang="en-GB" sz="2400" dirty="0"/>
              <a:t>, exchange ideas, and share content.” (Buffer, 2025)</a:t>
            </a:r>
          </a:p>
        </p:txBody>
      </p:sp>
    </p:spTree>
    <p:extLst>
      <p:ext uri="{BB962C8B-B14F-4D97-AF65-F5344CB8AC3E}">
        <p14:creationId xmlns:p14="http://schemas.microsoft.com/office/powerpoint/2010/main" val="1255350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8C8038-F822-D146-DBC2-3B5BB65CA559}"/>
              </a:ext>
            </a:extLst>
          </p:cNvPr>
          <p:cNvSpPr>
            <a:spLocks noGrp="1"/>
          </p:cNvSpPr>
          <p:nvPr>
            <p:ph type="ctrTitle"/>
          </p:nvPr>
        </p:nvSpPr>
        <p:spPr>
          <a:xfrm>
            <a:off x="1046922" y="308343"/>
            <a:ext cx="9001462" cy="1647197"/>
          </a:xfrm>
        </p:spPr>
        <p:txBody>
          <a:bodyPr/>
          <a:lstStyle/>
          <a:p>
            <a:r>
              <a:rPr lang="en-GB" sz="3200" cap="none" dirty="0">
                <a:latin typeface="Times New Roman" panose="02020603050405020304" pitchFamily="18" charset="0"/>
                <a:cs typeface="Times New Roman" panose="02020603050405020304" pitchFamily="18" charset="0"/>
              </a:rPr>
              <a:t>Benefits of using Social Media</a:t>
            </a:r>
            <a:br>
              <a:rPr lang="en-GB" dirty="0"/>
            </a:br>
            <a:endParaRPr lang="en-GB" cap="none" dirty="0"/>
          </a:p>
        </p:txBody>
      </p:sp>
      <p:sp>
        <p:nvSpPr>
          <p:cNvPr id="3" name="Content Placeholder 2">
            <a:extLst>
              <a:ext uri="{FF2B5EF4-FFF2-40B4-BE49-F238E27FC236}">
                <a16:creationId xmlns:a16="http://schemas.microsoft.com/office/drawing/2014/main" id="{AD72F892-94B7-BB5B-D2D0-5E3EDBF0C0CD}"/>
              </a:ext>
            </a:extLst>
          </p:cNvPr>
          <p:cNvSpPr>
            <a:spLocks noGrp="1"/>
          </p:cNvSpPr>
          <p:nvPr>
            <p:ph type="subTitle" idx="1"/>
          </p:nvPr>
        </p:nvSpPr>
        <p:spPr>
          <a:xfrm>
            <a:off x="908699" y="1422746"/>
            <a:ext cx="6851373" cy="3763617"/>
          </a:xfrm>
        </p:spPr>
        <p:txBody>
          <a:bodyPr>
            <a:noAutofit/>
          </a:bodyPr>
          <a:lstStyle/>
          <a:p>
            <a:pPr marL="342900" indent="-342900" algn="l">
              <a:buFont typeface="Arial" panose="020B0604020202020204" pitchFamily="34" charset="0"/>
              <a:buChar char="•"/>
            </a:pPr>
            <a:r>
              <a:rPr lang="en-GB" sz="1900" dirty="0">
                <a:effectLst/>
              </a:rPr>
              <a:t>Businesses are quick to take advantage of the enormous audience created by   the       huge number of people      using social media (Kingsnorth, 2022).</a:t>
            </a:r>
          </a:p>
          <a:p>
            <a:pPr marL="342900" indent="-342900" algn="l">
              <a:buFont typeface="Arial" panose="020B0604020202020204" pitchFamily="34" charset="0"/>
              <a:buChar char="•"/>
            </a:pPr>
            <a:endParaRPr lang="en-GB" sz="1900" dirty="0">
              <a:effectLst/>
            </a:endParaRPr>
          </a:p>
          <a:p>
            <a:pPr marL="342900" indent="-342900" algn="l">
              <a:buFont typeface="Arial" panose="020B0604020202020204" pitchFamily="34" charset="0"/>
              <a:buChar char="•"/>
            </a:pPr>
            <a:r>
              <a:rPr lang="en-GB" sz="1900" dirty="0">
                <a:effectLst/>
              </a:rPr>
              <a:t>M&amp;S can build a stronger connection with customers </a:t>
            </a:r>
          </a:p>
          <a:p>
            <a:pPr marL="342900" indent="-342900" algn="l">
              <a:buFont typeface="Arial" panose="020B0604020202020204" pitchFamily="34" charset="0"/>
              <a:buChar char="•"/>
            </a:pPr>
            <a:endParaRPr lang="en-GB" sz="1900" dirty="0">
              <a:effectLst/>
            </a:endParaRPr>
          </a:p>
          <a:p>
            <a:pPr marL="342900" indent="-342900" algn="l">
              <a:buFont typeface="Arial" panose="020B0604020202020204" pitchFamily="34" charset="0"/>
              <a:buChar char="•"/>
            </a:pPr>
            <a:r>
              <a:rPr lang="en-GB" sz="1900" dirty="0">
                <a:effectLst/>
              </a:rPr>
              <a:t>Positive feedbacks, comments and reviews can also help to build the trust  and connection, and good reputation</a:t>
            </a:r>
            <a:endParaRPr lang="en-GB" sz="1900" dirty="0"/>
          </a:p>
        </p:txBody>
      </p:sp>
      <p:pic>
        <p:nvPicPr>
          <p:cNvPr id="7" name="Graphic 6" descr="Connections">
            <a:extLst>
              <a:ext uri="{FF2B5EF4-FFF2-40B4-BE49-F238E27FC236}">
                <a16:creationId xmlns:a16="http://schemas.microsoft.com/office/drawing/2014/main" id="{B0EF50F9-EEDE-9462-E007-A73D0E027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35395" y="1693183"/>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27306677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F57AF-8E9D-92B4-C1A7-4E54D6041F49}"/>
              </a:ext>
            </a:extLst>
          </p:cNvPr>
          <p:cNvSpPr>
            <a:spLocks noGrp="1"/>
          </p:cNvSpPr>
          <p:nvPr>
            <p:ph type="title"/>
          </p:nvPr>
        </p:nvSpPr>
        <p:spPr>
          <a:xfrm>
            <a:off x="913795" y="237460"/>
            <a:ext cx="10353761" cy="1326321"/>
          </a:xfrm>
        </p:spPr>
        <p:txBody>
          <a:bodyPr/>
          <a:lstStyle/>
          <a:p>
            <a:r>
              <a:rPr lang="en-GB" cap="none" dirty="0">
                <a:latin typeface="Times New Roman" panose="02020603050405020304" pitchFamily="18" charset="0"/>
                <a:cs typeface="Times New Roman" panose="02020603050405020304" pitchFamily="18" charset="0"/>
              </a:rPr>
              <a:t>Disadvantage of using Social Media</a:t>
            </a:r>
          </a:p>
        </p:txBody>
      </p:sp>
      <p:sp>
        <p:nvSpPr>
          <p:cNvPr id="3" name="Content Placeholder 2">
            <a:extLst>
              <a:ext uri="{FF2B5EF4-FFF2-40B4-BE49-F238E27FC236}">
                <a16:creationId xmlns:a16="http://schemas.microsoft.com/office/drawing/2014/main" id="{13E1A848-2BA2-ACB9-4CBC-7B9C0E126F4C}"/>
              </a:ext>
            </a:extLst>
          </p:cNvPr>
          <p:cNvSpPr>
            <a:spLocks noGrp="1"/>
          </p:cNvSpPr>
          <p:nvPr>
            <p:ph idx="1"/>
          </p:nvPr>
        </p:nvSpPr>
        <p:spPr/>
        <p:txBody>
          <a:bodyPr/>
          <a:lstStyle/>
          <a:p>
            <a:r>
              <a:rPr lang="en-GB" sz="2400" dirty="0">
                <a:effectLst/>
                <a:latin typeface="Times New Roman" panose="02020603050405020304" pitchFamily="18" charset="0"/>
                <a:cs typeface="Times New Roman" panose="02020603050405020304" pitchFamily="18" charset="0"/>
              </a:rPr>
              <a:t>Public criticism and negative comments might damage M&amp;S reputation. Even untrue criticism has the potential to spread widely and negatively affect      brand's reputation (</a:t>
            </a:r>
            <a:r>
              <a:rPr lang="en-GB" sz="2400" dirty="0" err="1">
                <a:effectLst/>
                <a:latin typeface="Times New Roman" panose="02020603050405020304" pitchFamily="18" charset="0"/>
                <a:cs typeface="Times New Roman" panose="02020603050405020304" pitchFamily="18" charset="0"/>
              </a:rPr>
              <a:t>TechnologyHQ</a:t>
            </a:r>
            <a:r>
              <a:rPr lang="en-GB" sz="2400" dirty="0">
                <a:effectLst/>
                <a:latin typeface="Times New Roman" panose="02020603050405020304" pitchFamily="18" charset="0"/>
                <a:cs typeface="Times New Roman" panose="02020603050405020304" pitchFamily="18" charset="0"/>
              </a:rPr>
              <a:t>, 2023).</a:t>
            </a:r>
          </a:p>
          <a:p>
            <a:r>
              <a:rPr lang="en-GB" sz="2400" dirty="0">
                <a:effectLst/>
                <a:latin typeface="Times New Roman" panose="02020603050405020304" pitchFamily="18" charset="0"/>
                <a:cs typeface="Times New Roman" panose="02020603050405020304" pitchFamily="18" charset="0"/>
              </a:rPr>
              <a:t>Social media can spread misinformation or complains</a:t>
            </a:r>
          </a:p>
          <a:p>
            <a:r>
              <a:rPr lang="en-GB" sz="2400" dirty="0">
                <a:effectLst/>
                <a:latin typeface="Times New Roman" panose="02020603050405020304" pitchFamily="18" charset="0"/>
                <a:cs typeface="Times New Roman" panose="02020603050405020304" pitchFamily="18" charset="0"/>
              </a:rPr>
              <a:t>Time consuming with regular content creation</a:t>
            </a:r>
          </a:p>
          <a:p>
            <a:r>
              <a:rPr lang="en-GB" sz="2400" dirty="0">
                <a:effectLst/>
                <a:latin typeface="Times New Roman" panose="02020603050405020304" pitchFamily="18" charset="0"/>
                <a:cs typeface="Times New Roman" panose="02020603050405020304" pitchFamily="18" charset="0"/>
              </a:rPr>
              <a:t>Depended on platform algorithms </a:t>
            </a:r>
          </a:p>
          <a:p>
            <a:pPr marL="0" indent="0">
              <a:buNone/>
            </a:pPr>
            <a:endParaRPr lang="en-GB" dirty="0"/>
          </a:p>
        </p:txBody>
      </p:sp>
    </p:spTree>
    <p:extLst>
      <p:ext uri="{BB962C8B-B14F-4D97-AF65-F5344CB8AC3E}">
        <p14:creationId xmlns:p14="http://schemas.microsoft.com/office/powerpoint/2010/main" val="37114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8ABB8-57B6-CDBC-5637-2F2D5C58FC76}"/>
              </a:ext>
            </a:extLst>
          </p:cNvPr>
          <p:cNvSpPr>
            <a:spLocks noGrp="1"/>
          </p:cNvSpPr>
          <p:nvPr>
            <p:ph type="title"/>
          </p:nvPr>
        </p:nvSpPr>
        <p:spPr>
          <a:xfrm>
            <a:off x="919162" y="279607"/>
            <a:ext cx="10353675" cy="1325563"/>
          </a:xfrm>
        </p:spPr>
        <p:txBody>
          <a:bodyPr>
            <a:normAutofit/>
          </a:bodyPr>
          <a:lstStyle/>
          <a:p>
            <a:r>
              <a:rPr lang="en-GB" cap="none" dirty="0">
                <a:latin typeface="Times New Roman" panose="02020603050405020304" pitchFamily="18" charset="0"/>
                <a:cs typeface="Times New Roman" panose="02020603050405020304" pitchFamily="18" charset="0"/>
              </a:rPr>
              <a:t>How digital marketing improves performance at M&amp;S food</a:t>
            </a:r>
          </a:p>
        </p:txBody>
      </p:sp>
      <p:sp>
        <p:nvSpPr>
          <p:cNvPr id="3" name="Content Placeholder 2">
            <a:extLst>
              <a:ext uri="{FF2B5EF4-FFF2-40B4-BE49-F238E27FC236}">
                <a16:creationId xmlns:a16="http://schemas.microsoft.com/office/drawing/2014/main" id="{D59F9049-22A4-94A6-A3FD-666914DDB154}"/>
              </a:ext>
            </a:extLst>
          </p:cNvPr>
          <p:cNvSpPr>
            <a:spLocks noGrp="1"/>
          </p:cNvSpPr>
          <p:nvPr>
            <p:ph idx="1"/>
          </p:nvPr>
        </p:nvSpPr>
        <p:spPr>
          <a:xfrm>
            <a:off x="1016688" y="1803953"/>
            <a:ext cx="10353675" cy="3695700"/>
          </a:xfrm>
        </p:spPr>
        <p:txBody>
          <a:bodyPr/>
          <a:lstStyle/>
          <a:p>
            <a:r>
              <a:rPr lang="en-GB" dirty="0"/>
              <a:t>M&amp;S uses digital channels such as  website, loyalty app, email, </a:t>
            </a:r>
            <a:r>
              <a:rPr lang="en-GB" dirty="0" err="1"/>
              <a:t>facebook</a:t>
            </a:r>
            <a:r>
              <a:rPr lang="en-GB" dirty="0"/>
              <a:t>, </a:t>
            </a:r>
            <a:r>
              <a:rPr lang="en-GB" dirty="0" err="1"/>
              <a:t>instargam</a:t>
            </a:r>
            <a:r>
              <a:rPr lang="en-GB" dirty="0"/>
              <a:t>, TikTok or YouTube</a:t>
            </a:r>
          </a:p>
          <a:p>
            <a:endParaRPr lang="en-GB" dirty="0"/>
          </a:p>
          <a:p>
            <a:endParaRPr lang="en-GB" dirty="0"/>
          </a:p>
        </p:txBody>
      </p:sp>
      <p:graphicFrame>
        <p:nvGraphicFramePr>
          <p:cNvPr id="8" name="Table 7">
            <a:extLst>
              <a:ext uri="{FF2B5EF4-FFF2-40B4-BE49-F238E27FC236}">
                <a16:creationId xmlns:a16="http://schemas.microsoft.com/office/drawing/2014/main" id="{8268A8FE-0A3B-D1A2-8BE5-53F8BAEAFD01}"/>
              </a:ext>
            </a:extLst>
          </p:cNvPr>
          <p:cNvGraphicFramePr>
            <a:graphicFrameLocks noGrp="1"/>
          </p:cNvGraphicFramePr>
          <p:nvPr>
            <p:extLst>
              <p:ext uri="{D42A27DB-BD31-4B8C-83A1-F6EECF244321}">
                <p14:modId xmlns:p14="http://schemas.microsoft.com/office/powerpoint/2010/main" val="2165835718"/>
              </p:ext>
            </p:extLst>
          </p:nvPr>
        </p:nvGraphicFramePr>
        <p:xfrm>
          <a:off x="1016688" y="2573573"/>
          <a:ext cx="10539205" cy="2926080"/>
        </p:xfrm>
        <a:graphic>
          <a:graphicData uri="http://schemas.openxmlformats.org/drawingml/2006/table">
            <a:tbl>
              <a:tblPr firstRow="1" bandRow="1">
                <a:tableStyleId>{5C22544A-7EE6-4342-B048-85BDC9FD1C3A}</a:tableStyleId>
              </a:tblPr>
              <a:tblGrid>
                <a:gridCol w="2107841">
                  <a:extLst>
                    <a:ext uri="{9D8B030D-6E8A-4147-A177-3AD203B41FA5}">
                      <a16:colId xmlns:a16="http://schemas.microsoft.com/office/drawing/2014/main" val="3431569078"/>
                    </a:ext>
                  </a:extLst>
                </a:gridCol>
                <a:gridCol w="2107841">
                  <a:extLst>
                    <a:ext uri="{9D8B030D-6E8A-4147-A177-3AD203B41FA5}">
                      <a16:colId xmlns:a16="http://schemas.microsoft.com/office/drawing/2014/main" val="534097496"/>
                    </a:ext>
                  </a:extLst>
                </a:gridCol>
                <a:gridCol w="2096081">
                  <a:extLst>
                    <a:ext uri="{9D8B030D-6E8A-4147-A177-3AD203B41FA5}">
                      <a16:colId xmlns:a16="http://schemas.microsoft.com/office/drawing/2014/main" val="2333802204"/>
                    </a:ext>
                  </a:extLst>
                </a:gridCol>
                <a:gridCol w="2119601">
                  <a:extLst>
                    <a:ext uri="{9D8B030D-6E8A-4147-A177-3AD203B41FA5}">
                      <a16:colId xmlns:a16="http://schemas.microsoft.com/office/drawing/2014/main" val="3451400422"/>
                    </a:ext>
                  </a:extLst>
                </a:gridCol>
                <a:gridCol w="2107841">
                  <a:extLst>
                    <a:ext uri="{9D8B030D-6E8A-4147-A177-3AD203B41FA5}">
                      <a16:colId xmlns:a16="http://schemas.microsoft.com/office/drawing/2014/main" val="390690466"/>
                    </a:ext>
                  </a:extLst>
                </a:gridCol>
              </a:tblGrid>
              <a:tr h="610152">
                <a:tc>
                  <a:txBody>
                    <a:bodyPr/>
                    <a:lstStyle/>
                    <a:p>
                      <a:r>
                        <a:rPr lang="en-GB" dirty="0"/>
                        <a:t>Website</a:t>
                      </a:r>
                    </a:p>
                  </a:txBody>
                  <a:tcPr/>
                </a:tc>
                <a:tc>
                  <a:txBody>
                    <a:bodyPr/>
                    <a:lstStyle/>
                    <a:p>
                      <a:r>
                        <a:rPr lang="en-GB" dirty="0"/>
                        <a:t>Loyalty app </a:t>
                      </a:r>
                    </a:p>
                  </a:txBody>
                  <a:tcPr/>
                </a:tc>
                <a:tc>
                  <a:txBody>
                    <a:bodyPr/>
                    <a:lstStyle/>
                    <a:p>
                      <a:r>
                        <a:rPr lang="en-GB" dirty="0"/>
                        <a:t>Social Media (Facebook, Instagram, TikTok)</a:t>
                      </a:r>
                    </a:p>
                  </a:txBody>
                  <a:tcPr/>
                </a:tc>
                <a:tc>
                  <a:txBody>
                    <a:bodyPr/>
                    <a:lstStyle/>
                    <a:p>
                      <a:r>
                        <a:rPr lang="en-GB" dirty="0"/>
                        <a:t>Email</a:t>
                      </a:r>
                    </a:p>
                  </a:txBody>
                  <a:tcPr/>
                </a:tc>
                <a:tc>
                  <a:txBody>
                    <a:bodyPr/>
                    <a:lstStyle/>
                    <a:p>
                      <a:r>
                        <a:rPr lang="en-GB" dirty="0"/>
                        <a:t>YouTube</a:t>
                      </a:r>
                    </a:p>
                  </a:txBody>
                  <a:tcPr/>
                </a:tc>
                <a:extLst>
                  <a:ext uri="{0D108BD9-81ED-4DB2-BD59-A6C34878D82A}">
                    <a16:rowId xmlns:a16="http://schemas.microsoft.com/office/drawing/2014/main" val="4219736445"/>
                  </a:ext>
                </a:extLst>
              </a:tr>
              <a:tr h="1374666">
                <a:tc>
                  <a:txBody>
                    <a:bodyPr/>
                    <a:lstStyle/>
                    <a:p>
                      <a:r>
                        <a:rPr lang="en-GB" dirty="0"/>
                        <a:t>Promotions, offers, seasonal campaigns</a:t>
                      </a:r>
                    </a:p>
                  </a:txBody>
                  <a:tcPr/>
                </a:tc>
                <a:tc>
                  <a:txBody>
                    <a:bodyPr/>
                    <a:lstStyle/>
                    <a:p>
                      <a:r>
                        <a:rPr lang="en-GB" dirty="0"/>
                        <a:t>Personalised offers, digital coupons</a:t>
                      </a:r>
                    </a:p>
                  </a:txBody>
                  <a:tcPr/>
                </a:tc>
                <a:tc>
                  <a:txBody>
                    <a:bodyPr/>
                    <a:lstStyle/>
                    <a:p>
                      <a:r>
                        <a:rPr lang="en-GB" dirty="0"/>
                        <a:t>Videos, influences partnership, recommendations and customer feedback</a:t>
                      </a:r>
                    </a:p>
                  </a:txBody>
                  <a:tcPr/>
                </a:tc>
                <a:tc>
                  <a:txBody>
                    <a:bodyPr/>
                    <a:lstStyle/>
                    <a:p>
                      <a:r>
                        <a:rPr lang="en-GB" sz="1800" b="0" i="0" kern="1200" dirty="0">
                          <a:solidFill>
                            <a:schemeClr val="dk1"/>
                          </a:solidFill>
                          <a:effectLst/>
                          <a:latin typeface="+mn-lt"/>
                          <a:ea typeface="+mn-ea"/>
                          <a:cs typeface="+mn-cs"/>
                        </a:rPr>
                        <a:t>Exclusive tailored offers, rewards and promotions</a:t>
                      </a:r>
                      <a:endParaRPr lang="en-GB" dirty="0"/>
                    </a:p>
                  </a:txBody>
                  <a:tcPr/>
                </a:tc>
                <a:tc>
                  <a:txBody>
                    <a:bodyPr/>
                    <a:lstStyle/>
                    <a:p>
                      <a:r>
                        <a:rPr lang="en-GB" dirty="0"/>
                        <a:t>Must-try flavours, viral dishes, and cooking techniques</a:t>
                      </a:r>
                    </a:p>
                  </a:txBody>
                  <a:tcPr/>
                </a:tc>
                <a:extLst>
                  <a:ext uri="{0D108BD9-81ED-4DB2-BD59-A6C34878D82A}">
                    <a16:rowId xmlns:a16="http://schemas.microsoft.com/office/drawing/2014/main" val="1829042071"/>
                  </a:ext>
                </a:extLst>
              </a:tr>
            </a:tbl>
          </a:graphicData>
        </a:graphic>
      </p:graphicFrame>
    </p:spTree>
    <p:extLst>
      <p:ext uri="{BB962C8B-B14F-4D97-AF65-F5344CB8AC3E}">
        <p14:creationId xmlns:p14="http://schemas.microsoft.com/office/powerpoint/2010/main" val="205368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FAA3D-A3CE-B0D0-95B1-090EA40EAEBD}"/>
              </a:ext>
            </a:extLst>
          </p:cNvPr>
          <p:cNvSpPr>
            <a:spLocks noGrp="1"/>
          </p:cNvSpPr>
          <p:nvPr>
            <p:ph type="title"/>
          </p:nvPr>
        </p:nvSpPr>
        <p:spPr>
          <a:xfrm>
            <a:off x="7892142" y="609600"/>
            <a:ext cx="3375413" cy="1326321"/>
          </a:xfrm>
        </p:spPr>
        <p:txBody>
          <a:bodyPr>
            <a:normAutofit/>
          </a:bodyPr>
          <a:lstStyle/>
          <a:p>
            <a:pPr algn="l"/>
            <a:r>
              <a:rPr lang="en-GB" sz="4000" dirty="0">
                <a:latin typeface="Times New Roman" panose="02020603050405020304" pitchFamily="18" charset="0"/>
                <a:cs typeface="Times New Roman" panose="02020603050405020304" pitchFamily="18" charset="0"/>
              </a:rPr>
              <a:t>Y</a:t>
            </a:r>
            <a:r>
              <a:rPr lang="en-GB" sz="4000" cap="none" dirty="0">
                <a:latin typeface="Times New Roman" panose="02020603050405020304" pitchFamily="18" charset="0"/>
                <a:cs typeface="Times New Roman" panose="02020603050405020304" pitchFamily="18" charset="0"/>
              </a:rPr>
              <a:t>ouTube</a:t>
            </a:r>
            <a:endParaRPr lang="en-GB" sz="4000" dirty="0">
              <a:latin typeface="Times New Roman" panose="02020603050405020304" pitchFamily="18" charset="0"/>
              <a:cs typeface="Times New Roman" panose="02020603050405020304" pitchFamily="18" charset="0"/>
            </a:endParaRPr>
          </a:p>
        </p:txBody>
      </p:sp>
      <p:sp>
        <p:nvSpPr>
          <p:cNvPr id="24" name="Rectangle 23">
            <a:extLst>
              <a:ext uri="{FF2B5EF4-FFF2-40B4-BE49-F238E27FC236}">
                <a16:creationId xmlns:a16="http://schemas.microsoft.com/office/drawing/2014/main" id="{1EA7BA78-3E91-4C61-A972-662504508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tx1"/>
          </a:solidFill>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0B3F0AD-8E3D-41CB-AB12-D973F5E5A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erson in a kitchen&#10;&#10;AI-generated content may be incorrect.">
            <a:extLst>
              <a:ext uri="{FF2B5EF4-FFF2-40B4-BE49-F238E27FC236}">
                <a16:creationId xmlns:a16="http://schemas.microsoft.com/office/drawing/2014/main" id="{BEA0F3CB-42CC-18D9-3A4A-5CFAEEF62CA1}"/>
              </a:ext>
            </a:extLst>
          </p:cNvPr>
          <p:cNvPicPr>
            <a:picLocks noChangeAspect="1"/>
          </p:cNvPicPr>
          <p:nvPr/>
        </p:nvPicPr>
        <p:blipFill>
          <a:blip r:embed="rId4">
            <a:extLst>
              <a:ext uri="{28A0092B-C50C-407E-A947-70E740481C1C}">
                <a14:useLocalDpi xmlns:a14="http://schemas.microsoft.com/office/drawing/2010/main" val="0"/>
              </a:ext>
            </a:extLst>
          </a:blip>
          <a:srcRect l="11319" r="25072" b="3"/>
          <a:stretch>
            <a:fillRect/>
          </a:stretch>
        </p:blipFill>
        <p:spPr>
          <a:xfrm>
            <a:off x="1137847" y="1114869"/>
            <a:ext cx="3190143" cy="2770811"/>
          </a:xfrm>
          <a:prstGeom prst="rect">
            <a:avLst/>
          </a:prstGeom>
        </p:spPr>
      </p:pic>
      <p:sp>
        <p:nvSpPr>
          <p:cNvPr id="23" name="Rectangle 22">
            <a:extLst>
              <a:ext uri="{FF2B5EF4-FFF2-40B4-BE49-F238E27FC236}">
                <a16:creationId xmlns:a16="http://schemas.microsoft.com/office/drawing/2014/main" id="{7ADBD57A-6DC0-4FD2-A1B6-5DD42279D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9241" y="1114868"/>
            <a:ext cx="2594292" cy="158956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erson with long hair and a group of christmas decorations&#10;&#10;AI-generated content may be incorrect.">
            <a:extLst>
              <a:ext uri="{FF2B5EF4-FFF2-40B4-BE49-F238E27FC236}">
                <a16:creationId xmlns:a16="http://schemas.microsoft.com/office/drawing/2014/main" id="{035113ED-5F36-EB77-5620-E70D83A8380C}"/>
              </a:ext>
            </a:extLst>
          </p:cNvPr>
          <p:cNvPicPr>
            <a:picLocks noChangeAspect="1"/>
          </p:cNvPicPr>
          <p:nvPr/>
        </p:nvPicPr>
        <p:blipFill>
          <a:blip r:embed="rId5">
            <a:extLst>
              <a:ext uri="{28A0092B-C50C-407E-A947-70E740481C1C}">
                <a14:useLocalDpi xmlns:a14="http://schemas.microsoft.com/office/drawing/2010/main" val="0"/>
              </a:ext>
            </a:extLst>
          </a:blip>
          <a:srcRect r="10232" b="-4"/>
          <a:stretch>
            <a:fillRect/>
          </a:stretch>
        </p:blipFill>
        <p:spPr>
          <a:xfrm>
            <a:off x="4469241" y="1114868"/>
            <a:ext cx="2594292" cy="1589569"/>
          </a:xfrm>
          <a:prstGeom prst="rect">
            <a:avLst/>
          </a:prstGeom>
        </p:spPr>
      </p:pic>
      <p:sp>
        <p:nvSpPr>
          <p:cNvPr id="25" name="Rectangle 24">
            <a:extLst>
              <a:ext uri="{FF2B5EF4-FFF2-40B4-BE49-F238E27FC236}">
                <a16:creationId xmlns:a16="http://schemas.microsoft.com/office/drawing/2014/main" id="{A6D8BBBC-8A7E-4035-B486-9851FC05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490" y="4006972"/>
            <a:ext cx="3198799" cy="1736161"/>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erson in a suit&#10;&#10;AI-generated content may be incorrect.">
            <a:extLst>
              <a:ext uri="{FF2B5EF4-FFF2-40B4-BE49-F238E27FC236}">
                <a16:creationId xmlns:a16="http://schemas.microsoft.com/office/drawing/2014/main" id="{7DCF0333-CE70-E896-1886-91C37F6E5F61}"/>
              </a:ext>
            </a:extLst>
          </p:cNvPr>
          <p:cNvPicPr>
            <a:picLocks noChangeAspect="1"/>
          </p:cNvPicPr>
          <p:nvPr/>
        </p:nvPicPr>
        <p:blipFill>
          <a:blip r:embed="rId6">
            <a:extLst>
              <a:ext uri="{28A0092B-C50C-407E-A947-70E740481C1C}">
                <a14:useLocalDpi xmlns:a14="http://schemas.microsoft.com/office/drawing/2010/main" val="0"/>
              </a:ext>
            </a:extLst>
          </a:blip>
          <a:srcRect l="31974" r="18227" b="-1"/>
          <a:stretch>
            <a:fillRect/>
          </a:stretch>
        </p:blipFill>
        <p:spPr>
          <a:xfrm>
            <a:off x="4469242" y="2825729"/>
            <a:ext cx="2594293" cy="2917402"/>
          </a:xfrm>
          <a:prstGeom prst="rect">
            <a:avLst/>
          </a:prstGeom>
        </p:spPr>
      </p:pic>
      <p:sp>
        <p:nvSpPr>
          <p:cNvPr id="3" name="Content Placeholder 2">
            <a:extLst>
              <a:ext uri="{FF2B5EF4-FFF2-40B4-BE49-F238E27FC236}">
                <a16:creationId xmlns:a16="http://schemas.microsoft.com/office/drawing/2014/main" id="{CB0AB3FF-40A3-0BB1-C3D3-4E4D6941362E}"/>
              </a:ext>
            </a:extLst>
          </p:cNvPr>
          <p:cNvSpPr>
            <a:spLocks noGrp="1"/>
          </p:cNvSpPr>
          <p:nvPr>
            <p:ph idx="1"/>
          </p:nvPr>
        </p:nvSpPr>
        <p:spPr>
          <a:xfrm>
            <a:off x="7703207" y="1675071"/>
            <a:ext cx="4288496" cy="4791043"/>
          </a:xfrm>
        </p:spPr>
        <p:txBody>
          <a:bodyPr>
            <a:normAutofit/>
          </a:bodyPr>
          <a:lstStyle/>
          <a:p>
            <a:r>
              <a:rPr lang="en-GB" dirty="0">
                <a:latin typeface="Times New Roman" panose="02020603050405020304" pitchFamily="18" charset="0"/>
                <a:cs typeface="Times New Roman" panose="02020603050405020304" pitchFamily="18" charset="0"/>
              </a:rPr>
              <a:t>One of the good marketing of M&amp;S food is the monthly videos on YouTube called “New in the </a:t>
            </a:r>
            <a:r>
              <a:rPr lang="en-GB" dirty="0" err="1">
                <a:latin typeface="Times New Roman" panose="02020603050405020304" pitchFamily="18" charset="0"/>
                <a:cs typeface="Times New Roman" panose="02020603050405020304" pitchFamily="18" charset="0"/>
              </a:rPr>
              <a:t>foodhole</a:t>
            </a:r>
            <a:r>
              <a:rPr lang="en-GB" dirty="0">
                <a:latin typeface="Times New Roman" panose="02020603050405020304" pitchFamily="18" charset="0"/>
                <a:cs typeface="Times New Roman" panose="02020603050405020304" pitchFamily="18" charset="0"/>
              </a:rPr>
              <a:t>” where famous people trying new products of M&amp;S food and preparing new recipes from it.</a:t>
            </a:r>
          </a:p>
          <a:p>
            <a:r>
              <a:rPr lang="en-GB" dirty="0">
                <a:latin typeface="Times New Roman" panose="02020603050405020304" pitchFamily="18" charset="0"/>
                <a:cs typeface="Times New Roman" panose="02020603050405020304" pitchFamily="18" charset="0"/>
              </a:rPr>
              <a:t>The other videos about M&amp;S food is called “ </a:t>
            </a:r>
            <a:r>
              <a:rPr lang="en-GB" dirty="0">
                <a:effectLst/>
                <a:latin typeface="Times New Roman" panose="02020603050405020304" pitchFamily="18" charset="0"/>
                <a:cs typeface="Times New Roman" panose="02020603050405020304" pitchFamily="18" charset="0"/>
              </a:rPr>
              <a:t>What's New at M&amp;S FOOD”</a:t>
            </a:r>
          </a:p>
          <a:p>
            <a:r>
              <a:rPr lang="en-GB" dirty="0">
                <a:effectLst/>
                <a:latin typeface="Times New Roman" panose="02020603050405020304" pitchFamily="18" charset="0"/>
                <a:cs typeface="Times New Roman" panose="02020603050405020304" pitchFamily="18" charset="0"/>
              </a:rPr>
              <a:t>Tom Kerridge's Cooking videos  with M&amp;S food</a:t>
            </a:r>
            <a:endParaRPr lang="en-GB" dirty="0">
              <a:latin typeface="Times New Roman" panose="02020603050405020304" pitchFamily="18" charset="0"/>
              <a:cs typeface="Times New Roman" panose="02020603050405020304" pitchFamily="18" charset="0"/>
            </a:endParaRPr>
          </a:p>
          <a:p>
            <a:endParaRPr lang="en-GB" sz="1600" dirty="0"/>
          </a:p>
        </p:txBody>
      </p:sp>
    </p:spTree>
    <p:extLst>
      <p:ext uri="{BB962C8B-B14F-4D97-AF65-F5344CB8AC3E}">
        <p14:creationId xmlns:p14="http://schemas.microsoft.com/office/powerpoint/2010/main" val="3816446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80A2C8F-60FA-4822-AB7E-FE84ED8DB487}"/>
              </a:ext>
            </a:extLst>
          </p:cNvPr>
          <p:cNvSpPr>
            <a:spLocks noGrp="1" noChangeArrowheads="1"/>
          </p:cNvSpPr>
          <p:nvPr>
            <p:ph idx="1"/>
          </p:nvPr>
        </p:nvSpPr>
        <p:spPr bwMode="auto">
          <a:xfrm>
            <a:off x="913796" y="2057659"/>
            <a:ext cx="4952432"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 Media = online tools &amp; channels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Media = interactive platforms (Facebook, Instagram, etc.)</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Core role: communication, data, engagement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Key for real-time feedback &amp; analytics</a:t>
            </a:r>
          </a:p>
        </p:txBody>
      </p:sp>
      <p:pic>
        <p:nvPicPr>
          <p:cNvPr id="4098" name="Picture 2" descr="Everything You Need to Know About Social Media Algorithms | Sprout Social">
            <a:extLst>
              <a:ext uri="{FF2B5EF4-FFF2-40B4-BE49-F238E27FC236}">
                <a16:creationId xmlns:a16="http://schemas.microsoft.com/office/drawing/2014/main" id="{58F53222-2E89-4D04-B3B2-1C9FBF3401CB}"/>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450934" y="2446020"/>
            <a:ext cx="4827270" cy="27230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TextBox 2">
            <a:extLst>
              <a:ext uri="{FF2B5EF4-FFF2-40B4-BE49-F238E27FC236}">
                <a16:creationId xmlns:a16="http://schemas.microsoft.com/office/drawing/2014/main" id="{CC8CD48D-36FD-EAC6-C321-FBDD054AC2B7}"/>
              </a:ext>
            </a:extLst>
          </p:cNvPr>
          <p:cNvSpPr txBox="1"/>
          <p:nvPr/>
        </p:nvSpPr>
        <p:spPr>
          <a:xfrm>
            <a:off x="3572540" y="637953"/>
            <a:ext cx="669851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Defining Digital and Social Media in CRM </a:t>
            </a:r>
            <a:endParaRPr lang="en-GB" sz="2800" b="1" dirty="0"/>
          </a:p>
        </p:txBody>
      </p:sp>
    </p:spTree>
    <p:extLst>
      <p:ext uri="{BB962C8B-B14F-4D97-AF65-F5344CB8AC3E}">
        <p14:creationId xmlns:p14="http://schemas.microsoft.com/office/powerpoint/2010/main" val="630290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p:txBody>
          <a:bodyPr/>
          <a:lstStyle/>
          <a:p>
            <a:r>
              <a:rPr lang="en-US" cap="none" dirty="0">
                <a:latin typeface="Times New Roman" panose="02020603050405020304" pitchFamily="18" charset="0"/>
                <a:cs typeface="Times New Roman" panose="02020603050405020304" pitchFamily="18" charset="0"/>
              </a:rPr>
              <a:t>Role of data in CRM</a:t>
            </a:r>
          </a:p>
        </p:txBody>
      </p:sp>
      <p:sp>
        <p:nvSpPr>
          <p:cNvPr id="2" name="Content Placeholder 1">
            <a:extLst>
              <a:ext uri="{FF2B5EF4-FFF2-40B4-BE49-F238E27FC236}">
                <a16:creationId xmlns:a16="http://schemas.microsoft.com/office/drawing/2014/main" id="{38213185-2748-43DF-825B-5677C88951F4}"/>
              </a:ext>
            </a:extLst>
          </p:cNvPr>
          <p:cNvSpPr>
            <a:spLocks noGrp="1" noChangeArrowheads="1"/>
          </p:cNvSpPr>
          <p:nvPr>
            <p:ph idx="1"/>
          </p:nvPr>
        </p:nvSpPr>
        <p:spPr bwMode="auto">
          <a:xfrm>
            <a:off x="913795" y="2109472"/>
            <a:ext cx="4713282" cy="31085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Data = foundation of modern CRM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Sparks loyalty app &amp; Ocado data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Predictive analytics for trends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Real-time insights for </a:t>
            </a:r>
            <a:r>
              <a:rPr kumimoji="0" lang="en-US" altLang="en-US" sz="2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personalisation</a:t>
            </a: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7170" name="Picture 2" descr="Visually searched image">
            <a:extLst>
              <a:ext uri="{FF2B5EF4-FFF2-40B4-BE49-F238E27FC236}">
                <a16:creationId xmlns:a16="http://schemas.microsoft.com/office/drawing/2014/main" id="{2D45BE83-0DB7-4F2B-951A-23DC961CEF90}"/>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b="4222"/>
          <a:stretch/>
        </p:blipFill>
        <p:spPr bwMode="auto">
          <a:xfrm>
            <a:off x="6564925" y="2231392"/>
            <a:ext cx="4624772" cy="34836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5578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p:txBody>
          <a:bodyPr/>
          <a:lstStyle/>
          <a:p>
            <a:r>
              <a:rPr lang="en-US" cap="none" dirty="0">
                <a:latin typeface="Times New Roman" panose="02020603050405020304" pitchFamily="18" charset="0"/>
                <a:cs typeface="Times New Roman" panose="02020603050405020304" pitchFamily="18" charset="0"/>
              </a:rPr>
              <a:t>Digital Marketing Mix </a:t>
            </a:r>
            <a:r>
              <a:rPr lang="en-US" dirty="0">
                <a:latin typeface="Times New Roman" panose="02020603050405020304" pitchFamily="18" charset="0"/>
                <a:cs typeface="Times New Roman" panose="02020603050405020304" pitchFamily="18" charset="0"/>
              </a:rPr>
              <a:t>(7Ps)</a:t>
            </a:r>
          </a:p>
        </p:txBody>
      </p:sp>
      <p:sp>
        <p:nvSpPr>
          <p:cNvPr id="2" name="Content Placeholder 1">
            <a:extLst>
              <a:ext uri="{FF2B5EF4-FFF2-40B4-BE49-F238E27FC236}">
                <a16:creationId xmlns:a16="http://schemas.microsoft.com/office/drawing/2014/main" id="{6EB93BE2-D3AA-4AD6-8058-01CA211C8947}"/>
              </a:ext>
            </a:extLst>
          </p:cNvPr>
          <p:cNvSpPr>
            <a:spLocks noGrp="1" noChangeArrowheads="1"/>
          </p:cNvSpPr>
          <p:nvPr>
            <p:ph idx="1"/>
          </p:nvPr>
        </p:nvSpPr>
        <p:spPr bwMode="auto">
          <a:xfrm>
            <a:off x="1119485" y="2201635"/>
            <a:ext cx="4971190"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Product: quality &amp; innovation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Price: value-based, premium deals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Place: stores + online (Ocado)</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Promotion: storytelling &amp; loyalty rewards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People, Process, Physical Evidence</a:t>
            </a:r>
          </a:p>
        </p:txBody>
      </p:sp>
      <p:pic>
        <p:nvPicPr>
          <p:cNvPr id="5" name="Picture 4">
            <a:extLst>
              <a:ext uri="{FF2B5EF4-FFF2-40B4-BE49-F238E27FC236}">
                <a16:creationId xmlns:a16="http://schemas.microsoft.com/office/drawing/2014/main" id="{D49CBE9C-202B-43F4-9B27-B5752C5A2EF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53515" y="3007051"/>
            <a:ext cx="5925846" cy="25066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198915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p:txBody>
          <a:bodyPr/>
          <a:lstStyle/>
          <a:p>
            <a:r>
              <a:rPr lang="en-US" cap="none" dirty="0" err="1">
                <a:latin typeface="Times New Roman" panose="02020603050405020304" pitchFamily="18" charset="0"/>
                <a:cs typeface="Times New Roman" panose="02020603050405020304" pitchFamily="18" charset="0"/>
              </a:rPr>
              <a:t>Personalisation</a:t>
            </a:r>
            <a:r>
              <a:rPr lang="en-US" cap="none" dirty="0">
                <a:latin typeface="Times New Roman" panose="02020603050405020304" pitchFamily="18" charset="0"/>
                <a:cs typeface="Times New Roman" panose="02020603050405020304" pitchFamily="18" charset="0"/>
              </a:rPr>
              <a:t> and engagement </a:t>
            </a:r>
          </a:p>
        </p:txBody>
      </p:sp>
      <p:sp>
        <p:nvSpPr>
          <p:cNvPr id="2" name="Content Placeholder 1">
            <a:extLst>
              <a:ext uri="{FF2B5EF4-FFF2-40B4-BE49-F238E27FC236}">
                <a16:creationId xmlns:a16="http://schemas.microsoft.com/office/drawing/2014/main" id="{8FC0342B-2226-46D3-8514-5A0EAA394B15}"/>
              </a:ext>
            </a:extLst>
          </p:cNvPr>
          <p:cNvSpPr>
            <a:spLocks noGrp="1" noChangeArrowheads="1"/>
          </p:cNvSpPr>
          <p:nvPr>
            <p:ph idx="1"/>
          </p:nvPr>
        </p:nvSpPr>
        <p:spPr bwMode="auto">
          <a:xfrm>
            <a:off x="913795" y="2268645"/>
            <a:ext cx="4825823"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Personalised</a:t>
            </a: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emails &amp; offers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Loyalty-based recommendations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Real-time notifications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Customer reactivation campaigns</a:t>
            </a:r>
          </a:p>
        </p:txBody>
      </p:sp>
      <p:pic>
        <p:nvPicPr>
          <p:cNvPr id="9218" name="Picture 2" descr="Email Marketing campaign concept, newsletter marketing, New email message  with people characters. Isometric Vector Illustration 4847830 Vector Art at  Vecteezy">
            <a:extLst>
              <a:ext uri="{FF2B5EF4-FFF2-40B4-BE49-F238E27FC236}">
                <a16:creationId xmlns:a16="http://schemas.microsoft.com/office/drawing/2014/main" id="{D87B443A-AEE9-4211-90B6-93CD1C72F945}"/>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452384" y="2594440"/>
            <a:ext cx="4505176" cy="3003451"/>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3884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p:txBody>
          <a:bodyPr/>
          <a:lstStyle/>
          <a:p>
            <a:r>
              <a:rPr lang="en-US" cap="none" dirty="0">
                <a:latin typeface="Times New Roman" panose="02020603050405020304" pitchFamily="18" charset="0"/>
                <a:cs typeface="Times New Roman" panose="02020603050405020304" pitchFamily="18" charset="0"/>
              </a:rPr>
              <a:t>Segmentation, Targeting &amp; Positioning</a:t>
            </a:r>
          </a:p>
        </p:txBody>
      </p:sp>
      <p:sp>
        <p:nvSpPr>
          <p:cNvPr id="2" name="Content Placeholder 1">
            <a:extLst>
              <a:ext uri="{FF2B5EF4-FFF2-40B4-BE49-F238E27FC236}">
                <a16:creationId xmlns:a16="http://schemas.microsoft.com/office/drawing/2014/main" id="{5FC50E32-D531-4EAA-BB16-71335EF3F41E}"/>
              </a:ext>
            </a:extLst>
          </p:cNvPr>
          <p:cNvSpPr>
            <a:spLocks noGrp="1" noChangeArrowheads="1"/>
          </p:cNvSpPr>
          <p:nvPr>
            <p:ph idx="1"/>
          </p:nvPr>
        </p:nvSpPr>
        <p:spPr bwMode="auto">
          <a:xfrm>
            <a:off x="913796" y="2376916"/>
            <a:ext cx="5444802"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Segmentation: demographic, psychographic, behavioral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Target: quality-conscious, ethical consumers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Positioning: “affordable luxury”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Emotional &amp; ethical branding</a:t>
            </a:r>
          </a:p>
        </p:txBody>
      </p:sp>
      <p:pic>
        <p:nvPicPr>
          <p:cNvPr id="10246" name="Picture 6" descr="Visually searched image">
            <a:extLst>
              <a:ext uri="{FF2B5EF4-FFF2-40B4-BE49-F238E27FC236}">
                <a16:creationId xmlns:a16="http://schemas.microsoft.com/office/drawing/2014/main" id="{8DFACAAB-99C3-4BFC-A3E5-D766740F5B56}"/>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6240780" y="2256866"/>
            <a:ext cx="5444803" cy="26522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6839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913795" y="609600"/>
            <a:ext cx="10353761" cy="1326321"/>
          </a:xfrm>
        </p:spPr>
        <p:txBody>
          <a:bodyPr>
            <a:normAutofit/>
          </a:bodyPr>
          <a:lstStyle/>
          <a:p>
            <a:r>
              <a:rPr lang="en-US" cap="none" dirty="0">
                <a:latin typeface="Times New Roman" panose="02020603050405020304" pitchFamily="18" charset="0"/>
                <a:cs typeface="Times New Roman" panose="02020603050405020304" pitchFamily="18" charset="0"/>
              </a:rPr>
              <a:t>Addressing customer needs </a:t>
            </a:r>
            <a:r>
              <a:rPr lang="en-US" dirty="0">
                <a:latin typeface="Times New Roman" panose="02020603050405020304" pitchFamily="18" charset="0"/>
                <a:cs typeface="Times New Roman" panose="02020603050405020304" pitchFamily="18" charset="0"/>
              </a:rPr>
              <a:t>(4Cs)</a:t>
            </a:r>
          </a:p>
        </p:txBody>
      </p:sp>
      <p:sp>
        <p:nvSpPr>
          <p:cNvPr id="2" name="Content Placeholder 1">
            <a:extLst>
              <a:ext uri="{FF2B5EF4-FFF2-40B4-BE49-F238E27FC236}">
                <a16:creationId xmlns:a16="http://schemas.microsoft.com/office/drawing/2014/main" id="{996F2DF2-931B-4EF1-B32D-C65D9BB8ABB3}"/>
              </a:ext>
            </a:extLst>
          </p:cNvPr>
          <p:cNvSpPr>
            <a:spLocks noGrp="1" noChangeArrowheads="1"/>
          </p:cNvSpPr>
          <p:nvPr>
            <p:ph idx="1"/>
          </p:nvPr>
        </p:nvSpPr>
        <p:spPr bwMode="auto">
          <a:xfrm>
            <a:off x="567714" y="2313306"/>
            <a:ext cx="4849052" cy="34434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Consumer needs → healthier, ethical options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Cost → value-for-quality model</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Convenience → omnichannel access</a:t>
            </a: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Communication → transparent &amp; emotional</a:t>
            </a:r>
          </a:p>
        </p:txBody>
      </p:sp>
      <p:pic>
        <p:nvPicPr>
          <p:cNvPr id="10" name="Picture 9" descr="A diagram of a retail store&#10;&#10;AI-generated content may be incorrect.">
            <a:extLst>
              <a:ext uri="{FF2B5EF4-FFF2-40B4-BE49-F238E27FC236}">
                <a16:creationId xmlns:a16="http://schemas.microsoft.com/office/drawing/2014/main" id="{B10BAF1D-760B-3CC4-48BA-98D33DD789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4349" y="2178321"/>
            <a:ext cx="5639937" cy="3257064"/>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11" name="TextBox 10">
            <a:extLst>
              <a:ext uri="{FF2B5EF4-FFF2-40B4-BE49-F238E27FC236}">
                <a16:creationId xmlns:a16="http://schemas.microsoft.com/office/drawing/2014/main" id="{62C0EA14-DD8F-503E-72DF-15B3FA97EB30}"/>
              </a:ext>
            </a:extLst>
          </p:cNvPr>
          <p:cNvSpPr txBox="1"/>
          <p:nvPr/>
        </p:nvSpPr>
        <p:spPr>
          <a:xfrm>
            <a:off x="8112642" y="5677786"/>
            <a:ext cx="2009554" cy="369332"/>
          </a:xfrm>
          <a:prstGeom prst="rect">
            <a:avLst/>
          </a:prstGeom>
          <a:noFill/>
        </p:spPr>
        <p:txBody>
          <a:bodyPr wrap="square" rtlCol="0">
            <a:spAutoFit/>
          </a:bodyPr>
          <a:lstStyle/>
          <a:p>
            <a:r>
              <a:rPr lang="en-GB" dirty="0"/>
              <a:t>(</a:t>
            </a:r>
            <a:r>
              <a:rPr lang="en-GB" dirty="0" err="1"/>
              <a:t>SmartDev</a:t>
            </a:r>
            <a:r>
              <a:rPr lang="en-GB" dirty="0"/>
              <a:t>, 2025)</a:t>
            </a:r>
          </a:p>
        </p:txBody>
      </p:sp>
    </p:spTree>
    <p:extLst>
      <p:ext uri="{BB962C8B-B14F-4D97-AF65-F5344CB8AC3E}">
        <p14:creationId xmlns:p14="http://schemas.microsoft.com/office/powerpoint/2010/main" val="1188382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p:txBody>
          <a:bodyPr>
            <a:normAutofit/>
          </a:bodyPr>
          <a:lstStyle/>
          <a:p>
            <a:r>
              <a:rPr lang="en-US" sz="2800" cap="none" dirty="0">
                <a:latin typeface="Times New Roman" panose="02020603050405020304" pitchFamily="18" charset="0"/>
                <a:cs typeface="Times New Roman" panose="02020603050405020304" pitchFamily="18" charset="0"/>
              </a:rPr>
              <a:t>Ethical and Sustainability Practices</a:t>
            </a:r>
          </a:p>
        </p:txBody>
      </p:sp>
      <p:sp>
        <p:nvSpPr>
          <p:cNvPr id="2" name="Content Placeholder 1">
            <a:extLst>
              <a:ext uri="{FF2B5EF4-FFF2-40B4-BE49-F238E27FC236}">
                <a16:creationId xmlns:a16="http://schemas.microsoft.com/office/drawing/2014/main" id="{70352ACD-35CB-42BB-A6C1-D086584CC41D}"/>
              </a:ext>
            </a:extLst>
          </p:cNvPr>
          <p:cNvSpPr>
            <a:spLocks noGrp="1" noChangeArrowheads="1"/>
          </p:cNvSpPr>
          <p:nvPr>
            <p:ph idx="1"/>
          </p:nvPr>
        </p:nvSpPr>
        <p:spPr bwMode="auto">
          <a:xfrm>
            <a:off x="658614" y="2187219"/>
            <a:ext cx="454447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Plan A 2025: sets a strong sustainability vision </a:t>
            </a:r>
          </a:p>
          <a:p>
            <a:pPr eaLnBrk="0" fontAlgn="base" hangingPunct="0">
              <a:lnSpc>
                <a:spcPct val="100000"/>
              </a:lnSpc>
              <a:spcBef>
                <a:spcPct val="0"/>
              </a:spcBef>
              <a:spcAft>
                <a:spcPct val="0"/>
              </a:spcAf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Carbon-neutral &amp; recyclable packaging</a:t>
            </a:r>
          </a:p>
          <a:p>
            <a:pPr eaLnBrk="0" fontAlgn="base" hangingPunct="0">
              <a:lnSpc>
                <a:spcPct val="100000"/>
              </a:lnSpc>
              <a:spcBef>
                <a:spcPct val="0"/>
              </a:spcBef>
              <a:spcAft>
                <a:spcPct val="0"/>
              </a:spcAf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Ethical sourcing (100% sustainable fish)</a:t>
            </a:r>
          </a:p>
          <a:p>
            <a:pPr eaLnBrk="0" fontAlgn="base" hangingPunct="0">
              <a:lnSpc>
                <a:spcPct val="100000"/>
              </a:lnSpc>
              <a:spcBef>
                <a:spcPct val="0"/>
              </a:spcBef>
              <a:spcAft>
                <a:spcPct val="0"/>
              </a:spcAf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Builds trust and Strengthens emotional loyalty</a:t>
            </a:r>
          </a:p>
        </p:txBody>
      </p:sp>
      <p:pic>
        <p:nvPicPr>
          <p:cNvPr id="6" name="Picture 5">
            <a:extLst>
              <a:ext uri="{FF2B5EF4-FFF2-40B4-BE49-F238E27FC236}">
                <a16:creationId xmlns:a16="http://schemas.microsoft.com/office/drawing/2014/main" id="{AC89C67B-C6DD-4BC9-987A-93885D47A67C}"/>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596048" y="2546482"/>
            <a:ext cx="6016831" cy="2895600"/>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1999952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919119" y="424374"/>
            <a:ext cx="10353761" cy="1326321"/>
          </a:xfrm>
        </p:spPr>
        <p:txBody>
          <a:bodyPr/>
          <a:lstStyle/>
          <a:p>
            <a:r>
              <a:rPr lang="en-US" cap="none" dirty="0">
                <a:latin typeface="Times New Roman" panose="02020603050405020304" pitchFamily="18" charset="0"/>
                <a:cs typeface="Times New Roman" panose="02020603050405020304" pitchFamily="18" charset="0"/>
              </a:rPr>
              <a:t>Areas for improvement</a:t>
            </a:r>
          </a:p>
        </p:txBody>
      </p:sp>
      <p:sp>
        <p:nvSpPr>
          <p:cNvPr id="2" name="Content Placeholder 1">
            <a:extLst>
              <a:ext uri="{FF2B5EF4-FFF2-40B4-BE49-F238E27FC236}">
                <a16:creationId xmlns:a16="http://schemas.microsoft.com/office/drawing/2014/main" id="{ECEEB93F-8C17-482B-BD5E-5D2FC09EF7EB}"/>
              </a:ext>
            </a:extLst>
          </p:cNvPr>
          <p:cNvSpPr>
            <a:spLocks noGrp="1" noChangeArrowheads="1"/>
          </p:cNvSpPr>
          <p:nvPr>
            <p:ph idx="1"/>
          </p:nvPr>
        </p:nvSpPr>
        <p:spPr bwMode="auto">
          <a:xfrm>
            <a:off x="624235" y="2346863"/>
            <a:ext cx="518220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Expand segmentation (Gen Z focus)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Enhance digital interaction &amp; AI tools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Strengthen real-time feedback </a:t>
            </a:r>
            <a:r>
              <a:rPr lang="en-US" altLang="en-US" sz="2400" dirty="0">
                <a:effectLst/>
                <a:latin typeface="Times New Roman" panose="02020603050405020304" pitchFamily="18" charset="0"/>
                <a:cs typeface="Times New Roman" panose="02020603050405020304" pitchFamily="18" charset="0"/>
              </a:rPr>
              <a:t>and response system</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Improve data transparency and communication</a:t>
            </a:r>
          </a:p>
        </p:txBody>
      </p:sp>
      <p:pic>
        <p:nvPicPr>
          <p:cNvPr id="15364" name="Picture 4" descr="20 Areas of improvement examples for today's AI workplace">
            <a:extLst>
              <a:ext uri="{FF2B5EF4-FFF2-40B4-BE49-F238E27FC236}">
                <a16:creationId xmlns:a16="http://schemas.microsoft.com/office/drawing/2014/main" id="{B67A3B71-5F1D-4CB1-94AB-369B932EDE3A}"/>
              </a:ext>
            </a:extLst>
          </p:cNvP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806440" y="1750695"/>
            <a:ext cx="6764830" cy="38728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079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626716" y="184758"/>
            <a:ext cx="10353761" cy="1326321"/>
          </a:xfrm>
        </p:spPr>
        <p:txBody>
          <a:bodyPr/>
          <a:lstStyle/>
          <a:p>
            <a:r>
              <a:rPr lang="en-US" cap="none" dirty="0">
                <a:latin typeface="Times New Roman" panose="02020603050405020304" pitchFamily="18" charset="0"/>
                <a:cs typeface="Times New Roman" panose="02020603050405020304" pitchFamily="18" charset="0"/>
              </a:rPr>
              <a:t>Conclusion</a:t>
            </a:r>
          </a:p>
        </p:txBody>
      </p:sp>
      <p:sp>
        <p:nvSpPr>
          <p:cNvPr id="2" name="Content Placeholder 1">
            <a:extLst>
              <a:ext uri="{FF2B5EF4-FFF2-40B4-BE49-F238E27FC236}">
                <a16:creationId xmlns:a16="http://schemas.microsoft.com/office/drawing/2014/main" id="{4AB93EAF-7A1F-41E2-B8AD-0D8DAEBE0231}"/>
              </a:ext>
            </a:extLst>
          </p:cNvPr>
          <p:cNvSpPr>
            <a:spLocks noGrp="1" noChangeArrowheads="1"/>
          </p:cNvSpPr>
          <p:nvPr>
            <p:ph idx="1"/>
          </p:nvPr>
        </p:nvSpPr>
        <p:spPr bwMode="auto">
          <a:xfrm>
            <a:off x="193531" y="1523478"/>
            <a:ext cx="5610065"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 CRM is essential fo</a:t>
            </a:r>
            <a:r>
              <a:rPr lang="en-US" altLang="en-US" dirty="0">
                <a:effectLst/>
                <a:latin typeface="Times New Roman" panose="02020603050405020304" pitchFamily="18" charset="0"/>
                <a:cs typeface="Times New Roman" panose="02020603050405020304" pitchFamily="18" charset="0"/>
              </a:rPr>
              <a:t>r M&amp;S food to stay competitive.</a:t>
            </a:r>
          </a:p>
          <a:p>
            <a:pPr eaLnBrk="0" fontAlgn="base" hangingPunct="0">
              <a:lnSpc>
                <a:spcPct val="100000"/>
              </a:lnSpc>
              <a:spcBef>
                <a:spcPct val="0"/>
              </a:spcBef>
              <a:spcAft>
                <a:spcPct val="0"/>
              </a:spcAft>
            </a:pPr>
            <a:endParaRPr lang="en-US" altLang="en-US" dirty="0">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Sparks app uses</a:t>
            </a:r>
            <a:r>
              <a:rPr lang="en-US" altLang="en-US" dirty="0">
                <a:effectLst/>
                <a:latin typeface="Times New Roman" panose="02020603050405020304" pitchFamily="18" charset="0"/>
                <a:cs typeface="Times New Roman" panose="02020603050405020304" pitchFamily="18" charset="0"/>
              </a:rPr>
              <a:t> data, personalization, and ethical practices effectively.</a:t>
            </a:r>
          </a:p>
          <a:p>
            <a:pPr eaLnBrk="0" fontAlgn="base" hangingPunct="0">
              <a:lnSpc>
                <a:spcPct val="100000"/>
              </a:lnSpc>
              <a:spcBef>
                <a:spcPct val="0"/>
              </a:spcBef>
              <a:spcAft>
                <a:spcPct val="0"/>
              </a:spcAft>
            </a:pPr>
            <a:endParaRPr lang="en-US" altLang="en-US" dirty="0">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Strong c</a:t>
            </a:r>
            <a:r>
              <a:rPr lang="en-US" altLang="en-US" dirty="0">
                <a:effectLst/>
                <a:latin typeface="Times New Roman" panose="02020603050405020304" pitchFamily="18" charset="0"/>
                <a:cs typeface="Times New Roman" panose="02020603050405020304" pitchFamily="18" charset="0"/>
              </a:rPr>
              <a:t>ustomer loyalty, but room for grow- especially with younger shoppers</a:t>
            </a:r>
          </a:p>
          <a:p>
            <a:pPr eaLnBrk="0" fontAlgn="base" hangingPunct="0">
              <a:lnSpc>
                <a:spcPct val="100000"/>
              </a:lnSpc>
              <a:spcBef>
                <a:spcPct val="0"/>
              </a:spcBef>
              <a:spcAft>
                <a:spcPct val="0"/>
              </a:spcAft>
            </a:pPr>
            <a:endParaRPr lang="en-US" altLang="en-US" dirty="0">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 will drive fu</a:t>
            </a:r>
            <a:r>
              <a:rPr lang="en-US" altLang="en-US" dirty="0">
                <a:effectLst/>
                <a:latin typeface="Times New Roman" panose="02020603050405020304" pitchFamily="18" charset="0"/>
                <a:cs typeface="Times New Roman" panose="02020603050405020304" pitchFamily="18" charset="0"/>
              </a:rPr>
              <a:t>ture CRM: analysis, </a:t>
            </a:r>
            <a:r>
              <a:rPr lang="en-US" altLang="en-US" dirty="0" err="1">
                <a:effectLst/>
                <a:latin typeface="Times New Roman" panose="02020603050405020304" pitchFamily="18" charset="0"/>
                <a:cs typeface="Times New Roman" panose="02020603050405020304" pitchFamily="18" charset="0"/>
              </a:rPr>
              <a:t>chatbox</a:t>
            </a:r>
            <a:r>
              <a:rPr lang="en-US" altLang="en-US" dirty="0">
                <a:effectLst/>
                <a:latin typeface="Times New Roman" panose="02020603050405020304" pitchFamily="18" charset="0"/>
                <a:cs typeface="Times New Roman" panose="02020603050405020304" pitchFamily="18" charset="0"/>
              </a:rPr>
              <a:t>, smarter targeting</a:t>
            </a:r>
          </a:p>
          <a:p>
            <a:pPr eaLnBrk="0" fontAlgn="base" hangingPunct="0">
              <a:lnSpc>
                <a:spcPct val="100000"/>
              </a:lnSpc>
              <a:spcBef>
                <a:spcPct val="0"/>
              </a:spcBef>
              <a:spcAft>
                <a:spcPct val="0"/>
              </a:spcAft>
            </a:pPr>
            <a:endParaRPr lang="en-US" altLang="en-US" dirty="0">
              <a:effectLst/>
              <a:latin typeface="Times New Roman" panose="02020603050405020304" pitchFamily="18" charset="0"/>
              <a:cs typeface="Times New Roman" panose="02020603050405020304" pitchFamily="18" charset="0"/>
            </a:endParaRPr>
          </a:p>
          <a:p>
            <a:pPr eaLnBrk="0" fontAlgn="base" hangingPunct="0">
              <a:lnSpc>
                <a:spcPct val="100000"/>
              </a:lnSpc>
              <a:spcBef>
                <a:spcPct val="0"/>
              </a:spcBef>
              <a:spcAft>
                <a:spcPct val="0"/>
              </a:spcAf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Focus on transparency, innovation, </a:t>
            </a:r>
            <a:r>
              <a:rPr lang="en-US" altLang="en-US" dirty="0">
                <a:effectLst/>
                <a:latin typeface="Times New Roman" panose="02020603050405020304" pitchFamily="18" charset="0"/>
                <a:cs typeface="Times New Roman" panose="02020603050405020304" pitchFamily="18" charset="0"/>
              </a:rPr>
              <a:t>and deeper customer engagement.</a:t>
            </a:r>
            <a:endPar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16386" name="Picture 2" descr="AI Role in Digital Marketing : Make Strategy &amp; Transform Business">
            <a:extLst>
              <a:ext uri="{FF2B5EF4-FFF2-40B4-BE49-F238E27FC236}">
                <a16:creationId xmlns:a16="http://schemas.microsoft.com/office/drawing/2014/main" id="{606935DF-2386-4D0C-AEAF-6952CB1A339F}"/>
              </a:ext>
            </a:extLst>
          </p:cNvPr>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199165" y="2101241"/>
            <a:ext cx="5285071" cy="324568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28686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6D148A-8335-4835-BEC8-7F2537A2555F}"/>
              </a:ext>
            </a:extLst>
          </p:cNvPr>
          <p:cNvSpPr>
            <a:spLocks noGrp="1"/>
          </p:cNvSpPr>
          <p:nvPr>
            <p:ph type="title"/>
          </p:nvPr>
        </p:nvSpPr>
        <p:spPr>
          <a:xfrm>
            <a:off x="913795" y="-126608"/>
            <a:ext cx="10353761" cy="1842866"/>
          </a:xfrm>
        </p:spPr>
        <p:txBody>
          <a:bodyPr/>
          <a:lstStyle/>
          <a:p>
            <a:r>
              <a:rPr lang="en-US" dirty="0"/>
              <a:t>references</a:t>
            </a:r>
          </a:p>
        </p:txBody>
      </p:sp>
      <p:sp>
        <p:nvSpPr>
          <p:cNvPr id="2" name="Content Placeholder 1">
            <a:extLst>
              <a:ext uri="{FF2B5EF4-FFF2-40B4-BE49-F238E27FC236}">
                <a16:creationId xmlns:a16="http://schemas.microsoft.com/office/drawing/2014/main" id="{851AE96A-F028-4CB7-B164-435EE24FE225}"/>
              </a:ext>
            </a:extLst>
          </p:cNvPr>
          <p:cNvSpPr>
            <a:spLocks noGrp="1" noChangeArrowheads="1"/>
          </p:cNvSpPr>
          <p:nvPr>
            <p:ph idx="1"/>
          </p:nvPr>
        </p:nvSpPr>
        <p:spPr bwMode="auto">
          <a:xfrm>
            <a:off x="119020" y="1118167"/>
            <a:ext cx="11757547" cy="64017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lang="en-GB" sz="1600" dirty="0">
                <a:effectLst/>
              </a:rPr>
              <a:t>Adobe Experience Cloud Team (2025</a:t>
            </a:r>
            <a:r>
              <a:rPr lang="en-GB" sz="1600" b="1" i="1" dirty="0">
                <a:effectLst/>
                <a:latin typeface="Times New Roman" panose="02020603050405020304" pitchFamily="18" charset="0"/>
                <a:cs typeface="Times New Roman" panose="02020603050405020304" pitchFamily="18" charset="0"/>
              </a:rPr>
              <a:t>) Digital marketing — a complete guide. </a:t>
            </a:r>
            <a:r>
              <a:rPr lang="en-GB" sz="1600" dirty="0">
                <a:effectLst/>
                <a:latin typeface="Times New Roman" panose="02020603050405020304" pitchFamily="18" charset="0"/>
                <a:cs typeface="Times New Roman" panose="02020603050405020304" pitchFamily="18" charset="0"/>
              </a:rPr>
              <a:t>Available at: </a:t>
            </a:r>
            <a:r>
              <a:rPr lang="en-GB" sz="1600" dirty="0">
                <a:effectLst/>
                <a:hlinkClick r:id="rId2"/>
              </a:rPr>
              <a:t>https://business.adobe.com/uk/blog/basics/digital-marketing</a:t>
            </a:r>
            <a:r>
              <a:rPr lang="en-GB" sz="1600" dirty="0">
                <a:effectLst/>
              </a:rPr>
              <a:t> (Accessed: 20 Nov 2025).</a:t>
            </a:r>
          </a:p>
          <a:p>
            <a:pPr eaLnBrk="0" fontAlgn="base" hangingPunct="0">
              <a:lnSpc>
                <a:spcPct val="100000"/>
              </a:lnSpc>
              <a:spcBef>
                <a:spcPct val="0"/>
              </a:spcBef>
              <a:spcAft>
                <a:spcPct val="0"/>
              </a:spcAft>
            </a:pPr>
            <a:r>
              <a:rPr lang="en-GB" altLang="en-US" sz="1600" dirty="0" err="1">
                <a:effectLst/>
                <a:ea typeface="Times New Roman" panose="02020603050405020304" pitchFamily="18" charset="0"/>
                <a:cs typeface="Times New Roman" panose="02020603050405020304" pitchFamily="18" charset="0"/>
              </a:rPr>
              <a:t>Beverland</a:t>
            </a:r>
            <a:r>
              <a:rPr lang="en-GB" altLang="en-US" sz="1600" dirty="0">
                <a:effectLst/>
                <a:ea typeface="Times New Roman" panose="02020603050405020304" pitchFamily="18" charset="0"/>
                <a:cs typeface="Times New Roman" panose="02020603050405020304" pitchFamily="18" charset="0"/>
              </a:rPr>
              <a:t>, M. &amp; </a:t>
            </a:r>
            <a:r>
              <a:rPr lang="en-GB" altLang="en-US" sz="1600" dirty="0" err="1">
                <a:effectLst/>
                <a:ea typeface="Times New Roman" panose="02020603050405020304" pitchFamily="18" charset="0"/>
                <a:cs typeface="Times New Roman" panose="02020603050405020304" pitchFamily="18" charset="0"/>
              </a:rPr>
              <a:t>Cankurtaran</a:t>
            </a:r>
            <a:r>
              <a:rPr lang="en-GB" altLang="en-US" sz="1600" dirty="0">
                <a:effectLst/>
                <a:ea typeface="Times New Roman" panose="02020603050405020304" pitchFamily="18" charset="0"/>
                <a:cs typeface="Times New Roman" panose="02020603050405020304" pitchFamily="18" charset="0"/>
              </a:rPr>
              <a:t>, P. (2025) </a:t>
            </a:r>
            <a:r>
              <a:rPr lang="en-GB" altLang="en-US" sz="1600" i="1" dirty="0">
                <a:effectLst/>
                <a:ea typeface="Times New Roman" panose="02020603050405020304" pitchFamily="18" charset="0"/>
                <a:cs typeface="Times New Roman" panose="02020603050405020304" pitchFamily="18" charset="0"/>
              </a:rPr>
              <a:t>A Very Short, Fairly Interesting and Reasonably Cheap Book about Brand Management.. </a:t>
            </a:r>
            <a:r>
              <a:rPr lang="en-GB" altLang="en-US" sz="1600" dirty="0">
                <a:effectLst/>
                <a:ea typeface="Times New Roman" panose="02020603050405020304" pitchFamily="18" charset="0"/>
                <a:cs typeface="Times New Roman" panose="02020603050405020304" pitchFamily="18" charset="0"/>
              </a:rPr>
              <a:t>London: SAGE Publications Limited.</a:t>
            </a:r>
            <a:endParaRPr lang="en-US" altLang="en-US" sz="1600" dirty="0">
              <a:effectLst/>
              <a:cs typeface="Times New Roman" panose="02020603050405020304" pitchFamily="18" charset="0"/>
            </a:endParaRPr>
          </a:p>
          <a:p>
            <a:pPr eaLnBrk="0" fontAlgn="base" hangingPunct="0">
              <a:lnSpc>
                <a:spcPct val="100000"/>
              </a:lnSpc>
              <a:spcBef>
                <a:spcPct val="0"/>
              </a:spcBef>
              <a:spcAft>
                <a:spcPct val="0"/>
              </a:spcAft>
            </a:pPr>
            <a:r>
              <a:rPr lang="en-GB" sz="1600" dirty="0">
                <a:effectLst/>
              </a:rPr>
              <a:t>Buffer (2025) </a:t>
            </a:r>
            <a:r>
              <a:rPr lang="en-GB" sz="1600" i="1" dirty="0">
                <a:effectLst/>
              </a:rPr>
              <a:t>What is social media? </a:t>
            </a:r>
            <a:r>
              <a:rPr lang="en-GB" sz="1600" dirty="0">
                <a:effectLst/>
              </a:rPr>
              <a:t>Available at: </a:t>
            </a:r>
            <a:r>
              <a:rPr lang="en-GB" sz="1600" dirty="0">
                <a:effectLst/>
                <a:hlinkClick r:id="rId3"/>
              </a:rPr>
              <a:t>https://buffer.com/social-media-terms/social-media</a:t>
            </a:r>
            <a:r>
              <a:rPr lang="en-GB" sz="1600" dirty="0">
                <a:effectLst/>
              </a:rPr>
              <a:t> (Accessed 20 Nov 2025).</a:t>
            </a:r>
            <a:endParaRPr lang="en-GB" sz="1600" i="1" dirty="0">
              <a:effectLst/>
            </a:endParaRPr>
          </a:p>
          <a:p>
            <a:pPr eaLnBrk="0" fontAlgn="base" hangingPunct="0">
              <a:lnSpc>
                <a:spcPct val="100000"/>
              </a:lnSpc>
              <a:spcBef>
                <a:spcPct val="0"/>
              </a:spcBef>
              <a:spcAft>
                <a:spcPct val="0"/>
              </a:spcAft>
            </a:pPr>
            <a:r>
              <a:rPr lang="en-GB" sz="1600" dirty="0">
                <a:effectLst/>
              </a:rPr>
              <a:t>Chaffey, D. and Ellis-Chadwick, F. (2019) </a:t>
            </a:r>
            <a:r>
              <a:rPr lang="en-GB" sz="1600" i="1" dirty="0">
                <a:effectLst/>
              </a:rPr>
              <a:t>Digital marketing</a:t>
            </a:r>
            <a:r>
              <a:rPr lang="en-GB" sz="1600" dirty="0">
                <a:effectLst/>
              </a:rPr>
              <a:t>. Seventh edition. Harlow, England: Pearson.</a:t>
            </a:r>
          </a:p>
          <a:p>
            <a:pPr eaLnBrk="0" fontAlgn="base" hangingPunct="0">
              <a:lnSpc>
                <a:spcPct val="100000"/>
              </a:lnSpc>
              <a:spcBef>
                <a:spcPct val="0"/>
              </a:spcBef>
              <a:spcAft>
                <a:spcPct val="0"/>
              </a:spcAft>
            </a:pPr>
            <a:r>
              <a:rPr lang="en-GB" altLang="en-US" sz="1600" dirty="0">
                <a:effectLst/>
                <a:ea typeface="Times New Roman" panose="02020603050405020304" pitchFamily="18" charset="0"/>
                <a:cs typeface="Times New Roman" panose="02020603050405020304" pitchFamily="18" charset="0"/>
              </a:rPr>
              <a:t>Helmold, M. (2022) Value-Based and Cost-Based Pricing Concepts.  </a:t>
            </a:r>
            <a:r>
              <a:rPr lang="en-GB" altLang="en-US" sz="1600" i="1" dirty="0">
                <a:effectLst/>
                <a:ea typeface="Times New Roman" panose="02020603050405020304" pitchFamily="18" charset="0"/>
                <a:cs typeface="Times New Roman" panose="02020603050405020304" pitchFamily="18" charset="0"/>
              </a:rPr>
              <a:t>In Performance Excellence in Marketing, Sales and Pricing: Leveraging Change, Lean and Innovation Management , </a:t>
            </a:r>
            <a:r>
              <a:rPr lang="en-GB" altLang="en-US" sz="1600" dirty="0">
                <a:effectLst/>
                <a:ea typeface="Times New Roman" panose="02020603050405020304" pitchFamily="18" charset="0"/>
                <a:cs typeface="Times New Roman" panose="02020603050405020304" pitchFamily="18" charset="0"/>
              </a:rPr>
              <a:t>pp. 75-81.</a:t>
            </a:r>
            <a:endParaRPr lang="en-US" altLang="en-US" sz="1600" dirty="0">
              <a:effectLst/>
              <a:cs typeface="Times New Roman" panose="02020603050405020304" pitchFamily="18" charset="0"/>
            </a:endParaRPr>
          </a:p>
          <a:p>
            <a:pPr eaLnBrk="0" fontAlgn="base" hangingPunct="0">
              <a:lnSpc>
                <a:spcPct val="100000"/>
              </a:lnSpc>
              <a:spcBef>
                <a:spcPct val="0"/>
              </a:spcBef>
              <a:spcAft>
                <a:spcPct val="0"/>
              </a:spcAft>
            </a:pPr>
            <a:r>
              <a:rPr lang="en-GB" sz="1600" dirty="0">
                <a:effectLst/>
              </a:rPr>
              <a:t>Kingsnorth, S. (2022) </a:t>
            </a:r>
            <a:r>
              <a:rPr lang="en-GB" sz="1600" i="1" dirty="0">
                <a:effectLst/>
              </a:rPr>
              <a:t>The digital marketing handbook : deliver powerful digital campaigns</a:t>
            </a:r>
            <a:r>
              <a:rPr lang="en-GB" sz="1600" dirty="0">
                <a:effectLst/>
              </a:rPr>
              <a:t>. London: </a:t>
            </a:r>
            <a:r>
              <a:rPr lang="en-GB" sz="1600" dirty="0" err="1">
                <a:effectLst/>
              </a:rPr>
              <a:t>KoganPage</a:t>
            </a:r>
            <a:endParaRPr lang="en-GB" sz="1600" dirty="0">
              <a:effectLst/>
            </a:endParaRPr>
          </a:p>
          <a:p>
            <a:pPr eaLnBrk="0" fontAlgn="base" hangingPunct="0">
              <a:lnSpc>
                <a:spcPct val="100000"/>
              </a:lnSpc>
              <a:spcBef>
                <a:spcPct val="0"/>
              </a:spcBef>
              <a:spcAft>
                <a:spcPct val="0"/>
              </a:spcAft>
            </a:pPr>
            <a:r>
              <a:rPr lang="en-GB" sz="1600" dirty="0">
                <a:effectLst/>
              </a:rPr>
              <a:t>M&amp;S (2025), Available at: </a:t>
            </a:r>
            <a:r>
              <a:rPr lang="en-GB" sz="1600" dirty="0">
                <a:effectLst/>
                <a:hlinkClick r:id="rId4"/>
              </a:rPr>
              <a:t>https://www.marksandspencer.com/mysparks/about?msockid=312022338b6a61a503cb365d8ad16058</a:t>
            </a:r>
            <a:r>
              <a:rPr lang="en-GB" sz="1600" dirty="0">
                <a:effectLst/>
              </a:rPr>
              <a:t> (Accessed 20 Nov 2025).</a:t>
            </a:r>
          </a:p>
          <a:p>
            <a:pPr eaLnBrk="0" fontAlgn="base" hangingPunct="0">
              <a:lnSpc>
                <a:spcPct val="100000"/>
              </a:lnSpc>
              <a:spcBef>
                <a:spcPct val="0"/>
              </a:spcBef>
              <a:spcAft>
                <a:spcPct val="0"/>
              </a:spcAft>
            </a:pPr>
            <a:r>
              <a:rPr lang="en-GB" sz="1600" dirty="0" err="1">
                <a:effectLst/>
              </a:rPr>
              <a:t>SmartDev</a:t>
            </a:r>
            <a:r>
              <a:rPr lang="en-GB" sz="1600" dirty="0">
                <a:effectLst/>
              </a:rPr>
              <a:t> (2025) </a:t>
            </a:r>
            <a:r>
              <a:rPr lang="en-GB" sz="1600" i="1" dirty="0">
                <a:effectLst/>
              </a:rPr>
              <a:t>Omnichannel Retail: Bridging the Gap Between Physical and Digital Shopping, </a:t>
            </a:r>
            <a:r>
              <a:rPr lang="en-GB" sz="1600" dirty="0">
                <a:effectLst/>
              </a:rPr>
              <a:t>Available at: </a:t>
            </a:r>
            <a:r>
              <a:rPr lang="en-GB" sz="1600" dirty="0">
                <a:effectLst/>
                <a:hlinkClick r:id="rId5"/>
              </a:rPr>
              <a:t>https://smartdev.com/kr/omnichannel-retail-bridging-the-gap-between-physical-and-digital-shopping/</a:t>
            </a:r>
            <a:r>
              <a:rPr lang="en-GB" sz="1600" dirty="0">
                <a:effectLst/>
              </a:rPr>
              <a:t> (Accessed: 30 Nov 2025).</a:t>
            </a:r>
            <a:endParaRPr lang="en-GB" sz="1600" i="1" dirty="0">
              <a:effectLst/>
            </a:endParaRPr>
          </a:p>
          <a:p>
            <a:pPr eaLnBrk="0" fontAlgn="base" hangingPunct="0">
              <a:lnSpc>
                <a:spcPct val="100000"/>
              </a:lnSpc>
              <a:spcBef>
                <a:spcPct val="0"/>
              </a:spcBef>
              <a:spcAft>
                <a:spcPct val="0"/>
              </a:spcAft>
            </a:pPr>
            <a:r>
              <a:rPr lang="en-GB" sz="1600" dirty="0" err="1">
                <a:effectLst/>
              </a:rPr>
              <a:t>TechnologyHQ</a:t>
            </a:r>
            <a:r>
              <a:rPr lang="en-GB" sz="1600" dirty="0">
                <a:effectLst/>
              </a:rPr>
              <a:t> (2023) </a:t>
            </a:r>
            <a:r>
              <a:rPr lang="en-GB" sz="1600" i="1" dirty="0">
                <a:effectLst/>
              </a:rPr>
              <a:t>7 Disadvantages of Social Media for Business Owners: A Comprehensive Analysis, </a:t>
            </a:r>
            <a:r>
              <a:rPr lang="en-GB" sz="1600" dirty="0">
                <a:effectLst/>
              </a:rPr>
              <a:t>Available at: </a:t>
            </a:r>
            <a:r>
              <a:rPr lang="en-GB" sz="1600" dirty="0">
                <a:effectLst/>
                <a:hlinkClick r:id="rId6"/>
              </a:rPr>
              <a:t>https://www.technologyhq.org/7-disadvantages-of-social-media-for-business-owners-a-comprehensive-analysis/</a:t>
            </a:r>
            <a:r>
              <a:rPr lang="en-GB" sz="1600" dirty="0">
                <a:effectLst/>
              </a:rPr>
              <a:t> (Accessed: 21 Nov 2025).</a:t>
            </a:r>
          </a:p>
          <a:p>
            <a:pPr eaLnBrk="0" fontAlgn="base" hangingPunct="0">
              <a:lnSpc>
                <a:spcPct val="100000"/>
              </a:lnSpc>
              <a:spcBef>
                <a:spcPct val="0"/>
              </a:spcBef>
              <a:spcAft>
                <a:spcPct val="0"/>
              </a:spcAft>
            </a:pPr>
            <a:r>
              <a:rPr lang="en-GB" sz="1600" dirty="0">
                <a:effectLst/>
              </a:rPr>
              <a:t>Terry Jon (2025) </a:t>
            </a:r>
            <a:r>
              <a:rPr lang="en-GB" sz="1600" i="1" dirty="0">
                <a:effectLst/>
              </a:rPr>
              <a:t>What is continuous improvement, </a:t>
            </a:r>
            <a:r>
              <a:rPr lang="en-GB" sz="1600" dirty="0">
                <a:effectLst/>
              </a:rPr>
              <a:t>Available at: </a:t>
            </a:r>
            <a:r>
              <a:rPr lang="en-GB" sz="1600" dirty="0">
                <a:effectLst/>
                <a:hlinkClick r:id="rId7"/>
              </a:rPr>
              <a:t>https://www.planview.com/resources/guide/lean-principles-101/what-is-continuous-improvement/</a:t>
            </a:r>
            <a:r>
              <a:rPr lang="en-GB" sz="1600" dirty="0">
                <a:effectLst/>
              </a:rPr>
              <a:t> (Accessed: 23 Nov 2025)</a:t>
            </a:r>
          </a:p>
          <a:p>
            <a:pPr eaLnBrk="0" fontAlgn="base" hangingPunct="0">
              <a:lnSpc>
                <a:spcPct val="100000"/>
              </a:lnSpc>
              <a:spcBef>
                <a:spcPct val="0"/>
              </a:spcBef>
              <a:spcAft>
                <a:spcPct val="0"/>
              </a:spcAft>
            </a:pPr>
            <a:endParaRPr lang="en-GB" i="1" dirty="0">
              <a:effectLst/>
            </a:endParaRPr>
          </a:p>
          <a:p>
            <a:pPr marL="0" indent="0" eaLnBrk="0" fontAlgn="base" hangingPunct="0">
              <a:lnSpc>
                <a:spcPct val="100000"/>
              </a:lnSpc>
              <a:spcBef>
                <a:spcPct val="0"/>
              </a:spcBef>
              <a:spcAft>
                <a:spcPct val="0"/>
              </a:spcAft>
              <a:buNone/>
            </a:pPr>
            <a:endParaRPr lang="en-GB" dirty="0">
              <a:effectLst/>
            </a:endParaRPr>
          </a:p>
          <a:p>
            <a:pPr marL="0" indent="0" eaLnBrk="0" fontAlgn="base" hangingPunct="0">
              <a:lnSpc>
                <a:spcPct val="100000"/>
              </a:lnSpc>
              <a:spcBef>
                <a:spcPct val="0"/>
              </a:spcBef>
              <a:spcAft>
                <a:spcPct val="0"/>
              </a:spcAft>
              <a:buNone/>
            </a:pPr>
            <a:endParaRPr lang="en-GB" b="1" i="1" dirty="0">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275767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78346F"/>
      </a:dk2>
      <a:lt2>
        <a:srgbClr val="D9A8D2"/>
      </a:lt2>
      <a:accent1>
        <a:srgbClr val="CE57AB"/>
      </a:accent1>
      <a:accent2>
        <a:srgbClr val="8E8EFD"/>
      </a:accent2>
      <a:accent3>
        <a:srgbClr val="7CBCE0"/>
      </a:accent3>
      <a:accent4>
        <a:srgbClr val="70BF9F"/>
      </a:accent4>
      <a:accent5>
        <a:srgbClr val="A5B960"/>
      </a:accent5>
      <a:accent6>
        <a:srgbClr val="D47A57"/>
      </a:accent6>
      <a:hlink>
        <a:srgbClr val="D164DE"/>
      </a:hlink>
      <a:folHlink>
        <a:srgbClr val="BE87C4"/>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D4FE1632-F131-47D3-A814-99E9CD025E2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10404</TotalTime>
  <Words>2969</Words>
  <Application>Microsoft Office PowerPoint</Application>
  <PresentationFormat>Widescreen</PresentationFormat>
  <Paragraphs>197</Paragraphs>
  <Slides>23</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Bookman Old Style</vt:lpstr>
      <vt:lpstr>Calibri</vt:lpstr>
      <vt:lpstr>Rockwell</vt:lpstr>
      <vt:lpstr>Times New Roman</vt:lpstr>
      <vt:lpstr>Damask</vt:lpstr>
      <vt:lpstr>M&amp;S Food’s Engagement with Digital and Social Media </vt:lpstr>
      <vt:lpstr>Presentation Overview</vt:lpstr>
      <vt:lpstr>M&amp;S food- brand overview</vt:lpstr>
      <vt:lpstr>Understanding CRM</vt:lpstr>
      <vt:lpstr> </vt:lpstr>
      <vt:lpstr>Digital Data collection &amp; analysis </vt:lpstr>
      <vt:lpstr> </vt:lpstr>
      <vt:lpstr> </vt:lpstr>
      <vt:lpstr> </vt:lpstr>
      <vt:lpstr>Benefits of using Social Media </vt:lpstr>
      <vt:lpstr>Disadvantage of using Social Media</vt:lpstr>
      <vt:lpstr>How digital marketing improves performance at M&amp;S food</vt:lpstr>
      <vt:lpstr>YouTube</vt:lpstr>
      <vt:lpstr>PowerPoint Presentation</vt:lpstr>
      <vt:lpstr>Role of data in CRM</vt:lpstr>
      <vt:lpstr>Digital Marketing Mix (7Ps)</vt:lpstr>
      <vt:lpstr>Personalisation and engagement </vt:lpstr>
      <vt:lpstr>Segmentation, Targeting &amp; Positioning</vt:lpstr>
      <vt:lpstr>Addressing customer needs (4Cs)</vt:lpstr>
      <vt:lpstr>Ethical and Sustainability Practices</vt:lpstr>
      <vt:lpstr>Areas for improvement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Karolina Kruczynska</cp:lastModifiedBy>
  <cp:revision>2</cp:revision>
  <dcterms:created xsi:type="dcterms:W3CDTF">2025-11-11T02:10:55Z</dcterms:created>
  <dcterms:modified xsi:type="dcterms:W3CDTF">2025-12-03T19:52:36Z</dcterms:modified>
</cp:coreProperties>
</file>