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0" r:id="rId17"/>
    <p:sldId id="271" r:id="rId18"/>
    <p:sldId id="273" r:id="rId19"/>
    <p:sldId id="274" r:id="rId20"/>
    <p:sldId id="275" r:id="rId21"/>
    <p:sldId id="276" r:id="rId22"/>
    <p:sldId id="277" r:id="rId23"/>
    <p:sldId id="278" r:id="rId24"/>
    <p:sldId id="279" r:id="rId25"/>
    <p:sldId id="280" r:id="rId26"/>
    <p:sldId id="281" r:id="rId27"/>
    <p:sldId id="282" r:id="rId28"/>
    <p:sldId id="283" r:id="rId29"/>
    <p:sldId id="292" r:id="rId30"/>
    <p:sldId id="284" r:id="rId31"/>
    <p:sldId id="285" r:id="rId32"/>
    <p:sldId id="286" r:id="rId33"/>
    <p:sldId id="287" r:id="rId34"/>
    <p:sldId id="288" r:id="rId35"/>
    <p:sldId id="289" r:id="rId36"/>
    <p:sldId id="29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D5C45D6-9D37-42C0-B852-8A960088E39F}" type="datetimeFigureOut">
              <a:rPr lang="en-GB" smtClean="0"/>
              <a:t>05/02/2015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331898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5C45D6-9D37-42C0-B852-8A960088E39F}" type="datetimeFigureOut">
              <a:rPr lang="en-GB" smtClean="0"/>
              <a:t>05/02/2015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588724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D5C45D6-9D37-42C0-B852-8A960088E39F}" type="datetimeFigureOut">
              <a:rPr lang="en-GB" smtClean="0"/>
              <a:t>05/02/2015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306247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D5C45D6-9D37-42C0-B852-8A960088E39F}" type="datetimeFigureOut">
              <a:rPr lang="en-GB" smtClean="0"/>
              <a:t>05/02/2015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367359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D5C45D6-9D37-42C0-B852-8A960088E39F}" type="datetimeFigureOut">
              <a:rPr lang="en-GB" smtClean="0"/>
              <a:t>05/02/2015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460570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5C45D6-9D37-42C0-B852-8A960088E39F}" type="datetimeFigureOut">
              <a:rPr lang="en-GB" smtClean="0"/>
              <a:t>05/02/2015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114243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5C45D6-9D37-42C0-B852-8A960088E39F}" type="datetimeFigureOut">
              <a:rPr lang="en-GB" smtClean="0"/>
              <a:t>05/02/2015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3704949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5C45D6-9D37-42C0-B852-8A960088E39F}" type="datetimeFigureOut">
              <a:rPr lang="en-GB" smtClean="0"/>
              <a:t>05/02/2015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121905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5C45D6-9D37-42C0-B852-8A960088E39F}" type="datetimeFigureOut">
              <a:rPr lang="en-GB" smtClean="0"/>
              <a:t>05/02/2015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2390389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5C45D6-9D37-42C0-B852-8A960088E39F}" type="datetimeFigureOut">
              <a:rPr lang="en-GB" smtClean="0"/>
              <a:t>05/02/2015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54044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5C45D6-9D37-42C0-B852-8A960088E39F}" type="datetimeFigureOut">
              <a:rPr lang="en-GB" smtClean="0"/>
              <a:t>05/02/2015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5482C-D042-456C-B86E-FAADF324A659}" type="slidenum">
              <a:rPr lang="en-GB" smtClean="0"/>
              <a:t>‹#›</a:t>
            </a:fld>
            <a:endParaRPr lang="en-GB"/>
          </a:p>
        </p:txBody>
      </p:sp>
    </p:spTree>
    <p:extLst>
      <p:ext uri="{BB962C8B-B14F-4D97-AF65-F5344CB8AC3E}">
        <p14:creationId xmlns:p14="http://schemas.microsoft.com/office/powerpoint/2010/main" val="3758956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5C45D6-9D37-42C0-B852-8A960088E39F}" type="datetimeFigureOut">
              <a:rPr lang="en-GB" smtClean="0"/>
              <a:t>05/02/2015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85482C-D042-456C-B86E-FAADF324A659}" type="slidenum">
              <a:rPr lang="en-GB" smtClean="0"/>
              <a:t>‹#›</a:t>
            </a:fld>
            <a:endParaRPr lang="en-GB"/>
          </a:p>
        </p:txBody>
      </p:sp>
    </p:spTree>
    <p:extLst>
      <p:ext uri="{BB962C8B-B14F-4D97-AF65-F5344CB8AC3E}">
        <p14:creationId xmlns:p14="http://schemas.microsoft.com/office/powerpoint/2010/main" val="594753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7-8</a:t>
            </a:r>
            <a:endParaRPr lang="en-GB" dirty="0"/>
          </a:p>
        </p:txBody>
      </p:sp>
    </p:spTree>
    <p:extLst>
      <p:ext uri="{BB962C8B-B14F-4D97-AF65-F5344CB8AC3E}">
        <p14:creationId xmlns:p14="http://schemas.microsoft.com/office/powerpoint/2010/main" val="15786645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 hero? Ancient or Modern</a:t>
            </a:r>
            <a:endParaRPr lang="en-GB"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smtClean="0"/>
          </a:p>
          <a:p>
            <a:pPr marL="0" indent="0">
              <a:buNone/>
            </a:pPr>
            <a:r>
              <a:rPr lang="en-GB" dirty="0" smtClean="0"/>
              <a:t>What is it that makes them a hero (heroine)? </a:t>
            </a:r>
            <a:endParaRPr lang="en-GB" dirty="0"/>
          </a:p>
        </p:txBody>
      </p:sp>
    </p:spTree>
    <p:extLst>
      <p:ext uri="{BB962C8B-B14F-4D97-AF65-F5344CB8AC3E}">
        <p14:creationId xmlns:p14="http://schemas.microsoft.com/office/powerpoint/2010/main" val="36791272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Quotes</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r>
              <a:rPr lang="en-GB" dirty="0" smtClean="0"/>
              <a:t>A hero is an ordinary individual who finds the strength to persevere and endure in spite of overwhelming obstacles.</a:t>
            </a:r>
            <a:br>
              <a:rPr lang="en-GB" dirty="0" smtClean="0"/>
            </a:br>
            <a:endParaRPr lang="en-GB" dirty="0" smtClean="0"/>
          </a:p>
          <a:p>
            <a:pPr marL="0" indent="0">
              <a:buNone/>
            </a:pPr>
            <a:endParaRPr lang="en-GB" dirty="0"/>
          </a:p>
          <a:p>
            <a:pPr marL="0" indent="0">
              <a:buNone/>
            </a:pPr>
            <a:r>
              <a:rPr lang="en-GB" dirty="0" smtClean="0"/>
              <a:t>Christopher Reeve</a:t>
            </a:r>
          </a:p>
          <a:p>
            <a:pPr marL="0" indent="0">
              <a:buNone/>
            </a:pPr>
            <a:r>
              <a:rPr lang="en-GB" dirty="0" smtClean="0"/>
              <a:t>(Who is he?)</a:t>
            </a:r>
            <a:endParaRPr lang="en-GB" dirty="0"/>
          </a:p>
        </p:txBody>
      </p:sp>
    </p:spTree>
    <p:extLst>
      <p:ext uri="{BB962C8B-B14F-4D97-AF65-F5344CB8AC3E}">
        <p14:creationId xmlns:p14="http://schemas.microsoft.com/office/powerpoint/2010/main" val="32442452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A hero is someone who understands the responsibility that comes with his freedom.</a:t>
            </a:r>
            <a:br>
              <a:rPr lang="en-GB" dirty="0" smtClean="0"/>
            </a:br>
            <a:endParaRPr lang="en-GB" dirty="0" smtClean="0"/>
          </a:p>
          <a:p>
            <a:endParaRPr lang="en-GB" dirty="0"/>
          </a:p>
          <a:p>
            <a:pPr marL="0" indent="0">
              <a:buNone/>
            </a:pPr>
            <a:r>
              <a:rPr lang="en-GB" dirty="0" smtClean="0"/>
              <a:t>Bob Dylan</a:t>
            </a:r>
          </a:p>
          <a:p>
            <a:endParaRPr lang="en-GB" dirty="0"/>
          </a:p>
        </p:txBody>
      </p:sp>
    </p:spTree>
    <p:extLst>
      <p:ext uri="{BB962C8B-B14F-4D97-AF65-F5344CB8AC3E}">
        <p14:creationId xmlns:p14="http://schemas.microsoft.com/office/powerpoint/2010/main" val="1071361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I think that we all do heroic things, but hero is not a noun, it's a verb.</a:t>
            </a:r>
            <a:br>
              <a:rPr lang="en-GB" dirty="0" smtClean="0"/>
            </a:br>
            <a:endParaRPr lang="en-GB" dirty="0" smtClean="0"/>
          </a:p>
          <a:p>
            <a:endParaRPr lang="en-GB" dirty="0"/>
          </a:p>
          <a:p>
            <a:pPr marL="0" indent="0">
              <a:buNone/>
            </a:pPr>
            <a:r>
              <a:rPr lang="en-GB" dirty="0" smtClean="0"/>
              <a:t>Robert Downey, Jr.</a:t>
            </a:r>
          </a:p>
          <a:p>
            <a:endParaRPr lang="en-GB" dirty="0"/>
          </a:p>
        </p:txBody>
      </p:sp>
    </p:spTree>
    <p:extLst>
      <p:ext uri="{BB962C8B-B14F-4D97-AF65-F5344CB8AC3E}">
        <p14:creationId xmlns:p14="http://schemas.microsoft.com/office/powerpoint/2010/main" val="3086679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As a real person, he wouldn't last a minute, would he? But drama is about imperfection. And we've moved away from the aspirational hero. We got tired of it, it was dull. If I was House's friend, I would hate it. How he so resolutely refuses to be happy or take the kind-hearted road. But we don't always like morally good people, do we?</a:t>
            </a:r>
            <a:br>
              <a:rPr lang="en-GB" dirty="0" smtClean="0"/>
            </a:br>
            <a:endParaRPr lang="en-GB" dirty="0" smtClean="0"/>
          </a:p>
          <a:p>
            <a:pPr marL="0" indent="0">
              <a:buNone/>
            </a:pPr>
            <a:endParaRPr lang="en-GB" dirty="0"/>
          </a:p>
          <a:p>
            <a:pPr marL="0" indent="0">
              <a:buNone/>
            </a:pPr>
            <a:r>
              <a:rPr lang="en-GB" dirty="0" smtClean="0"/>
              <a:t>Hugh Laurie</a:t>
            </a:r>
          </a:p>
          <a:p>
            <a:endParaRPr lang="en-GB" dirty="0"/>
          </a:p>
        </p:txBody>
      </p:sp>
    </p:spTree>
    <p:extLst>
      <p:ext uri="{BB962C8B-B14F-4D97-AF65-F5344CB8AC3E}">
        <p14:creationId xmlns:p14="http://schemas.microsoft.com/office/powerpoint/2010/main" val="2138812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 hero is somebody who voluntarily walks into the unknown.</a:t>
            </a:r>
            <a:br>
              <a:rPr lang="en-GB" dirty="0" smtClean="0"/>
            </a:br>
            <a:endParaRPr lang="en-GB" dirty="0" smtClean="0"/>
          </a:p>
          <a:p>
            <a:pPr marL="0" indent="0">
              <a:buNone/>
            </a:pPr>
            <a:endParaRPr lang="en-GB" dirty="0"/>
          </a:p>
          <a:p>
            <a:pPr marL="0" indent="0">
              <a:buNone/>
            </a:pPr>
            <a:r>
              <a:rPr lang="en-GB" dirty="0" smtClean="0"/>
              <a:t>Tom Hanks</a:t>
            </a:r>
          </a:p>
          <a:p>
            <a:endParaRPr lang="en-GB" dirty="0"/>
          </a:p>
        </p:txBody>
      </p:sp>
    </p:spTree>
    <p:extLst>
      <p:ext uri="{BB962C8B-B14F-4D97-AF65-F5344CB8AC3E}">
        <p14:creationId xmlns:p14="http://schemas.microsoft.com/office/powerpoint/2010/main" val="15649011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Show me a hero and I'll write you a tragedy.</a:t>
            </a:r>
          </a:p>
          <a:p>
            <a:pPr marL="0" indent="0">
              <a:buNone/>
            </a:pPr>
            <a:r>
              <a:rPr lang="en-GB" dirty="0" smtClean="0"/>
              <a:t/>
            </a:r>
            <a:br>
              <a:rPr lang="en-GB" dirty="0" smtClean="0"/>
            </a:br>
            <a:r>
              <a:rPr lang="en-GB" dirty="0" smtClean="0"/>
              <a:t>F. Scott Fitzgerald</a:t>
            </a:r>
          </a:p>
          <a:p>
            <a:endParaRPr lang="en-GB" dirty="0"/>
          </a:p>
        </p:txBody>
      </p:sp>
    </p:spTree>
    <p:extLst>
      <p:ext uri="{BB962C8B-B14F-4D97-AF65-F5344CB8AC3E}">
        <p14:creationId xmlns:p14="http://schemas.microsoft.com/office/powerpoint/2010/main" val="13252459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The soldiers that didn't come back were the heroes. It's a roll of the dice. If a bullet has your name on it, you're a hero. If you hear a bullet go by, you're a survivor.</a:t>
            </a:r>
            <a:br>
              <a:rPr lang="en-GB" dirty="0" smtClean="0"/>
            </a:br>
            <a:endParaRPr lang="en-GB" dirty="0" smtClean="0"/>
          </a:p>
          <a:p>
            <a:pPr marL="0" indent="0">
              <a:buNone/>
            </a:pPr>
            <a:endParaRPr lang="en-GB" dirty="0"/>
          </a:p>
          <a:p>
            <a:pPr marL="0" indent="0">
              <a:buNone/>
            </a:pPr>
            <a:r>
              <a:rPr lang="en-GB" dirty="0" smtClean="0"/>
              <a:t>Bob Feller</a:t>
            </a:r>
          </a:p>
          <a:p>
            <a:endParaRPr lang="en-GB" dirty="0"/>
          </a:p>
        </p:txBody>
      </p:sp>
    </p:spTree>
    <p:extLst>
      <p:ext uri="{BB962C8B-B14F-4D97-AF65-F5344CB8AC3E}">
        <p14:creationId xmlns:p14="http://schemas.microsoft.com/office/powerpoint/2010/main" val="1315537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Luck is everything... My good luck in life was to be a really frightened person. I'm fortunate to be a coward, to have a low threshold of fear, because a hero couldn't make a good suspense film.</a:t>
            </a:r>
            <a:br>
              <a:rPr lang="en-GB" dirty="0" smtClean="0"/>
            </a:br>
            <a:endParaRPr lang="en-GB" dirty="0" smtClean="0"/>
          </a:p>
          <a:p>
            <a:pPr marL="0" indent="0">
              <a:buNone/>
            </a:pPr>
            <a:endParaRPr lang="en-GB" dirty="0"/>
          </a:p>
          <a:p>
            <a:pPr marL="0" indent="0">
              <a:buNone/>
            </a:pPr>
            <a:r>
              <a:rPr lang="en-GB" dirty="0" smtClean="0"/>
              <a:t>Alfred Hitchcock</a:t>
            </a:r>
          </a:p>
          <a:p>
            <a:endParaRPr lang="en-GB" dirty="0"/>
          </a:p>
        </p:txBody>
      </p:sp>
    </p:spTree>
    <p:extLst>
      <p:ext uri="{BB962C8B-B14F-4D97-AF65-F5344CB8AC3E}">
        <p14:creationId xmlns:p14="http://schemas.microsoft.com/office/powerpoint/2010/main" val="36933119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My Daddy was my hero. He was always there for me when I needed him. He listened to me and taught me so many things. But most of all he was fun.</a:t>
            </a:r>
            <a:br>
              <a:rPr lang="en-GB" dirty="0" smtClean="0"/>
            </a:br>
            <a:endParaRPr lang="en-GB" dirty="0" smtClean="0"/>
          </a:p>
          <a:p>
            <a:pPr marL="0" indent="0">
              <a:buNone/>
            </a:pPr>
            <a:endParaRPr lang="en-GB" dirty="0"/>
          </a:p>
          <a:p>
            <a:pPr marL="0" indent="0">
              <a:buNone/>
            </a:pPr>
            <a:r>
              <a:rPr lang="en-GB" dirty="0" err="1" smtClean="0"/>
              <a:t>Bindi</a:t>
            </a:r>
            <a:r>
              <a:rPr lang="en-GB" dirty="0" smtClean="0"/>
              <a:t> Irwin</a:t>
            </a:r>
          </a:p>
        </p:txBody>
      </p:sp>
    </p:spTree>
    <p:extLst>
      <p:ext uri="{BB962C8B-B14F-4D97-AF65-F5344CB8AC3E}">
        <p14:creationId xmlns:p14="http://schemas.microsoft.com/office/powerpoint/2010/main" val="14165334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I don't see myself as a hero because what I'm doing is self-interested: I don't want to live in a world where there's no privacy and therefore no room for intellectual exploration and creativity.</a:t>
            </a:r>
            <a:br>
              <a:rPr lang="en-GB" dirty="0" smtClean="0"/>
            </a:br>
            <a:endParaRPr lang="en-GB" dirty="0" smtClean="0"/>
          </a:p>
          <a:p>
            <a:pPr marL="0" indent="0">
              <a:buNone/>
            </a:pPr>
            <a:endParaRPr lang="en-GB" dirty="0"/>
          </a:p>
          <a:p>
            <a:pPr marL="0" indent="0">
              <a:buNone/>
            </a:pPr>
            <a:r>
              <a:rPr lang="en-GB" dirty="0" smtClean="0"/>
              <a:t>Edward Snowden</a:t>
            </a:r>
          </a:p>
          <a:p>
            <a:pPr marL="0" indent="0">
              <a:buNone/>
            </a:pPr>
            <a:r>
              <a:rPr lang="en-GB" dirty="0" smtClean="0"/>
              <a:t>(</a:t>
            </a:r>
            <a:r>
              <a:rPr lang="en-GB" dirty="0"/>
              <a:t>W</a:t>
            </a:r>
            <a:r>
              <a:rPr lang="en-GB" dirty="0" smtClean="0"/>
              <a:t>ho is he…?)</a:t>
            </a:r>
          </a:p>
          <a:p>
            <a:endParaRPr lang="en-GB" dirty="0"/>
          </a:p>
        </p:txBody>
      </p:sp>
    </p:spTree>
    <p:extLst>
      <p:ext uri="{BB962C8B-B14F-4D97-AF65-F5344CB8AC3E}">
        <p14:creationId xmlns:p14="http://schemas.microsoft.com/office/powerpoint/2010/main" val="1814353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After all, the ordinary hero hiding in each of us is often the most powerful catalyst for change.</a:t>
            </a:r>
            <a:br>
              <a:rPr lang="en-GB" dirty="0" smtClean="0"/>
            </a:br>
            <a:endParaRPr lang="en-GB" dirty="0" smtClean="0"/>
          </a:p>
          <a:p>
            <a:pPr marL="0" indent="0">
              <a:buNone/>
            </a:pPr>
            <a:endParaRPr lang="en-GB" dirty="0"/>
          </a:p>
          <a:p>
            <a:pPr marL="0" indent="0">
              <a:buNone/>
            </a:pPr>
            <a:r>
              <a:rPr lang="en-GB" dirty="0" smtClean="0"/>
              <a:t>Tate Taylor</a:t>
            </a:r>
          </a:p>
        </p:txBody>
      </p:sp>
    </p:spTree>
    <p:extLst>
      <p:ext uri="{BB962C8B-B14F-4D97-AF65-F5344CB8AC3E}">
        <p14:creationId xmlns:p14="http://schemas.microsoft.com/office/powerpoint/2010/main" val="7131733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Everybody is a hero in their own story if you just look.</a:t>
            </a:r>
            <a:br>
              <a:rPr lang="en-GB" dirty="0" smtClean="0"/>
            </a:br>
            <a:endParaRPr lang="en-GB" dirty="0" smtClean="0"/>
          </a:p>
          <a:p>
            <a:pPr marL="0" indent="0">
              <a:buNone/>
            </a:pPr>
            <a:endParaRPr lang="en-GB" dirty="0"/>
          </a:p>
          <a:p>
            <a:pPr marL="0" indent="0">
              <a:buNone/>
            </a:pPr>
            <a:r>
              <a:rPr lang="en-GB" dirty="0" smtClean="0"/>
              <a:t>Maeve </a:t>
            </a:r>
            <a:r>
              <a:rPr lang="en-GB" dirty="0" err="1" smtClean="0"/>
              <a:t>Binchy</a:t>
            </a:r>
            <a:endParaRPr lang="en-GB" dirty="0" smtClean="0"/>
          </a:p>
        </p:txBody>
      </p:sp>
    </p:spTree>
    <p:extLst>
      <p:ext uri="{BB962C8B-B14F-4D97-AF65-F5344CB8AC3E}">
        <p14:creationId xmlns:p14="http://schemas.microsoft.com/office/powerpoint/2010/main" val="36132753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Collins Dictionary: a hero</a:t>
            </a:r>
            <a:endParaRPr lang="en-GB" dirty="0"/>
          </a:p>
        </p:txBody>
      </p:sp>
      <p:sp>
        <p:nvSpPr>
          <p:cNvPr id="3" name="Content Placeholder 2"/>
          <p:cNvSpPr>
            <a:spLocks noGrp="1"/>
          </p:cNvSpPr>
          <p:nvPr>
            <p:ph idx="1"/>
          </p:nvPr>
        </p:nvSpPr>
        <p:spPr/>
        <p:txBody>
          <a:bodyPr/>
          <a:lstStyle/>
          <a:p>
            <a:r>
              <a:rPr lang="en-GB" b="1" dirty="0" smtClean="0"/>
              <a:t>noun </a:t>
            </a:r>
          </a:p>
          <a:p>
            <a:r>
              <a:rPr lang="en-GB" dirty="0" smtClean="0"/>
              <a:t>(plural) -roes a man distinguished by exceptional courage, nobility, fortitude, etc.</a:t>
            </a:r>
          </a:p>
          <a:p>
            <a:r>
              <a:rPr lang="en-GB" dirty="0" smtClean="0"/>
              <a:t>a man who is idealized for possessing superior qualities in any field</a:t>
            </a:r>
          </a:p>
          <a:p>
            <a:r>
              <a:rPr lang="en-GB" dirty="0" smtClean="0"/>
              <a:t>(classical mythology) a being of extraordinary strength and courage, often the offspring of a mortal and a god, who is celebrated for his exploits</a:t>
            </a:r>
          </a:p>
          <a:p>
            <a:r>
              <a:rPr lang="en-GB" dirty="0" smtClean="0"/>
              <a:t>the principal male character in a novel, play, etc.</a:t>
            </a:r>
          </a:p>
          <a:p>
            <a:endParaRPr lang="en-GB" dirty="0"/>
          </a:p>
        </p:txBody>
      </p:sp>
    </p:spTree>
    <p:extLst>
      <p:ext uri="{BB962C8B-B14F-4D97-AF65-F5344CB8AC3E}">
        <p14:creationId xmlns:p14="http://schemas.microsoft.com/office/powerpoint/2010/main" val="22384195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What/who is an anti-hero?</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3723305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anti-hero</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smtClean="0"/>
              <a:t>Anti-hero is a literary device used by writers for a prominent character in a play or book that has characteristics opposite to that of a conventional hero. The protagonist is generally admired for his bravery, strength, charm, ingenuity etc. while an anti-hero is typically clumsy, unsolicited, and unskilled and has both good and bad qualities.</a:t>
            </a:r>
            <a:endParaRPr lang="en-GB" dirty="0"/>
          </a:p>
        </p:txBody>
      </p:sp>
    </p:spTree>
    <p:extLst>
      <p:ext uri="{BB962C8B-B14F-4D97-AF65-F5344CB8AC3E}">
        <p14:creationId xmlns:p14="http://schemas.microsoft.com/office/powerpoint/2010/main" val="25303850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a:t>
            </a:r>
            <a:endParaRPr lang="en-GB" dirty="0"/>
          </a:p>
        </p:txBody>
      </p:sp>
      <p:sp>
        <p:nvSpPr>
          <p:cNvPr id="5" name="Rectangle 2"/>
          <p:cNvSpPr>
            <a:spLocks noGrp="1" noChangeArrowheads="1"/>
          </p:cNvSpPr>
          <p:nvPr>
            <p:ph idx="1"/>
          </p:nvPr>
        </p:nvSpPr>
        <p:spPr bwMode="auto">
          <a:xfrm>
            <a:off x="838200" y="1877640"/>
            <a:ext cx="10136108"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Arial" panose="020B0604020202020204" pitchFamily="34" charset="0"/>
              </a:rPr>
              <a:t>Character:</a:t>
            </a:r>
            <a:r>
              <a:rPr kumimoji="0" lang="en-US" altLang="en-US" sz="1800" b="0" i="0" u="none" strike="noStrike" cap="none" normalizeH="0" baseline="0" dirty="0" smtClean="0">
                <a:ln>
                  <a:noFill/>
                </a:ln>
                <a:solidFill>
                  <a:schemeClr val="tx1"/>
                </a:solidFill>
                <a:effectLst/>
                <a:latin typeface="Arial" panose="020B0604020202020204" pitchFamily="34" charset="0"/>
              </a:rPr>
              <a:t> Gollum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r>
              <a:rPr kumimoji="0" lang="en-US" altLang="en-US" sz="1800" b="1" i="0" u="none" strike="noStrike" cap="none" normalizeH="0" baseline="0" dirty="0" smtClean="0">
                <a:ln>
                  <a:noFill/>
                </a:ln>
                <a:solidFill>
                  <a:schemeClr val="tx1"/>
                </a:solidFill>
                <a:effectLst/>
                <a:latin typeface="Arial" panose="020B0604020202020204" pitchFamily="34" charset="0"/>
              </a:rPr>
              <a:t>Novel:</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1" u="none" strike="noStrike" cap="none" normalizeH="0" baseline="0" dirty="0" smtClean="0">
                <a:ln>
                  <a:noFill/>
                </a:ln>
                <a:solidFill>
                  <a:schemeClr val="tx1"/>
                </a:solidFill>
                <a:effectLst/>
                <a:latin typeface="Arial" panose="020B0604020202020204" pitchFamily="34" charset="0"/>
              </a:rPr>
              <a:t>Lord of the Rings</a:t>
            </a:r>
            <a:r>
              <a:rPr kumimoji="0" lang="en-US" altLang="en-US" sz="1800" b="0" i="0" u="none" strike="noStrike" cap="none" normalizeH="0" baseline="0" dirty="0" smtClean="0">
                <a:ln>
                  <a:noFill/>
                </a:ln>
                <a:solidFill>
                  <a:schemeClr val="tx1"/>
                </a:solidFill>
                <a:effectLst/>
                <a:latin typeface="Arial" panose="020B0604020202020204" pitchFamily="34" charset="0"/>
              </a:rPr>
              <a:t> series J. R. R. Tolkien</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r>
              <a:rPr kumimoji="0" lang="en-US" altLang="en-US" sz="1800" b="0" i="0" u="none" strike="noStrike" cap="none" normalizeH="0" baseline="0" dirty="0" smtClean="0">
                <a:ln>
                  <a:noFill/>
                </a:ln>
                <a:solidFill>
                  <a:schemeClr val="tx1"/>
                </a:solidFill>
                <a:effectLst/>
                <a:latin typeface="Arial" panose="020B0604020202020204" pitchFamily="34" charset="0"/>
              </a:rPr>
              <a:t>There is a wide array of opinions on whether or not Gollum should be considered an anti-hero.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He does not really have any good or useful characteristics but his character is a perfect example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of the struggle that we go through in our daily lives when choosing between good and evil.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He is portrayed as a swamp creature who warns those who want the ring.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 good side of him that occasionally surfaces makes him a loyal servant.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 dark side of him that is infected by the greed to have the ring makes him do evil things which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eventually lead to his death.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Thus, Gollum can justly be called an anti-hero of the novel.</a:t>
            </a:r>
          </a:p>
        </p:txBody>
      </p:sp>
    </p:spTree>
    <p:extLst>
      <p:ext uri="{BB962C8B-B14F-4D97-AF65-F5344CB8AC3E}">
        <p14:creationId xmlns:p14="http://schemas.microsoft.com/office/powerpoint/2010/main" val="17638650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superhero</a:t>
            </a:r>
            <a:endParaRPr lang="en-GB" dirty="0"/>
          </a:p>
        </p:txBody>
      </p:sp>
      <p:sp>
        <p:nvSpPr>
          <p:cNvPr id="3" name="Content Placeholder 2"/>
          <p:cNvSpPr>
            <a:spLocks noGrp="1"/>
          </p:cNvSpPr>
          <p:nvPr>
            <p:ph idx="1"/>
          </p:nvPr>
        </p:nvSpPr>
        <p:spPr/>
        <p:txBody>
          <a:bodyPr/>
          <a:lstStyle/>
          <a:p>
            <a:r>
              <a:rPr lang="en-GB" dirty="0" smtClean="0"/>
              <a:t>Who is he/she?</a:t>
            </a:r>
          </a:p>
          <a:p>
            <a:endParaRPr lang="en-GB" dirty="0"/>
          </a:p>
          <a:p>
            <a:r>
              <a:rPr lang="en-GB" dirty="0" smtClean="0"/>
              <a:t>Why?</a:t>
            </a:r>
            <a:endParaRPr lang="en-GB" dirty="0"/>
          </a:p>
        </p:txBody>
      </p:sp>
    </p:spTree>
    <p:extLst>
      <p:ext uri="{BB962C8B-B14F-4D97-AF65-F5344CB8AC3E}">
        <p14:creationId xmlns:p14="http://schemas.microsoft.com/office/powerpoint/2010/main" val="5018388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dirty="0" smtClean="0"/>
              <a:t/>
            </a:r>
            <a:br>
              <a:rPr lang="en-GB" b="1" dirty="0" smtClean="0"/>
            </a:br>
            <a:r>
              <a:rPr lang="en-GB" b="1" dirty="0" smtClean="0"/>
              <a:t/>
            </a:r>
            <a:br>
              <a:rPr lang="en-GB" b="1" dirty="0" smtClean="0"/>
            </a:br>
            <a:r>
              <a:rPr lang="en-GB" b="1" dirty="0" smtClean="0"/>
              <a:t>Robin S. Rosenberg (psychologist) and </a:t>
            </a:r>
            <a:r>
              <a:rPr lang="en-GB" dirty="0" smtClean="0"/>
              <a:t>Peter </a:t>
            </a:r>
            <a:r>
              <a:rPr lang="en-GB" dirty="0" err="1" smtClean="0"/>
              <a:t>Coogan</a:t>
            </a:r>
            <a:r>
              <a:rPr lang="en-GB" dirty="0"/>
              <a:t> </a:t>
            </a:r>
            <a:r>
              <a:rPr lang="en-GB" dirty="0" smtClean="0"/>
              <a:t>(Institute of Comic Studies)</a:t>
            </a:r>
            <a:r>
              <a:rPr lang="en-GB" b="1" dirty="0" smtClean="0"/>
              <a:t>: </a:t>
            </a:r>
            <a:r>
              <a:rPr lang="en-GB" b="1" dirty="0" smtClean="0">
                <a:effectLst/>
              </a:rPr>
              <a:t>What is a Superhero?</a:t>
            </a:r>
            <a:br>
              <a:rPr lang="en-GB" b="1" dirty="0" smtClean="0">
                <a:effectLst/>
              </a:rPr>
            </a:br>
            <a:r>
              <a:rPr lang="en-GB" b="1" dirty="0" smtClean="0"/>
              <a:t/>
            </a:r>
            <a:br>
              <a:rPr lang="en-GB" b="1" dirty="0" smtClean="0"/>
            </a:b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r>
              <a:rPr lang="en-GB" dirty="0" smtClean="0"/>
              <a:t>It's easy to name a superhero--Superman, Batman, Thor, Spiderman, the Green Lantern, Buffy the Vampire Slayer, Rorschach, Wolverine--but it's not so easy to define what a superhero is. Buffy has superpowers, but she doesn't have a costume. Batman has a costume, but doesn't have superpowers. What is the role of power and superpower? And what are supervillains and why do we need them? </a:t>
            </a:r>
            <a:endParaRPr lang="en-GB" dirty="0"/>
          </a:p>
        </p:txBody>
      </p:sp>
    </p:spTree>
    <p:extLst>
      <p:ext uri="{BB962C8B-B14F-4D97-AF65-F5344CB8AC3E}">
        <p14:creationId xmlns:p14="http://schemas.microsoft.com/office/powerpoint/2010/main" val="29723929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“Superheroes and the Modern(</a:t>
            </a:r>
            <a:r>
              <a:rPr lang="en-GB" dirty="0" err="1" smtClean="0"/>
              <a:t>ist</a:t>
            </a:r>
            <a:r>
              <a:rPr lang="en-GB" dirty="0" smtClean="0"/>
              <a:t>) Age” Alex </a:t>
            </a:r>
            <a:r>
              <a:rPr lang="en-GB" dirty="0" err="1" smtClean="0"/>
              <a:t>Boney</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
            </a:r>
            <a:br>
              <a:rPr lang="en-GB" dirty="0" smtClean="0"/>
            </a:br>
            <a:r>
              <a:rPr lang="en-GB" dirty="0" smtClean="0"/>
              <a:t>An examination of how the hero grew out of chaotic and sometimes threatening cultural shifts, such as the movement from an agrarian to an urban society or from a pre-industrial to a post-industrial society:</a:t>
            </a:r>
          </a:p>
          <a:p>
            <a:pPr marL="0" indent="0">
              <a:buNone/>
            </a:pPr>
            <a:r>
              <a:rPr lang="en-GB" dirty="0" smtClean="0"/>
              <a:t> </a:t>
            </a:r>
            <a:br>
              <a:rPr lang="en-GB" dirty="0" smtClean="0"/>
            </a:br>
            <a:r>
              <a:rPr lang="en-GB" dirty="0" smtClean="0"/>
              <a:t>Whereas the power of the cities often overwhelms the protagonists of traditional modernist novels, the power of uncontrollable modern forces was counteracted by the strength of superhero protagonists. Although trains and automobiles are recognized as powerful and dangerous, the superhero is able to control, destroy, or redirect these . . . In what is probably the most iconic single image of Superman—the cover of Action Comics #1— the hero hoists a car over his head . . . He isn’t dwarfed by skyscrapers but leaps over them in a single bound . . . Batman, </a:t>
            </a:r>
            <a:r>
              <a:rPr lang="en-GB" dirty="0" err="1" smtClean="0"/>
              <a:t>Starman</a:t>
            </a:r>
            <a:r>
              <a:rPr lang="en-GB" dirty="0" smtClean="0"/>
              <a:t>, and Green Lantern were all rendered soaring high above the lights and buildings of night time cityscapes. These characters seemed to be able to control the cities that threatened to assert control over everyone else.</a:t>
            </a:r>
            <a:endParaRPr lang="en-GB" dirty="0"/>
          </a:p>
        </p:txBody>
      </p:sp>
    </p:spTree>
    <p:extLst>
      <p:ext uri="{BB962C8B-B14F-4D97-AF65-F5344CB8AC3E}">
        <p14:creationId xmlns:p14="http://schemas.microsoft.com/office/powerpoint/2010/main" val="39308034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 worship</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face seen passing in a crowded street, </a:t>
            </a:r>
            <a:br>
              <a:rPr lang="en-GB" dirty="0" smtClean="0"/>
            </a:br>
            <a:r>
              <a:rPr lang="en-GB" dirty="0" smtClean="0"/>
              <a:t>A voice heard singing music, large and free; </a:t>
            </a:r>
            <a:br>
              <a:rPr lang="en-GB" dirty="0" smtClean="0"/>
            </a:br>
            <a:r>
              <a:rPr lang="en-GB" dirty="0" smtClean="0"/>
              <a:t>And from that moment life is changed, and we </a:t>
            </a:r>
            <a:br>
              <a:rPr lang="en-GB" dirty="0" smtClean="0"/>
            </a:br>
            <a:r>
              <a:rPr lang="en-GB" dirty="0" smtClean="0"/>
              <a:t>Become of more heroic temper, meet </a:t>
            </a:r>
            <a:br>
              <a:rPr lang="en-GB" dirty="0" smtClean="0"/>
            </a:br>
            <a:r>
              <a:rPr lang="en-GB" dirty="0" smtClean="0"/>
              <a:t>To freely ask and give, a man complete </a:t>
            </a:r>
            <a:br>
              <a:rPr lang="en-GB" dirty="0" smtClean="0"/>
            </a:br>
            <a:r>
              <a:rPr lang="en-GB" dirty="0" smtClean="0"/>
              <a:t>Radiant because of faith, we dare to be </a:t>
            </a:r>
            <a:br>
              <a:rPr lang="en-GB" dirty="0" smtClean="0"/>
            </a:br>
            <a:r>
              <a:rPr lang="en-GB" dirty="0" smtClean="0"/>
              <a:t>What Nature meant us. Brave idolatry </a:t>
            </a:r>
            <a:br>
              <a:rPr lang="en-GB" dirty="0" smtClean="0"/>
            </a:br>
            <a:r>
              <a:rPr lang="en-GB" dirty="0" smtClean="0"/>
              <a:t>Which can conceive a hero! No deceit, </a:t>
            </a:r>
            <a:br>
              <a:rPr lang="en-GB" dirty="0" smtClean="0"/>
            </a:br>
            <a:r>
              <a:rPr lang="en-GB" dirty="0" smtClean="0"/>
              <a:t>No knowledge taught by unrelenting years, </a:t>
            </a:r>
            <a:br>
              <a:rPr lang="en-GB" dirty="0" smtClean="0"/>
            </a:br>
            <a:r>
              <a:rPr lang="en-GB" dirty="0" smtClean="0"/>
              <a:t>Can quench this fierce, </a:t>
            </a:r>
            <a:r>
              <a:rPr lang="en-GB" dirty="0" err="1" smtClean="0"/>
              <a:t>untamable</a:t>
            </a:r>
            <a:r>
              <a:rPr lang="en-GB" dirty="0" smtClean="0"/>
              <a:t> desire. </a:t>
            </a:r>
            <a:br>
              <a:rPr lang="en-GB" dirty="0" smtClean="0"/>
            </a:br>
            <a:r>
              <a:rPr lang="en-GB" dirty="0" smtClean="0"/>
              <a:t>We know that what we long for once achieved </a:t>
            </a:r>
            <a:br>
              <a:rPr lang="en-GB" dirty="0" smtClean="0"/>
            </a:br>
            <a:r>
              <a:rPr lang="en-GB" dirty="0" smtClean="0"/>
              <a:t>Will cease to satisfy. Be still our fears; </a:t>
            </a:r>
            <a:br>
              <a:rPr lang="en-GB" dirty="0" smtClean="0"/>
            </a:br>
            <a:r>
              <a:rPr lang="en-GB" dirty="0" smtClean="0"/>
              <a:t>If what we worship fail us, still the fire </a:t>
            </a:r>
            <a:br>
              <a:rPr lang="en-GB" dirty="0" smtClean="0"/>
            </a:br>
            <a:r>
              <a:rPr lang="en-GB" dirty="0" smtClean="0"/>
              <a:t>Burns on, and it is much to have believed. </a:t>
            </a:r>
          </a:p>
          <a:p>
            <a:r>
              <a:rPr lang="en-GB" dirty="0" smtClean="0"/>
              <a:t>Amy Lowell</a:t>
            </a:r>
            <a:endParaRPr lang="en-GB" dirty="0"/>
          </a:p>
        </p:txBody>
      </p:sp>
    </p:spTree>
    <p:extLst>
      <p:ext uri="{BB962C8B-B14F-4D97-AF65-F5344CB8AC3E}">
        <p14:creationId xmlns:p14="http://schemas.microsoft.com/office/powerpoint/2010/main" val="35524843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Prometheus: a story of duality</a:t>
            </a:r>
            <a:endParaRPr lang="en-GB" dirty="0"/>
          </a:p>
        </p:txBody>
      </p:sp>
      <p:sp>
        <p:nvSpPr>
          <p:cNvPr id="3" name="Content Placeholder 2"/>
          <p:cNvSpPr>
            <a:spLocks noGrp="1"/>
          </p:cNvSpPr>
          <p:nvPr>
            <p:ph idx="1"/>
          </p:nvPr>
        </p:nvSpPr>
        <p:spPr/>
        <p:txBody>
          <a:bodyPr/>
          <a:lstStyle/>
          <a:p>
            <a:r>
              <a:rPr lang="en-GB" dirty="0"/>
              <a:t>A myth is an interesting thing because it is a story that can be retold to be, within reason, what you want it to be, to convey the message you want it to. One myth that encapsulates this is the myth of the Titan, half-man half-god, Prometheus, whose name means </a:t>
            </a:r>
            <a:r>
              <a:rPr lang="en-GB" i="1" dirty="0"/>
              <a:t>forethought</a:t>
            </a:r>
            <a:r>
              <a:rPr lang="en-GB" dirty="0"/>
              <a:t>. </a:t>
            </a:r>
          </a:p>
          <a:p>
            <a:r>
              <a:rPr lang="en-GB" dirty="0"/>
              <a:t>He is what you want him to be – the unfortunate one that gave so much to humans and suffered for them, or the one who sought rational solutions to the lot of humankind. Or just an old-fashioned charlatan. </a:t>
            </a:r>
          </a:p>
          <a:p>
            <a:endParaRPr lang="en-GB" dirty="0"/>
          </a:p>
        </p:txBody>
      </p:sp>
    </p:spTree>
    <p:extLst>
      <p:ext uri="{BB962C8B-B14F-4D97-AF65-F5344CB8AC3E}">
        <p14:creationId xmlns:p14="http://schemas.microsoft.com/office/powerpoint/2010/main" val="33553389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 is a tragedy that, in my day, was claimed pretty robustly to be written by one of the great tragedians, Aeschylus (which is what they thought in the Library at Alexandria too), but others now cast this into doubt. It is called the </a:t>
            </a:r>
            <a:r>
              <a:rPr lang="en-GB" i="1" dirty="0"/>
              <a:t>Prometheus Bound</a:t>
            </a:r>
            <a:r>
              <a:rPr lang="en-GB" dirty="0"/>
              <a:t>. All manner of staging issues arise with it, not least because the main actor, Prometheus, is tied to a very large rock for the entirety of the play, and there was a rule when staging a tragedy that you could have no more than three actors. As half-man half-god, he presumably would be bigger than your average actor. Was he a kind of puppet with someone inside? Or is it all conveyed through the brilliance of the language? </a:t>
            </a:r>
          </a:p>
          <a:p>
            <a:endParaRPr lang="en-GB" dirty="0"/>
          </a:p>
        </p:txBody>
      </p:sp>
    </p:spTree>
    <p:extLst>
      <p:ext uri="{BB962C8B-B14F-4D97-AF65-F5344CB8AC3E}">
        <p14:creationId xmlns:p14="http://schemas.microsoft.com/office/powerpoint/2010/main" val="38244294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What is more interesting is how he ended up there. The claim in the play is the Prometheus is being punished for two crimes against Zeus, the king of the gods: stealing fire from the gods (in a giant fennel stalk) and giving it to mankind, thus getting in the way of Zeus’ plan to annihilate the human race, as he’d had enough of us all. Another story about Prometheus is that he helped humans because he had first modelled them from clay. This is the noble Prometheus who takes pity on us and suffers for it. He suffers not just because he is tied to a rock, but also because the far-from-merciful Zeus has an eagle, one of his symbols, come each day to eat his liver, which then regrows each night. Why the liver? Because it was seen to be the seat of the emotions, and in this way Prometheus could suffer physically and also mentally. </a:t>
            </a:r>
          </a:p>
          <a:p>
            <a:endParaRPr lang="en-GB" dirty="0"/>
          </a:p>
        </p:txBody>
      </p:sp>
    </p:spTree>
    <p:extLst>
      <p:ext uri="{BB962C8B-B14F-4D97-AF65-F5344CB8AC3E}">
        <p14:creationId xmlns:p14="http://schemas.microsoft.com/office/powerpoint/2010/main" val="41180910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633845"/>
            <a:ext cx="10515600" cy="5543118"/>
          </a:xfrm>
        </p:spPr>
        <p:txBody>
          <a:bodyPr>
            <a:normAutofit fontScale="92500" lnSpcReduction="10000"/>
          </a:bodyPr>
          <a:lstStyle/>
          <a:p>
            <a:r>
              <a:rPr lang="en-GB" dirty="0"/>
              <a:t>Different stories are told about Prometheus by different authors. The poet Hesiod (sometime between 750 and 650 BC) turns the Prometheus story the other way around and writes about him as a cunning and cheap trickster who challenged the noble omnipotence of Zeus. He talks of the ‘trick at </a:t>
            </a:r>
            <a:r>
              <a:rPr lang="en-GB" dirty="0" err="1"/>
              <a:t>Mecone</a:t>
            </a:r>
            <a:r>
              <a:rPr lang="en-GB" dirty="0"/>
              <a:t>’: the gods and humans had arranged to meet at </a:t>
            </a:r>
            <a:r>
              <a:rPr lang="en-GB" dirty="0" err="1"/>
              <a:t>Mecone</a:t>
            </a:r>
            <a:r>
              <a:rPr lang="en-GB" dirty="0"/>
              <a:t> to work out the division of meat in sacrifices. After he sacrifices an ox, Prometheus divides it up. In one pile he puts the meat and the best of the fat, but he covers it up with a revolting-looking stomach. In the other pile he puts the bones covered up with shining fat. Zeus chooses the bones. Hesiod says that Zeus chooses the bones because he wants an excuse to hide fire from mankind, but the traditional version probably had Zeus being tricked, and he becomes so angry, he withholds fire from man. When Prometheus gives fire to mankind, Zeus sends Pandora ‘of the deadly race and tribe of women’ (and she was, in fact, the first woman) to earth as a punishment for man, and women are said to be good companions only when you are wealthy. She carries a pot, or box, that when opened lets loose evils, pains and death-bringing diseases. Zeus </a:t>
            </a:r>
            <a:r>
              <a:rPr lang="en-GB" i="1" dirty="0"/>
              <a:t>really</a:t>
            </a:r>
            <a:r>
              <a:rPr lang="en-GB" dirty="0"/>
              <a:t> didn’t like us. </a:t>
            </a:r>
          </a:p>
          <a:p>
            <a:endParaRPr lang="en-GB" dirty="0"/>
          </a:p>
        </p:txBody>
      </p:sp>
    </p:spTree>
    <p:extLst>
      <p:ext uri="{BB962C8B-B14F-4D97-AF65-F5344CB8AC3E}">
        <p14:creationId xmlns:p14="http://schemas.microsoft.com/office/powerpoint/2010/main" val="55397478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What is unusual about Hesiod’s story is that it gives us an aetiology, a reason, for why sacrifices were performed the way they were. </a:t>
            </a:r>
          </a:p>
          <a:p>
            <a:r>
              <a:rPr lang="en-GB" dirty="0"/>
              <a:t>In fact, the </a:t>
            </a:r>
            <a:r>
              <a:rPr lang="en-GB" i="1" dirty="0"/>
              <a:t>Prometheus Bound</a:t>
            </a:r>
            <a:r>
              <a:rPr lang="en-GB" dirty="0"/>
              <a:t> tragedy was, not uncommonly, part of a trilogy, and it seems, from the fragments we have of the two remaining plays, that the trilogy ended with a Prometheus more like Hesiod’s: he saves Zeus from being overthrown. He warns Zeus that he really shouldn’t marry the sea nymph Thetis, as there was a prophecy that she would have a son stronger than his father. Instead, she is married off to Peleus, who searched for the Golden Fleece. Their son is the warrior Achilles of the Trojan War.</a:t>
            </a:r>
          </a:p>
          <a:p>
            <a:endParaRPr lang="en-GB" dirty="0"/>
          </a:p>
        </p:txBody>
      </p:sp>
    </p:spTree>
    <p:extLst>
      <p:ext uri="{BB962C8B-B14F-4D97-AF65-F5344CB8AC3E}">
        <p14:creationId xmlns:p14="http://schemas.microsoft.com/office/powerpoint/2010/main" val="12375144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Prometheus is thus a complicated ‘character’, both villain and saviour, as slippery and difficult to pin down as his tricks. </a:t>
            </a:r>
          </a:p>
          <a:p>
            <a:r>
              <a:rPr lang="en-GB" dirty="0"/>
              <a:t>That he can represent so many sides of life ensures that his myth lives on. Shakespeare alludes to it in the famous death scene of Desdemona in </a:t>
            </a:r>
            <a:r>
              <a:rPr lang="en-GB" i="1" dirty="0"/>
              <a:t>Othello</a:t>
            </a:r>
            <a:r>
              <a:rPr lang="en-GB" dirty="0"/>
              <a:t> through the imagery of the fire he stole. Othello knows that he cannot restore ‘Promethean heat’ to her body once it has been extinguished.</a:t>
            </a:r>
          </a:p>
          <a:p>
            <a:endParaRPr lang="en-GB" dirty="0"/>
          </a:p>
        </p:txBody>
      </p:sp>
    </p:spTree>
    <p:extLst>
      <p:ext uri="{BB962C8B-B14F-4D97-AF65-F5344CB8AC3E}">
        <p14:creationId xmlns:p14="http://schemas.microsoft.com/office/powerpoint/2010/main" val="47662694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What is more interesting is how he ended up there. The claim in the play is the Prometheus is being punished for two crimes against Zeus, the king of the gods: stealing fire from the gods (in a giant fennel stalk) and giving it to mankind, thus getting in the way of Zeus’ plan to annihilate the human race, as he’d had enough of us all. Another story about Prometheus is that he helped humans because he had first modelled them from clay. This is the noble Prometheus who takes pity on us and suffers for it. He suffers not just because he is tied to a rock, but also because the far-from-merciful Zeus has an eagle, one of his symbols, come each day to eat his liver, which then regrows each night. Why the liver? Because it was seen to be the seat of the emotions, and in this way Prometheus could suffer physically and also mentally. </a:t>
            </a:r>
          </a:p>
          <a:p>
            <a:endParaRPr lang="en-GB" dirty="0"/>
          </a:p>
        </p:txBody>
      </p:sp>
    </p:spTree>
    <p:extLst>
      <p:ext uri="{BB962C8B-B14F-4D97-AF65-F5344CB8AC3E}">
        <p14:creationId xmlns:p14="http://schemas.microsoft.com/office/powerpoint/2010/main" val="1871153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675409"/>
            <a:ext cx="10515600" cy="5501554"/>
          </a:xfrm>
        </p:spPr>
        <p:txBody>
          <a:bodyPr>
            <a:normAutofit fontScale="70000" lnSpcReduction="20000"/>
          </a:bodyPr>
          <a:lstStyle/>
          <a:p>
            <a:pPr marL="0" indent="0">
              <a:buNone/>
            </a:pPr>
            <a:r>
              <a:rPr lang="en-GB" dirty="0"/>
              <a:t>Byron wrote a poem about Prometheus (also entitled ‘Prometheus’), looking, like other Romantics, at the various themes that could be drawn from the telling of his myth. This is the last stanza:</a:t>
            </a:r>
          </a:p>
          <a:p>
            <a:pPr marL="0" indent="0">
              <a:buNone/>
            </a:pPr>
            <a:r>
              <a:rPr lang="en-US" dirty="0"/>
              <a:t> </a:t>
            </a:r>
            <a:endParaRPr lang="en-GB" dirty="0"/>
          </a:p>
          <a:p>
            <a:pPr marL="0" indent="0">
              <a:buNone/>
            </a:pPr>
            <a:r>
              <a:rPr lang="en-US" dirty="0"/>
              <a:t>Thy Godlike crime was to be kind, </a:t>
            </a:r>
            <a:endParaRPr lang="en-GB" dirty="0"/>
          </a:p>
          <a:p>
            <a:pPr marL="0" indent="0">
              <a:buNone/>
            </a:pPr>
            <a:r>
              <a:rPr lang="en-US" dirty="0"/>
              <a:t>	To render with thy precepts less </a:t>
            </a:r>
            <a:endParaRPr lang="en-GB" dirty="0"/>
          </a:p>
          <a:p>
            <a:pPr marL="0" indent="0">
              <a:buNone/>
            </a:pPr>
            <a:r>
              <a:rPr lang="en-US" dirty="0"/>
              <a:t>	The sum of human wretchedness, </a:t>
            </a:r>
            <a:endParaRPr lang="en-GB" dirty="0"/>
          </a:p>
          <a:p>
            <a:pPr marL="0" indent="0">
              <a:buNone/>
            </a:pPr>
            <a:r>
              <a:rPr lang="en-US" dirty="0"/>
              <a:t>And strengthen Man with his own mind; </a:t>
            </a:r>
            <a:endParaRPr lang="en-GB" dirty="0"/>
          </a:p>
          <a:p>
            <a:pPr marL="0" indent="0">
              <a:buNone/>
            </a:pPr>
            <a:r>
              <a:rPr lang="en-US" dirty="0"/>
              <a:t>But baffled as thou wert from high, </a:t>
            </a:r>
            <a:endParaRPr lang="en-GB" dirty="0"/>
          </a:p>
          <a:p>
            <a:pPr marL="0" indent="0">
              <a:buNone/>
            </a:pPr>
            <a:r>
              <a:rPr lang="en-US" dirty="0"/>
              <a:t>Still in thy patient energy, </a:t>
            </a:r>
            <a:endParaRPr lang="en-GB" dirty="0"/>
          </a:p>
          <a:p>
            <a:pPr marL="0" indent="0">
              <a:buNone/>
            </a:pPr>
            <a:r>
              <a:rPr lang="en-US" dirty="0"/>
              <a:t>In the endurance, and repulse</a:t>
            </a:r>
            <a:endParaRPr lang="en-GB" dirty="0"/>
          </a:p>
          <a:p>
            <a:pPr marL="0" indent="0">
              <a:buNone/>
            </a:pPr>
            <a:r>
              <a:rPr lang="en-US" dirty="0"/>
              <a:t>	Of thine impenetrable Spirit, </a:t>
            </a:r>
            <a:endParaRPr lang="en-GB" dirty="0"/>
          </a:p>
          <a:p>
            <a:pPr marL="0" indent="0">
              <a:buNone/>
            </a:pPr>
            <a:r>
              <a:rPr lang="en-US" dirty="0"/>
              <a:t>Which Earth and Heaven could not convulse, </a:t>
            </a:r>
            <a:endParaRPr lang="en-GB" dirty="0"/>
          </a:p>
          <a:p>
            <a:pPr marL="0" indent="0">
              <a:buNone/>
            </a:pPr>
            <a:r>
              <a:rPr lang="en-US" dirty="0"/>
              <a:t>	A mighty lesson we inherit: </a:t>
            </a:r>
            <a:endParaRPr lang="en-GB" dirty="0"/>
          </a:p>
          <a:p>
            <a:pPr marL="0" indent="0">
              <a:buNone/>
            </a:pPr>
            <a:r>
              <a:rPr lang="en-US" dirty="0"/>
              <a:t>Thou art a symbol and a sign </a:t>
            </a:r>
            <a:endParaRPr lang="en-GB" dirty="0"/>
          </a:p>
          <a:p>
            <a:pPr marL="0" indent="0">
              <a:buNone/>
            </a:pPr>
            <a:r>
              <a:rPr lang="en-US" dirty="0"/>
              <a:t>	To Mortals of their fate and force; </a:t>
            </a:r>
            <a:endParaRPr lang="en-GB" dirty="0"/>
          </a:p>
          <a:p>
            <a:pPr marL="0" indent="0">
              <a:buNone/>
            </a:pPr>
            <a:r>
              <a:rPr lang="en-US" dirty="0"/>
              <a:t>Like thee, Man is in part divine, </a:t>
            </a:r>
            <a:endParaRPr lang="en-GB" dirty="0"/>
          </a:p>
          <a:p>
            <a:endParaRPr lang="en-GB" dirty="0"/>
          </a:p>
        </p:txBody>
      </p:sp>
    </p:spTree>
    <p:extLst>
      <p:ext uri="{BB962C8B-B14F-4D97-AF65-F5344CB8AC3E}">
        <p14:creationId xmlns:p14="http://schemas.microsoft.com/office/powerpoint/2010/main" val="10997610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716973"/>
            <a:ext cx="10515600" cy="5459990"/>
          </a:xfrm>
        </p:spPr>
        <p:txBody>
          <a:bodyPr>
            <a:normAutofit fontScale="92500" lnSpcReduction="10000"/>
          </a:bodyPr>
          <a:lstStyle/>
          <a:p>
            <a:pPr marL="0" indent="0">
              <a:buNone/>
            </a:pPr>
            <a:r>
              <a:rPr lang="en-US" dirty="0"/>
              <a:t>A troubled stream from a pure source; </a:t>
            </a:r>
            <a:endParaRPr lang="en-GB" dirty="0"/>
          </a:p>
          <a:p>
            <a:pPr marL="0" indent="0">
              <a:buNone/>
            </a:pPr>
            <a:r>
              <a:rPr lang="en-US" dirty="0"/>
              <a:t>And Man in portions can foresee </a:t>
            </a:r>
            <a:endParaRPr lang="en-GB" dirty="0"/>
          </a:p>
          <a:p>
            <a:pPr marL="0" indent="0">
              <a:buNone/>
            </a:pPr>
            <a:r>
              <a:rPr lang="en-US" dirty="0"/>
              <a:t>His own funereal destiny; </a:t>
            </a:r>
            <a:endParaRPr lang="en-GB" dirty="0"/>
          </a:p>
          <a:p>
            <a:pPr marL="0" indent="0">
              <a:buNone/>
            </a:pPr>
            <a:r>
              <a:rPr lang="en-US" dirty="0"/>
              <a:t>His wretchedness, and his resistance, </a:t>
            </a:r>
            <a:endParaRPr lang="en-GB" dirty="0"/>
          </a:p>
          <a:p>
            <a:pPr marL="0" indent="0">
              <a:buNone/>
            </a:pPr>
            <a:r>
              <a:rPr lang="en-US" dirty="0"/>
              <a:t>And his sad unallied existence: </a:t>
            </a:r>
            <a:endParaRPr lang="en-GB" dirty="0"/>
          </a:p>
          <a:p>
            <a:pPr marL="0" indent="0">
              <a:buNone/>
            </a:pPr>
            <a:r>
              <a:rPr lang="en-US" dirty="0"/>
              <a:t>To which his Spirit may oppose </a:t>
            </a:r>
            <a:endParaRPr lang="en-GB" dirty="0"/>
          </a:p>
          <a:p>
            <a:pPr marL="0" indent="0">
              <a:buNone/>
            </a:pPr>
            <a:r>
              <a:rPr lang="en-US" dirty="0"/>
              <a:t>Itself—and equal to all woes, </a:t>
            </a:r>
            <a:endParaRPr lang="en-GB" dirty="0"/>
          </a:p>
          <a:p>
            <a:pPr marL="0" indent="0">
              <a:buNone/>
            </a:pPr>
            <a:r>
              <a:rPr lang="en-US" dirty="0"/>
              <a:t>	And a firm will, and a deep sense, </a:t>
            </a:r>
            <a:endParaRPr lang="en-GB" dirty="0"/>
          </a:p>
          <a:p>
            <a:pPr marL="0" indent="0">
              <a:buNone/>
            </a:pPr>
            <a:r>
              <a:rPr lang="en-US" dirty="0"/>
              <a:t>Which even in torture can descry </a:t>
            </a:r>
            <a:endParaRPr lang="en-GB" dirty="0"/>
          </a:p>
          <a:p>
            <a:pPr marL="0" indent="0">
              <a:buNone/>
            </a:pPr>
            <a:r>
              <a:rPr lang="en-US" dirty="0"/>
              <a:t>	Its own </a:t>
            </a:r>
            <a:r>
              <a:rPr lang="en-US" dirty="0" err="1"/>
              <a:t>concenter’d</a:t>
            </a:r>
            <a:r>
              <a:rPr lang="en-US" dirty="0"/>
              <a:t> recompense, </a:t>
            </a:r>
            <a:endParaRPr lang="en-GB" dirty="0"/>
          </a:p>
          <a:p>
            <a:pPr marL="0" indent="0">
              <a:buNone/>
            </a:pPr>
            <a:r>
              <a:rPr lang="en-US" dirty="0"/>
              <a:t>Triumphant where it dares defy, </a:t>
            </a:r>
            <a:endParaRPr lang="en-GB" dirty="0"/>
          </a:p>
          <a:p>
            <a:pPr marL="0" indent="0">
              <a:buNone/>
            </a:pPr>
            <a:r>
              <a:rPr lang="en-US" dirty="0"/>
              <a:t>And making Death a Victory. </a:t>
            </a:r>
            <a:endParaRPr lang="en-GB" dirty="0"/>
          </a:p>
          <a:p>
            <a:endParaRPr lang="en-GB" dirty="0"/>
          </a:p>
        </p:txBody>
      </p:sp>
    </p:spTree>
    <p:extLst>
      <p:ext uri="{BB962C8B-B14F-4D97-AF65-F5344CB8AC3E}">
        <p14:creationId xmlns:p14="http://schemas.microsoft.com/office/powerpoint/2010/main" val="292730172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Prometheus </a:t>
            </a:r>
            <a:r>
              <a:rPr lang="en-GB" dirty="0"/>
              <a:t>was also seen as the figure who took technology too far and so brought disaster on himself and humans. Mary Shelley, for instance, included </a:t>
            </a:r>
            <a:r>
              <a:rPr lang="en-GB" i="1" dirty="0"/>
              <a:t>The Modern Prometheus</a:t>
            </a:r>
            <a:r>
              <a:rPr lang="en-GB" dirty="0"/>
              <a:t> as the subtitle for her novel </a:t>
            </a:r>
            <a:r>
              <a:rPr lang="en-GB" i="1" dirty="0"/>
              <a:t>Frankenstein. </a:t>
            </a:r>
            <a:r>
              <a:rPr lang="en-GB" dirty="0"/>
              <a:t>Goethe used the Prometheus myth in a four-act lyrical drama that focused on whether he was punished rightly. Shelley thought the answer was no. Even Kafka wrote about various interpretations of the myth in his short story ‘Prometheus’.</a:t>
            </a:r>
          </a:p>
          <a:p>
            <a:pPr marL="0" indent="0">
              <a:buNone/>
            </a:pPr>
            <a:endParaRPr lang="en-US" dirty="0" smtClean="0"/>
          </a:p>
          <a:p>
            <a:pPr marL="0" indent="0">
              <a:buNone/>
            </a:pPr>
            <a:r>
              <a:rPr lang="en-US" dirty="0" smtClean="0"/>
              <a:t>In </a:t>
            </a:r>
            <a:r>
              <a:rPr lang="en-US" dirty="0"/>
              <a:t>music, Liszt wrote a symphonic poem on Prometheus; </a:t>
            </a:r>
            <a:r>
              <a:rPr lang="en-US" dirty="0" err="1"/>
              <a:t>Fauré</a:t>
            </a:r>
            <a:r>
              <a:rPr lang="en-US" dirty="0"/>
              <a:t> composed a three act opera. </a:t>
            </a:r>
            <a:endParaRPr lang="en-GB" dirty="0"/>
          </a:p>
          <a:p>
            <a:endParaRPr lang="en-GB" dirty="0"/>
          </a:p>
        </p:txBody>
      </p:sp>
    </p:spTree>
    <p:extLst>
      <p:ext uri="{BB962C8B-B14F-4D97-AF65-F5344CB8AC3E}">
        <p14:creationId xmlns:p14="http://schemas.microsoft.com/office/powerpoint/2010/main" val="94238079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In 2012, Ridley Scott released his film </a:t>
            </a:r>
            <a:r>
              <a:rPr lang="en-US" i="1" dirty="0"/>
              <a:t>Prometheus. </a:t>
            </a:r>
            <a:r>
              <a:rPr lang="en-US" dirty="0"/>
              <a:t>It is science fiction and focuses on one of the </a:t>
            </a:r>
            <a:r>
              <a:rPr lang="en-US" dirty="0" err="1"/>
              <a:t>Promethian</a:t>
            </a:r>
            <a:r>
              <a:rPr lang="en-US" dirty="0"/>
              <a:t> themes: the creation of man.</a:t>
            </a:r>
            <a:endParaRPr lang="en-GB" dirty="0"/>
          </a:p>
          <a:p>
            <a:endParaRPr lang="en-GB" dirty="0" smtClean="0"/>
          </a:p>
          <a:p>
            <a:endParaRPr lang="en-GB" dirty="0"/>
          </a:p>
          <a:p>
            <a:r>
              <a:rPr lang="en-GB" dirty="0" smtClean="0"/>
              <a:t>https://www.youtube.com/watch?v=sftuxbvGwiU</a:t>
            </a:r>
            <a:endParaRPr lang="en-GB" dirty="0"/>
          </a:p>
        </p:txBody>
      </p:sp>
    </p:spTree>
    <p:extLst>
      <p:ext uri="{BB962C8B-B14F-4D97-AF65-F5344CB8AC3E}">
        <p14:creationId xmlns:p14="http://schemas.microsoft.com/office/powerpoint/2010/main" val="19351581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8927"/>
            <a:ext cx="10515600" cy="6743700"/>
          </a:xfrm>
        </p:spPr>
        <p:txBody>
          <a:bodyPr>
            <a:normAutofit/>
          </a:bodyPr>
          <a:lstStyle/>
          <a:p>
            <a:r>
              <a:rPr lang="en-US" dirty="0"/>
              <a:t>Prometheus has been the subject of statues, pictorial art, literature and music. His themes and adaptability make him as eternal as his </a:t>
            </a:r>
            <a:r>
              <a:rPr lang="en-US" dirty="0" smtClean="0"/>
              <a:t>character</a:t>
            </a:r>
            <a:endParaRPr lang="en-GB" dirty="0"/>
          </a:p>
        </p:txBody>
      </p:sp>
      <p:sp>
        <p:nvSpPr>
          <p:cNvPr id="5" name="Content Placeholder 4"/>
          <p:cNvSpPr>
            <a:spLocks noGrp="1"/>
          </p:cNvSpPr>
          <p:nvPr>
            <p:ph idx="1"/>
          </p:nvPr>
        </p:nvSpPr>
        <p:spPr>
          <a:xfrm>
            <a:off x="838200" y="3044536"/>
            <a:ext cx="10515600" cy="4351338"/>
          </a:xfrm>
        </p:spPr>
        <p:txBody>
          <a:bodyPr/>
          <a:lstStyle/>
          <a:p>
            <a:endParaRPr lang="en-GB" dirty="0"/>
          </a:p>
        </p:txBody>
      </p:sp>
    </p:spTree>
    <p:extLst>
      <p:ext uri="{BB962C8B-B14F-4D97-AF65-F5344CB8AC3E}">
        <p14:creationId xmlns:p14="http://schemas.microsoft.com/office/powerpoint/2010/main" val="66281096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ffectLst/>
              </a:rPr>
              <a:t>Prometheus, Titan helper of mankind | </a:t>
            </a:r>
            <a:r>
              <a:rPr lang="en-GB" dirty="0" err="1" smtClean="0">
                <a:effectLst/>
              </a:rPr>
              <a:t>Laconian</a:t>
            </a:r>
            <a:r>
              <a:rPr lang="en-GB" dirty="0" smtClean="0">
                <a:effectLst/>
              </a:rPr>
              <a:t> black figure </a:t>
            </a:r>
            <a:r>
              <a:rPr lang="en-GB" dirty="0" err="1" smtClean="0">
                <a:effectLst/>
              </a:rPr>
              <a:t>amphoriskos</a:t>
            </a:r>
            <a:r>
              <a:rPr lang="en-GB" dirty="0" smtClean="0">
                <a:effectLst/>
              </a:rPr>
              <a:t> C6th B.C. | Vatican City</a:t>
            </a:r>
            <a:endParaRPr lang="en-GB" dirty="0"/>
          </a:p>
        </p:txBody>
      </p:sp>
      <p:pic>
        <p:nvPicPr>
          <p:cNvPr id="3074" name="Picture 2" descr="Prometheus, Titan helper of mankind | Laconian black figure amphoriskos C6th B.C. | Vatican City Museum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62500" y="2434431"/>
            <a:ext cx="2667000" cy="3133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98945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38682933"/>
              </p:ext>
            </p:extLst>
          </p:nvPr>
        </p:nvGraphicFramePr>
        <p:xfrm>
          <a:off x="838200" y="1787235"/>
          <a:ext cx="10515600" cy="3979719"/>
        </p:xfrm>
        <a:graphic>
          <a:graphicData uri="http://schemas.openxmlformats.org/drawingml/2006/table">
            <a:tbl>
              <a:tblPr/>
              <a:tblGrid>
                <a:gridCol w="10515600"/>
              </a:tblGrid>
              <a:tr h="3979719">
                <a:tc>
                  <a:txBody>
                    <a:bodyPr/>
                    <a:lstStyle/>
                    <a:p>
                      <a:endParaRPr lang="en-GB" dirty="0"/>
                    </a:p>
                  </a:txBody>
                  <a:tcPr anchor="ctr">
                    <a:lnL>
                      <a:noFill/>
                    </a:lnL>
                    <a:lnR>
                      <a:noFill/>
                    </a:lnR>
                    <a:lnT>
                      <a:noFill/>
                    </a:lnT>
                    <a:lnB>
                      <a:noFill/>
                    </a:lnB>
                  </a:tcPr>
                </a:tc>
              </a:tr>
            </a:tbl>
          </a:graphicData>
        </a:graphic>
      </p:graphicFrame>
      <p:sp>
        <p:nvSpPr>
          <p:cNvPr id="5" name="Rectangle 1"/>
          <p:cNvSpPr>
            <a:spLocks noGrp="1" noChangeArrowheads="1"/>
          </p:cNvSpPr>
          <p:nvPr>
            <p:ph type="title"/>
          </p:nvPr>
        </p:nvSpPr>
        <p:spPr bwMode="auto">
          <a:xfrm>
            <a:off x="838200" y="658574"/>
            <a:ext cx="5472973"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panose="020B0604020202020204" pitchFamily="34" charset="0"/>
              </a:rPr>
              <a:t>Prometheus by Gustave Moreau, 1868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pic>
        <p:nvPicPr>
          <p:cNvPr id="6" name="Picture 5"/>
          <p:cNvPicPr>
            <a:picLocks noChangeAspect="1"/>
          </p:cNvPicPr>
          <p:nvPr/>
        </p:nvPicPr>
        <p:blipFill>
          <a:blip r:embed="rId2"/>
          <a:stretch>
            <a:fillRect/>
          </a:stretch>
        </p:blipFill>
        <p:spPr>
          <a:xfrm>
            <a:off x="3574686" y="1142134"/>
            <a:ext cx="3105150" cy="5238750"/>
          </a:xfrm>
          <a:prstGeom prst="rect">
            <a:avLst/>
          </a:prstGeom>
        </p:spPr>
      </p:pic>
    </p:spTree>
    <p:extLst>
      <p:ext uri="{BB962C8B-B14F-4D97-AF65-F5344CB8AC3E}">
        <p14:creationId xmlns:p14="http://schemas.microsoft.com/office/powerpoint/2010/main" val="18692017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1953</Words>
  <Application>Microsoft Office PowerPoint</Application>
  <PresentationFormat>Widescreen</PresentationFormat>
  <Paragraphs>131</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Classical Myth and Art</vt:lpstr>
      <vt:lpstr>Who is a hero? Ancient or Modern</vt:lpstr>
      <vt:lpstr>Quotes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Collins Dictionary: a hero</vt:lpstr>
      <vt:lpstr>What/who is an anti-hero?</vt:lpstr>
      <vt:lpstr>The anti-hero </vt:lpstr>
      <vt:lpstr>An example</vt:lpstr>
      <vt:lpstr>The superhero</vt:lpstr>
      <vt:lpstr>   Robin S. Rosenberg (psychologist) and Peter Coogan (Institute of Comic Studies): What is a Superhero?  </vt:lpstr>
      <vt:lpstr>“Superheroes and the Modern(ist) Age” Alex Boney</vt:lpstr>
      <vt:lpstr>Hero worship</vt:lpstr>
      <vt:lpstr>Prometheus: a story of duality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Prometheus has been the subject of statues, pictorial art, literature and music. His themes and adaptability make him as eternal as his character</vt:lpstr>
      <vt:lpstr>Prometheus, Titan helper of mankind | Laconian black figure amphoriskos C6th B.C. | Vatican City</vt:lpstr>
      <vt:lpstr>Prometheus by Gustave Moreau, 1868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34</cp:revision>
  <dcterms:created xsi:type="dcterms:W3CDTF">2015-02-05T12:40:57Z</dcterms:created>
  <dcterms:modified xsi:type="dcterms:W3CDTF">2015-02-05T13:56:09Z</dcterms:modified>
</cp:coreProperties>
</file>