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4" r:id="rId8"/>
    <p:sldId id="262" r:id="rId9"/>
    <p:sldId id="263"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94665"/>
  </p:normalViewPr>
  <p:slideViewPr>
    <p:cSldViewPr snapToGrid="0">
      <p:cViewPr varScale="1">
        <p:scale>
          <a:sx n="107" d="100"/>
          <a:sy n="107" d="100"/>
        </p:scale>
        <p:origin x="77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notesMaster" Target="notesMasters/notesMaster1.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839822-2A06-42A4-A1C1-3A1BE0B04255}" type="datetimeFigureOut">
              <a:rPr lang="en-US" smtClean="0"/>
              <a:t>10/28/22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63878-0375-4A72-939F-A76C37AEE621}" type="slidenum">
              <a:rPr lang="en-US" smtClean="0"/>
              <a:t>‹#›</a:t>
            </a:fld>
            <a:endParaRPr lang="en-US"/>
          </a:p>
        </p:txBody>
      </p:sp>
    </p:spTree>
    <p:extLst>
      <p:ext uri="{BB962C8B-B14F-4D97-AF65-F5344CB8AC3E}">
        <p14:creationId xmlns:p14="http://schemas.microsoft.com/office/powerpoint/2010/main" val="3259179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impact of complex problems on employees and their organizations are very consequential. Complex problems generates stress of employees. Stress is something that is resulted from relentless labor and task. Stress makes an individual weak to progress in their task. Excessive stress of the employees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will not let them work better which will result in bad performance of an organization. In this digital and modern world, workplace is suffering a lot from the stress of employees. Employees are getting stressed for many reasons which were not seen in the employees two decades ago. Stress of employees affect an organization enormously as employees have the key role to make an organization go ahead (Daniel, 2019). When they become stress their productivity and performance reduces increasingly which lessens the hope of success of an organization. This is why it has become very necessary to manage stress of employees in workplace for the interest of an organization. L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got insolvent due to its mismanagement, adverse impact of Covid-19. Covid-19 affected its consumers </a:t>
            </a:r>
            <a:r>
              <a:rPr lang="en-US" sz="1200" kern="1200" dirty="0" err="1" smtClean="0">
                <a:solidFill>
                  <a:schemeClr val="tx1"/>
                </a:solidFill>
                <a:effectLst/>
                <a:latin typeface="+mn-lt"/>
                <a:ea typeface="+mn-ea"/>
                <a:cs typeface="+mn-cs"/>
              </a:rPr>
              <a:t>behaviour</a:t>
            </a:r>
            <a:r>
              <a:rPr lang="en-US" sz="1200" kern="1200" dirty="0" smtClean="0">
                <a:solidFill>
                  <a:schemeClr val="tx1"/>
                </a:solidFill>
                <a:effectLst/>
                <a:latin typeface="+mn-lt"/>
                <a:ea typeface="+mn-ea"/>
                <a:cs typeface="+mn-cs"/>
              </a:rPr>
              <a:t> as a result the sale of shirts of this </a:t>
            </a:r>
            <a:r>
              <a:rPr lang="en-US" sz="1200" kern="1200" dirty="0" err="1" smtClean="0">
                <a:solidFill>
                  <a:schemeClr val="tx1"/>
                </a:solidFill>
                <a:effectLst/>
                <a:latin typeface="+mn-lt"/>
                <a:ea typeface="+mn-ea"/>
                <a:cs typeface="+mn-cs"/>
              </a:rPr>
              <a:t>beacuse</a:t>
            </a:r>
            <a:r>
              <a:rPr lang="en-US" sz="1200" kern="1200" dirty="0" smtClean="0">
                <a:solidFill>
                  <a:schemeClr val="tx1"/>
                </a:solidFill>
                <a:effectLst/>
                <a:latin typeface="+mn-lt"/>
                <a:ea typeface="+mn-ea"/>
                <a:cs typeface="+mn-cs"/>
              </a:rPr>
              <a:t> reduced at a great deal and became insolvent. </a:t>
            </a:r>
          </a:p>
          <a:p>
            <a:endParaRPr lang="en-US" dirty="0"/>
          </a:p>
        </p:txBody>
      </p:sp>
      <p:sp>
        <p:nvSpPr>
          <p:cNvPr id="4" name="Slide Number Placeholder 3"/>
          <p:cNvSpPr>
            <a:spLocks noGrp="1"/>
          </p:cNvSpPr>
          <p:nvPr>
            <p:ph type="sldNum" sz="quarter" idx="10"/>
          </p:nvPr>
        </p:nvSpPr>
        <p:spPr/>
        <p:txBody>
          <a:bodyPr/>
          <a:lstStyle/>
          <a:p>
            <a:fld id="{B6863878-0375-4A72-939F-A76C37AEE621}" type="slidenum">
              <a:rPr lang="en-US" smtClean="0"/>
              <a:t>3</a:t>
            </a:fld>
            <a:endParaRPr lang="en-US"/>
          </a:p>
        </p:txBody>
      </p:sp>
    </p:spTree>
    <p:extLst>
      <p:ext uri="{BB962C8B-B14F-4D97-AF65-F5344CB8AC3E}">
        <p14:creationId xmlns:p14="http://schemas.microsoft.com/office/powerpoint/2010/main" val="1166330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Different reasons have simulated the complex problems of LM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which are mismanagement, Covid-19 and weakness of employees of the organization. The leading causes of stress of employees includes unsound sleep, pressure in workplace, worries, instability in family life, lack of vision in life, lack of peace at home </a:t>
            </a:r>
            <a:r>
              <a:rPr lang="en-US" sz="1200" kern="1200" dirty="0" err="1" smtClean="0">
                <a:solidFill>
                  <a:schemeClr val="tx1"/>
                </a:solidFill>
                <a:effectLst/>
                <a:latin typeface="+mn-lt"/>
                <a:ea typeface="+mn-ea"/>
                <a:cs typeface="+mn-cs"/>
              </a:rPr>
              <a:t>etc</a:t>
            </a:r>
            <a:r>
              <a:rPr lang="en-US" sz="1200" kern="1200" dirty="0" smtClean="0">
                <a:solidFill>
                  <a:schemeClr val="tx1"/>
                </a:solidFill>
                <a:effectLst/>
                <a:latin typeface="+mn-lt"/>
                <a:ea typeface="+mn-ea"/>
                <a:cs typeface="+mn-cs"/>
              </a:rPr>
              <a:t> (Joao, 2020). They actually causes the stress of employees. </a:t>
            </a:r>
          </a:p>
          <a:p>
            <a:r>
              <a:rPr lang="en-US" sz="1200" kern="1200" dirty="0" smtClean="0">
                <a:solidFill>
                  <a:schemeClr val="tx1"/>
                </a:solidFill>
                <a:effectLst/>
                <a:latin typeface="+mn-lt"/>
                <a:ea typeface="+mn-ea"/>
                <a:cs typeface="+mn-cs"/>
              </a:rPr>
              <a:t>Their impact is very fatal. They do not allow employees to perform up to the mark. </a:t>
            </a:r>
            <a:r>
              <a:rPr lang="en-US" sz="1200" kern="1200" dirty="0" err="1" smtClean="0">
                <a:solidFill>
                  <a:schemeClr val="tx1"/>
                </a:solidFill>
                <a:effectLst/>
                <a:latin typeface="+mn-lt"/>
                <a:ea typeface="+mn-ea"/>
                <a:cs typeface="+mn-cs"/>
              </a:rPr>
              <a:t>Thase</a:t>
            </a:r>
            <a:r>
              <a:rPr lang="en-US" sz="1200" kern="1200" dirty="0" smtClean="0">
                <a:solidFill>
                  <a:schemeClr val="tx1"/>
                </a:solidFill>
                <a:effectLst/>
                <a:latin typeface="+mn-lt"/>
                <a:ea typeface="+mn-ea"/>
                <a:cs typeface="+mn-cs"/>
              </a:rPr>
              <a:t> causes also make an individual Indiscipline and unhealthy, cause people to be adducted to drugs.</a:t>
            </a:r>
          </a:p>
          <a:p>
            <a:r>
              <a:rPr lang="en-US"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B6863878-0375-4A72-939F-A76C37AEE621}" type="slidenum">
              <a:rPr lang="en-US" smtClean="0"/>
              <a:t>4</a:t>
            </a:fld>
            <a:endParaRPr lang="en-US"/>
          </a:p>
        </p:txBody>
      </p:sp>
    </p:spTree>
    <p:extLst>
      <p:ext uri="{BB962C8B-B14F-4D97-AF65-F5344CB8AC3E}">
        <p14:creationId xmlns:p14="http://schemas.microsoft.com/office/powerpoint/2010/main" val="1107699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It is a tool that identifies the causes of insolvency of L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are poor management, impact of covid-19, unskilled employees, problems of materials and machines and problems of environment. This tool is named by its structure. It looks like a fishbone that is why it is called fishbone </a:t>
            </a:r>
            <a:r>
              <a:rPr lang="en-US" sz="1200" kern="1200" dirty="0" err="1" smtClean="0">
                <a:solidFill>
                  <a:schemeClr val="tx1"/>
                </a:solidFill>
                <a:effectLst/>
                <a:latin typeface="+mn-lt"/>
                <a:ea typeface="+mn-ea"/>
                <a:cs typeface="+mn-cs"/>
              </a:rPr>
              <a:t>digram</a:t>
            </a:r>
            <a:r>
              <a:rPr lang="en-US" sz="1200" kern="1200" dirty="0" smtClean="0">
                <a:solidFill>
                  <a:schemeClr val="tx1"/>
                </a:solidFill>
                <a:effectLst/>
                <a:latin typeface="+mn-lt"/>
                <a:ea typeface="+mn-ea"/>
                <a:cs typeface="+mn-cs"/>
              </a:rPr>
              <a:t>. The main causes of failure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as per the fishbone </a:t>
            </a:r>
            <a:r>
              <a:rPr lang="en-US" sz="1200" kern="1200" dirty="0" err="1" smtClean="0">
                <a:solidFill>
                  <a:schemeClr val="tx1"/>
                </a:solidFill>
                <a:effectLst/>
                <a:latin typeface="+mn-lt"/>
                <a:ea typeface="+mn-ea"/>
                <a:cs typeface="+mn-cs"/>
              </a:rPr>
              <a:t>digram</a:t>
            </a:r>
            <a:r>
              <a:rPr lang="en-US" sz="1200" kern="1200" dirty="0" smtClean="0">
                <a:solidFill>
                  <a:schemeClr val="tx1"/>
                </a:solidFill>
                <a:effectLst/>
                <a:latin typeface="+mn-lt"/>
                <a:ea typeface="+mn-ea"/>
                <a:cs typeface="+mn-cs"/>
              </a:rPr>
              <a:t> are employees are not on good terms with their employers and employees which excessively generates their stress, lack of the opportunity of relaxations and recreations in workplace, lack of promotion even after being competent to be prompted. Moreover, some other causes has caused the failure of L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which are high expectations, restlessness in family life, lack of communication and interaction with boss and coworkers, impact of covid-19, poor management, problems of materials and machines (Osorio-Tovar et al., 2020). </a:t>
            </a:r>
          </a:p>
          <a:p>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63878-0375-4A72-939F-A76C37AEE621}" type="slidenum">
              <a:rPr lang="en-US" smtClean="0"/>
              <a:t>5</a:t>
            </a:fld>
            <a:endParaRPr lang="en-US"/>
          </a:p>
        </p:txBody>
      </p:sp>
    </p:spTree>
    <p:extLst>
      <p:ext uri="{BB962C8B-B14F-4D97-AF65-F5344CB8AC3E}">
        <p14:creationId xmlns:p14="http://schemas.microsoft.com/office/powerpoint/2010/main" val="3572968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PESTLE is an effective tool when it is necessary to </a:t>
            </a:r>
            <a:r>
              <a:rPr lang="en-US" sz="1200" kern="1200" dirty="0" err="1" smtClean="0">
                <a:solidFill>
                  <a:schemeClr val="tx1"/>
                </a:solidFill>
                <a:effectLst/>
                <a:latin typeface="+mn-lt"/>
                <a:ea typeface="+mn-ea"/>
                <a:cs typeface="+mn-cs"/>
              </a:rPr>
              <a:t>analyse</a:t>
            </a:r>
            <a:r>
              <a:rPr lang="en-US" sz="1200" kern="1200" dirty="0" smtClean="0">
                <a:solidFill>
                  <a:schemeClr val="tx1"/>
                </a:solidFill>
                <a:effectLst/>
                <a:latin typeface="+mn-lt"/>
                <a:ea typeface="+mn-ea"/>
                <a:cs typeface="+mn-cs"/>
              </a:rPr>
              <a:t> and evaluate the external environment. The tool talks about different areas of external environment. The factors include economic factors, political factors, social factors, legal factors, environmental factors (</a:t>
            </a:r>
            <a:r>
              <a:rPr lang="en-US" sz="1200" kern="1200" dirty="0" err="1" smtClean="0">
                <a:solidFill>
                  <a:schemeClr val="tx1"/>
                </a:solidFill>
                <a:effectLst/>
                <a:latin typeface="+mn-lt"/>
                <a:ea typeface="+mn-ea"/>
                <a:cs typeface="+mn-cs"/>
              </a:rPr>
              <a:t>Nandonde</a:t>
            </a:r>
            <a:r>
              <a:rPr lang="en-US" sz="1200" kern="1200" dirty="0" smtClean="0">
                <a:solidFill>
                  <a:schemeClr val="tx1"/>
                </a:solidFill>
                <a:effectLst/>
                <a:latin typeface="+mn-lt"/>
                <a:ea typeface="+mn-ea"/>
                <a:cs typeface="+mn-cs"/>
              </a:rPr>
              <a:t>, 2019). Here, PESTLE will be </a:t>
            </a:r>
            <a:r>
              <a:rPr lang="en-US" sz="1200" kern="1200" dirty="0" err="1" smtClean="0">
                <a:solidFill>
                  <a:schemeClr val="tx1"/>
                </a:solidFill>
                <a:effectLst/>
                <a:latin typeface="+mn-lt"/>
                <a:ea typeface="+mn-ea"/>
                <a:cs typeface="+mn-cs"/>
              </a:rPr>
              <a:t>analysed</a:t>
            </a:r>
            <a:r>
              <a:rPr lang="en-US" sz="1200" kern="1200" dirty="0" smtClean="0">
                <a:solidFill>
                  <a:schemeClr val="tx1"/>
                </a:solidFill>
                <a:effectLst/>
                <a:latin typeface="+mn-lt"/>
                <a:ea typeface="+mn-ea"/>
                <a:cs typeface="+mn-cs"/>
              </a:rPr>
              <a:t> for showing the impact if external environment on complex problems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a:t>
            </a:r>
          </a:p>
          <a:p>
            <a:r>
              <a:rPr lang="en-US" sz="1200" kern="1200" dirty="0" smtClean="0">
                <a:solidFill>
                  <a:schemeClr val="tx1"/>
                </a:solidFill>
                <a:effectLst/>
                <a:latin typeface="+mn-lt"/>
                <a:ea typeface="+mn-ea"/>
                <a:cs typeface="+mn-cs"/>
              </a:rPr>
              <a:t>Political factors contribute to complex problem when government of a country is instable. In UK, </a:t>
            </a:r>
            <a:r>
              <a:rPr lang="en-US" sz="1200" kern="1200" dirty="0" err="1" smtClean="0">
                <a:solidFill>
                  <a:schemeClr val="tx1"/>
                </a:solidFill>
                <a:effectLst/>
                <a:latin typeface="+mn-lt"/>
                <a:ea typeface="+mn-ea"/>
                <a:cs typeface="+mn-cs"/>
              </a:rPr>
              <a:t>Brexit</a:t>
            </a:r>
            <a:r>
              <a:rPr lang="en-US" sz="1200" kern="1200" dirty="0" smtClean="0">
                <a:solidFill>
                  <a:schemeClr val="tx1"/>
                </a:solidFill>
                <a:effectLst/>
                <a:latin typeface="+mn-lt"/>
                <a:ea typeface="+mn-ea"/>
                <a:cs typeface="+mn-cs"/>
              </a:rPr>
              <a:t> has increased the tension of its people as it will increase their living costs. High inflation causing complex problems to a great extent. It is increasing the price of commodities. The salary and wage of employees and workers are not going up accordingly. It is making people stressed as they can not afford things as earlier. The employees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are not able to lead a decent and comfortable life with their previous earning as the costs of living has increased greatly due to high inflation which is causing stress among employees of organizations. </a:t>
            </a:r>
            <a:r>
              <a:rPr lang="en-US" sz="1200" kern="1200" dirty="0" err="1" smtClean="0">
                <a:solidFill>
                  <a:schemeClr val="tx1"/>
                </a:solidFill>
                <a:effectLst/>
                <a:latin typeface="+mn-lt"/>
                <a:ea typeface="+mn-ea"/>
                <a:cs typeface="+mn-cs"/>
              </a:rPr>
              <a:t>Brexit</a:t>
            </a:r>
            <a:r>
              <a:rPr lang="en-US" sz="1200" kern="1200" dirty="0" smtClean="0">
                <a:solidFill>
                  <a:schemeClr val="tx1"/>
                </a:solidFill>
                <a:effectLst/>
                <a:latin typeface="+mn-lt"/>
                <a:ea typeface="+mn-ea"/>
                <a:cs typeface="+mn-cs"/>
              </a:rPr>
              <a:t> has reduced the opportunities of the people of UK (</a:t>
            </a:r>
            <a:r>
              <a:rPr lang="en-US" sz="1200" kern="1200" dirty="0" err="1" smtClean="0">
                <a:solidFill>
                  <a:schemeClr val="tx1"/>
                </a:solidFill>
                <a:effectLst/>
                <a:latin typeface="+mn-lt"/>
                <a:ea typeface="+mn-ea"/>
                <a:cs typeface="+mn-cs"/>
              </a:rPr>
              <a:t>Odey</a:t>
            </a:r>
            <a:r>
              <a:rPr lang="en-US" sz="1200" kern="1200" dirty="0" smtClean="0">
                <a:solidFill>
                  <a:schemeClr val="tx1"/>
                </a:solidFill>
                <a:effectLst/>
                <a:latin typeface="+mn-lt"/>
                <a:ea typeface="+mn-ea"/>
                <a:cs typeface="+mn-cs"/>
              </a:rPr>
              <a:t>, 2021). The employees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could travel to all of the countries of EU without any formalities but now they are not capable of taking this opportunities any more due to the exit of Britain from the </a:t>
            </a:r>
            <a:r>
              <a:rPr lang="en-US" sz="1200" kern="1200" dirty="0" err="1" smtClean="0">
                <a:solidFill>
                  <a:schemeClr val="tx1"/>
                </a:solidFill>
                <a:effectLst/>
                <a:latin typeface="+mn-lt"/>
                <a:ea typeface="+mn-ea"/>
                <a:cs typeface="+mn-cs"/>
              </a:rPr>
              <a:t>ginatic</a:t>
            </a:r>
            <a:r>
              <a:rPr lang="en-US" sz="1200" kern="1200" dirty="0" smtClean="0">
                <a:solidFill>
                  <a:schemeClr val="tx1"/>
                </a:solidFill>
                <a:effectLst/>
                <a:latin typeface="+mn-lt"/>
                <a:ea typeface="+mn-ea"/>
                <a:cs typeface="+mn-cs"/>
              </a:rPr>
              <a:t> trading bloc, EU which is engendering stress and complex problems among employees and people of the UK.</a:t>
            </a:r>
          </a:p>
          <a:p>
            <a:r>
              <a:rPr lang="en-US" sz="1200" kern="1200" dirty="0" smtClean="0">
                <a:solidFill>
                  <a:schemeClr val="tx1"/>
                </a:solidFill>
                <a:effectLst/>
                <a:latin typeface="+mn-lt"/>
                <a:ea typeface="+mn-ea"/>
                <a:cs typeface="+mn-cs"/>
              </a:rPr>
              <a:t>Economic factors also create complex situation. Inflation in UK is very high now which has increased the price of commodities which results in complex problems among people. Another economic factors which contributes to the complex problems is unemployment. During Covid-19, most of the employees of different business organizations were jobless as business organizations had no other options but to cut them from their organizations which created massive complex problems among employees. </a:t>
            </a:r>
            <a:r>
              <a:rPr lang="en-US" sz="1200" kern="1200" dirty="0" err="1" smtClean="0">
                <a:solidFill>
                  <a:schemeClr val="tx1"/>
                </a:solidFill>
                <a:effectLst/>
                <a:latin typeface="+mn-lt"/>
                <a:ea typeface="+mn-ea"/>
                <a:cs typeface="+mn-cs"/>
              </a:rPr>
              <a:t>Beacuse</a:t>
            </a:r>
            <a:r>
              <a:rPr lang="en-US" sz="1200" kern="1200" dirty="0" smtClean="0">
                <a:solidFill>
                  <a:schemeClr val="tx1"/>
                </a:solidFill>
                <a:effectLst/>
                <a:latin typeface="+mn-lt"/>
                <a:ea typeface="+mn-ea"/>
                <a:cs typeface="+mn-cs"/>
              </a:rPr>
              <a:t> unemployment made them stay home and they had nothing to do and no other option to earn money and bear the costs of themselves and their family which engendered complex problems as well. </a:t>
            </a:r>
          </a:p>
          <a:p>
            <a:r>
              <a:rPr lang="en-US" sz="1200" kern="1200" dirty="0" smtClean="0">
                <a:solidFill>
                  <a:schemeClr val="tx1"/>
                </a:solidFill>
                <a:effectLst/>
                <a:latin typeface="+mn-lt"/>
                <a:ea typeface="+mn-ea"/>
                <a:cs typeface="+mn-cs"/>
              </a:rPr>
              <a:t>Social factors which contribute to complex problems are communication gap, lack of interaction. People are getting alone in this modern and digital world. All are busy with their work and can not manage time to spend with their family members and their friends which is lessening their interactions with their </a:t>
            </a:r>
            <a:r>
              <a:rPr lang="en-US" sz="1200" kern="1200" dirty="0" err="1" smtClean="0">
                <a:solidFill>
                  <a:schemeClr val="tx1"/>
                </a:solidFill>
                <a:effectLst/>
                <a:latin typeface="+mn-lt"/>
                <a:ea typeface="+mn-ea"/>
                <a:cs typeface="+mn-cs"/>
              </a:rPr>
              <a:t>deared</a:t>
            </a:r>
            <a:r>
              <a:rPr lang="en-US" sz="1200" kern="1200" dirty="0" smtClean="0">
                <a:solidFill>
                  <a:schemeClr val="tx1"/>
                </a:solidFill>
                <a:effectLst/>
                <a:latin typeface="+mn-lt"/>
                <a:ea typeface="+mn-ea"/>
                <a:cs typeface="+mn-cs"/>
              </a:rPr>
              <a:t> one. As a result, employees are getting stressed and making conflict in organizations and quarreling with their family members. As a result both of their family life and work life are suffering. Another social factor of external environment </a:t>
            </a:r>
            <a:r>
              <a:rPr lang="en-US" sz="1200" kern="1200" dirty="0" err="1" smtClean="0">
                <a:solidFill>
                  <a:schemeClr val="tx1"/>
                </a:solidFill>
                <a:effectLst/>
                <a:latin typeface="+mn-lt"/>
                <a:ea typeface="+mn-ea"/>
                <a:cs typeface="+mn-cs"/>
              </a:rPr>
              <a:t>whivh</a:t>
            </a:r>
            <a:r>
              <a:rPr lang="en-US" sz="1200" kern="1200" dirty="0" smtClean="0">
                <a:solidFill>
                  <a:schemeClr val="tx1"/>
                </a:solidFill>
                <a:effectLst/>
                <a:latin typeface="+mn-lt"/>
                <a:ea typeface="+mn-ea"/>
                <a:cs typeface="+mn-cs"/>
              </a:rPr>
              <a:t> is highly contributing to complex problems are the high expectations and competition of people (</a:t>
            </a:r>
            <a:r>
              <a:rPr lang="en-US" sz="1200" kern="1200" dirty="0" err="1" smtClean="0">
                <a:solidFill>
                  <a:schemeClr val="tx1"/>
                </a:solidFill>
                <a:effectLst/>
                <a:latin typeface="+mn-lt"/>
                <a:ea typeface="+mn-ea"/>
                <a:cs typeface="+mn-cs"/>
              </a:rPr>
              <a:t>Nazari</a:t>
            </a:r>
            <a:r>
              <a:rPr lang="en-US" sz="1200" kern="1200" dirty="0" smtClean="0">
                <a:solidFill>
                  <a:schemeClr val="tx1"/>
                </a:solidFill>
                <a:effectLst/>
                <a:latin typeface="+mn-lt"/>
                <a:ea typeface="+mn-ea"/>
                <a:cs typeface="+mn-cs"/>
              </a:rPr>
              <a:t> et al., 2018). In this era, people cherish high expectations regarding their work, </a:t>
            </a:r>
            <a:r>
              <a:rPr lang="en-US" sz="1200" kern="1200" dirty="0" err="1" smtClean="0">
                <a:solidFill>
                  <a:schemeClr val="tx1"/>
                </a:solidFill>
                <a:effectLst/>
                <a:latin typeface="+mn-lt"/>
                <a:ea typeface="+mn-ea"/>
                <a:cs typeface="+mn-cs"/>
              </a:rPr>
              <a:t>dearded</a:t>
            </a:r>
            <a:r>
              <a:rPr lang="en-US" sz="1200" kern="1200" dirty="0" smtClean="0">
                <a:solidFill>
                  <a:schemeClr val="tx1"/>
                </a:solidFill>
                <a:effectLst/>
                <a:latin typeface="+mn-lt"/>
                <a:ea typeface="+mn-ea"/>
                <a:cs typeface="+mn-cs"/>
              </a:rPr>
              <a:t> ones. When people are not getting things as per their expectations, they are getting stressed and which results in complex problems. The employees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has suffered a lot due to the pandemic. The sale of the retailer business organization reduced at a great deal due to the pandemic as consumers behavior was adversely affected by the pandemic.</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B6863878-0375-4A72-939F-A76C37AEE621}" type="slidenum">
              <a:rPr lang="en-US" smtClean="0"/>
              <a:t>6</a:t>
            </a:fld>
            <a:endParaRPr lang="en-US"/>
          </a:p>
        </p:txBody>
      </p:sp>
    </p:spTree>
    <p:extLst>
      <p:ext uri="{BB962C8B-B14F-4D97-AF65-F5344CB8AC3E}">
        <p14:creationId xmlns:p14="http://schemas.microsoft.com/office/powerpoint/2010/main" val="4201430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Technological factors which contribute to complex problems comprise lack of knowledge and skills in technology, reduction of job opportunities and cut of employment due to Technology. Technology has made people isolated. </a:t>
            </a:r>
            <a:r>
              <a:rPr lang="en-US" sz="1200" kern="1200" dirty="0" err="1" smtClean="0">
                <a:solidFill>
                  <a:schemeClr val="tx1"/>
                </a:solidFill>
                <a:effectLst/>
                <a:latin typeface="+mn-lt"/>
                <a:ea typeface="+mn-ea"/>
                <a:cs typeface="+mn-cs"/>
              </a:rPr>
              <a:t>Beacuse</a:t>
            </a:r>
            <a:r>
              <a:rPr lang="en-US" sz="1200" kern="1200" dirty="0" smtClean="0">
                <a:solidFill>
                  <a:schemeClr val="tx1"/>
                </a:solidFill>
                <a:effectLst/>
                <a:latin typeface="+mn-lt"/>
                <a:ea typeface="+mn-ea"/>
                <a:cs typeface="+mn-cs"/>
              </a:rPr>
              <a:t> of technology, people scarcely meet their friends and dear one. People  are busy with using social media which is massively generating complex problems. Addiction of people to social media is making them depressed which is creating problems in both family and workplace. Another technological factor which is contributing to the complex problems is lack of technological skills. Old job holder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are losing their jobs as they are not skilled in using new technologies which is generating complex problems. </a:t>
            </a:r>
          </a:p>
          <a:p>
            <a:r>
              <a:rPr lang="en-US" sz="1200" kern="1200" dirty="0" smtClean="0">
                <a:solidFill>
                  <a:schemeClr val="tx1"/>
                </a:solidFill>
                <a:effectLst/>
                <a:latin typeface="+mn-lt"/>
                <a:ea typeface="+mn-ea"/>
                <a:cs typeface="+mn-cs"/>
              </a:rPr>
              <a:t>The legal factors which generate complex problems include labor law, constantly changing laws and regulations. Employees find it difficult to go through the labor law which creates complex problems in them. They are to work 8 hours per day which is their routine work. It creates complex problems in them. </a:t>
            </a:r>
            <a:r>
              <a:rPr lang="en-US" sz="1200" kern="1200" dirty="0" err="1" smtClean="0">
                <a:solidFill>
                  <a:schemeClr val="tx1"/>
                </a:solidFill>
                <a:effectLst/>
                <a:latin typeface="+mn-lt"/>
                <a:ea typeface="+mn-ea"/>
                <a:cs typeface="+mn-cs"/>
              </a:rPr>
              <a:t>Morever</a:t>
            </a:r>
            <a:r>
              <a:rPr lang="en-US" sz="1200" kern="1200" dirty="0" smtClean="0">
                <a:solidFill>
                  <a:schemeClr val="tx1"/>
                </a:solidFill>
                <a:effectLst/>
                <a:latin typeface="+mn-lt"/>
                <a:ea typeface="+mn-ea"/>
                <a:cs typeface="+mn-cs"/>
              </a:rPr>
              <a:t>, rules and regulations </a:t>
            </a:r>
            <a:r>
              <a:rPr lang="en-US" sz="1200" kern="1200" dirty="0" err="1" smtClean="0">
                <a:solidFill>
                  <a:schemeClr val="tx1"/>
                </a:solidFill>
                <a:effectLst/>
                <a:latin typeface="+mn-lt"/>
                <a:ea typeface="+mn-ea"/>
                <a:cs typeface="+mn-cs"/>
              </a:rPr>
              <a:t>chnages</a:t>
            </a:r>
            <a:r>
              <a:rPr lang="en-US" sz="1200" kern="1200" dirty="0" smtClean="0">
                <a:solidFill>
                  <a:schemeClr val="tx1"/>
                </a:solidFill>
                <a:effectLst/>
                <a:latin typeface="+mn-lt"/>
                <a:ea typeface="+mn-ea"/>
                <a:cs typeface="+mn-cs"/>
              </a:rPr>
              <a:t> constantly which employees feel complex to cope with as it takes time to be accustomed to a new situation. </a:t>
            </a:r>
          </a:p>
          <a:p>
            <a:r>
              <a:rPr lang="en-US" sz="1200" kern="1200" dirty="0" smtClean="0">
                <a:solidFill>
                  <a:schemeClr val="tx1"/>
                </a:solidFill>
                <a:effectLst/>
                <a:latin typeface="+mn-lt"/>
                <a:ea typeface="+mn-ea"/>
                <a:cs typeface="+mn-cs"/>
              </a:rPr>
              <a:t>Environmental factors of external environment which creates complex problems are traffic congestion, air pollution, global warming, climate change. </a:t>
            </a:r>
            <a:r>
              <a:rPr lang="en-US" sz="1200" kern="1200" dirty="0" err="1" smtClean="0">
                <a:solidFill>
                  <a:schemeClr val="tx1"/>
                </a:solidFill>
                <a:effectLst/>
                <a:latin typeface="+mn-lt"/>
                <a:ea typeface="+mn-ea"/>
                <a:cs typeface="+mn-cs"/>
              </a:rPr>
              <a:t>Beacuse</a:t>
            </a:r>
            <a:r>
              <a:rPr lang="en-US" sz="1200" kern="1200" dirty="0" smtClean="0">
                <a:solidFill>
                  <a:schemeClr val="tx1"/>
                </a:solidFill>
                <a:effectLst/>
                <a:latin typeface="+mn-lt"/>
                <a:ea typeface="+mn-ea"/>
                <a:cs typeface="+mn-cs"/>
              </a:rPr>
              <a:t> of Traffic congestion, The employees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can not reach their workplace timely for which they are scolded and published which excessively creates complex problems for employees (Chand et al., 2021). Global warming is increasing day by day which is increasing heat and temperature in this planet which creates complex problems for employees as it does not let people work with ease.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B6863878-0375-4A72-939F-A76C37AEE621}" type="slidenum">
              <a:rPr lang="en-US" smtClean="0"/>
              <a:t>7</a:t>
            </a:fld>
            <a:endParaRPr lang="en-US"/>
          </a:p>
        </p:txBody>
      </p:sp>
    </p:spTree>
    <p:extLst>
      <p:ext uri="{BB962C8B-B14F-4D97-AF65-F5344CB8AC3E}">
        <p14:creationId xmlns:p14="http://schemas.microsoft.com/office/powerpoint/2010/main" val="3318223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Solutions to work related issues add to the productivity of employees to a higher extent. If the stress of employees are not resolved, then they can not give their best. Some of the solutions to work related stress have been shown below.</a:t>
            </a:r>
          </a:p>
          <a:p>
            <a:r>
              <a:rPr lang="en-US" sz="1200" kern="1200" dirty="0" smtClean="0">
                <a:solidFill>
                  <a:schemeClr val="tx1"/>
                </a:solidFill>
                <a:effectLst/>
                <a:latin typeface="+mn-lt"/>
                <a:ea typeface="+mn-ea"/>
                <a:cs typeface="+mn-cs"/>
              </a:rPr>
              <a:t>Reduction of communication gap among employees and employers </a:t>
            </a:r>
          </a:p>
          <a:p>
            <a:r>
              <a:rPr lang="en-US" sz="1200" kern="1200" dirty="0" smtClean="0">
                <a:solidFill>
                  <a:schemeClr val="tx1"/>
                </a:solidFill>
                <a:effectLst/>
                <a:latin typeface="+mn-lt"/>
                <a:ea typeface="+mn-ea"/>
                <a:cs typeface="+mn-cs"/>
              </a:rPr>
              <a:t>The employees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feel stressed when they can not express the words they have in their mind in workplace. They are having trouble but can not share it to the employers or boss of them which is creating complex problems in employees. There should be an easier access to have a open discussion between employees and employers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so that the unexpressed words of employees can be expressed to the employers in the hope that employers will resolve the problems employees are facing in the work place (Della Valle et al., 2020). This can work extraordinarily as a solutions to the work related stress. </a:t>
            </a:r>
          </a:p>
          <a:p>
            <a:r>
              <a:rPr lang="en-US" sz="1200" kern="1200" dirty="0" smtClean="0">
                <a:solidFill>
                  <a:schemeClr val="tx1"/>
                </a:solidFill>
                <a:effectLst/>
                <a:latin typeface="+mn-lt"/>
                <a:ea typeface="+mn-ea"/>
                <a:cs typeface="+mn-cs"/>
              </a:rPr>
              <a:t>Unbiasedness of employers </a:t>
            </a:r>
          </a:p>
          <a:p>
            <a:r>
              <a:rPr lang="en-US" sz="1200" kern="1200" dirty="0" smtClean="0">
                <a:solidFill>
                  <a:schemeClr val="tx1"/>
                </a:solidFill>
                <a:effectLst/>
                <a:latin typeface="+mn-lt"/>
                <a:ea typeface="+mn-ea"/>
                <a:cs typeface="+mn-cs"/>
              </a:rPr>
              <a:t>Employees expect their employer to be unbiased, honest, neutral, fairness. If the employees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see any corruption, unfairness and inequity, then employees can not tolerate it easily. As a result, they get stressed due to the unfairness and injustice of employers. It takes place when a person with no quality gets a promotion keeping ones who have high quality, experience. It takes place when two employees with same skills, experience, qualifications are evaluated and treated discriminately. When two equivalent employees do not get equal opportunities. One gets opportunities and amenities over another though both of them are in same position and have same qualifications (Singh and O'Brien, 2020). It creates complex problems in the employee who is receiving less opportunities and ammonites comparatively. </a:t>
            </a:r>
          </a:p>
          <a:p>
            <a:r>
              <a:rPr lang="en-US" sz="1200" kern="1200" dirty="0" smtClean="0">
                <a:solidFill>
                  <a:schemeClr val="tx1"/>
                </a:solidFill>
                <a:effectLst/>
                <a:latin typeface="+mn-lt"/>
                <a:ea typeface="+mn-ea"/>
                <a:cs typeface="+mn-cs"/>
              </a:rPr>
              <a:t>Ethical appraisal system</a:t>
            </a:r>
          </a:p>
          <a:p>
            <a:r>
              <a:rPr lang="en-US" sz="1200" kern="1200" dirty="0" smtClean="0">
                <a:solidFill>
                  <a:schemeClr val="tx1"/>
                </a:solidFill>
                <a:effectLst/>
                <a:latin typeface="+mn-lt"/>
                <a:ea typeface="+mn-ea"/>
                <a:cs typeface="+mn-cs"/>
              </a:rPr>
              <a:t>Appraisal is the evaluation and analysis of the performance of employees to know how well or bad employees of an organization is working. It is often seen that appraisal system is inconsistent. Performance of employees are not evaluated in a real sense. Employers and bosses of organizations evaluates employees based </a:t>
            </a:r>
            <a:r>
              <a:rPr lang="en-US" sz="1200" kern="1200" dirty="0" err="1" smtClean="0">
                <a:solidFill>
                  <a:schemeClr val="tx1"/>
                </a:solidFill>
                <a:effectLst/>
                <a:latin typeface="+mn-lt"/>
                <a:ea typeface="+mn-ea"/>
                <a:cs typeface="+mn-cs"/>
              </a:rPr>
              <a:t>pn</a:t>
            </a:r>
            <a:r>
              <a:rPr lang="en-US" sz="1200" kern="1200" dirty="0" smtClean="0">
                <a:solidFill>
                  <a:schemeClr val="tx1"/>
                </a:solidFill>
                <a:effectLst/>
                <a:latin typeface="+mn-lt"/>
                <a:ea typeface="+mn-ea"/>
                <a:cs typeface="+mn-cs"/>
              </a:rPr>
              <a:t> their </a:t>
            </a:r>
            <a:r>
              <a:rPr lang="en-US" sz="1200" kern="1200" dirty="0" err="1" smtClean="0">
                <a:solidFill>
                  <a:schemeClr val="tx1"/>
                </a:solidFill>
                <a:effectLst/>
                <a:latin typeface="+mn-lt"/>
                <a:ea typeface="+mn-ea"/>
                <a:cs typeface="+mn-cs"/>
              </a:rPr>
              <a:t>judgement</a:t>
            </a:r>
            <a:r>
              <a:rPr lang="en-US" sz="1200" kern="1200" dirty="0" smtClean="0">
                <a:solidFill>
                  <a:schemeClr val="tx1"/>
                </a:solidFill>
                <a:effectLst/>
                <a:latin typeface="+mn-lt"/>
                <a:ea typeface="+mn-ea"/>
                <a:cs typeface="+mn-cs"/>
              </a:rPr>
              <a:t> without using any recognized tool of appraisal such as 360 degree appraisal system (</a:t>
            </a:r>
            <a:r>
              <a:rPr lang="en-US" sz="1200" kern="1200" dirty="0" err="1" smtClean="0">
                <a:solidFill>
                  <a:schemeClr val="tx1"/>
                </a:solidFill>
                <a:effectLst/>
                <a:latin typeface="+mn-lt"/>
                <a:ea typeface="+mn-ea"/>
                <a:cs typeface="+mn-cs"/>
              </a:rPr>
              <a:t>Bamberry</a:t>
            </a:r>
            <a:r>
              <a:rPr lang="en-US" sz="1200" kern="1200" dirty="0" smtClean="0">
                <a:solidFill>
                  <a:schemeClr val="tx1"/>
                </a:solidFill>
                <a:effectLst/>
                <a:latin typeface="+mn-lt"/>
                <a:ea typeface="+mn-ea"/>
                <a:cs typeface="+mn-cs"/>
              </a:rPr>
              <a:t> et al., 2019). In 360 degree appraisal system, an employee is evaluated not only based on the evaluation of his or her boss or employer, rather employees themselves can participate in the appraisal system as well as their coworkers, seniors and subordinates can evaluate an employee in this method of appraisal. This can also resolve work related stress of the employees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a:t>
            </a:r>
          </a:p>
          <a:p>
            <a:r>
              <a:rPr lang="en-US" sz="1200" kern="1200" dirty="0" smtClean="0">
                <a:solidFill>
                  <a:schemeClr val="tx1"/>
                </a:solidFill>
                <a:effectLst/>
                <a:latin typeface="+mn-lt"/>
                <a:ea typeface="+mn-ea"/>
                <a:cs typeface="+mn-cs"/>
              </a:rPr>
              <a:t>High pay </a:t>
            </a:r>
          </a:p>
          <a:p>
            <a:r>
              <a:rPr lang="en-US" sz="1200" kern="1200" dirty="0" smtClean="0">
                <a:solidFill>
                  <a:schemeClr val="tx1"/>
                </a:solidFill>
                <a:effectLst/>
                <a:latin typeface="+mn-lt"/>
                <a:ea typeface="+mn-ea"/>
                <a:cs typeface="+mn-cs"/>
              </a:rPr>
              <a:t>The main motivation of employees to work is to be economically benefited. If they receive a pay that is not enough to bear the costs of their family, it creates stress in them. This is why a pay should be set for the employees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that can keep them motivated to work in peace without any stress is very necessary. </a:t>
            </a:r>
          </a:p>
          <a:p>
            <a:r>
              <a:rPr lang="en-US" sz="1200" kern="1200" dirty="0" smtClean="0">
                <a:solidFill>
                  <a:schemeClr val="tx1"/>
                </a:solidFill>
                <a:effectLst/>
                <a:latin typeface="+mn-lt"/>
                <a:ea typeface="+mn-ea"/>
                <a:cs typeface="+mn-cs"/>
              </a:rPr>
              <a:t>Proper recreational activities </a:t>
            </a:r>
          </a:p>
          <a:p>
            <a:r>
              <a:rPr lang="en-US" sz="1200" kern="1200" dirty="0" smtClean="0">
                <a:solidFill>
                  <a:schemeClr val="tx1"/>
                </a:solidFill>
                <a:effectLst/>
                <a:latin typeface="+mn-lt"/>
                <a:ea typeface="+mn-ea"/>
                <a:cs typeface="+mn-cs"/>
              </a:rPr>
              <a:t>There should be necessary ways for enjoying time in the break of task. If proper recreational activities are arranged in workplace, it can work as the refreshment for employees. Employees get tired and monotonous to do their routine task at a stretch (</a:t>
            </a:r>
            <a:r>
              <a:rPr lang="en-US" sz="1200" kern="1200" dirty="0" err="1" smtClean="0">
                <a:solidFill>
                  <a:schemeClr val="tx1"/>
                </a:solidFill>
                <a:effectLst/>
                <a:latin typeface="+mn-lt"/>
                <a:ea typeface="+mn-ea"/>
                <a:cs typeface="+mn-cs"/>
              </a:rPr>
              <a:t>Krajewska</a:t>
            </a:r>
            <a:r>
              <a:rPr lang="en-US" sz="1200" kern="1200" dirty="0" smtClean="0">
                <a:solidFill>
                  <a:schemeClr val="tx1"/>
                </a:solidFill>
                <a:effectLst/>
                <a:latin typeface="+mn-lt"/>
                <a:ea typeface="+mn-ea"/>
                <a:cs typeface="+mn-cs"/>
              </a:rPr>
              <a:t>, 2021). When the employees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will be provided an opportunity to enjoy sometime in the break of task, it can regenerate their energy to perform better eliminating their stress. </a:t>
            </a:r>
          </a:p>
          <a:p>
            <a:r>
              <a:rPr lang="en-US" sz="1200" kern="1200" dirty="0" smtClean="0">
                <a:solidFill>
                  <a:schemeClr val="tx1"/>
                </a:solidFill>
                <a:effectLst/>
                <a:latin typeface="+mn-lt"/>
                <a:ea typeface="+mn-ea"/>
                <a:cs typeface="+mn-cs"/>
              </a:rPr>
              <a:t>Identification of the causes of the stress of employees </a:t>
            </a:r>
          </a:p>
          <a:p>
            <a:r>
              <a:rPr lang="en-US" sz="1200" kern="1200" dirty="0" smtClean="0">
                <a:solidFill>
                  <a:schemeClr val="tx1"/>
                </a:solidFill>
                <a:effectLst/>
                <a:latin typeface="+mn-lt"/>
                <a:ea typeface="+mn-ea"/>
                <a:cs typeface="+mn-cs"/>
              </a:rPr>
              <a:t>It is very necessary to find out the reasons which are causing the stress of every the employees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Beacuse</a:t>
            </a:r>
            <a:r>
              <a:rPr lang="en-US" sz="1200" kern="1200" dirty="0" smtClean="0">
                <a:solidFill>
                  <a:schemeClr val="tx1"/>
                </a:solidFill>
                <a:effectLst/>
                <a:latin typeface="+mn-lt"/>
                <a:ea typeface="+mn-ea"/>
                <a:cs typeface="+mn-cs"/>
              </a:rPr>
              <a:t> it is not possible to treat their disease if the causes of stress are not known and identified. Therefore, for the solutions of work-related stress, the first task should be the identification of the causes of the work-related stress of employees.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63878-0375-4A72-939F-A76C37AEE621}" type="slidenum">
              <a:rPr lang="en-US" smtClean="0"/>
              <a:t>8</a:t>
            </a:fld>
            <a:endParaRPr lang="en-US"/>
          </a:p>
        </p:txBody>
      </p:sp>
    </p:spTree>
    <p:extLst>
      <p:ext uri="{BB962C8B-B14F-4D97-AF65-F5344CB8AC3E}">
        <p14:creationId xmlns:p14="http://schemas.microsoft.com/office/powerpoint/2010/main" val="17153554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It can be concluded that the employees of T M </a:t>
            </a:r>
            <a:r>
              <a:rPr lang="en-US" sz="1200" kern="1200" dirty="0" err="1" smtClean="0">
                <a:solidFill>
                  <a:schemeClr val="tx1"/>
                </a:solidFill>
                <a:effectLst/>
                <a:latin typeface="+mn-lt"/>
                <a:ea typeface="+mn-ea"/>
                <a:cs typeface="+mn-cs"/>
              </a:rPr>
              <a:t>Lewin</a:t>
            </a:r>
            <a:r>
              <a:rPr lang="en-US" sz="1200" kern="1200" dirty="0" smtClean="0">
                <a:solidFill>
                  <a:schemeClr val="tx1"/>
                </a:solidFill>
                <a:effectLst/>
                <a:latin typeface="+mn-lt"/>
                <a:ea typeface="+mn-ea"/>
                <a:cs typeface="+mn-cs"/>
              </a:rPr>
              <a:t> are nowadays suffering from high level of stress due to different causes. Excessive stress is causing harm of themselves and their organizations. Their stress can be stimulated by external and internal factors. For knowing the reasons of complex problems, a pestle analysis if external environment has been conducted where it found out that each area of external environment can cause complex problems. For knowing the causes of stress and complex problems, a fishbone cause and effect diagram has been used. At last some solutions to work related stress has been added which are open communication between employees and employers, unbiasedness of employers, high pay, actual appraisal system and proper recreational activities. Solutions to work related issues add to the productivity of employees to a higher extent. If the stress of employees are not resolved, then they can not give their best. Some of the solutions to work related stress have been shown below.</a:t>
            </a:r>
          </a:p>
          <a:p>
            <a:r>
              <a:rPr lang="en-US"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B6863878-0375-4A72-939F-A76C37AEE621}" type="slidenum">
              <a:rPr lang="en-US" smtClean="0"/>
              <a:t>9</a:t>
            </a:fld>
            <a:endParaRPr lang="en-US"/>
          </a:p>
        </p:txBody>
      </p:sp>
    </p:spTree>
    <p:extLst>
      <p:ext uri="{BB962C8B-B14F-4D97-AF65-F5344CB8AC3E}">
        <p14:creationId xmlns:p14="http://schemas.microsoft.com/office/powerpoint/2010/main" val="34172439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BD13DBA-3BCF-459C-B16B-38A9FACD8B9C}" type="datetimeFigureOut">
              <a:rPr lang="en-US" smtClean="0"/>
              <a:t>10/28/22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4282F458-AC63-4C37-B9E0-CDD941CF1959}"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5776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BD13DBA-3BCF-459C-B16B-38A9FACD8B9C}" type="datetimeFigureOut">
              <a:rPr lang="en-US" smtClean="0"/>
              <a:t>10/28/22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spTree>
    <p:extLst>
      <p:ext uri="{BB962C8B-B14F-4D97-AF65-F5344CB8AC3E}">
        <p14:creationId xmlns:p14="http://schemas.microsoft.com/office/powerpoint/2010/main" val="1768670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BD13DBA-3BCF-459C-B16B-38A9FACD8B9C}" type="datetimeFigureOut">
              <a:rPr lang="en-US" smtClean="0"/>
              <a:t>10/28/22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4324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BD13DBA-3BCF-459C-B16B-38A9FACD8B9C}" type="datetimeFigureOut">
              <a:rPr lang="en-US" smtClean="0"/>
              <a:t>10/28/22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82F458-AC63-4C37-B9E0-CDD941CF1959}" type="slidenum">
              <a:rPr lang="en-US" smtClean="0"/>
              <a:t>‹#›</a:t>
            </a:fld>
            <a:endParaRPr lang="en-US"/>
          </a:p>
        </p:txBody>
      </p:sp>
    </p:spTree>
    <p:extLst>
      <p:ext uri="{BB962C8B-B14F-4D97-AF65-F5344CB8AC3E}">
        <p14:creationId xmlns:p14="http://schemas.microsoft.com/office/powerpoint/2010/main" val="1301963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BD13DBA-3BCF-459C-B16B-38A9FACD8B9C}" type="datetimeFigureOut">
              <a:rPr lang="en-US" smtClean="0"/>
              <a:t>10/28/22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82F458-AC63-4C37-B9E0-CDD941CF1959}"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2962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BD13DBA-3BCF-459C-B16B-38A9FACD8B9C}" type="datetimeFigureOut">
              <a:rPr lang="en-US" smtClean="0"/>
              <a:t>10/28/22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82F458-AC63-4C37-B9E0-CDD941CF1959}"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539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D13DBA-3BCF-459C-B16B-38A9FACD8B9C}" type="datetimeFigureOut">
              <a:rPr lang="en-US" smtClean="0"/>
              <a:t>10/28/22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82F458-AC63-4C37-B9E0-CDD941CF1959}" type="slidenum">
              <a:rPr lang="en-US" smtClean="0"/>
              <a:t>‹#›</a:t>
            </a:fld>
            <a:endParaRPr lang="en-US"/>
          </a:p>
        </p:txBody>
      </p:sp>
    </p:spTree>
    <p:extLst>
      <p:ext uri="{BB962C8B-B14F-4D97-AF65-F5344CB8AC3E}">
        <p14:creationId xmlns:p14="http://schemas.microsoft.com/office/powerpoint/2010/main" val="1236393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BD13DBA-3BCF-459C-B16B-38A9FACD8B9C}" type="datetimeFigureOut">
              <a:rPr lang="en-US" smtClean="0"/>
              <a:t>10/28/22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82F458-AC63-4C37-B9E0-CDD941CF1959}"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346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BD13DBA-3BCF-459C-B16B-38A9FACD8B9C}" type="datetimeFigureOut">
              <a:rPr lang="en-US" smtClean="0"/>
              <a:t>10/28/22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82F458-AC63-4C37-B9E0-CDD941CF1959}" type="slidenum">
              <a:rPr lang="en-US" smtClean="0"/>
              <a:t>‹#›</a:t>
            </a:fld>
            <a:endParaRPr lang="en-US"/>
          </a:p>
        </p:txBody>
      </p:sp>
    </p:spTree>
    <p:extLst>
      <p:ext uri="{BB962C8B-B14F-4D97-AF65-F5344CB8AC3E}">
        <p14:creationId xmlns:p14="http://schemas.microsoft.com/office/powerpoint/2010/main" val="3219013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BD13DBA-3BCF-459C-B16B-38A9FACD8B9C}" type="datetimeFigureOut">
              <a:rPr lang="en-US" smtClean="0"/>
              <a:t>10/28/22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82F458-AC63-4C37-B9E0-CDD941CF1959}" type="slidenum">
              <a:rPr lang="en-US" smtClean="0"/>
              <a:t>‹#›</a:t>
            </a:fld>
            <a:endParaRPr lang="en-US"/>
          </a:p>
        </p:txBody>
      </p:sp>
    </p:spTree>
    <p:extLst>
      <p:ext uri="{BB962C8B-B14F-4D97-AF65-F5344CB8AC3E}">
        <p14:creationId xmlns:p14="http://schemas.microsoft.com/office/powerpoint/2010/main" val="2447312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BD13DBA-3BCF-459C-B16B-38A9FACD8B9C}" type="datetimeFigureOut">
              <a:rPr lang="en-US" smtClean="0"/>
              <a:t>10/28/22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4157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BD13DBA-3BCF-459C-B16B-38A9FACD8B9C}" type="datetimeFigureOut">
              <a:rPr lang="en-US" smtClean="0"/>
              <a:t>10/28/22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754492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BD13DBA-3BCF-459C-B16B-38A9FACD8B9C}" type="datetimeFigureOut">
              <a:rPr lang="en-US" smtClean="0"/>
              <a:t>10/28/22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spTree>
    <p:extLst>
      <p:ext uri="{BB962C8B-B14F-4D97-AF65-F5344CB8AC3E}">
        <p14:creationId xmlns:p14="http://schemas.microsoft.com/office/powerpoint/2010/main" val="25830236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BD13DBA-3BCF-459C-B16B-38A9FACD8B9C}" type="datetimeFigureOut">
              <a:rPr lang="en-US" smtClean="0"/>
              <a:t>10/28/22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49039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BD13DBA-3BCF-459C-B16B-38A9FACD8B9C}" type="datetimeFigureOut">
              <a:rPr lang="en-US" smtClean="0"/>
              <a:t>10/28/22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14461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BD13DBA-3BCF-459C-B16B-38A9FACD8B9C}" type="datetimeFigureOut">
              <a:rPr lang="en-US" smtClean="0"/>
              <a:t>10/28/22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5854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BD13DBA-3BCF-459C-B16B-38A9FACD8B9C}" type="datetimeFigureOut">
              <a:rPr lang="en-US" smtClean="0"/>
              <a:t>10/28/22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82F458-AC63-4C37-B9E0-CDD941CF1959}"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1085292"/>
      </p:ext>
    </p:extLst>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4.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BD13DBA-3BCF-459C-B16B-38A9FACD8B9C}" type="datetimeFigureOut">
              <a:rPr lang="en-US" smtClean="0"/>
              <a:t>10/28/22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282F458-AC63-4C37-B9E0-CDD941CF1959}" type="slidenum">
              <a:rPr lang="en-US" smtClean="0"/>
              <a:t>‹#›</a:t>
            </a:fld>
            <a:endParaRPr lang="en-US"/>
          </a:p>
        </p:txBody>
      </p:sp>
    </p:spTree>
    <p:extLst>
      <p:ext uri="{BB962C8B-B14F-4D97-AF65-F5344CB8AC3E}">
        <p14:creationId xmlns:p14="http://schemas.microsoft.com/office/powerpoint/2010/main" val="42319655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Problem Solving Decision Making</a:t>
            </a:r>
            <a:endParaRPr lang="en-US" dirty="0"/>
          </a:p>
        </p:txBody>
      </p:sp>
      <p:sp>
        <p:nvSpPr>
          <p:cNvPr id="4" name="TextBox 3"/>
          <p:cNvSpPr txBox="1"/>
          <p:nvPr/>
        </p:nvSpPr>
        <p:spPr>
          <a:xfrm>
            <a:off x="4517409" y="3862317"/>
            <a:ext cx="2733327" cy="630942"/>
          </a:xfrm>
          <a:prstGeom prst="rect">
            <a:avLst/>
          </a:prstGeom>
          <a:noFill/>
        </p:spPr>
        <p:txBody>
          <a:bodyPr wrap="square" rtlCol="0">
            <a:spAutoFit/>
          </a:bodyPr>
          <a:lstStyle/>
          <a:p>
            <a:pPr algn="ctr"/>
            <a:r>
              <a:rPr lang="en-US" sz="3500" b="1" dirty="0" smtClean="0"/>
              <a:t>BMSW 4004</a:t>
            </a:r>
            <a:endParaRPr lang="en-US" sz="3500" b="1" dirty="0"/>
          </a:p>
        </p:txBody>
      </p:sp>
    </p:spTree>
    <p:extLst>
      <p:ext uri="{BB962C8B-B14F-4D97-AF65-F5344CB8AC3E}">
        <p14:creationId xmlns:p14="http://schemas.microsoft.com/office/powerpoint/2010/main" val="1964359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Table of contents </a:t>
            </a:r>
            <a:br>
              <a:rPr lang="en-US" dirty="0"/>
            </a:br>
            <a:endParaRPr lang="en-US" dirty="0"/>
          </a:p>
        </p:txBody>
      </p:sp>
      <p:sp>
        <p:nvSpPr>
          <p:cNvPr id="3" name="Content Placeholder 2"/>
          <p:cNvSpPr>
            <a:spLocks noGrp="1"/>
          </p:cNvSpPr>
          <p:nvPr>
            <p:ph idx="1"/>
          </p:nvPr>
        </p:nvSpPr>
        <p:spPr/>
        <p:txBody>
          <a:bodyPr/>
          <a:lstStyle/>
          <a:p>
            <a:r>
              <a:rPr lang="en-US" dirty="0"/>
              <a:t>The nature and impact of the complex problem on employees and their organizations  </a:t>
            </a:r>
          </a:p>
          <a:p>
            <a:r>
              <a:rPr lang="en-US" dirty="0"/>
              <a:t>Cause and effect analysis of the complex problem (Fish Bone Analysis)  </a:t>
            </a:r>
          </a:p>
          <a:p>
            <a:r>
              <a:rPr lang="en-US" dirty="0"/>
              <a:t>A PESTLE analysis of the macro-environmental factors contributing to the complex problem  </a:t>
            </a:r>
          </a:p>
          <a:p>
            <a:r>
              <a:rPr lang="en-US" dirty="0"/>
              <a:t>evaluation of  best alternative solutions to work-related stress  </a:t>
            </a:r>
          </a:p>
          <a:p>
            <a:endParaRPr lang="en-US" dirty="0"/>
          </a:p>
        </p:txBody>
      </p:sp>
    </p:spTree>
    <p:extLst>
      <p:ext uri="{BB962C8B-B14F-4D97-AF65-F5344CB8AC3E}">
        <p14:creationId xmlns:p14="http://schemas.microsoft.com/office/powerpoint/2010/main" val="3419570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Nature and Impact of Complex Problems on Employees and Their Organizations </a:t>
            </a:r>
            <a:br>
              <a:rPr lang="en-US" dirty="0"/>
            </a:br>
            <a:endParaRPr lang="en-US" dirty="0"/>
          </a:p>
        </p:txBody>
      </p:sp>
      <p:sp>
        <p:nvSpPr>
          <p:cNvPr id="3" name="Content Placeholder 2"/>
          <p:cNvSpPr>
            <a:spLocks noGrp="1"/>
          </p:cNvSpPr>
          <p:nvPr>
            <p:ph idx="1"/>
          </p:nvPr>
        </p:nvSpPr>
        <p:spPr/>
        <p:txBody>
          <a:bodyPr>
            <a:normAutofit/>
          </a:bodyPr>
          <a:lstStyle/>
          <a:p>
            <a:pPr marL="0" indent="0">
              <a:buNone/>
            </a:pPr>
            <a:r>
              <a:rPr lang="en-US" sz="2800" dirty="0"/>
              <a:t>Complex problems generates stress of employees. Stress is something that is resulted from relentless labor and task. Stress makes an individual weak to progress in their task. Excessive stress of the employees of T M </a:t>
            </a:r>
            <a:r>
              <a:rPr lang="en-US" sz="2800" dirty="0" err="1"/>
              <a:t>Lewin</a:t>
            </a:r>
            <a:r>
              <a:rPr lang="en-US" sz="2800" dirty="0"/>
              <a:t> will not let them work better which will result in bad performance of an organization. In this digital and modern world, workplace is suffering a lot from the stress of </a:t>
            </a:r>
            <a:r>
              <a:rPr lang="en-US" sz="2800" dirty="0" smtClean="0"/>
              <a:t>employees (Daniel</a:t>
            </a:r>
            <a:r>
              <a:rPr lang="en-US" sz="2800" dirty="0"/>
              <a:t>, 2019). </a:t>
            </a:r>
          </a:p>
        </p:txBody>
      </p:sp>
    </p:spTree>
    <p:extLst>
      <p:ext uri="{BB962C8B-B14F-4D97-AF65-F5344CB8AC3E}">
        <p14:creationId xmlns:p14="http://schemas.microsoft.com/office/powerpoint/2010/main" val="3300843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Cause and effect analysis of complex problem </a:t>
            </a:r>
            <a:br>
              <a:rPr lang="en-US" dirty="0"/>
            </a:br>
            <a:endParaRPr lang="en-US" dirty="0"/>
          </a:p>
        </p:txBody>
      </p:sp>
      <p:sp>
        <p:nvSpPr>
          <p:cNvPr id="3" name="Content Placeholder 2"/>
          <p:cNvSpPr>
            <a:spLocks noGrp="1"/>
          </p:cNvSpPr>
          <p:nvPr>
            <p:ph idx="1"/>
          </p:nvPr>
        </p:nvSpPr>
        <p:spPr/>
        <p:txBody>
          <a:bodyPr/>
          <a:lstStyle/>
          <a:p>
            <a:r>
              <a:rPr lang="en-US" dirty="0"/>
              <a:t>T</a:t>
            </a:r>
            <a:r>
              <a:rPr lang="en-US" dirty="0" smtClean="0"/>
              <a:t>he </a:t>
            </a:r>
            <a:r>
              <a:rPr lang="en-US" dirty="0"/>
              <a:t>complex </a:t>
            </a:r>
            <a:r>
              <a:rPr lang="en-US" dirty="0" smtClean="0"/>
              <a:t>problems are generated from the causes which are </a:t>
            </a:r>
            <a:r>
              <a:rPr lang="en-US" dirty="0"/>
              <a:t>mismanagement, Covid-19 and weakness of employees of the organization. The leading causes of stress of employees includes unsound sleep, pressure in workplace, worries, instability in family life, lack of vision in life, lack of peace at home </a:t>
            </a:r>
            <a:r>
              <a:rPr lang="en-US" dirty="0" err="1"/>
              <a:t>etc</a:t>
            </a:r>
            <a:r>
              <a:rPr lang="en-US" dirty="0"/>
              <a:t> (Joao, 2020). </a:t>
            </a:r>
          </a:p>
          <a:p>
            <a:r>
              <a:rPr lang="en-US" dirty="0" smtClean="0"/>
              <a:t>The impact of these causes are very consequential. They do not allow employees to perform up to the mark. The causes can also stimulate an individual to be drug addicted and go astray.</a:t>
            </a:r>
            <a:endParaRPr lang="en-US" dirty="0"/>
          </a:p>
        </p:txBody>
      </p:sp>
    </p:spTree>
    <p:extLst>
      <p:ext uri="{BB962C8B-B14F-4D97-AF65-F5344CB8AC3E}">
        <p14:creationId xmlns:p14="http://schemas.microsoft.com/office/powerpoint/2010/main" val="3534642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Fishone</a:t>
            </a:r>
            <a:r>
              <a:rPr lang="en-US" dirty="0"/>
              <a:t> Analysis of Stress </a:t>
            </a:r>
            <a:br>
              <a:rPr lang="en-US" dirty="0"/>
            </a:br>
            <a:endParaRPr lang="en-US" dirty="0"/>
          </a:p>
        </p:txBody>
      </p:sp>
      <p:sp>
        <p:nvSpPr>
          <p:cNvPr id="5" name="TextBox 4"/>
          <p:cNvSpPr txBox="1"/>
          <p:nvPr/>
        </p:nvSpPr>
        <p:spPr>
          <a:xfrm>
            <a:off x="6373504" y="2661313"/>
            <a:ext cx="5227093" cy="2246769"/>
          </a:xfrm>
          <a:prstGeom prst="rect">
            <a:avLst/>
          </a:prstGeom>
          <a:noFill/>
        </p:spPr>
        <p:txBody>
          <a:bodyPr wrap="square" rtlCol="0">
            <a:spAutoFit/>
          </a:bodyPr>
          <a:lstStyle/>
          <a:p>
            <a:r>
              <a:rPr lang="en-US" sz="2000" dirty="0"/>
              <a:t>the causes of insolvency of L M </a:t>
            </a:r>
            <a:r>
              <a:rPr lang="en-US" sz="2000" dirty="0" err="1"/>
              <a:t>Lewin</a:t>
            </a:r>
            <a:r>
              <a:rPr lang="en-US" sz="2000" dirty="0"/>
              <a:t> are poor management, impact of covid-19, unskilled employees, problems of materials and machines and problems of environment. This tool is named by its structure. It looks like a fishbone that is why it is called fishbone </a:t>
            </a:r>
            <a:r>
              <a:rPr lang="en-US" sz="2000" dirty="0" err="1" smtClean="0"/>
              <a:t>digram</a:t>
            </a:r>
            <a:r>
              <a:rPr lang="en-US" sz="2000" dirty="0" smtClean="0"/>
              <a:t> (Osorio-Tovar </a:t>
            </a:r>
            <a:r>
              <a:rPr lang="en-US" sz="2000" dirty="0"/>
              <a:t>et al., 2020). </a:t>
            </a:r>
            <a:endParaRPr lang="en-US" sz="2000" dirty="0">
              <a:latin typeface="+mj-lt"/>
              <a:cs typeface="Times New Roman" panose="02020603050405020304" pitchFamily="18" charset="0"/>
            </a:endParaRPr>
          </a:p>
        </p:txBody>
      </p:sp>
      <p:pic>
        <p:nvPicPr>
          <p:cNvPr id="8" name="Image1"/>
          <p:cNvPicPr>
            <a:picLocks noGrp="1"/>
          </p:cNvPicPr>
          <p:nvPr>
            <p:ph idx="1"/>
          </p:nvPr>
        </p:nvPicPr>
        <p:blipFill rotWithShape="1">
          <a:blip r:embed="rId3" cstate="print"/>
          <a:srcRect l="3117" t="1" r="5975" b="3997"/>
          <a:stretch/>
        </p:blipFill>
        <p:spPr>
          <a:xfrm>
            <a:off x="1009934" y="2754314"/>
            <a:ext cx="4776717" cy="2295358"/>
          </a:xfrm>
          <a:prstGeom prst="rect">
            <a:avLst/>
          </a:prstGeom>
        </p:spPr>
      </p:pic>
    </p:spTree>
    <p:extLst>
      <p:ext uri="{BB962C8B-B14F-4D97-AF65-F5344CB8AC3E}">
        <p14:creationId xmlns:p14="http://schemas.microsoft.com/office/powerpoint/2010/main" val="929064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PESTLE analysis of macro environmental factors affecting complex problem </a:t>
            </a:r>
            <a:br>
              <a:rPr lang="en-US" dirty="0"/>
            </a:br>
            <a:endParaRPr lang="en-US" dirty="0"/>
          </a:p>
        </p:txBody>
      </p:sp>
      <p:sp>
        <p:nvSpPr>
          <p:cNvPr id="3" name="Content Placeholder 2"/>
          <p:cNvSpPr>
            <a:spLocks noGrp="1"/>
          </p:cNvSpPr>
          <p:nvPr>
            <p:ph idx="1"/>
          </p:nvPr>
        </p:nvSpPr>
        <p:spPr/>
        <p:txBody>
          <a:bodyPr>
            <a:normAutofit/>
          </a:bodyPr>
          <a:lstStyle/>
          <a:p>
            <a:pPr marL="0" indent="0">
              <a:buNone/>
            </a:pPr>
            <a:r>
              <a:rPr lang="en-US" b="1" dirty="0"/>
              <a:t>Political </a:t>
            </a:r>
            <a:r>
              <a:rPr lang="en-US" b="1" dirty="0" smtClean="0"/>
              <a:t>factors: </a:t>
            </a:r>
            <a:r>
              <a:rPr lang="en-US" dirty="0" smtClean="0"/>
              <a:t>Instability of government, exit of Britain from EU (</a:t>
            </a:r>
            <a:r>
              <a:rPr lang="en-US" dirty="0" err="1" smtClean="0"/>
              <a:t>Odey</a:t>
            </a:r>
            <a:r>
              <a:rPr lang="en-US" dirty="0"/>
              <a:t>, </a:t>
            </a:r>
            <a:r>
              <a:rPr lang="en-US" dirty="0" smtClean="0"/>
              <a:t>2021)</a:t>
            </a:r>
          </a:p>
          <a:p>
            <a:pPr marL="0" indent="0">
              <a:buNone/>
            </a:pPr>
            <a:r>
              <a:rPr lang="en-US" b="1" dirty="0"/>
              <a:t>Economic </a:t>
            </a:r>
            <a:r>
              <a:rPr lang="en-US" b="1" dirty="0" smtClean="0"/>
              <a:t>factors: </a:t>
            </a:r>
            <a:r>
              <a:rPr lang="en-US" dirty="0" smtClean="0"/>
              <a:t>High inflation, income tax, economic downfall, reduction of disposable income.</a:t>
            </a:r>
          </a:p>
          <a:p>
            <a:pPr marL="0" indent="0">
              <a:buNone/>
            </a:pPr>
            <a:r>
              <a:rPr lang="en-US" b="1" dirty="0"/>
              <a:t>Social </a:t>
            </a:r>
            <a:r>
              <a:rPr lang="en-US" b="1" dirty="0" smtClean="0"/>
              <a:t>factors: </a:t>
            </a:r>
            <a:r>
              <a:rPr lang="en-US" dirty="0" smtClean="0"/>
              <a:t>High expectation, lack of communication, lack of interaction, loneliness (</a:t>
            </a:r>
            <a:r>
              <a:rPr lang="en-US" dirty="0" err="1" smtClean="0"/>
              <a:t>Nazari</a:t>
            </a:r>
            <a:r>
              <a:rPr lang="en-US" dirty="0" smtClean="0"/>
              <a:t> </a:t>
            </a:r>
            <a:r>
              <a:rPr lang="en-US" dirty="0"/>
              <a:t>et al., </a:t>
            </a:r>
            <a:r>
              <a:rPr lang="en-US" dirty="0" smtClean="0"/>
              <a:t>2018.</a:t>
            </a:r>
          </a:p>
          <a:p>
            <a:pPr marL="0" indent="0">
              <a:buNone/>
            </a:pPr>
            <a:endParaRPr lang="en-US" dirty="0"/>
          </a:p>
        </p:txBody>
      </p:sp>
    </p:spTree>
    <p:extLst>
      <p:ext uri="{BB962C8B-B14F-4D97-AF65-F5344CB8AC3E}">
        <p14:creationId xmlns:p14="http://schemas.microsoft.com/office/powerpoint/2010/main" val="3944631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10185" y="1705971"/>
            <a:ext cx="8830101" cy="3138984"/>
          </a:xfrm>
          <a:prstGeom prst="rect">
            <a:avLst/>
          </a:prstGeom>
          <a:noFill/>
        </p:spPr>
        <p:txBody>
          <a:bodyPr wrap="square" rtlCol="0">
            <a:spAutoFit/>
          </a:bodyPr>
          <a:lstStyle/>
          <a:p>
            <a:r>
              <a:rPr lang="en-US" sz="2400" b="1" dirty="0"/>
              <a:t>Technological </a:t>
            </a:r>
            <a:r>
              <a:rPr lang="en-US" sz="2400" b="1" dirty="0" smtClean="0"/>
              <a:t>factors</a:t>
            </a:r>
            <a:r>
              <a:rPr lang="en-US" sz="2400" dirty="0" smtClean="0"/>
              <a:t>:  lack </a:t>
            </a:r>
            <a:r>
              <a:rPr lang="en-US" sz="2400" dirty="0"/>
              <a:t>of knowledge and skills in technology, reduction of job opportunities and cut of employment due to Technology. </a:t>
            </a:r>
            <a:endParaRPr lang="en-US" sz="2400" dirty="0" smtClean="0"/>
          </a:p>
          <a:p>
            <a:endParaRPr lang="en-US" sz="2400" dirty="0"/>
          </a:p>
          <a:p>
            <a:r>
              <a:rPr lang="en-US" sz="2400" b="1" dirty="0"/>
              <a:t>The legal </a:t>
            </a:r>
            <a:r>
              <a:rPr lang="en-US" sz="2400" b="1" dirty="0" smtClean="0"/>
              <a:t>factors: </a:t>
            </a:r>
            <a:r>
              <a:rPr lang="en-US" sz="2400" dirty="0" smtClean="0"/>
              <a:t>labor </a:t>
            </a:r>
            <a:r>
              <a:rPr lang="en-US" sz="2400" dirty="0"/>
              <a:t>law, constantly changing laws and regulations. </a:t>
            </a:r>
            <a:endParaRPr lang="en-US" sz="2400" dirty="0" smtClean="0"/>
          </a:p>
          <a:p>
            <a:endParaRPr lang="en-US" sz="2400" dirty="0"/>
          </a:p>
          <a:p>
            <a:r>
              <a:rPr lang="en-US" sz="2400" b="1" dirty="0"/>
              <a:t>Environmental </a:t>
            </a:r>
            <a:r>
              <a:rPr lang="en-US" sz="2400" b="1" dirty="0" smtClean="0"/>
              <a:t>factors</a:t>
            </a:r>
            <a:r>
              <a:rPr lang="en-US" sz="2400" dirty="0" smtClean="0"/>
              <a:t>: traffic </a:t>
            </a:r>
            <a:r>
              <a:rPr lang="en-US" sz="2400" dirty="0"/>
              <a:t>congestion, air pollution, global warming, climate </a:t>
            </a:r>
            <a:r>
              <a:rPr lang="en-US" sz="2400" dirty="0" smtClean="0"/>
              <a:t>change</a:t>
            </a:r>
            <a:r>
              <a:rPr lang="en-US" sz="2400" dirty="0"/>
              <a:t> </a:t>
            </a:r>
            <a:r>
              <a:rPr lang="en-US" sz="2400" dirty="0" smtClean="0"/>
              <a:t>(Chand </a:t>
            </a:r>
            <a:r>
              <a:rPr lang="en-US" sz="2400" dirty="0"/>
              <a:t>et al., 2021). </a:t>
            </a:r>
          </a:p>
        </p:txBody>
      </p:sp>
    </p:spTree>
    <p:extLst>
      <p:ext uri="{BB962C8B-B14F-4D97-AF65-F5344CB8AC3E}">
        <p14:creationId xmlns:p14="http://schemas.microsoft.com/office/powerpoint/2010/main" val="107501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Evaluation of best alternative solutions to work related stress</a:t>
            </a:r>
            <a:br>
              <a:rPr lang="en-US" dirty="0"/>
            </a:br>
            <a:endParaRPr lang="en-US" dirty="0"/>
          </a:p>
        </p:txBody>
      </p:sp>
      <p:sp>
        <p:nvSpPr>
          <p:cNvPr id="3" name="Content Placeholder 2"/>
          <p:cNvSpPr>
            <a:spLocks noGrp="1"/>
          </p:cNvSpPr>
          <p:nvPr>
            <p:ph idx="1"/>
          </p:nvPr>
        </p:nvSpPr>
        <p:spPr/>
        <p:txBody>
          <a:bodyPr>
            <a:normAutofit lnSpcReduction="10000"/>
          </a:bodyPr>
          <a:lstStyle/>
          <a:p>
            <a:r>
              <a:rPr lang="en-US" dirty="0"/>
              <a:t>Reduction of communication gap among employees and employers Della </a:t>
            </a:r>
            <a:r>
              <a:rPr lang="en-US" dirty="0" smtClean="0"/>
              <a:t>(Valle </a:t>
            </a:r>
            <a:r>
              <a:rPr lang="en-US" dirty="0"/>
              <a:t>et al., 2020). </a:t>
            </a:r>
          </a:p>
          <a:p>
            <a:r>
              <a:rPr lang="en-US" dirty="0"/>
              <a:t>Unbiasedness of employers </a:t>
            </a:r>
          </a:p>
          <a:p>
            <a:r>
              <a:rPr lang="en-US" dirty="0"/>
              <a:t>Ethical appraisal system</a:t>
            </a:r>
          </a:p>
          <a:p>
            <a:r>
              <a:rPr lang="en-US" dirty="0"/>
              <a:t>High pay </a:t>
            </a:r>
          </a:p>
          <a:p>
            <a:r>
              <a:rPr lang="en-US" dirty="0"/>
              <a:t>Proper recreational activities </a:t>
            </a:r>
            <a:r>
              <a:rPr lang="en-US" dirty="0" smtClean="0"/>
              <a:t>(</a:t>
            </a:r>
            <a:r>
              <a:rPr lang="en-US" dirty="0" err="1" smtClean="0"/>
              <a:t>Bamberry</a:t>
            </a:r>
            <a:r>
              <a:rPr lang="en-US" dirty="0" smtClean="0"/>
              <a:t> </a:t>
            </a:r>
            <a:r>
              <a:rPr lang="en-US" dirty="0"/>
              <a:t>et al., 2019). </a:t>
            </a:r>
          </a:p>
          <a:p>
            <a:r>
              <a:rPr lang="en-US" dirty="0"/>
              <a:t>Identification of the causes of the stress of employees </a:t>
            </a:r>
          </a:p>
          <a:p>
            <a:endParaRPr lang="en-US" dirty="0"/>
          </a:p>
        </p:txBody>
      </p:sp>
    </p:spTree>
    <p:extLst>
      <p:ext uri="{BB962C8B-B14F-4D97-AF65-F5344CB8AC3E}">
        <p14:creationId xmlns:p14="http://schemas.microsoft.com/office/powerpoint/2010/main" val="45730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Conclusion </a:t>
            </a:r>
            <a:br>
              <a:rPr lang="en-US" dirty="0"/>
            </a:br>
            <a:endParaRPr lang="en-US" dirty="0"/>
          </a:p>
        </p:txBody>
      </p:sp>
      <p:sp>
        <p:nvSpPr>
          <p:cNvPr id="3" name="Content Placeholder 2"/>
          <p:cNvSpPr>
            <a:spLocks noGrp="1"/>
          </p:cNvSpPr>
          <p:nvPr>
            <p:ph idx="1"/>
          </p:nvPr>
        </p:nvSpPr>
        <p:spPr/>
        <p:txBody>
          <a:bodyPr/>
          <a:lstStyle/>
          <a:p>
            <a:pPr marL="0" indent="0">
              <a:buNone/>
            </a:pPr>
            <a:r>
              <a:rPr lang="en-US" dirty="0"/>
              <a:t>Excessive stress is causing harm of themselves and their organizations. Their stress can be stimulated by external and internal factors. For knowing the reasons of complex problems, a pestle analysis if external environment has been conducted where it found out that each area of external environment can cause complex problems</a:t>
            </a:r>
          </a:p>
        </p:txBody>
      </p:sp>
    </p:spTree>
    <p:extLst>
      <p:ext uri="{BB962C8B-B14F-4D97-AF65-F5344CB8AC3E}">
        <p14:creationId xmlns:p14="http://schemas.microsoft.com/office/powerpoint/2010/main" val="2753597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82640" y="545910"/>
            <a:ext cx="3357348" cy="830997"/>
          </a:xfrm>
          <a:prstGeom prst="rect">
            <a:avLst/>
          </a:prstGeom>
          <a:noFill/>
        </p:spPr>
        <p:txBody>
          <a:bodyPr wrap="square" rtlCol="0">
            <a:spAutoFit/>
          </a:bodyPr>
          <a:lstStyle/>
          <a:p>
            <a:r>
              <a:rPr lang="en-US" sz="2400" b="1" dirty="0" smtClean="0"/>
              <a:t>Reference</a:t>
            </a:r>
            <a:endParaRPr lang="en-US" sz="2400" b="1" dirty="0"/>
          </a:p>
          <a:p>
            <a:endParaRPr lang="en-US" sz="2400" b="1" dirty="0"/>
          </a:p>
        </p:txBody>
      </p:sp>
      <p:sp>
        <p:nvSpPr>
          <p:cNvPr id="3" name="TextBox 2"/>
          <p:cNvSpPr txBox="1"/>
          <p:nvPr/>
        </p:nvSpPr>
        <p:spPr>
          <a:xfrm>
            <a:off x="982640" y="1555844"/>
            <a:ext cx="10426888" cy="4616648"/>
          </a:xfrm>
          <a:prstGeom prst="rect">
            <a:avLst/>
          </a:prstGeom>
          <a:noFill/>
        </p:spPr>
        <p:txBody>
          <a:bodyPr wrap="square" rtlCol="0">
            <a:spAutoFit/>
          </a:bodyPr>
          <a:lstStyle/>
          <a:p>
            <a:r>
              <a:rPr lang="en-US" sz="1400" dirty="0"/>
              <a:t>Daniel, C.O., (2019). Effects of job stress on employee’s performance. International Journal of Business, Management and Social Research, 6(02), pp.375-382.</a:t>
            </a:r>
          </a:p>
          <a:p>
            <a:r>
              <a:rPr lang="en-US" sz="1400" dirty="0"/>
              <a:t>Joao, E., (2020). Causes and consequences of map </a:t>
            </a:r>
            <a:r>
              <a:rPr lang="en-US" sz="1400" dirty="0" err="1"/>
              <a:t>generalisation</a:t>
            </a:r>
            <a:r>
              <a:rPr lang="en-US" sz="1400" dirty="0"/>
              <a:t>. CRC Press.</a:t>
            </a:r>
          </a:p>
          <a:p>
            <a:r>
              <a:rPr lang="en-US" sz="1400" dirty="0"/>
              <a:t>Osorio-Tovar, J. and </a:t>
            </a:r>
            <a:r>
              <a:rPr lang="en-US" sz="1400" dirty="0" err="1"/>
              <a:t>Grimaldo</a:t>
            </a:r>
            <a:r>
              <a:rPr lang="en-US" sz="1400" dirty="0"/>
              <a:t>-Guerrero, J.W., (2020), May. Risk assessment of PCP lift system using a fishbone diagram and MICMAC method. In IOP Conference Series: Materials Science and Engineering (Vol. 844, No. 1, p. 012013). IOP Publishing.</a:t>
            </a:r>
          </a:p>
          <a:p>
            <a:r>
              <a:rPr lang="en-US" sz="1400" dirty="0" err="1"/>
              <a:t>Nandonde</a:t>
            </a:r>
            <a:r>
              <a:rPr lang="en-US" sz="1400" dirty="0"/>
              <a:t>, F.A., (2019). A PESTLE analysis of international retailing in the East African Community. Global Business and Organizational Excellence, 38(4), pp.54-61.</a:t>
            </a:r>
          </a:p>
          <a:p>
            <a:r>
              <a:rPr lang="en-US" sz="1400" dirty="0" err="1"/>
              <a:t>Odey</a:t>
            </a:r>
            <a:r>
              <a:rPr lang="en-US" sz="1400" dirty="0"/>
              <a:t>, L.D., (2021). An Evaluation of Challenges Affecting New Technology Startups in the United Kingdom Today: A Pest Analysis.</a:t>
            </a:r>
          </a:p>
          <a:p>
            <a:r>
              <a:rPr lang="en-US" sz="1400" dirty="0" err="1"/>
              <a:t>Nazari</a:t>
            </a:r>
            <a:r>
              <a:rPr lang="en-US" sz="1400" dirty="0"/>
              <a:t>, B., </a:t>
            </a:r>
            <a:r>
              <a:rPr lang="en-US" sz="1400" dirty="0" err="1"/>
              <a:t>Liaghat</a:t>
            </a:r>
            <a:r>
              <a:rPr lang="en-US" sz="1400" dirty="0"/>
              <a:t>, A., </a:t>
            </a:r>
            <a:r>
              <a:rPr lang="en-US" sz="1400" dirty="0" err="1"/>
              <a:t>Akbari</a:t>
            </a:r>
            <a:r>
              <a:rPr lang="en-US" sz="1400" dirty="0"/>
              <a:t>, M.R. and </a:t>
            </a:r>
            <a:r>
              <a:rPr lang="en-US" sz="1400" dirty="0" err="1"/>
              <a:t>Keshavarz</a:t>
            </a:r>
            <a:r>
              <a:rPr lang="en-US" sz="1400" dirty="0"/>
              <a:t>, M., (2018). Irrigation water management in Iran: Implications for water use efficiency improvement. Agricultural water management, 208, pp.7-18.</a:t>
            </a:r>
          </a:p>
          <a:p>
            <a:r>
              <a:rPr lang="en-US" sz="1400" dirty="0"/>
              <a:t>Chand, A.A., </a:t>
            </a:r>
            <a:r>
              <a:rPr lang="en-US" sz="1400" dirty="0" err="1"/>
              <a:t>Lal</a:t>
            </a:r>
            <a:r>
              <a:rPr lang="en-US" sz="1400" dirty="0"/>
              <a:t>, P.P., Prasad, K.A. and </a:t>
            </a:r>
            <a:r>
              <a:rPr lang="en-US" sz="1400" dirty="0" err="1"/>
              <a:t>Mamun</a:t>
            </a:r>
            <a:r>
              <a:rPr lang="en-US" sz="1400" dirty="0"/>
              <a:t>, K.A., (2021). Practice, benefits, and impact of personal protective equipment (PPE) during covid-19 pandemic: Envisioning the UN sustainable development goals (SDGs) through the lens of clean water sanitation, life below water, and life on land in Fiji. Annals of Medicine and Surgery, 70, p.102763</a:t>
            </a:r>
          </a:p>
          <a:p>
            <a:r>
              <a:rPr lang="en-US" sz="1400" dirty="0"/>
              <a:t>Della Valle, E., </a:t>
            </a:r>
            <a:r>
              <a:rPr lang="en-US" sz="1400" dirty="0" err="1"/>
              <a:t>Palermi</a:t>
            </a:r>
            <a:r>
              <a:rPr lang="en-US" sz="1400" dirty="0"/>
              <a:t>, S., Aloe, I., </a:t>
            </a:r>
            <a:r>
              <a:rPr lang="en-US" sz="1400" dirty="0" err="1"/>
              <a:t>Marcantonio</a:t>
            </a:r>
            <a:r>
              <a:rPr lang="en-US" sz="1400" dirty="0"/>
              <a:t>, R., </a:t>
            </a:r>
            <a:r>
              <a:rPr lang="en-US" sz="1400" dirty="0" err="1"/>
              <a:t>Spera</a:t>
            </a:r>
            <a:r>
              <a:rPr lang="en-US" sz="1400" dirty="0"/>
              <a:t>, R., </a:t>
            </a:r>
            <a:r>
              <a:rPr lang="en-US" sz="1400" dirty="0" err="1"/>
              <a:t>Montagnani</a:t>
            </a:r>
            <a:r>
              <a:rPr lang="en-US" sz="1400" dirty="0"/>
              <a:t>, S. and </a:t>
            </a:r>
            <a:r>
              <a:rPr lang="en-US" sz="1400" dirty="0" err="1"/>
              <a:t>Sirico</a:t>
            </a:r>
            <a:r>
              <a:rPr lang="en-US" sz="1400" dirty="0"/>
              <a:t>, F., (2020). Effectiveness of workplace yoga interventions to reduce perceived stress in employees: A systematic review and meta-analysis. Journal of functional morphology and kinesiology, 5(2), p.33.</a:t>
            </a:r>
          </a:p>
          <a:p>
            <a:r>
              <a:rPr lang="en-US" sz="1400" dirty="0"/>
              <a:t>Singh, R.S. and O'Brien, W.H., (2020). The impact of work stress on sexual minority employees: Could psychological flexibility be a helpful solution?. Stress and Health, 36(1), pp.59-74.</a:t>
            </a:r>
          </a:p>
          <a:p>
            <a:r>
              <a:rPr lang="en-US" sz="1400" dirty="0" err="1"/>
              <a:t>Krajewska</a:t>
            </a:r>
            <a:r>
              <a:rPr lang="en-US" sz="1400" dirty="0"/>
              <a:t>, J., (2021). Designing taking into account the factor reducing stress in the workplace. Builder, 25.</a:t>
            </a:r>
          </a:p>
          <a:p>
            <a:r>
              <a:rPr lang="en-US" sz="1400" dirty="0" err="1"/>
              <a:t>Bamberry</a:t>
            </a:r>
            <a:r>
              <a:rPr lang="en-US" sz="1400" dirty="0"/>
              <a:t>, L., Cumming, T., Roberts, R. and </a:t>
            </a:r>
            <a:r>
              <a:rPr lang="en-US" sz="1400" dirty="0" err="1"/>
              <a:t>Rossiter</a:t>
            </a:r>
            <a:r>
              <a:rPr lang="en-US" sz="1400" dirty="0"/>
              <a:t>, R., (2019), May. Researching workplace well-being for improved </a:t>
            </a:r>
            <a:r>
              <a:rPr lang="en-US" sz="1400" dirty="0" err="1"/>
              <a:t>labour</a:t>
            </a:r>
            <a:r>
              <a:rPr lang="en-US" sz="1400" dirty="0"/>
              <a:t> relations. In 6th Regulating for Decent Work Conference: Work and well-being in the 21st Century (pp. 1-10).</a:t>
            </a:r>
          </a:p>
          <a:p>
            <a:endParaRPr lang="en-US" sz="1400" dirty="0"/>
          </a:p>
        </p:txBody>
      </p:sp>
    </p:spTree>
    <p:extLst>
      <p:ext uri="{BB962C8B-B14F-4D97-AF65-F5344CB8AC3E}">
        <p14:creationId xmlns:p14="http://schemas.microsoft.com/office/powerpoint/2010/main" val="27971074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57</TotalTime>
  <Words>2877</Words>
  <Application>Microsoft Macintosh PowerPoint</Application>
  <PresentationFormat>Widescreen</PresentationFormat>
  <Paragraphs>94</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Calibri</vt:lpstr>
      <vt:lpstr>Garamond</vt:lpstr>
      <vt:lpstr>Times New Roman</vt:lpstr>
      <vt:lpstr>Arial</vt:lpstr>
      <vt:lpstr>Organic</vt:lpstr>
      <vt:lpstr>Problem Solving Decision Making</vt:lpstr>
      <vt:lpstr>Table of contents  </vt:lpstr>
      <vt:lpstr>The Nature and Impact of Complex Problems on Employees and Their Organizations  </vt:lpstr>
      <vt:lpstr>Cause and effect analysis of complex problem  </vt:lpstr>
      <vt:lpstr>Fishone Analysis of Stress  </vt:lpstr>
      <vt:lpstr>PESTLE analysis of macro environmental factors affecting complex problem  </vt:lpstr>
      <vt:lpstr>PowerPoint Presentation</vt:lpstr>
      <vt:lpstr>Evaluation of best alternative solutions to work related stress </vt:lpstr>
      <vt:lpstr>Conclusion  </vt:lpstr>
      <vt:lpstr>PowerPoint Presentation</vt:lpstr>
    </vt:vector>
  </TitlesOfParts>
  <Manager/>
  <Company/>
  <LinksUpToDate>false</LinksUpToDate>
  <SharedDoc>false</SharedDoc>
  <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Decision Making</dc:title>
  <dc:subject/>
  <dc:creator/>
  <cp:keywords/>
  <dc:description/>
  <cp:lastModifiedBy>Microsoft Office User</cp:lastModifiedBy>
  <cp:revision>10</cp:revision>
  <dcterms:created xsi:type="dcterms:W3CDTF">2022-10-23T03:22:01Z</dcterms:created>
  <dcterms:modified xsi:type="dcterms:W3CDTF">2022-10-28T08:08:28Z</dcterms:modified>
  <cp:category/>
</cp:coreProperties>
</file>