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CAFE727-865B-D7C0-82E7-437599F1B70C}" v="1049" dt="2026-06-11T14:27:02.08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14134-pyramid-png-file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ngall.com/question-mark-png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B577FF9-3543-4875-815D-3D87BD8A20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74815" y="483018"/>
            <a:ext cx="5221185" cy="2745443"/>
          </a:xfrm>
        </p:spPr>
        <p:txBody>
          <a:bodyPr anchor="b">
            <a:normAutofit/>
          </a:bodyPr>
          <a:lstStyle/>
          <a:p>
            <a:r>
              <a:rPr lang="en-GB" sz="4200" b="1"/>
              <a:t>Maslow's Hierarchy  Needs</a:t>
            </a:r>
            <a:br>
              <a:rPr lang="en-GB" sz="4200" b="1"/>
            </a:br>
            <a:r>
              <a:rPr lang="en-GB" sz="4200" b="1"/>
              <a:t>by Teresa Manuel and Onika Nembhard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70148" y="3614449"/>
            <a:ext cx="5221185" cy="210210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300" b="1" dirty="0"/>
              <a:t>Maslow's hierarchy of needs is a theory primarily based on humanistic </a:t>
            </a:r>
            <a:r>
              <a:rPr lang="en-GB" sz="1300" b="1" dirty="0" err="1"/>
              <a:t>philosphy</a:t>
            </a:r>
            <a:r>
              <a:rPr lang="en-GB" sz="1300" b="1" dirty="0"/>
              <a:t>, qualitative observations of high- achieving individuals, an early anthropological fieldwork.</a:t>
            </a:r>
          </a:p>
          <a:p>
            <a:r>
              <a:rPr lang="en-GB" sz="1300" b="1"/>
              <a:t>The formulation of his 1943 theory relied on three main pillars:</a:t>
            </a:r>
          </a:p>
          <a:p>
            <a:r>
              <a:rPr lang="en-GB" sz="1300" b="1"/>
              <a:t>1.Humanistic </a:t>
            </a:r>
            <a:r>
              <a:rPr lang="en-GB" sz="1300" b="1" err="1"/>
              <a:t>Philosop</a:t>
            </a:r>
            <a:r>
              <a:rPr lang="en-GB" sz="1300" b="1"/>
              <a:t>hy</a:t>
            </a:r>
          </a:p>
          <a:p>
            <a:r>
              <a:rPr lang="en-GB" sz="1300" b="1"/>
              <a:t>2. Case Studies of "Exemplary" people</a:t>
            </a:r>
          </a:p>
          <a:p>
            <a:r>
              <a:rPr lang="en-GB" sz="1300" b="1"/>
              <a:t>3. Anthropological Fieldwork with the Blackfoot Nation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5569EEC-E12F-4856-B407-02B2813A4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04059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CF860788-3A6A-45A3-B3F1-06F159665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67336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804F323-5505-2EF6-37AA-1AC0C0C230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651243" y="1224679"/>
            <a:ext cx="4939504" cy="4025695"/>
          </a:xfrm>
          <a:custGeom>
            <a:avLst/>
            <a:gdLst/>
            <a:ahLst/>
            <a:cxnLst/>
            <a:rect l="l" t="t" r="r" b="b"/>
            <a:pathLst>
              <a:path w="4579832" h="5347063">
                <a:moveTo>
                  <a:pt x="106985" y="0"/>
                </a:moveTo>
                <a:lnTo>
                  <a:pt x="4472847" y="0"/>
                </a:lnTo>
                <a:cubicBezTo>
                  <a:pt x="4531933" y="0"/>
                  <a:pt x="4579832" y="47899"/>
                  <a:pt x="4579832" y="106985"/>
                </a:cubicBezTo>
                <a:lnTo>
                  <a:pt x="4579832" y="5240078"/>
                </a:lnTo>
                <a:cubicBezTo>
                  <a:pt x="4579832" y="5299164"/>
                  <a:pt x="4531933" y="5347063"/>
                  <a:pt x="4472847" y="5347063"/>
                </a:cubicBezTo>
                <a:lnTo>
                  <a:pt x="106985" y="5347063"/>
                </a:lnTo>
                <a:cubicBezTo>
                  <a:pt x="47899" y="5347063"/>
                  <a:pt x="0" y="5299164"/>
                  <a:pt x="0" y="5240078"/>
                </a:cubicBezTo>
                <a:lnTo>
                  <a:pt x="0" y="106985"/>
                </a:lnTo>
                <a:cubicBezTo>
                  <a:pt x="0" y="47899"/>
                  <a:pt x="47899" y="0"/>
                  <a:pt x="106985" y="0"/>
                </a:cubicBezTo>
                <a:close/>
              </a:path>
            </a:pathLst>
          </a:custGeom>
        </p:spPr>
      </p:pic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DF1E3393-B852-4883-B778-ED35251129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32259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9853D09-4205-4CC7-83EB-288E886AC9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8440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D040B79-3E73-4A31-840D-D6B9C9FDFC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47511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156C6AE5-3F8B-42AC-9EA4-1B686A11E9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43820" y="5835650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DD7B736-48F6-3334-2696-9057266092F5}"/>
              </a:ext>
            </a:extLst>
          </p:cNvPr>
          <p:cNvSpPr txBox="1"/>
          <p:nvPr/>
        </p:nvSpPr>
        <p:spPr>
          <a:xfrm>
            <a:off x="2305050" y="6515100"/>
            <a:ext cx="7581900" cy="317500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AB9223-CC80-BFF0-0580-CAB0C7E700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FF0000"/>
                </a:solidFill>
              </a:rPr>
              <a:t>Why Is Maslow's Theory Important to health and Social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6A321-3545-A7A4-8E3A-C3A31342FE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In Health and Social Care, Maslows's </a:t>
            </a:r>
            <a:r>
              <a:rPr lang="en-GB" dirty="0" err="1"/>
              <a:t>heirachy</a:t>
            </a:r>
            <a:r>
              <a:rPr lang="en-GB" dirty="0"/>
              <a:t> of needs is vital because it focuses on delivering person- centred care.</a:t>
            </a:r>
          </a:p>
          <a:p>
            <a:r>
              <a:rPr lang="en-GB" dirty="0"/>
              <a:t>The theory provides </a:t>
            </a:r>
            <a:r>
              <a:rPr lang="en-GB" dirty="0" err="1"/>
              <a:t>practicitioners</a:t>
            </a:r>
            <a:r>
              <a:rPr lang="en-GB" dirty="0"/>
              <a:t> with a framework to understand that a patient's physical recovery is deeply linked to their emotional, </a:t>
            </a:r>
            <a:r>
              <a:rPr lang="en-GB" dirty="0" err="1"/>
              <a:t>pyschological</a:t>
            </a:r>
            <a:r>
              <a:rPr lang="en-GB" dirty="0"/>
              <a:t>, and social wellbeing</a:t>
            </a:r>
          </a:p>
        </p:txBody>
      </p:sp>
      <p:pic>
        <p:nvPicPr>
          <p:cNvPr id="4" name="Picture 3" descr="A group of colorful circles with question marks&#10;&#10;AI-generated content may be incorrect.">
            <a:extLst>
              <a:ext uri="{FF2B5EF4-FFF2-40B4-BE49-F238E27FC236}">
                <a16:creationId xmlns:a16="http://schemas.microsoft.com/office/drawing/2014/main" id="{6E980D0F-1E65-0E55-09C8-2F7D6C95716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708571" y="4326089"/>
            <a:ext cx="3037115" cy="180899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6AF807D-1E79-1F49-BFD1-5CA591162E46}"/>
              </a:ext>
            </a:extLst>
          </p:cNvPr>
          <p:cNvSpPr txBox="1"/>
          <p:nvPr/>
        </p:nvSpPr>
        <p:spPr>
          <a:xfrm>
            <a:off x="1524000" y="6145213"/>
            <a:ext cx="9144000" cy="317500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41710231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7A10EAD9-C3CC-218B-4C57-CBC56880E8A7}"/>
              </a:ext>
            </a:extLst>
          </p:cNvPr>
          <p:cNvSpPr txBox="1"/>
          <p:nvPr/>
        </p:nvSpPr>
        <p:spPr>
          <a:xfrm>
            <a:off x="3027924" y="991261"/>
            <a:ext cx="5754696" cy="183734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How to apply Maslow,s  Theory in Health and Social Care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C023CF3-E2E5-A9E0-5535-C4D5C310A50D}"/>
              </a:ext>
            </a:extLst>
          </p:cNvPr>
          <p:cNvSpPr txBox="1"/>
          <p:nvPr/>
        </p:nvSpPr>
        <p:spPr>
          <a:xfrm>
            <a:off x="3050412" y="2979336"/>
            <a:ext cx="5709721" cy="243086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Core ways Care Teams Apply the Framework: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Physiological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Safety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Belonging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Esteem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Self- actualisation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Multidisciplinary  team collaboration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As human needs span the entire pyramid, applying Maslows.s theory requires a team of different professionals</a:t>
            </a:r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660255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Maslow's Hierarchy  Needs by Teresa Manuel and Onika Nembhard</vt:lpstr>
      <vt:lpstr>Why Is Maslow's Theory Important to health and Social Care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228</cp:revision>
  <dcterms:created xsi:type="dcterms:W3CDTF">2026-06-11T13:33:12Z</dcterms:created>
  <dcterms:modified xsi:type="dcterms:W3CDTF">2026-06-18T08:07:34Z</dcterms:modified>
</cp:coreProperties>
</file>