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8" r:id="rId3"/>
    <p:sldId id="271" r:id="rId4"/>
    <p:sldId id="284" r:id="rId5"/>
    <p:sldId id="280" r:id="rId6"/>
    <p:sldId id="283" r:id="rId7"/>
    <p:sldId id="285" r:id="rId8"/>
    <p:sldId id="286" r:id="rId9"/>
    <p:sldId id="279" r:id="rId10"/>
    <p:sldId id="287" r:id="rId11"/>
    <p:sldId id="277" r:id="rId12"/>
    <p:sldId id="264" r:id="rId13"/>
    <p:sldId id="273" r:id="rId14"/>
    <p:sldId id="274" r:id="rId15"/>
    <p:sldId id="266" r:id="rId16"/>
    <p:sldId id="267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25" autoAdjust="0"/>
    <p:restoredTop sz="94693"/>
  </p:normalViewPr>
  <p:slideViewPr>
    <p:cSldViewPr snapToGrid="0" snapToObjects="1">
      <p:cViewPr>
        <p:scale>
          <a:sx n="66" d="100"/>
          <a:sy n="66" d="100"/>
        </p:scale>
        <p:origin x="-136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D130595-29B3-488F-80A1-9DC07CB5CC8A}"/>
    <pc:docChg chg="addSld delSld modSld">
      <pc:chgData name="" userId="" providerId="" clId="Web-{1D130595-29B3-488F-80A1-9DC07CB5CC8A}" dt="2019-11-28T12:30:11.080" v="593" actId="14100"/>
      <pc:docMkLst>
        <pc:docMk/>
      </pc:docMkLst>
      <pc:sldChg chg="addSp modSp modTransition">
        <pc:chgData name="" userId="" providerId="" clId="Web-{1D130595-29B3-488F-80A1-9DC07CB5CC8A}" dt="2019-11-28T12:30:11.080" v="593" actId="14100"/>
        <pc:sldMkLst>
          <pc:docMk/>
          <pc:sldMk cId="1966987306" sldId="256"/>
        </pc:sldMkLst>
        <pc:spChg chg="mod">
          <ac:chgData name="" userId="" providerId="" clId="Web-{1D130595-29B3-488F-80A1-9DC07CB5CC8A}" dt="2019-11-28T12:29:59.158" v="591" actId="14100"/>
          <ac:spMkLst>
            <pc:docMk/>
            <pc:sldMk cId="1966987306" sldId="256"/>
            <ac:spMk id="2" creationId="{00000000-0000-0000-0000-000000000000}"/>
          </ac:spMkLst>
        </pc:spChg>
        <pc:spChg chg="add mod">
          <ac:chgData name="" userId="" providerId="" clId="Web-{1D130595-29B3-488F-80A1-9DC07CB5CC8A}" dt="2019-11-28T12:29:51.205" v="588" actId="20577"/>
          <ac:spMkLst>
            <pc:docMk/>
            <pc:sldMk cId="1966987306" sldId="256"/>
            <ac:spMk id="5" creationId="{2F47B629-4A03-416B-9AAE-289820FB1525}"/>
          </ac:spMkLst>
        </pc:spChg>
        <pc:picChg chg="add mod">
          <ac:chgData name="" userId="" providerId="" clId="Web-{1D130595-29B3-488F-80A1-9DC07CB5CC8A}" dt="2019-11-28T12:30:11.080" v="593" actId="14100"/>
          <ac:picMkLst>
            <pc:docMk/>
            <pc:sldMk cId="1966987306" sldId="256"/>
            <ac:picMk id="3" creationId="{70CF4D98-9C81-4365-B962-07DCEFAB9087}"/>
          </ac:picMkLst>
        </pc:picChg>
      </pc:sldChg>
      <pc:sldChg chg="modSp">
        <pc:chgData name="" userId="" providerId="" clId="Web-{1D130595-29B3-488F-80A1-9DC07CB5CC8A}" dt="2019-11-28T12:16:28.073" v="324" actId="14100"/>
        <pc:sldMkLst>
          <pc:docMk/>
          <pc:sldMk cId="3623317642" sldId="260"/>
        </pc:sldMkLst>
        <pc:spChg chg="mod">
          <ac:chgData name="" userId="" providerId="" clId="Web-{1D130595-29B3-488F-80A1-9DC07CB5CC8A}" dt="2019-11-28T12:16:28.073" v="324" actId="14100"/>
          <ac:spMkLst>
            <pc:docMk/>
            <pc:sldMk cId="3623317642" sldId="260"/>
            <ac:spMk id="3" creationId="{00000000-0000-0000-0000-000000000000}"/>
          </ac:spMkLst>
        </pc:spChg>
        <pc:spChg chg="mod">
          <ac:chgData name="" userId="" providerId="" clId="Web-{1D130595-29B3-488F-80A1-9DC07CB5CC8A}" dt="2019-11-28T12:15:51.213" v="313" actId="20577"/>
          <ac:spMkLst>
            <pc:docMk/>
            <pc:sldMk cId="3623317642" sldId="260"/>
            <ac:spMk id="4" creationId="{00000000-0000-0000-0000-000000000000}"/>
          </ac:spMkLst>
        </pc:spChg>
      </pc:sldChg>
      <pc:sldChg chg="addSp modSp">
        <pc:chgData name="" userId="" providerId="" clId="Web-{1D130595-29B3-488F-80A1-9DC07CB5CC8A}" dt="2019-11-28T12:07:54.194" v="250" actId="1076"/>
        <pc:sldMkLst>
          <pc:docMk/>
          <pc:sldMk cId="3496411115" sldId="263"/>
        </pc:sldMkLst>
        <pc:spChg chg="mod">
          <ac:chgData name="" userId="" providerId="" clId="Web-{1D130595-29B3-488F-80A1-9DC07CB5CC8A}" dt="2019-11-28T12:07:21.303" v="247" actId="14100"/>
          <ac:spMkLst>
            <pc:docMk/>
            <pc:sldMk cId="3496411115" sldId="263"/>
            <ac:spMk id="3" creationId="{00000000-0000-0000-0000-000000000000}"/>
          </ac:spMkLst>
        </pc:spChg>
        <pc:spChg chg="add mod">
          <ac:chgData name="" userId="" providerId="" clId="Web-{1D130595-29B3-488F-80A1-9DC07CB5CC8A}" dt="2019-11-28T12:06:59.318" v="243" actId="1076"/>
          <ac:spMkLst>
            <pc:docMk/>
            <pc:sldMk cId="3496411115" sldId="263"/>
            <ac:spMk id="5" creationId="{C5CA3B72-42C1-43D3-9E75-9CA0E4D690AA}"/>
          </ac:spMkLst>
        </pc:spChg>
        <pc:picChg chg="add mod">
          <ac:chgData name="" userId="" providerId="" clId="Web-{1D130595-29B3-488F-80A1-9DC07CB5CC8A}" dt="2019-11-28T12:07:54.194" v="250" actId="1076"/>
          <ac:picMkLst>
            <pc:docMk/>
            <pc:sldMk cId="3496411115" sldId="263"/>
            <ac:picMk id="2" creationId="{C32791EE-5013-4AD5-9268-653E17A0857E}"/>
          </ac:picMkLst>
        </pc:picChg>
      </pc:sldChg>
      <pc:sldChg chg="addSp modSp">
        <pc:chgData name="" userId="" providerId="" clId="Web-{1D130595-29B3-488F-80A1-9DC07CB5CC8A}" dt="2019-11-28T12:00:41.269" v="228" actId="20577"/>
        <pc:sldMkLst>
          <pc:docMk/>
          <pc:sldMk cId="3279948260" sldId="266"/>
        </pc:sldMkLst>
        <pc:spChg chg="mod">
          <ac:chgData name="" userId="" providerId="" clId="Web-{1D130595-29B3-488F-80A1-9DC07CB5CC8A}" dt="2019-11-28T11:59:30.908" v="199" actId="20577"/>
          <ac:spMkLst>
            <pc:docMk/>
            <pc:sldMk cId="3279948260" sldId="266"/>
            <ac:spMk id="3" creationId="{00000000-0000-0000-0000-000000000000}"/>
          </ac:spMkLst>
        </pc:spChg>
        <pc:spChg chg="add mod">
          <ac:chgData name="" userId="" providerId="" clId="Web-{1D130595-29B3-488F-80A1-9DC07CB5CC8A}" dt="2019-11-28T12:00:41.269" v="228" actId="20577"/>
          <ac:spMkLst>
            <pc:docMk/>
            <pc:sldMk cId="3279948260" sldId="266"/>
            <ac:spMk id="5" creationId="{35FFA314-DCD1-44BF-842D-8D54BDEC124C}"/>
          </ac:spMkLst>
        </pc:spChg>
        <pc:picChg chg="add mod">
          <ac:chgData name="" userId="" providerId="" clId="Web-{1D130595-29B3-488F-80A1-9DC07CB5CC8A}" dt="2019-11-28T11:59:55.502" v="203" actId="1076"/>
          <ac:picMkLst>
            <pc:docMk/>
            <pc:sldMk cId="3279948260" sldId="266"/>
            <ac:picMk id="2" creationId="{B18D74B8-0C5A-4A89-AA6F-BF0B66AA5889}"/>
          </ac:picMkLst>
        </pc:picChg>
      </pc:sldChg>
      <pc:sldChg chg="modTransition">
        <pc:chgData name="" userId="" providerId="" clId="Web-{1D130595-29B3-488F-80A1-9DC07CB5CC8A}" dt="2019-11-28T12:10:12.070" v="255"/>
        <pc:sldMkLst>
          <pc:docMk/>
          <pc:sldMk cId="1966987306" sldId="268"/>
        </pc:sldMkLst>
      </pc:sldChg>
      <pc:sldChg chg="modSp new">
        <pc:chgData name="" userId="" providerId="" clId="Web-{1D130595-29B3-488F-80A1-9DC07CB5CC8A}" dt="2019-11-28T12:27:41.688" v="562" actId="14100"/>
        <pc:sldMkLst>
          <pc:docMk/>
          <pc:sldMk cId="3163768816" sldId="270"/>
        </pc:sldMkLst>
        <pc:spChg chg="mod">
          <ac:chgData name="" userId="" providerId="" clId="Web-{1D130595-29B3-488F-80A1-9DC07CB5CC8A}" dt="2019-11-28T12:23:59.577" v="393" actId="14100"/>
          <ac:spMkLst>
            <pc:docMk/>
            <pc:sldMk cId="3163768816" sldId="270"/>
            <ac:spMk id="2" creationId="{436493D0-5C71-4CA6-9B95-75C7DE6BABFE}"/>
          </ac:spMkLst>
        </pc:spChg>
        <pc:spChg chg="mod">
          <ac:chgData name="" userId="" providerId="" clId="Web-{1D130595-29B3-488F-80A1-9DC07CB5CC8A}" dt="2019-11-28T12:27:41.688" v="562" actId="14100"/>
          <ac:spMkLst>
            <pc:docMk/>
            <pc:sldMk cId="3163768816" sldId="270"/>
            <ac:spMk id="3" creationId="{298729A2-D1A4-4F97-846B-81A2CEC9664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EFB40-9162-4905-AAB4-5887CF4A5488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A4EEC-CEFD-4492-A087-271F8FE7683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7F8393-9EEE-4F4F-9B5F-04AC20DA7A4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7F8393-9EEE-4F4F-9B5F-04AC20DA7A4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7F8393-9EEE-4F4F-9B5F-04AC20DA7A4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7F8393-9EEE-4F4F-9B5F-04AC20DA7A4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Drag picture to placeholder or click icon to add</a:t>
            </a:r>
            <a:endParaRPr/>
          </a:p>
        </p:txBody>
      </p:sp>
    </p:spTree>
  </p:cSld>
  <p:clrMapOvr>
    <a:masterClrMapping/>
  </p:clrMapOvr>
  <p:transition spd="med"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Drag picture to placeholder or click icon to add</a:t>
            </a:r>
            <a:endParaRPr/>
          </a:p>
        </p:txBody>
      </p:sp>
    </p:spTree>
  </p:cSld>
  <p:clrMapOvr>
    <a:masterClrMapping/>
  </p:clrMapOvr>
  <p:transition spd="med"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9BC7E7-EA8E-4DA7-915E-CC098D9BADCB}" type="datetimeFigureOut">
              <a:rPr lang="en-US" smtClean="0"/>
              <a:pPr/>
              <a:t>12/19/2019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2F5E10-5301-4EE6-90D2-A6C4A3F62BE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ll-r-brown/44572952414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pf.org/2016/06/09/june-22nd-event-pii-cookies-de-identification-accounting-shades-grey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iorygroup.com/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ethlem_Royal_Hospital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16732"/>
            <a:ext cx="8573006" cy="4679004"/>
          </a:xfrm>
        </p:spPr>
        <p:txBody>
          <a:bodyPr/>
          <a:lstStyle/>
          <a:p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4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Student Names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Sewanu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Egbeton-1906518</a:t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Shalma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Begum-1813709</a:t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Ottavia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Algenj-1909949</a:t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Yetunde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Onasanya-1905364</a:t>
            </a:r>
            <a:b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1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Monia</a:t>
            </a:r>
            <a:r>
              <a:rPr lang="en-US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Di Marcantonio-1909950</a:t>
            </a:r>
            <a:r>
              <a:rPr lang="en-US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20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Topic- Modern Technology in Priory Hospital</a:t>
            </a: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Lecturer- </a:t>
            </a:r>
            <a:r>
              <a:rPr lang="en-US" sz="2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Amitave</a:t>
            </a: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Banik</a:t>
            </a: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b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University of Wales Trinity St David London</a:t>
            </a:r>
            <a:b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endParaRPr lang="en-US" sz="2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Picture 3" descr="A circuit board&#10;&#10;Description generated with high confidence">
            <a:extLst>
              <a:ext uri="{FF2B5EF4-FFF2-40B4-BE49-F238E27FC236}">
                <a16:creationId xmlns="" xmlns:a16="http://schemas.microsoft.com/office/drawing/2014/main" id="{70CF4D98-9C81-4365-B962-07DCEFAB908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90891" y="394726"/>
            <a:ext cx="2743199" cy="12521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2F47B629-4A03-416B-9AAE-289820FB1525}"/>
              </a:ext>
            </a:extLst>
          </p:cNvPr>
          <p:cNvSpPr txBox="1"/>
          <p:nvPr/>
        </p:nvSpPr>
        <p:spPr>
          <a:xfrm>
            <a:off x="6363419" y="1503782"/>
            <a:ext cx="2743200" cy="3175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6698730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2103" y="145916"/>
            <a:ext cx="8403110" cy="4727641"/>
          </a:xfrm>
        </p:spPr>
        <p:txBody>
          <a:bodyPr/>
          <a:lstStyle/>
          <a:p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PRIORY HOSPITAL</a:t>
            </a:r>
          </a:p>
        </p:txBody>
      </p:sp>
      <p:pic>
        <p:nvPicPr>
          <p:cNvPr id="4" name="Picture 3" descr="A sign in a field&#10;&#10;Description automatically generated">
            <a:extLst>
              <a:ext uri="{FF2B5EF4-FFF2-40B4-BE49-F238E27FC236}">
                <a16:creationId xmlns="" xmlns:a16="http://schemas.microsoft.com/office/drawing/2014/main" id="{3F0866C9-8A1D-BD49-AB39-3608376A5F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t="9481" r="1" b="24126"/>
          <a:stretch/>
        </p:blipFill>
        <p:spPr>
          <a:xfrm>
            <a:off x="829488" y="428553"/>
            <a:ext cx="7487555" cy="372843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196698730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965" y="953311"/>
            <a:ext cx="8718074" cy="4454706"/>
          </a:xfrm>
        </p:spPr>
        <p:txBody>
          <a:bodyPr>
            <a:normAutofit/>
          </a:bodyPr>
          <a:lstStyle/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UK’s leading Independent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mental health sector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Priory Group was founded in 1980, by an American healthcare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company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Priory Hospital (2019).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Started operation since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1872 by renowned Psychiatrist, Dr William Wood.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en-GB" sz="2400" baseline="30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of February 2016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Acadia Healthcare </a:t>
            </a: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officially became the new owners of Priory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Group.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Merged with  Partnership in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Care, November </a:t>
            </a: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the  2016.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32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340570" y="194369"/>
            <a:ext cx="8228013" cy="758942"/>
          </a:xfrm>
        </p:spPr>
        <p:txBody>
          <a:bodyPr/>
          <a:lstStyle/>
          <a:p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</a:t>
            </a:r>
          </a:p>
        </p:txBody>
      </p:sp>
    </p:spTree>
    <p:extLst>
      <p:ext uri="{BB962C8B-B14F-4D97-AF65-F5344CB8AC3E}">
        <p14:creationId xmlns:p14="http://schemas.microsoft.com/office/powerpoint/2010/main" xmlns="" val="382597226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965" y="953311"/>
            <a:ext cx="8718074" cy="4454706"/>
          </a:xfrm>
        </p:spPr>
        <p:txBody>
          <a:bodyPr>
            <a:normAutofit/>
          </a:bodyPr>
          <a:lstStyle/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 1993, Priory moved into specialist education services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 2014, Priory opened their first Wellbeing Centre in London and also acquired Castle care Group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Priory, in September 2015 acquired Life works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 December 2015, Priory acquired Progress Care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On 14</a:t>
            </a:r>
            <a:r>
              <a:rPr lang="en-GB" sz="2400" baseline="30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November 2017, Aspire Scotland joined Priory Group.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www.elcom.com.au</a:t>
            </a: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32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340570" y="194369"/>
            <a:ext cx="8228013" cy="758942"/>
          </a:xfrm>
        </p:spPr>
        <p:txBody>
          <a:bodyPr/>
          <a:lstStyle/>
          <a:p>
            <a:r>
              <a:rPr lang="en-US" sz="5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</a:t>
            </a:r>
          </a:p>
        </p:txBody>
      </p:sp>
    </p:spTree>
    <p:extLst>
      <p:ext uri="{BB962C8B-B14F-4D97-AF65-F5344CB8AC3E}">
        <p14:creationId xmlns:p14="http://schemas.microsoft.com/office/powerpoint/2010/main" xmlns="" val="382597226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680" y="1082612"/>
            <a:ext cx="8718074" cy="3585545"/>
          </a:xfrm>
        </p:spPr>
        <p:txBody>
          <a:bodyPr>
            <a:normAutofit/>
          </a:bodyPr>
          <a:lstStyle/>
          <a:p>
            <a:pPr algn="just"/>
            <a:endParaRPr lang="en-GB" sz="3300" dirty="0"/>
          </a:p>
          <a:p>
            <a:pPr marL="457200" indent="-457200" algn="just">
              <a:buFont typeface="Arial"/>
              <a:buChar char="•"/>
            </a:pPr>
            <a:r>
              <a:rPr lang="en-GB" sz="2400" dirty="0">
                <a:latin typeface="Times New Roman" pitchFamily="18" charset="0"/>
                <a:ea typeface="Tahoma"/>
                <a:cs typeface="Times New Roman" pitchFamily="18" charset="0"/>
              </a:rPr>
              <a:t>Patients data and written notes were usually written on paper or 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notebooks, Priory Hospital (2019).</a:t>
            </a:r>
            <a:endParaRPr lang="en-GB" sz="24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24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2400" dirty="0">
                <a:latin typeface="Times New Roman" pitchFamily="18" charset="0"/>
                <a:ea typeface="Tahoma"/>
                <a:cs typeface="Times New Roman" pitchFamily="18" charset="0"/>
              </a:rPr>
              <a:t>These notes were not easily editable, as it had to be physically transferred by 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rewriting.</a:t>
            </a:r>
          </a:p>
          <a:p>
            <a:pPr marL="457200" indent="-457200" algn="just">
              <a:buFont typeface="Arial"/>
              <a:buChar char="•"/>
            </a:pPr>
            <a:endParaRPr lang="en-GB" sz="24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3300" dirty="0"/>
          </a:p>
          <a:p>
            <a:pPr marL="457200" indent="-457200" algn="just">
              <a:buFont typeface="Arial"/>
              <a:buChar char="•"/>
            </a:pPr>
            <a:endParaRPr lang="en-US" sz="3300" dirty="0"/>
          </a:p>
          <a:p>
            <a:pPr algn="just"/>
            <a:endParaRPr lang="en-GB" sz="60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340570" y="448369"/>
            <a:ext cx="8228013" cy="916108"/>
          </a:xfrm>
        </p:spPr>
        <p:txBody>
          <a:bodyPr/>
          <a:lstStyle/>
          <a:p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CHALLENGES  </a:t>
            </a:r>
            <a:r>
              <a:rPr lang="en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PRIOR TO MODERN </a:t>
            </a:r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TECHNOLOGY </a:t>
            </a:r>
            <a:endParaRPr lang="en-US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onifs\Downloads\SHAL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22497" y="3455469"/>
            <a:ext cx="3376545" cy="17532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3254092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680" y="1082612"/>
            <a:ext cx="8718074" cy="3585545"/>
          </a:xfrm>
        </p:spPr>
        <p:txBody>
          <a:bodyPr>
            <a:normAutofit/>
          </a:bodyPr>
          <a:lstStyle/>
          <a:p>
            <a:pPr algn="just"/>
            <a:endParaRPr lang="en-GB" sz="3300" dirty="0"/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Shortages of staff for extremely vulnerable patients was a big factor.</a:t>
            </a:r>
          </a:p>
          <a:p>
            <a:pPr marL="457200" indent="-457200" algn="just"/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 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Patients data and 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written 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notes were usually written on paper and 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notebooks</a:t>
            </a: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, Priory Hospital (2019).</a:t>
            </a:r>
            <a:endParaRPr lang="en-GB" sz="24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/>
            <a:endParaRPr lang="en-GB" sz="24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3300" dirty="0"/>
          </a:p>
          <a:p>
            <a:pPr marL="457200" indent="-457200" algn="just">
              <a:buFont typeface="Arial"/>
              <a:buChar char="•"/>
            </a:pPr>
            <a:endParaRPr lang="en-US" sz="3300" dirty="0"/>
          </a:p>
          <a:p>
            <a:pPr algn="just"/>
            <a:endParaRPr lang="en-GB" sz="60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340570" y="448369"/>
            <a:ext cx="8228013" cy="916108"/>
          </a:xfrm>
        </p:spPr>
        <p:txBody>
          <a:bodyPr/>
          <a:lstStyle/>
          <a:p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CHALLENGES  </a:t>
            </a:r>
            <a:r>
              <a:rPr lang="en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PRIOR TO MODERN </a:t>
            </a:r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TECHNOLOGY  </a:t>
            </a:r>
            <a:endParaRPr lang="en-US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54092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0570" y="1364477"/>
            <a:ext cx="8571184" cy="3303680"/>
          </a:xfrm>
        </p:spPr>
        <p:txBody>
          <a:bodyPr>
            <a:normAutofit/>
          </a:bodyPr>
          <a:lstStyle/>
          <a:p>
            <a:pPr marL="457200" indent="-457200" algn="just"/>
            <a:endParaRPr lang="en-GB" sz="24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Computers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 err="1" smtClean="0">
                <a:latin typeface="Times New Roman" pitchFamily="18" charset="0"/>
                <a:ea typeface="Tahoma"/>
                <a:cs typeface="Times New Roman" pitchFamily="18" charset="0"/>
              </a:rPr>
              <a:t>Wi-fi</a:t>
            </a:r>
            <a:endParaRPr lang="en-GB" sz="24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Badges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Websites</a:t>
            </a:r>
          </a:p>
          <a:p>
            <a:pPr marL="457200" indent="-457200" algn="just">
              <a:buFont typeface="Arial"/>
              <a:buChar char="•"/>
            </a:pPr>
            <a:r>
              <a:rPr lang="en-GB" sz="2400" dirty="0" smtClean="0">
                <a:latin typeface="Times New Roman" pitchFamily="18" charset="0"/>
                <a:ea typeface="Tahoma"/>
                <a:cs typeface="Times New Roman" pitchFamily="18" charset="0"/>
              </a:rPr>
              <a:t>Social Media</a:t>
            </a:r>
          </a:p>
          <a:p>
            <a:pPr marL="457200" indent="-457200" algn="just">
              <a:buFont typeface="Arial"/>
              <a:buChar char="•"/>
            </a:pPr>
            <a:endParaRPr lang="en-GB" sz="24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3300" dirty="0"/>
          </a:p>
          <a:p>
            <a:pPr marL="457200" indent="-457200" algn="just">
              <a:buFont typeface="Arial"/>
              <a:buChar char="•"/>
            </a:pPr>
            <a:endParaRPr lang="en-US" sz="3300" dirty="0"/>
          </a:p>
          <a:p>
            <a:pPr algn="just"/>
            <a:endParaRPr lang="en-GB" sz="60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340570" y="448369"/>
            <a:ext cx="8228013" cy="916108"/>
          </a:xfrm>
        </p:spPr>
        <p:txBody>
          <a:bodyPr/>
          <a:lstStyle/>
          <a:p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INSIGHTS OF TECHNOLOGY</a:t>
            </a:r>
            <a:b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IN PRIORY HOSPITAL</a:t>
            </a:r>
            <a:endParaRPr lang="en-US" sz="3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 descr="A person sitting on the keyboard of a computer&#10;&#10;Description generated with high confidence">
            <a:extLst>
              <a:ext uri="{FF2B5EF4-FFF2-40B4-BE49-F238E27FC236}">
                <a16:creationId xmlns="" xmlns:a16="http://schemas.microsoft.com/office/drawing/2014/main" id="{C32791EE-5013-4AD5-9268-653E17A085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00778" y="3666217"/>
            <a:ext cx="2484407" cy="156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254092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0570" y="731520"/>
            <a:ext cx="8571184" cy="4360244"/>
          </a:xfrm>
        </p:spPr>
        <p:txBody>
          <a:bodyPr>
            <a:normAutofit fontScale="40000" lnSpcReduction="20000"/>
          </a:bodyPr>
          <a:lstStyle/>
          <a:p>
            <a:pPr marL="457200" indent="-457200" algn="just"/>
            <a:endParaRPr lang="en-GB" sz="24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5100" dirty="0" err="1" smtClean="0">
                <a:latin typeface="Times New Roman" pitchFamily="18" charset="0"/>
                <a:cs typeface="Times New Roman" pitchFamily="18" charset="0"/>
              </a:rPr>
              <a:t>Wi-fi</a:t>
            </a: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 makes possible to connect all the organisation points between each other, and makes all the interactions possible</a:t>
            </a:r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lvl="1" indent="-457200" algn="just">
              <a:spcBef>
                <a:spcPts val="300"/>
              </a:spcBef>
              <a:buClr>
                <a:schemeClr val="accent1"/>
              </a:buClr>
              <a:buFont typeface="Arial"/>
              <a:buChar char="•"/>
            </a:pPr>
            <a:r>
              <a:rPr lang="en-GB" sz="5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Introduction of badges substituted the waste of paper and made some checks about working hours more efficient.</a:t>
            </a:r>
          </a:p>
          <a:p>
            <a:pPr marL="457200" indent="-457200" algn="just">
              <a:buFont typeface="Arial"/>
              <a:buChar char="•"/>
            </a:pPr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lvl="1" indent="-457200" algn="just">
              <a:spcBef>
                <a:spcPts val="300"/>
              </a:spcBef>
              <a:buClr>
                <a:schemeClr val="accent1"/>
              </a:buClr>
              <a:buFont typeface="Arial"/>
              <a:buChar char="•"/>
            </a:pPr>
            <a:r>
              <a:rPr lang="en-GB" sz="5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Having the opportunity to create a website helps the organisation. </a:t>
            </a:r>
          </a:p>
          <a:p>
            <a:pPr marL="457200" indent="-457200" algn="just">
              <a:buFont typeface="Arial"/>
              <a:buChar char="•"/>
            </a:pPr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Social media helps this type of organisation to reach the youngest people</a:t>
            </a:r>
          </a:p>
          <a:p>
            <a:pPr marL="457200" indent="-457200" algn="just"/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Using computers helped the </a:t>
            </a: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Priory Hospital </a:t>
            </a: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organisation to keep data safe and easier to </a:t>
            </a: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en-GB" sz="5100" dirty="0" smtClean="0">
                <a:latin typeface="Times New Roman" pitchFamily="18" charset="0"/>
                <a:cs typeface="Times New Roman" pitchFamily="18" charset="0"/>
              </a:rPr>
              <a:t>, Priory Hospital (2019).</a:t>
            </a:r>
            <a:endParaRPr lang="en-GB" sz="5100" dirty="0" smtClean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5100" dirty="0">
              <a:latin typeface="Times New Roman" pitchFamily="18" charset="0"/>
              <a:ea typeface="Tahoma"/>
              <a:cs typeface="Times New Roman" pitchFamily="18" charset="0"/>
            </a:endParaRPr>
          </a:p>
          <a:p>
            <a:pPr marL="457200" indent="-457200" algn="just">
              <a:buFont typeface="Arial"/>
              <a:buChar char="•"/>
            </a:pPr>
            <a:endParaRPr lang="en-GB" sz="3300" dirty="0"/>
          </a:p>
          <a:p>
            <a:pPr marL="457200" indent="-457200" algn="just">
              <a:buFont typeface="Arial"/>
              <a:buChar char="•"/>
            </a:pPr>
            <a:endParaRPr lang="en-US" sz="3300" dirty="0"/>
          </a:p>
          <a:p>
            <a:pPr algn="just"/>
            <a:endParaRPr lang="en-GB" sz="6000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490888" y="144379"/>
            <a:ext cx="8077695" cy="587141"/>
          </a:xfrm>
        </p:spPr>
        <p:txBody>
          <a:bodyPr/>
          <a:lstStyle/>
          <a:p>
            <a:r>
              <a:rPr lang="en-GB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INSIGHTS </a:t>
            </a:r>
            <a:endParaRPr lang="en-US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54092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681977"/>
            <a:ext cx="8718074" cy="3585545"/>
          </a:xfrm>
        </p:spPr>
        <p:txBody>
          <a:bodyPr>
            <a:noAutofit/>
          </a:bodyPr>
          <a:lstStyle/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Introduction of the use of Computers,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screen monitor, </a:t>
            </a: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mobile phones,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alarm systems etc</a:t>
            </a:r>
            <a:r>
              <a:rPr lang="en-GB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is very significant. </a:t>
            </a: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Staff have two alarm systems which is pulled depending on the gravity of the problem.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There is a screen in every ward to detect any sign of </a:t>
            </a: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emergency, Elcom.com (2019).</a:t>
            </a: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0" y="486469"/>
            <a:ext cx="9311430" cy="916108"/>
          </a:xfrm>
        </p:spPr>
        <p:txBody>
          <a:bodyPr/>
          <a:lstStyle/>
          <a:p>
            <a:r>
              <a:rPr lang="en-GB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POSITIVE IMPACTS </a:t>
            </a:r>
            <a:endParaRPr lang="en-US" sz="4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031332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004" y="972153"/>
            <a:ext cx="8564070" cy="4215864"/>
          </a:xfrm>
        </p:spPr>
        <p:txBody>
          <a:bodyPr>
            <a:noAutofit/>
          </a:bodyPr>
          <a:lstStyle/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Medical history can be interconnected with GP records to detect risk factors and give the right preventive treatment.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The storage of patients and care notes is stored in database.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Accessibility is easy for authorised persons and is easily transferable.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Alarm systems in every room in case a patient is in distress</a:t>
            </a: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/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/>
            <a:endParaRPr lang="en-GB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028700" lvl="1" indent="-57150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0" y="288759"/>
            <a:ext cx="9311430" cy="683394"/>
          </a:xfrm>
        </p:spPr>
        <p:txBody>
          <a:bodyPr/>
          <a:lstStyle/>
          <a:p>
            <a:r>
              <a:rPr lang="en-GB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POSITIVE IMPACTS </a:t>
            </a:r>
            <a:endParaRPr lang="en-US" sz="4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031332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36493D0-5C71-4CA6-9B95-75C7DE6BAB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214010"/>
            <a:ext cx="8228013" cy="1235412"/>
          </a:xfrm>
        </p:spPr>
        <p:txBody>
          <a:bodyPr/>
          <a:lstStyle/>
          <a:p>
            <a:r>
              <a:rPr lang="en-GB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NEGATIVE</a:t>
            </a:r>
            <a:r>
              <a:rPr lang="en-GB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IMPACTS</a:t>
            </a:r>
            <a:endParaRPr lang="en-GB" sz="4000" b="1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98729A2-D1A4-4F97-846B-81A2CEC966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802" y="1773637"/>
            <a:ext cx="8486805" cy="3178996"/>
          </a:xfrm>
        </p:spPr>
        <p:txBody>
          <a:bodyPr vert="horz" lIns="91440" tIns="0" rIns="91440" bIns="0" rtlCol="0" anchor="t">
            <a:noAutofit/>
          </a:bodyPr>
          <a:lstStyle/>
          <a:p>
            <a:pPr marL="285750" indent="-285750" algn="just">
              <a:buFont typeface="Arial" pitchFamily="2" charset="2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Documents were emailed to the wrong email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address, Ismail, N (2019).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2" charset="2"/>
              <a:buChar char="•"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Font typeface="Arial" pitchFamily="2" charset="2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While the intentions were not malicious, they breached the data protection policy and patients data was put at risk.</a:t>
            </a:r>
          </a:p>
          <a:p>
            <a:pPr marL="342900" indent="-342900" algn="just">
              <a:buFont typeface="Arial" pitchFamily="2" charset="2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pic>
        <p:nvPicPr>
          <p:cNvPr id="4" name="Picture 3" descr="A picture containing object&#10;&#10;Description automatically generated">
            <a:extLst>
              <a:ext uri="{FF2B5EF4-FFF2-40B4-BE49-F238E27FC236}">
                <a16:creationId xmlns="" xmlns:a16="http://schemas.microsoft.com/office/drawing/2014/main" id="{E4323CC1-B2D8-144A-A3BD-33F811FB6D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0287" y="4091278"/>
            <a:ext cx="1541214" cy="10824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5D6DAA77-70BF-A34F-A845-B4308B2C3A52}"/>
              </a:ext>
            </a:extLst>
          </p:cNvPr>
          <p:cNvSpPr txBox="1"/>
          <p:nvPr/>
        </p:nvSpPr>
        <p:spPr>
          <a:xfrm>
            <a:off x="149944" y="6662058"/>
            <a:ext cx="31333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pf.org/2016/06/09/june-22nd-event-pii-cookies-de-identification-accounting-shades-grey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xmlns="" val="316376881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8363" y="805677"/>
            <a:ext cx="8718074" cy="3585545"/>
          </a:xfrm>
        </p:spPr>
        <p:txBody>
          <a:bodyPr>
            <a:noAutofit/>
          </a:bodyPr>
          <a:lstStyle/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As discussed so far, MODERN TECHNOLOGIES helped the company, in terms of:</a:t>
            </a:r>
          </a:p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FontTx/>
              <a:buChar char="-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TIME</a:t>
            </a:r>
          </a:p>
          <a:p>
            <a:pPr marL="342900" indent="-342900" algn="just">
              <a:buFontTx/>
              <a:buChar char="-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SAFETY</a:t>
            </a:r>
          </a:p>
          <a:p>
            <a:pPr marL="342900" indent="-342900" algn="just">
              <a:buFontTx/>
              <a:buChar char="-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EFFICIENCY</a:t>
            </a:r>
          </a:p>
          <a:p>
            <a:pPr marL="342900" indent="-342900" algn="just">
              <a:buFontTx/>
              <a:buChar char="-"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INTERCONNECTING</a:t>
            </a:r>
          </a:p>
          <a:p>
            <a:pPr marL="342900" indent="-342900" algn="just"/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="" xmlns:a16="http://schemas.microsoft.com/office/drawing/2014/main" id="{9AE202A3-5B46-174A-92B4-E178F2F58A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3500" y="0"/>
            <a:ext cx="6527800" cy="678676"/>
          </a:xfrm>
        </p:spPr>
        <p:txBody>
          <a:bodyPr/>
          <a:lstStyle/>
          <a:p>
            <a:r>
              <a:rPr lang="en-GB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LESSONS LEARNED</a:t>
            </a:r>
            <a:endParaRPr lang="en-US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86159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8363" y="1433927"/>
            <a:ext cx="8718074" cy="3585545"/>
          </a:xfrm>
        </p:spPr>
        <p:txBody>
          <a:bodyPr>
            <a:noAutofit/>
          </a:bodyPr>
          <a:lstStyle/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Working as a group made us reflect about the importance of sharing KNOWLEDGE and IDEAS.</a:t>
            </a:r>
          </a:p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EVERYONE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imported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important contributes:</a:t>
            </a:r>
          </a:p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="" xmlns:a16="http://schemas.microsoft.com/office/drawing/2014/main" id="{9AE202A3-5B46-174A-92B4-E178F2F58A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3500" y="466339"/>
            <a:ext cx="6527800" cy="678676"/>
          </a:xfrm>
        </p:spPr>
        <p:txBody>
          <a:bodyPr/>
          <a:lstStyle/>
          <a:p>
            <a:r>
              <a:rPr lang="en-US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ADVANTAGES OF OUR</a:t>
            </a:r>
            <a:br>
              <a:rPr lang="en-US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US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TEAM WORKING </a:t>
            </a:r>
            <a:endParaRPr lang="en-US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262664" y="3132306"/>
            <a:ext cx="768485" cy="52529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745149" y="3132306"/>
            <a:ext cx="0" cy="7879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1605064" y="3385226"/>
            <a:ext cx="651753" cy="53502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83660" y="4173166"/>
            <a:ext cx="1867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PAST EXPERIENCES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2928026" y="4173166"/>
            <a:ext cx="1789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KNOWLEDGE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797685" y="3774332"/>
            <a:ext cx="1527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OWN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0086159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8363" y="1682885"/>
            <a:ext cx="8718074" cy="3585545"/>
          </a:xfrm>
        </p:spPr>
        <p:txBody>
          <a:bodyPr>
            <a:noAutofit/>
          </a:bodyPr>
          <a:lstStyle/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Technology was very useful in this assignment, making possible for us to SHARE information at any time.</a:t>
            </a:r>
          </a:p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In conclusion, we learnt that group working is the KEY, in any context.</a:t>
            </a:r>
          </a:p>
          <a:p>
            <a:pPr marL="342900" indent="-342900" algn="just"/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We are sure that a good TEAM WORK combined to these technologies, brought this association to SUCCESS!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="" xmlns:a16="http://schemas.microsoft.com/office/drawing/2014/main" id="{9AE202A3-5B46-174A-92B4-E178F2F58A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8604" y="678676"/>
            <a:ext cx="6527800" cy="678676"/>
          </a:xfrm>
        </p:spPr>
        <p:txBody>
          <a:bodyPr/>
          <a:lstStyle/>
          <a:p>
            <a:r>
              <a:rPr lang="en-US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LESSONS LEARNED </a:t>
            </a:r>
            <a:endParaRPr lang="en-US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8363" y="1877438"/>
            <a:ext cx="8718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endParaRPr lang="en-US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86159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901700"/>
            <a:ext cx="7391399" cy="4559299"/>
          </a:xfrm>
        </p:spPr>
        <p:txBody>
          <a:bodyPr vert="horz" lIns="91440" tIns="0" rIns="91440" bIns="0" rtlCol="0" anchor="t">
            <a:noAutofit/>
          </a:bodyPr>
          <a:lstStyle/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Technology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revolution is transforming the health care industry. </a:t>
            </a: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Technology has changed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how the world most harmful diseases are being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treated.</a:t>
            </a:r>
          </a:p>
          <a:p>
            <a:pPr algn="just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Technology has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also tremendously changed how patients are being diagnosed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Changes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are being fueled by the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revolution of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new health care data and powered by data analytics. </a:t>
            </a:r>
          </a:p>
          <a:p>
            <a:pPr algn="just"/>
            <a:endParaRPr lang="en-GB" sz="2400" dirty="0"/>
          </a:p>
          <a:p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" name="Picture 3" descr="A picture containing food&#10;&#10;Description generated with very high confidence">
            <a:extLst>
              <a:ext uri="{FF2B5EF4-FFF2-40B4-BE49-F238E27FC236}">
                <a16:creationId xmlns="" xmlns:a16="http://schemas.microsoft.com/office/drawing/2014/main" id="{B18D74B8-0C5A-4A89-AA6F-BF0B66AA58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5679" y="5744656"/>
            <a:ext cx="2202440" cy="819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35FFA314-DCD1-44BF-842D-8D54BDEC124C}"/>
              </a:ext>
            </a:extLst>
          </p:cNvPr>
          <p:cNvSpPr txBox="1"/>
          <p:nvPr/>
        </p:nvSpPr>
        <p:spPr>
          <a:xfrm>
            <a:off x="3200400" y="4200525"/>
            <a:ext cx="2743200" cy="3175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lc="http://schemas.openxmlformats.org/drawingml/2006/lockedCanvas" xmlns:a16="http://schemas.microsoft.com/office/drawing/2014/main" xmlns="" id="{7E922F13-34CA-2641-BBE0-C98B06990751}"/>
              </a:ext>
            </a:extLst>
          </p:cNvPr>
          <p:cNvSpPr>
            <a:spLocks noGrp="1"/>
          </p:cNvSpPr>
          <p:nvPr/>
        </p:nvSpPr>
        <p:spPr>
          <a:xfrm>
            <a:off x="1249460" y="223024"/>
            <a:ext cx="6527800" cy="678676"/>
          </a:xfrm>
          <a:prstGeom prst="rect">
            <a:avLst/>
          </a:prstGeom>
        </p:spPr>
        <p:txBody>
          <a:bodyPr vert="horz" lIns="91440" tIns="0" rIns="91440" bIns="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kern="1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CONCLUSION</a:t>
            </a:r>
            <a:endParaRPr lang="en-US" sz="4000" kern="1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994826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163" y="934552"/>
            <a:ext cx="8718074" cy="4361348"/>
          </a:xfrm>
        </p:spPr>
        <p:txBody>
          <a:bodyPr>
            <a:noAutofit/>
          </a:bodyPr>
          <a:lstStyle/>
          <a:p>
            <a:pPr algn="l"/>
            <a:endParaRPr lang="en-GB" sz="20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000" dirty="0" err="1"/>
              <a:t>Elcom.com.au</a:t>
            </a:r>
            <a:r>
              <a:rPr lang="en-GB" sz="2000" dirty="0"/>
              <a:t> (2019). The impact of Technology in Healthcare: Trends and Examples/</a:t>
            </a:r>
            <a:r>
              <a:rPr lang="en-GB" sz="2000" dirty="0" err="1"/>
              <a:t>elcom</a:t>
            </a:r>
            <a:r>
              <a:rPr lang="en-GB" sz="2000" dirty="0"/>
              <a:t>. [online] Available at https//</a:t>
            </a:r>
            <a:r>
              <a:rPr lang="en-GB" sz="2000" dirty="0" err="1"/>
              <a:t>www.elcom.com.au</a:t>
            </a:r>
            <a:r>
              <a:rPr lang="en-GB" sz="2000" dirty="0"/>
              <a:t>/resources/blog/the-impact-of-</a:t>
            </a:r>
            <a:r>
              <a:rPr lang="en-GB" sz="2000" dirty="0" err="1"/>
              <a:t>technoloy</a:t>
            </a:r>
            <a:r>
              <a:rPr lang="en-GB" sz="2000" dirty="0"/>
              <a:t>-in-healthcare-trends-benefits-examples [Accessed 15 Nov. 2019].</a:t>
            </a:r>
          </a:p>
          <a:p>
            <a:pPr marL="457200" indent="-457200" algn="l">
              <a:buFont typeface="+mj-lt"/>
              <a:buAutoNum type="arabicPeriod"/>
            </a:pPr>
            <a:endParaRPr lang="en-GB" sz="20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000" dirty="0"/>
              <a:t>Ismail, N (2019). Modern technology's  advantages and disadvantages. [online] Information Age at https//</a:t>
            </a:r>
            <a:r>
              <a:rPr lang="en-GB" sz="2000" dirty="0" err="1"/>
              <a:t>www.information-age.com</a:t>
            </a:r>
            <a:r>
              <a:rPr lang="en-GB" sz="2000" dirty="0"/>
              <a:t>/modern-technology-advantages-dsadvantages-1234567/ [Accessed 14 Nov.2019]</a:t>
            </a:r>
          </a:p>
          <a:p>
            <a:pPr marL="457200" indent="-457200" algn="l">
              <a:buFont typeface="+mj-lt"/>
              <a:buAutoNum type="arabicPeriod"/>
            </a:pPr>
            <a:endParaRPr lang="en-GB" sz="20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000" dirty="0" smtClean="0"/>
              <a:t>Priorygroup.com (</a:t>
            </a:r>
            <a:r>
              <a:rPr lang="en-GB" sz="2000" dirty="0"/>
              <a:t>2019). Private &amp;NHS Mental Health Hospital &amp; Addition Rehab Clinic/Priory.[online] Available at: </a:t>
            </a:r>
            <a:r>
              <a:rPr lang="en-GB" sz="2000" dirty="0">
                <a:hlinkClick r:id="rId2"/>
              </a:rPr>
              <a:t>https://www.priorygroup.com</a:t>
            </a:r>
            <a:r>
              <a:rPr lang="en-GB" sz="2000" dirty="0"/>
              <a:t>  [Accessed 14 Nov. 2019]</a:t>
            </a:r>
          </a:p>
          <a:p>
            <a:pPr marL="457200" indent="-457200" algn="l">
              <a:buFont typeface="+mj-lt"/>
              <a:buAutoNum type="arabicPeriod"/>
            </a:pP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="" xmlns:a16="http://schemas.microsoft.com/office/drawing/2014/main" id="{1D3EA7F8-B447-3E4C-BFF2-76AD919EE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300" y="101600"/>
            <a:ext cx="6527800" cy="678676"/>
          </a:xfrm>
        </p:spPr>
        <p:txBody>
          <a:bodyPr/>
          <a:lstStyle/>
          <a:p>
            <a:r>
              <a:rPr lang="en-GB" sz="4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REFERENCES</a:t>
            </a:r>
            <a:endParaRPr lang="en-US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77195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156" y="4265693"/>
            <a:ext cx="5590937" cy="1033948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THANK YOU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D9AE7AD-6D53-F243-8EDC-DE6C6FE4F5E8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26464" y="735401"/>
            <a:ext cx="6318867" cy="35596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693DFBA0-A5A3-0748-8DED-2EC169B64245}"/>
              </a:ext>
            </a:extLst>
          </p:cNvPr>
          <p:cNvSpPr txBox="1"/>
          <p:nvPr/>
        </p:nvSpPr>
        <p:spPr>
          <a:xfrm>
            <a:off x="1326464" y="4013592"/>
            <a:ext cx="75510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en.wikipedia.org/wiki/Bethlem_Royal_Hospita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xmlns="" val="327994826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</a:majorFont>
      <a:minorFont>
        <a:latin typeface="Calisto MT"/>
        <a:ea typeface=""/>
        <a:cs typeface=""/>
        <a:font script="Jpan" typeface="ＭＳ 明朝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3236</TotalTime>
  <Words>709</Words>
  <Application>Microsoft Office PowerPoint</Application>
  <PresentationFormat>On-screen Show (4:3)</PresentationFormat>
  <Paragraphs>118</Paragraphs>
  <Slides>17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Genesis</vt:lpstr>
      <vt:lpstr>  Student Names Sewanu Egbeton-1906518 Shalma Begum-1813709 Ottavia Algenj-1909949 Yetunde Onasanya-1905364 Monia Di Marcantonio-1909950  Topic- Modern Technology in Priory Hospital  Lecturer- Amitave Banik   University of Wales Trinity St David London </vt:lpstr>
      <vt:lpstr>          THE PRIORY HOSPITAL</vt:lpstr>
      <vt:lpstr>BACKGROUND</vt:lpstr>
      <vt:lpstr>BACKGROUND</vt:lpstr>
      <vt:lpstr>CHALLENGES  PRIOR TO MODERN TECHNOLOGY </vt:lpstr>
      <vt:lpstr>CHALLENGES  PRIOR TO MODERN TECHNOLOGY  </vt:lpstr>
      <vt:lpstr>THE INSIGHTS OF TECHNOLOGY IN PRIORY HOSPITAL</vt:lpstr>
      <vt:lpstr>INSIGHTS </vt:lpstr>
      <vt:lpstr>POSITIVE IMPACTS </vt:lpstr>
      <vt:lpstr>POSITIVE IMPACTS </vt:lpstr>
      <vt:lpstr>NEGATIVE IMPACTS</vt:lpstr>
      <vt:lpstr>LESSONS LEARNED</vt:lpstr>
      <vt:lpstr>ADVANTAGES OF OUR TEAM WORKING </vt:lpstr>
      <vt:lpstr>LESSONS LEARNED </vt:lpstr>
      <vt:lpstr>Slide 15</vt:lpstr>
      <vt:lpstr>REFERENCES</vt:lpstr>
      <vt:lpstr>Slide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PRIORY HOSPITAL</dc:title>
  <dc:creator>CWCCI</dc:creator>
  <cp:lastModifiedBy>Ryderrr Ryderrr</cp:lastModifiedBy>
  <cp:revision>253</cp:revision>
  <dcterms:created xsi:type="dcterms:W3CDTF">2019-11-24T14:46:01Z</dcterms:created>
  <dcterms:modified xsi:type="dcterms:W3CDTF">2019-12-19T09:53:10Z</dcterms:modified>
</cp:coreProperties>
</file>