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notesMasterIdLst>
    <p:notesMasterId r:id="rId14"/>
  </p:notesMasterIdLst>
  <p:sldIdLst>
    <p:sldId id="256" r:id="rId2"/>
    <p:sldId id="257" r:id="rId3"/>
    <p:sldId id="258" r:id="rId4"/>
    <p:sldId id="259" r:id="rId5"/>
    <p:sldId id="260" r:id="rId6"/>
    <p:sldId id="261" r:id="rId7"/>
    <p:sldId id="263" r:id="rId8"/>
    <p:sldId id="264" r:id="rId9"/>
    <p:sldId id="265" r:id="rId10"/>
    <p:sldId id="266" r:id="rId11"/>
    <p:sldId id="267"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C35BC4-D838-4C52-BEEE-4DADAD8F8F53}" v="5" dt="2026-02-21T21:22:57.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515" autoAdjust="0"/>
  </p:normalViewPr>
  <p:slideViewPr>
    <p:cSldViewPr snapToGrid="0">
      <p:cViewPr varScale="1">
        <p:scale>
          <a:sx n="52" d="100"/>
          <a:sy n="52" d="100"/>
        </p:scale>
        <p:origin x="12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iffa Bibi" userId="d0e3342e828f4136" providerId="LiveId" clId="{6A888505-ED72-4593-8FE1-2F7CCCE3B393}"/>
    <pc:docChg chg="custSel modSld">
      <pc:chgData name="Haniffa Bibi" userId="d0e3342e828f4136" providerId="LiveId" clId="{6A888505-ED72-4593-8FE1-2F7CCCE3B393}" dt="2026-02-21T21:23:28.668" v="182" actId="20577"/>
      <pc:docMkLst>
        <pc:docMk/>
      </pc:docMkLst>
      <pc:sldChg chg="addSp modSp mod">
        <pc:chgData name="Haniffa Bibi" userId="d0e3342e828f4136" providerId="LiveId" clId="{6A888505-ED72-4593-8FE1-2F7CCCE3B393}" dt="2026-02-21T21:23:28.668" v="182" actId="20577"/>
        <pc:sldMkLst>
          <pc:docMk/>
          <pc:sldMk cId="4227836944" sldId="256"/>
        </pc:sldMkLst>
        <pc:spChg chg="mod">
          <ac:chgData name="Haniffa Bibi" userId="d0e3342e828f4136" providerId="LiveId" clId="{6A888505-ED72-4593-8FE1-2F7CCCE3B393}" dt="2026-02-21T21:16:35.189" v="156" actId="1076"/>
          <ac:spMkLst>
            <pc:docMk/>
            <pc:sldMk cId="4227836944" sldId="256"/>
            <ac:spMk id="2" creationId="{231AA7AA-38A7-A33E-A655-57F42973A3C3}"/>
          </ac:spMkLst>
        </pc:spChg>
        <pc:spChg chg="add mod">
          <ac:chgData name="Haniffa Bibi" userId="d0e3342e828f4136" providerId="LiveId" clId="{6A888505-ED72-4593-8FE1-2F7CCCE3B393}" dt="2026-02-21T21:23:28.668" v="182" actId="20577"/>
          <ac:spMkLst>
            <pc:docMk/>
            <pc:sldMk cId="4227836944" sldId="256"/>
            <ac:spMk id="3" creationId="{D6115B71-76A1-00B2-32F5-5405DF23773F}"/>
          </ac:spMkLst>
        </pc:spChg>
        <pc:spChg chg="mod">
          <ac:chgData name="Haniffa Bibi" userId="d0e3342e828f4136" providerId="LiveId" clId="{6A888505-ED72-4593-8FE1-2F7CCCE3B393}" dt="2026-02-21T21:16:57.747" v="161" actId="14100"/>
          <ac:spMkLst>
            <pc:docMk/>
            <pc:sldMk cId="4227836944" sldId="256"/>
            <ac:spMk id="6" creationId="{B134CAD3-304A-F128-B33C-9325F6238438}"/>
          </ac:spMkLst>
        </pc:spChg>
      </pc:sldChg>
      <pc:sldChg chg="modNotesTx">
        <pc:chgData name="Haniffa Bibi" userId="d0e3342e828f4136" providerId="LiveId" clId="{6A888505-ED72-4593-8FE1-2F7CCCE3B393}" dt="2026-02-21T21:01:43.173" v="44" actId="20577"/>
        <pc:sldMkLst>
          <pc:docMk/>
          <pc:sldMk cId="256737298" sldId="257"/>
        </pc:sldMkLst>
      </pc:sldChg>
      <pc:sldChg chg="modNotesTx">
        <pc:chgData name="Haniffa Bibi" userId="d0e3342e828f4136" providerId="LiveId" clId="{6A888505-ED72-4593-8FE1-2F7CCCE3B393}" dt="2026-02-21T21:13:18.337" v="70" actId="313"/>
        <pc:sldMkLst>
          <pc:docMk/>
          <pc:sldMk cId="1169350879" sldId="259"/>
        </pc:sldMkLst>
      </pc:sldChg>
      <pc:sldChg chg="modNotesTx">
        <pc:chgData name="Haniffa Bibi" userId="d0e3342e828f4136" providerId="LiveId" clId="{6A888505-ED72-4593-8FE1-2F7CCCE3B393}" dt="2026-02-21T21:09:23.819" v="69" actId="313"/>
        <pc:sldMkLst>
          <pc:docMk/>
          <pc:sldMk cId="310754222" sldId="26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832C42B-66D0-479A-BEF0-648327D4AA83}"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IN"/>
        </a:p>
      </dgm:t>
    </dgm:pt>
    <dgm:pt modelId="{F3D0F355-75F2-4578-B5D5-27F0BA1535F8}">
      <dgm:prSet phldrT="[Text]" custT="1"/>
      <dgm:spPr/>
      <dgm:t>
        <a:bodyPr/>
        <a:lstStyle/>
        <a:p>
          <a:pPr algn="just">
            <a:buFont typeface="Arial" panose="020B0604020202020204" pitchFamily="34" charset="0"/>
            <a:buChar char="•"/>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Communication is a key and efficient channel of information exchange, through non-verbal, verbal and written forms.</a:t>
          </a:r>
          <a:endParaRPr lang="en-IN" sz="1800"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71B1D240-5340-47D4-BC0B-F66CD568AB72}" type="parTrans" cxnId="{460991D4-2663-4704-9039-5F72B81657CC}">
      <dgm:prSet/>
      <dgm:spPr/>
      <dgm:t>
        <a:bodyPr/>
        <a:lstStyle/>
        <a:p>
          <a:endParaRPr lang="en-IN"/>
        </a:p>
      </dgm:t>
    </dgm:pt>
    <dgm:pt modelId="{C40E4AC0-ECB0-480B-BB03-9059BCA6CD11}" type="sibTrans" cxnId="{460991D4-2663-4704-9039-5F72B81657CC}">
      <dgm:prSet/>
      <dgm:spPr/>
      <dgm:t>
        <a:bodyPr/>
        <a:lstStyle/>
        <a:p>
          <a:endParaRPr lang="en-IN"/>
        </a:p>
      </dgm:t>
    </dgm:pt>
    <dgm:pt modelId="{0166464C-2571-4E03-8A9D-8BCE9CD86A20}">
      <dgm:prSet custT="1"/>
      <dgm:spPr/>
      <dgm:t>
        <a:bodyPr/>
        <a:lstStyle/>
        <a:p>
          <a:pPr algn="just">
            <a:buSzPts val="1000"/>
            <a:buFont typeface="Symbol" panose="05050102010706020507" pitchFamily="18" charset="2"/>
            <a:buChar char=""/>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Safe, person-centric and ethical practice in health and social care services is based on communication.</a:t>
          </a:r>
        </a:p>
      </dgm:t>
    </dgm:pt>
    <dgm:pt modelId="{E684D032-4F36-47AB-BF07-0B397FDD654F}" type="parTrans" cxnId="{4F267649-DC6A-48E7-9329-D832A3151D7C}">
      <dgm:prSet/>
      <dgm:spPr/>
      <dgm:t>
        <a:bodyPr/>
        <a:lstStyle/>
        <a:p>
          <a:endParaRPr lang="en-GB"/>
        </a:p>
      </dgm:t>
    </dgm:pt>
    <dgm:pt modelId="{B04D73DF-C997-4DA7-B3C4-49785826789A}" type="sibTrans" cxnId="{4F267649-DC6A-48E7-9329-D832A3151D7C}">
      <dgm:prSet/>
      <dgm:spPr/>
      <dgm:t>
        <a:bodyPr/>
        <a:lstStyle/>
        <a:p>
          <a:endParaRPr lang="en-GB"/>
        </a:p>
      </dgm:t>
    </dgm:pt>
    <dgm:pt modelId="{3D40C4DB-3AAD-4825-9774-22BC2EBC654D}">
      <dgm:prSet custT="1"/>
      <dgm:spPr/>
      <dgm:t>
        <a:bodyPr/>
        <a:lstStyle/>
        <a:p>
          <a:pPr algn="just">
            <a:buNone/>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Professional standards mandate effective communication to safeguard the service users and ensure that the people remain trustful (</a:t>
          </a:r>
          <a:r>
            <a:rPr lang="en-GB" sz="1800" dirty="0" err="1">
              <a:solidFill>
                <a:schemeClr val="tx1">
                  <a:lumMod val="95000"/>
                  <a:lumOff val="5000"/>
                </a:schemeClr>
              </a:solidFill>
              <a:latin typeface="Times New Roman" panose="02020603050405020304" pitchFamily="18" charset="0"/>
              <a:cs typeface="Times New Roman" panose="02020603050405020304" pitchFamily="18" charset="0"/>
            </a:rPr>
            <a:t>Sneling</a:t>
          </a: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 and Quick, 2022).</a:t>
          </a:r>
        </a:p>
      </dgm:t>
    </dgm:pt>
    <dgm:pt modelId="{2AC5A741-1A5B-4CD0-B788-99009332E39B}" type="parTrans" cxnId="{052CFE57-1BC0-431A-9FBC-2C65352389FA}">
      <dgm:prSet/>
      <dgm:spPr/>
      <dgm:t>
        <a:bodyPr/>
        <a:lstStyle/>
        <a:p>
          <a:endParaRPr lang="en-GB"/>
        </a:p>
      </dgm:t>
    </dgm:pt>
    <dgm:pt modelId="{F1916B0E-169E-4164-A1D3-99ADF75E7B8B}" type="sibTrans" cxnId="{052CFE57-1BC0-431A-9FBC-2C65352389FA}">
      <dgm:prSet/>
      <dgm:spPr/>
      <dgm:t>
        <a:bodyPr/>
        <a:lstStyle/>
        <a:p>
          <a:endParaRPr lang="en-GB"/>
        </a:p>
      </dgm:t>
    </dgm:pt>
    <dgm:pt modelId="{86754855-E2D4-4E06-B4BA-D4539E85707A}" type="pres">
      <dgm:prSet presAssocID="{2832C42B-66D0-479A-BEF0-648327D4AA83}" presName="linear" presStyleCnt="0">
        <dgm:presLayoutVars>
          <dgm:dir/>
          <dgm:animLvl val="lvl"/>
          <dgm:resizeHandles val="exact"/>
        </dgm:presLayoutVars>
      </dgm:prSet>
      <dgm:spPr/>
    </dgm:pt>
    <dgm:pt modelId="{A5423142-A9E0-49BE-A653-67F1072F1910}" type="pres">
      <dgm:prSet presAssocID="{F3D0F355-75F2-4578-B5D5-27F0BA1535F8}" presName="parentLin" presStyleCnt="0"/>
      <dgm:spPr/>
    </dgm:pt>
    <dgm:pt modelId="{2229D27D-0DCC-4D95-891F-477F678586B7}" type="pres">
      <dgm:prSet presAssocID="{F3D0F355-75F2-4578-B5D5-27F0BA1535F8}" presName="parentLeftMargin" presStyleLbl="node1" presStyleIdx="0" presStyleCnt="3"/>
      <dgm:spPr/>
    </dgm:pt>
    <dgm:pt modelId="{56ED4B17-7807-4637-8D64-283A5A29CEF4}" type="pres">
      <dgm:prSet presAssocID="{F3D0F355-75F2-4578-B5D5-27F0BA1535F8}" presName="parentText" presStyleLbl="node1" presStyleIdx="0" presStyleCnt="3" custScaleX="120398">
        <dgm:presLayoutVars>
          <dgm:chMax val="0"/>
          <dgm:bulletEnabled val="1"/>
        </dgm:presLayoutVars>
      </dgm:prSet>
      <dgm:spPr/>
    </dgm:pt>
    <dgm:pt modelId="{B37355F2-7A00-4FB1-BF73-ACF6510C9D85}" type="pres">
      <dgm:prSet presAssocID="{F3D0F355-75F2-4578-B5D5-27F0BA1535F8}" presName="negativeSpace" presStyleCnt="0"/>
      <dgm:spPr/>
    </dgm:pt>
    <dgm:pt modelId="{C7748C78-8D61-47E5-A740-3F0ACBCF6B0A}" type="pres">
      <dgm:prSet presAssocID="{F3D0F355-75F2-4578-B5D5-27F0BA1535F8}" presName="childText" presStyleLbl="conFgAcc1" presStyleIdx="0" presStyleCnt="3">
        <dgm:presLayoutVars>
          <dgm:bulletEnabled val="1"/>
        </dgm:presLayoutVars>
      </dgm:prSet>
      <dgm:spPr/>
    </dgm:pt>
    <dgm:pt modelId="{E773B0C2-E8F8-4545-A911-AF7BA015D756}" type="pres">
      <dgm:prSet presAssocID="{C40E4AC0-ECB0-480B-BB03-9059BCA6CD11}" presName="spaceBetweenRectangles" presStyleCnt="0"/>
      <dgm:spPr/>
    </dgm:pt>
    <dgm:pt modelId="{37A1099F-045F-4B6D-8FEB-162205C4423F}" type="pres">
      <dgm:prSet presAssocID="{0166464C-2571-4E03-8A9D-8BCE9CD86A20}" presName="parentLin" presStyleCnt="0"/>
      <dgm:spPr/>
    </dgm:pt>
    <dgm:pt modelId="{54C43749-978F-48E0-A226-671A764F62A5}" type="pres">
      <dgm:prSet presAssocID="{0166464C-2571-4E03-8A9D-8BCE9CD86A20}" presName="parentLeftMargin" presStyleLbl="node1" presStyleIdx="0" presStyleCnt="3"/>
      <dgm:spPr/>
    </dgm:pt>
    <dgm:pt modelId="{80C98015-5FEA-4529-AE4E-F52E966719EB}" type="pres">
      <dgm:prSet presAssocID="{0166464C-2571-4E03-8A9D-8BCE9CD86A20}" presName="parentText" presStyleLbl="node1" presStyleIdx="1" presStyleCnt="3" custScaleX="120398">
        <dgm:presLayoutVars>
          <dgm:chMax val="0"/>
          <dgm:bulletEnabled val="1"/>
        </dgm:presLayoutVars>
      </dgm:prSet>
      <dgm:spPr/>
    </dgm:pt>
    <dgm:pt modelId="{751479CE-4109-4C71-A5DF-7BC04ECD7186}" type="pres">
      <dgm:prSet presAssocID="{0166464C-2571-4E03-8A9D-8BCE9CD86A20}" presName="negativeSpace" presStyleCnt="0"/>
      <dgm:spPr/>
    </dgm:pt>
    <dgm:pt modelId="{DB8F61B5-0669-484C-8E40-D95EFE54B29A}" type="pres">
      <dgm:prSet presAssocID="{0166464C-2571-4E03-8A9D-8BCE9CD86A20}" presName="childText" presStyleLbl="conFgAcc1" presStyleIdx="1" presStyleCnt="3">
        <dgm:presLayoutVars>
          <dgm:bulletEnabled val="1"/>
        </dgm:presLayoutVars>
      </dgm:prSet>
      <dgm:spPr/>
    </dgm:pt>
    <dgm:pt modelId="{CCE8BA0E-32CD-41B0-9101-0F4C850F4196}" type="pres">
      <dgm:prSet presAssocID="{B04D73DF-C997-4DA7-B3C4-49785826789A}" presName="spaceBetweenRectangles" presStyleCnt="0"/>
      <dgm:spPr/>
    </dgm:pt>
    <dgm:pt modelId="{466CDE63-06A2-40CD-AEE1-C8FAFFE5887F}" type="pres">
      <dgm:prSet presAssocID="{3D40C4DB-3AAD-4825-9774-22BC2EBC654D}" presName="parentLin" presStyleCnt="0"/>
      <dgm:spPr/>
    </dgm:pt>
    <dgm:pt modelId="{A4E0F492-1688-479E-91FF-436F73CE4FB5}" type="pres">
      <dgm:prSet presAssocID="{3D40C4DB-3AAD-4825-9774-22BC2EBC654D}" presName="parentLeftMargin" presStyleLbl="node1" presStyleIdx="1" presStyleCnt="3"/>
      <dgm:spPr/>
    </dgm:pt>
    <dgm:pt modelId="{171C1DBC-2311-4793-BB56-CFB0C73FEF12}" type="pres">
      <dgm:prSet presAssocID="{3D40C4DB-3AAD-4825-9774-22BC2EBC654D}" presName="parentText" presStyleLbl="node1" presStyleIdx="2" presStyleCnt="3" custScaleX="120398">
        <dgm:presLayoutVars>
          <dgm:chMax val="0"/>
          <dgm:bulletEnabled val="1"/>
        </dgm:presLayoutVars>
      </dgm:prSet>
      <dgm:spPr/>
    </dgm:pt>
    <dgm:pt modelId="{4D65B2D9-5E71-4308-A1DE-9A36953DD432}" type="pres">
      <dgm:prSet presAssocID="{3D40C4DB-3AAD-4825-9774-22BC2EBC654D}" presName="negativeSpace" presStyleCnt="0"/>
      <dgm:spPr/>
    </dgm:pt>
    <dgm:pt modelId="{B8BAC84E-4731-4F1B-A29D-A1AD35C8E708}" type="pres">
      <dgm:prSet presAssocID="{3D40C4DB-3AAD-4825-9774-22BC2EBC654D}" presName="childText" presStyleLbl="conFgAcc1" presStyleIdx="2" presStyleCnt="3">
        <dgm:presLayoutVars>
          <dgm:bulletEnabled val="1"/>
        </dgm:presLayoutVars>
      </dgm:prSet>
      <dgm:spPr/>
    </dgm:pt>
  </dgm:ptLst>
  <dgm:cxnLst>
    <dgm:cxn modelId="{BC66AA5B-ADF7-4EC3-BC80-D223FB0045C0}" type="presOf" srcId="{3D40C4DB-3AAD-4825-9774-22BC2EBC654D}" destId="{171C1DBC-2311-4793-BB56-CFB0C73FEF12}" srcOrd="1" destOrd="0" presId="urn:microsoft.com/office/officeart/2005/8/layout/list1"/>
    <dgm:cxn modelId="{8695375C-4784-4A18-8BDA-14A06E93FDEF}" type="presOf" srcId="{F3D0F355-75F2-4578-B5D5-27F0BA1535F8}" destId="{2229D27D-0DCC-4D95-891F-477F678586B7}" srcOrd="0" destOrd="0" presId="urn:microsoft.com/office/officeart/2005/8/layout/list1"/>
    <dgm:cxn modelId="{724B9441-E164-41D9-B3D1-491D3428F130}" type="presOf" srcId="{F3D0F355-75F2-4578-B5D5-27F0BA1535F8}" destId="{56ED4B17-7807-4637-8D64-283A5A29CEF4}" srcOrd="1" destOrd="0" presId="urn:microsoft.com/office/officeart/2005/8/layout/list1"/>
    <dgm:cxn modelId="{C9903764-F18F-4952-B80D-3DCB12B213F5}" type="presOf" srcId="{2832C42B-66D0-479A-BEF0-648327D4AA83}" destId="{86754855-E2D4-4E06-B4BA-D4539E85707A}" srcOrd="0" destOrd="0" presId="urn:microsoft.com/office/officeart/2005/8/layout/list1"/>
    <dgm:cxn modelId="{64AA8B66-0924-44C9-B2E8-C7D27F36AC0A}" type="presOf" srcId="{3D40C4DB-3AAD-4825-9774-22BC2EBC654D}" destId="{A4E0F492-1688-479E-91FF-436F73CE4FB5}" srcOrd="0" destOrd="0" presId="urn:microsoft.com/office/officeart/2005/8/layout/list1"/>
    <dgm:cxn modelId="{4F267649-DC6A-48E7-9329-D832A3151D7C}" srcId="{2832C42B-66D0-479A-BEF0-648327D4AA83}" destId="{0166464C-2571-4E03-8A9D-8BCE9CD86A20}" srcOrd="1" destOrd="0" parTransId="{E684D032-4F36-47AB-BF07-0B397FDD654F}" sibTransId="{B04D73DF-C997-4DA7-B3C4-49785826789A}"/>
    <dgm:cxn modelId="{57B8EC6D-8AB2-40FE-BB2D-4F876F9E7C89}" type="presOf" srcId="{0166464C-2571-4E03-8A9D-8BCE9CD86A20}" destId="{54C43749-978F-48E0-A226-671A764F62A5}" srcOrd="0" destOrd="0" presId="urn:microsoft.com/office/officeart/2005/8/layout/list1"/>
    <dgm:cxn modelId="{052CFE57-1BC0-431A-9FBC-2C65352389FA}" srcId="{2832C42B-66D0-479A-BEF0-648327D4AA83}" destId="{3D40C4DB-3AAD-4825-9774-22BC2EBC654D}" srcOrd="2" destOrd="0" parTransId="{2AC5A741-1A5B-4CD0-B788-99009332E39B}" sibTransId="{F1916B0E-169E-4164-A1D3-99ADF75E7B8B}"/>
    <dgm:cxn modelId="{7A8AD09E-1EF8-4F41-94E5-6999AB3B28FB}" type="presOf" srcId="{0166464C-2571-4E03-8A9D-8BCE9CD86A20}" destId="{80C98015-5FEA-4529-AE4E-F52E966719EB}" srcOrd="1" destOrd="0" presId="urn:microsoft.com/office/officeart/2005/8/layout/list1"/>
    <dgm:cxn modelId="{460991D4-2663-4704-9039-5F72B81657CC}" srcId="{2832C42B-66D0-479A-BEF0-648327D4AA83}" destId="{F3D0F355-75F2-4578-B5D5-27F0BA1535F8}" srcOrd="0" destOrd="0" parTransId="{71B1D240-5340-47D4-BC0B-F66CD568AB72}" sibTransId="{C40E4AC0-ECB0-480B-BB03-9059BCA6CD11}"/>
    <dgm:cxn modelId="{5C62FD97-7FD2-4492-94E2-DD5C1095683F}" type="presParOf" srcId="{86754855-E2D4-4E06-B4BA-D4539E85707A}" destId="{A5423142-A9E0-49BE-A653-67F1072F1910}" srcOrd="0" destOrd="0" presId="urn:microsoft.com/office/officeart/2005/8/layout/list1"/>
    <dgm:cxn modelId="{28A3857F-F6E5-4DE7-B664-F5FB5A1EB982}" type="presParOf" srcId="{A5423142-A9E0-49BE-A653-67F1072F1910}" destId="{2229D27D-0DCC-4D95-891F-477F678586B7}" srcOrd="0" destOrd="0" presId="urn:microsoft.com/office/officeart/2005/8/layout/list1"/>
    <dgm:cxn modelId="{2E72F231-20A4-48DA-AEE2-DF8407BCC0E5}" type="presParOf" srcId="{A5423142-A9E0-49BE-A653-67F1072F1910}" destId="{56ED4B17-7807-4637-8D64-283A5A29CEF4}" srcOrd="1" destOrd="0" presId="urn:microsoft.com/office/officeart/2005/8/layout/list1"/>
    <dgm:cxn modelId="{7D4A36F9-9049-4940-B0E6-C336ACABD731}" type="presParOf" srcId="{86754855-E2D4-4E06-B4BA-D4539E85707A}" destId="{B37355F2-7A00-4FB1-BF73-ACF6510C9D85}" srcOrd="1" destOrd="0" presId="urn:microsoft.com/office/officeart/2005/8/layout/list1"/>
    <dgm:cxn modelId="{2509EBD7-EBE0-4889-B3AF-BE1DF72F3936}" type="presParOf" srcId="{86754855-E2D4-4E06-B4BA-D4539E85707A}" destId="{C7748C78-8D61-47E5-A740-3F0ACBCF6B0A}" srcOrd="2" destOrd="0" presId="urn:microsoft.com/office/officeart/2005/8/layout/list1"/>
    <dgm:cxn modelId="{6A19C9A4-87C1-40FC-8180-531303AA2ABE}" type="presParOf" srcId="{86754855-E2D4-4E06-B4BA-D4539E85707A}" destId="{E773B0C2-E8F8-4545-A911-AF7BA015D756}" srcOrd="3" destOrd="0" presId="urn:microsoft.com/office/officeart/2005/8/layout/list1"/>
    <dgm:cxn modelId="{32547BCD-1EEE-44A4-9FCA-0599337BB0BF}" type="presParOf" srcId="{86754855-E2D4-4E06-B4BA-D4539E85707A}" destId="{37A1099F-045F-4B6D-8FEB-162205C4423F}" srcOrd="4" destOrd="0" presId="urn:microsoft.com/office/officeart/2005/8/layout/list1"/>
    <dgm:cxn modelId="{74304C4D-A5EC-4896-8EB9-0F55729EB23B}" type="presParOf" srcId="{37A1099F-045F-4B6D-8FEB-162205C4423F}" destId="{54C43749-978F-48E0-A226-671A764F62A5}" srcOrd="0" destOrd="0" presId="urn:microsoft.com/office/officeart/2005/8/layout/list1"/>
    <dgm:cxn modelId="{B2A8EF3A-B2E8-4761-9CA6-ABCE2F8D1B43}" type="presParOf" srcId="{37A1099F-045F-4B6D-8FEB-162205C4423F}" destId="{80C98015-5FEA-4529-AE4E-F52E966719EB}" srcOrd="1" destOrd="0" presId="urn:microsoft.com/office/officeart/2005/8/layout/list1"/>
    <dgm:cxn modelId="{B8EBE103-FC46-4D30-B790-7E27CDA83645}" type="presParOf" srcId="{86754855-E2D4-4E06-B4BA-D4539E85707A}" destId="{751479CE-4109-4C71-A5DF-7BC04ECD7186}" srcOrd="5" destOrd="0" presId="urn:microsoft.com/office/officeart/2005/8/layout/list1"/>
    <dgm:cxn modelId="{CFEB25B8-103C-4D39-854C-9DDB6ABF4994}" type="presParOf" srcId="{86754855-E2D4-4E06-B4BA-D4539E85707A}" destId="{DB8F61B5-0669-484C-8E40-D95EFE54B29A}" srcOrd="6" destOrd="0" presId="urn:microsoft.com/office/officeart/2005/8/layout/list1"/>
    <dgm:cxn modelId="{0A0F6DFD-2AF5-4EA0-8DF7-5E70B5B7CAAC}" type="presParOf" srcId="{86754855-E2D4-4E06-B4BA-D4539E85707A}" destId="{CCE8BA0E-32CD-41B0-9101-0F4C850F4196}" srcOrd="7" destOrd="0" presId="urn:microsoft.com/office/officeart/2005/8/layout/list1"/>
    <dgm:cxn modelId="{CA6A0BC7-AEEE-4214-8687-8146F34B4A0C}" type="presParOf" srcId="{86754855-E2D4-4E06-B4BA-D4539E85707A}" destId="{466CDE63-06A2-40CD-AEE1-C8FAFFE5887F}" srcOrd="8" destOrd="0" presId="urn:microsoft.com/office/officeart/2005/8/layout/list1"/>
    <dgm:cxn modelId="{E396CB6E-724B-4316-AF9D-8CC0A5FA63D3}" type="presParOf" srcId="{466CDE63-06A2-40CD-AEE1-C8FAFFE5887F}" destId="{A4E0F492-1688-479E-91FF-436F73CE4FB5}" srcOrd="0" destOrd="0" presId="urn:microsoft.com/office/officeart/2005/8/layout/list1"/>
    <dgm:cxn modelId="{220E4319-2434-48D3-AF23-95E54BA001B4}" type="presParOf" srcId="{466CDE63-06A2-40CD-AEE1-C8FAFFE5887F}" destId="{171C1DBC-2311-4793-BB56-CFB0C73FEF12}" srcOrd="1" destOrd="0" presId="urn:microsoft.com/office/officeart/2005/8/layout/list1"/>
    <dgm:cxn modelId="{A41CCBE6-9A9C-4081-AB3B-EC614BF7F2FC}" type="presParOf" srcId="{86754855-E2D4-4E06-B4BA-D4539E85707A}" destId="{4D65B2D9-5E71-4308-A1DE-9A36953DD432}" srcOrd="9" destOrd="0" presId="urn:microsoft.com/office/officeart/2005/8/layout/list1"/>
    <dgm:cxn modelId="{ED893608-EC50-464E-8C4E-3ACB2AD62B5E}" type="presParOf" srcId="{86754855-E2D4-4E06-B4BA-D4539E85707A}" destId="{B8BAC84E-4731-4F1B-A29D-A1AD35C8E70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7E89D5-22B2-4C17-8E09-18E841CBF523}" type="doc">
      <dgm:prSet loTypeId="urn:microsoft.com/office/officeart/2005/8/layout/hierarchy1" loCatId="hierarchy" qsTypeId="urn:microsoft.com/office/officeart/2005/8/quickstyle/simple3" qsCatId="simple" csTypeId="urn:microsoft.com/office/officeart/2005/8/colors/accent1_2" csCatId="accent1" phldr="1"/>
      <dgm:spPr/>
      <dgm:t>
        <a:bodyPr/>
        <a:lstStyle/>
        <a:p>
          <a:endParaRPr lang="en-IN"/>
        </a:p>
      </dgm:t>
    </dgm:pt>
    <dgm:pt modelId="{0E4832DC-F441-46CF-BE86-E21CA578D176}">
      <dgm:prSet phldrT="[Text]" phldr="0" custT="1"/>
      <dgm:spPr/>
      <dgm:t>
        <a:bodyPr/>
        <a:lstStyle/>
        <a:p>
          <a:r>
            <a:rPr lang="en-US" sz="1800" dirty="0">
              <a:latin typeface="Times New Roman" panose="02020603050405020304" pitchFamily="18" charset="0"/>
              <a:cs typeface="Times New Roman" panose="02020603050405020304" pitchFamily="18" charset="0"/>
            </a:rPr>
            <a:t>Communication</a:t>
          </a:r>
          <a:endParaRPr lang="en-IN" sz="1800" dirty="0">
            <a:latin typeface="Times New Roman" panose="02020603050405020304" pitchFamily="18" charset="0"/>
            <a:cs typeface="Times New Roman" panose="02020603050405020304" pitchFamily="18" charset="0"/>
          </a:endParaRPr>
        </a:p>
      </dgm:t>
    </dgm:pt>
    <dgm:pt modelId="{11822174-0087-4590-84C8-0E34446C3DB9}" type="parTrans" cxnId="{13912734-B84D-4311-BF5E-114C38BC5D9A}">
      <dgm:prSet/>
      <dgm:spPr/>
      <dgm:t>
        <a:bodyPr/>
        <a:lstStyle/>
        <a:p>
          <a:endParaRPr lang="en-IN"/>
        </a:p>
      </dgm:t>
    </dgm:pt>
    <dgm:pt modelId="{25B6B7F0-CC54-4A0D-A20E-F8D8320346E1}" type="sibTrans" cxnId="{13912734-B84D-4311-BF5E-114C38BC5D9A}">
      <dgm:prSet/>
      <dgm:spPr/>
      <dgm:t>
        <a:bodyPr/>
        <a:lstStyle/>
        <a:p>
          <a:endParaRPr lang="en-IN"/>
        </a:p>
      </dgm:t>
    </dgm:pt>
    <dgm:pt modelId="{923118E1-A057-4234-ADEB-6EC83B76008D}">
      <dgm:prSet phldrT="[Text]" phldr="0" custT="1"/>
      <dgm:spPr/>
      <dgm:t>
        <a:bodyPr/>
        <a:lstStyle/>
        <a:p>
          <a:r>
            <a:rPr lang="en-US" sz="1800" dirty="0">
              <a:latin typeface="Times New Roman" panose="02020603050405020304" pitchFamily="18" charset="0"/>
              <a:cs typeface="Times New Roman" panose="02020603050405020304" pitchFamily="18" charset="0"/>
            </a:rPr>
            <a:t>Verbal</a:t>
          </a:r>
          <a:endParaRPr lang="en-IN" sz="1800" dirty="0">
            <a:latin typeface="Times New Roman" panose="02020603050405020304" pitchFamily="18" charset="0"/>
            <a:cs typeface="Times New Roman" panose="02020603050405020304" pitchFamily="18" charset="0"/>
          </a:endParaRPr>
        </a:p>
      </dgm:t>
    </dgm:pt>
    <dgm:pt modelId="{27CD0484-F1CC-433A-84B9-5BAFA250A76A}" type="parTrans" cxnId="{0132F61F-9347-4454-8D4A-50E8C1487618}">
      <dgm:prSet/>
      <dgm:spPr/>
      <dgm:t>
        <a:bodyPr/>
        <a:lstStyle/>
        <a:p>
          <a:endParaRPr lang="en-IN"/>
        </a:p>
      </dgm:t>
    </dgm:pt>
    <dgm:pt modelId="{8D632B33-703E-45E7-9ED7-505F4D2DE1D5}" type="sibTrans" cxnId="{0132F61F-9347-4454-8D4A-50E8C1487618}">
      <dgm:prSet/>
      <dgm:spPr/>
      <dgm:t>
        <a:bodyPr/>
        <a:lstStyle/>
        <a:p>
          <a:endParaRPr lang="en-IN"/>
        </a:p>
      </dgm:t>
    </dgm:pt>
    <dgm:pt modelId="{F3800D12-0169-4FB1-9147-338D0198BA14}">
      <dgm:prSet phldrT="[Text]" phldr="0" custT="1"/>
      <dgm:spPr/>
      <dgm:t>
        <a:bodyPr/>
        <a:lstStyle/>
        <a:p>
          <a:r>
            <a:rPr lang="en-US" sz="1800" dirty="0">
              <a:latin typeface="Times New Roman" panose="02020603050405020304" pitchFamily="18" charset="0"/>
              <a:cs typeface="Times New Roman" panose="02020603050405020304" pitchFamily="18" charset="0"/>
            </a:rPr>
            <a:t>Oral</a:t>
          </a:r>
          <a:endParaRPr lang="en-IN" sz="1800" dirty="0">
            <a:latin typeface="Times New Roman" panose="02020603050405020304" pitchFamily="18" charset="0"/>
            <a:cs typeface="Times New Roman" panose="02020603050405020304" pitchFamily="18" charset="0"/>
          </a:endParaRPr>
        </a:p>
      </dgm:t>
    </dgm:pt>
    <dgm:pt modelId="{E820E434-523C-4829-B6E8-B51CD3144690}" type="parTrans" cxnId="{B668EEC6-3E77-4209-BE99-97509B1CA0EC}">
      <dgm:prSet/>
      <dgm:spPr/>
      <dgm:t>
        <a:bodyPr/>
        <a:lstStyle/>
        <a:p>
          <a:endParaRPr lang="en-IN"/>
        </a:p>
      </dgm:t>
    </dgm:pt>
    <dgm:pt modelId="{149B984F-4D8A-4114-B51D-CD4E270A8E8B}" type="sibTrans" cxnId="{B668EEC6-3E77-4209-BE99-97509B1CA0EC}">
      <dgm:prSet/>
      <dgm:spPr/>
      <dgm:t>
        <a:bodyPr/>
        <a:lstStyle/>
        <a:p>
          <a:endParaRPr lang="en-IN"/>
        </a:p>
      </dgm:t>
    </dgm:pt>
    <dgm:pt modelId="{40D94A4B-ADA0-4992-8DA7-D480A854CFF1}">
      <dgm:prSet phldrT="[Text]" phldr="0" custT="1"/>
      <dgm:spPr/>
      <dgm:t>
        <a:bodyPr/>
        <a:lstStyle/>
        <a:p>
          <a:r>
            <a:rPr lang="en-US" sz="1800" dirty="0">
              <a:latin typeface="Times New Roman" panose="02020603050405020304" pitchFamily="18" charset="0"/>
              <a:cs typeface="Times New Roman" panose="02020603050405020304" pitchFamily="18" charset="0"/>
            </a:rPr>
            <a:t>Written</a:t>
          </a:r>
          <a:endParaRPr lang="en-IN" sz="1800" dirty="0">
            <a:latin typeface="Times New Roman" panose="02020603050405020304" pitchFamily="18" charset="0"/>
            <a:cs typeface="Times New Roman" panose="02020603050405020304" pitchFamily="18" charset="0"/>
          </a:endParaRPr>
        </a:p>
      </dgm:t>
    </dgm:pt>
    <dgm:pt modelId="{1C7C17DF-5614-4929-8C38-6AD48A752C5C}" type="parTrans" cxnId="{7602A18C-F920-4F30-9874-555067547880}">
      <dgm:prSet/>
      <dgm:spPr/>
      <dgm:t>
        <a:bodyPr/>
        <a:lstStyle/>
        <a:p>
          <a:endParaRPr lang="en-IN"/>
        </a:p>
      </dgm:t>
    </dgm:pt>
    <dgm:pt modelId="{C5B265CF-B83B-4466-A28E-8627FCFF7D2B}" type="sibTrans" cxnId="{7602A18C-F920-4F30-9874-555067547880}">
      <dgm:prSet/>
      <dgm:spPr/>
      <dgm:t>
        <a:bodyPr/>
        <a:lstStyle/>
        <a:p>
          <a:endParaRPr lang="en-IN"/>
        </a:p>
      </dgm:t>
    </dgm:pt>
    <dgm:pt modelId="{32863733-6A32-4A02-B85E-14CAB8596BEC}">
      <dgm:prSet phldrT="[Text]" phldr="0" custT="1"/>
      <dgm:spPr/>
      <dgm:t>
        <a:bodyPr/>
        <a:lstStyle/>
        <a:p>
          <a:r>
            <a:rPr lang="en-US" sz="1800" dirty="0">
              <a:latin typeface="Times New Roman" panose="02020603050405020304" pitchFamily="18" charset="0"/>
              <a:cs typeface="Times New Roman" panose="02020603050405020304" pitchFamily="18" charset="0"/>
            </a:rPr>
            <a:t>Non-verbal</a:t>
          </a:r>
          <a:endParaRPr lang="en-IN" sz="1800" dirty="0">
            <a:latin typeface="Times New Roman" panose="02020603050405020304" pitchFamily="18" charset="0"/>
            <a:cs typeface="Times New Roman" panose="02020603050405020304" pitchFamily="18" charset="0"/>
          </a:endParaRPr>
        </a:p>
      </dgm:t>
    </dgm:pt>
    <dgm:pt modelId="{C5131121-2619-42F1-971C-D0D97544EA00}" type="parTrans" cxnId="{4F58B162-39D3-4F95-8ECB-F04018E2E334}">
      <dgm:prSet/>
      <dgm:spPr/>
      <dgm:t>
        <a:bodyPr/>
        <a:lstStyle/>
        <a:p>
          <a:endParaRPr lang="en-IN"/>
        </a:p>
      </dgm:t>
    </dgm:pt>
    <dgm:pt modelId="{B6CACF59-E50F-4891-83FA-9E62137E2A39}" type="sibTrans" cxnId="{4F58B162-39D3-4F95-8ECB-F04018E2E334}">
      <dgm:prSet/>
      <dgm:spPr/>
      <dgm:t>
        <a:bodyPr/>
        <a:lstStyle/>
        <a:p>
          <a:endParaRPr lang="en-IN"/>
        </a:p>
      </dgm:t>
    </dgm:pt>
    <dgm:pt modelId="{D7C8F090-8478-4CFC-9102-184565C34203}">
      <dgm:prSet phldrT="[Text]" phldr="0" custT="1"/>
      <dgm:spPr/>
      <dgm:t>
        <a:bodyPr/>
        <a:lstStyle/>
        <a:p>
          <a:r>
            <a:rPr lang="en-US" sz="1800" dirty="0">
              <a:latin typeface="Times New Roman" panose="02020603050405020304" pitchFamily="18" charset="0"/>
              <a:cs typeface="Times New Roman" panose="02020603050405020304" pitchFamily="18" charset="0"/>
            </a:rPr>
            <a:t>Face-to-face/distance</a:t>
          </a:r>
          <a:endParaRPr lang="en-IN" sz="1600" dirty="0">
            <a:latin typeface="Times New Roman" panose="02020603050405020304" pitchFamily="18" charset="0"/>
            <a:cs typeface="Times New Roman" panose="02020603050405020304" pitchFamily="18" charset="0"/>
          </a:endParaRPr>
        </a:p>
      </dgm:t>
    </dgm:pt>
    <dgm:pt modelId="{15DCD38B-B876-4586-A44A-B1DB8E8EA6F7}" type="parTrans" cxnId="{29D5BFDE-6FF9-4536-AB97-9CE8FE6F0A05}">
      <dgm:prSet/>
      <dgm:spPr/>
      <dgm:t>
        <a:bodyPr/>
        <a:lstStyle/>
        <a:p>
          <a:endParaRPr lang="en-IN"/>
        </a:p>
      </dgm:t>
    </dgm:pt>
    <dgm:pt modelId="{10A80E27-6364-4A3E-9775-1611AE086CE8}" type="sibTrans" cxnId="{29D5BFDE-6FF9-4536-AB97-9CE8FE6F0A05}">
      <dgm:prSet/>
      <dgm:spPr/>
      <dgm:t>
        <a:bodyPr/>
        <a:lstStyle/>
        <a:p>
          <a:endParaRPr lang="en-IN"/>
        </a:p>
      </dgm:t>
    </dgm:pt>
    <dgm:pt modelId="{20510A45-1E55-4379-B90A-B2F6189ADB73}" type="pres">
      <dgm:prSet presAssocID="{087E89D5-22B2-4C17-8E09-18E841CBF523}" presName="hierChild1" presStyleCnt="0">
        <dgm:presLayoutVars>
          <dgm:chPref val="1"/>
          <dgm:dir/>
          <dgm:animOne val="branch"/>
          <dgm:animLvl val="lvl"/>
          <dgm:resizeHandles/>
        </dgm:presLayoutVars>
      </dgm:prSet>
      <dgm:spPr/>
    </dgm:pt>
    <dgm:pt modelId="{ACE5E3D1-D7EE-4648-858C-643D238A14CC}" type="pres">
      <dgm:prSet presAssocID="{0E4832DC-F441-46CF-BE86-E21CA578D176}" presName="hierRoot1" presStyleCnt="0"/>
      <dgm:spPr/>
    </dgm:pt>
    <dgm:pt modelId="{FAEF2A78-E095-436C-85DD-D317AAF887AC}" type="pres">
      <dgm:prSet presAssocID="{0E4832DC-F441-46CF-BE86-E21CA578D176}" presName="composite" presStyleCnt="0"/>
      <dgm:spPr/>
    </dgm:pt>
    <dgm:pt modelId="{6B6F3F82-B6DE-419F-A4E8-01893038131E}" type="pres">
      <dgm:prSet presAssocID="{0E4832DC-F441-46CF-BE86-E21CA578D176}" presName="background" presStyleLbl="node0" presStyleIdx="0" presStyleCnt="1"/>
      <dgm:spPr/>
    </dgm:pt>
    <dgm:pt modelId="{915749AE-1CCB-4DDA-ADAD-697D8459DD00}" type="pres">
      <dgm:prSet presAssocID="{0E4832DC-F441-46CF-BE86-E21CA578D176}" presName="text" presStyleLbl="fgAcc0" presStyleIdx="0" presStyleCnt="1" custScaleX="124753">
        <dgm:presLayoutVars>
          <dgm:chPref val="3"/>
        </dgm:presLayoutVars>
      </dgm:prSet>
      <dgm:spPr/>
    </dgm:pt>
    <dgm:pt modelId="{35970E83-8C64-461C-AB6C-5E6C1D51FF49}" type="pres">
      <dgm:prSet presAssocID="{0E4832DC-F441-46CF-BE86-E21CA578D176}" presName="hierChild2" presStyleCnt="0"/>
      <dgm:spPr/>
    </dgm:pt>
    <dgm:pt modelId="{A38FEABF-81AE-431A-A394-9EE5942D047D}" type="pres">
      <dgm:prSet presAssocID="{27CD0484-F1CC-433A-84B9-5BAFA250A76A}" presName="Name10" presStyleLbl="parChTrans1D2" presStyleIdx="0" presStyleCnt="2"/>
      <dgm:spPr/>
    </dgm:pt>
    <dgm:pt modelId="{82EDA555-DF73-427A-9079-850F69EF002B}" type="pres">
      <dgm:prSet presAssocID="{923118E1-A057-4234-ADEB-6EC83B76008D}" presName="hierRoot2" presStyleCnt="0"/>
      <dgm:spPr/>
    </dgm:pt>
    <dgm:pt modelId="{8C9DA2BD-647E-45BE-9BE5-249281A2716B}" type="pres">
      <dgm:prSet presAssocID="{923118E1-A057-4234-ADEB-6EC83B76008D}" presName="composite2" presStyleCnt="0"/>
      <dgm:spPr/>
    </dgm:pt>
    <dgm:pt modelId="{7671310B-CFD3-4CA7-BA9A-B83B6242E879}" type="pres">
      <dgm:prSet presAssocID="{923118E1-A057-4234-ADEB-6EC83B76008D}" presName="background2" presStyleLbl="node2" presStyleIdx="0" presStyleCnt="2"/>
      <dgm:spPr/>
    </dgm:pt>
    <dgm:pt modelId="{AB76C28F-327B-4440-BDB1-CB627530F2D8}" type="pres">
      <dgm:prSet presAssocID="{923118E1-A057-4234-ADEB-6EC83B76008D}" presName="text2" presStyleLbl="fgAcc2" presStyleIdx="0" presStyleCnt="2">
        <dgm:presLayoutVars>
          <dgm:chPref val="3"/>
        </dgm:presLayoutVars>
      </dgm:prSet>
      <dgm:spPr/>
    </dgm:pt>
    <dgm:pt modelId="{1165EA42-BEBB-4E63-98AA-BC617E10BCEE}" type="pres">
      <dgm:prSet presAssocID="{923118E1-A057-4234-ADEB-6EC83B76008D}" presName="hierChild3" presStyleCnt="0"/>
      <dgm:spPr/>
    </dgm:pt>
    <dgm:pt modelId="{B0AFD2B1-4AB6-49C2-9982-5950E0BEEC18}" type="pres">
      <dgm:prSet presAssocID="{E820E434-523C-4829-B6E8-B51CD3144690}" presName="Name17" presStyleLbl="parChTrans1D3" presStyleIdx="0" presStyleCnt="3"/>
      <dgm:spPr/>
    </dgm:pt>
    <dgm:pt modelId="{662F73E0-F3E3-4E87-9929-0EFB064B93C1}" type="pres">
      <dgm:prSet presAssocID="{F3800D12-0169-4FB1-9147-338D0198BA14}" presName="hierRoot3" presStyleCnt="0"/>
      <dgm:spPr/>
    </dgm:pt>
    <dgm:pt modelId="{3836CD83-5004-4DD1-80DD-2D5896C0FF68}" type="pres">
      <dgm:prSet presAssocID="{F3800D12-0169-4FB1-9147-338D0198BA14}" presName="composite3" presStyleCnt="0"/>
      <dgm:spPr/>
    </dgm:pt>
    <dgm:pt modelId="{5CF5A40E-16BE-48BF-A933-71514400FDE7}" type="pres">
      <dgm:prSet presAssocID="{F3800D12-0169-4FB1-9147-338D0198BA14}" presName="background3" presStyleLbl="node3" presStyleIdx="0" presStyleCnt="3"/>
      <dgm:spPr/>
    </dgm:pt>
    <dgm:pt modelId="{5FBCA598-1380-4E09-9074-3D4058BFDF96}" type="pres">
      <dgm:prSet presAssocID="{F3800D12-0169-4FB1-9147-338D0198BA14}" presName="text3" presStyleLbl="fgAcc3" presStyleIdx="0" presStyleCnt="3">
        <dgm:presLayoutVars>
          <dgm:chPref val="3"/>
        </dgm:presLayoutVars>
      </dgm:prSet>
      <dgm:spPr/>
    </dgm:pt>
    <dgm:pt modelId="{DD885951-D0B8-4E0B-89FF-F72ACC10A166}" type="pres">
      <dgm:prSet presAssocID="{F3800D12-0169-4FB1-9147-338D0198BA14}" presName="hierChild4" presStyleCnt="0"/>
      <dgm:spPr/>
    </dgm:pt>
    <dgm:pt modelId="{AC6D57BB-0C3A-4923-858F-19FEE9B94643}" type="pres">
      <dgm:prSet presAssocID="{1C7C17DF-5614-4929-8C38-6AD48A752C5C}" presName="Name17" presStyleLbl="parChTrans1D3" presStyleIdx="1" presStyleCnt="3"/>
      <dgm:spPr/>
    </dgm:pt>
    <dgm:pt modelId="{0299EB29-7A93-4AD5-88B8-6F7087498F27}" type="pres">
      <dgm:prSet presAssocID="{40D94A4B-ADA0-4992-8DA7-D480A854CFF1}" presName="hierRoot3" presStyleCnt="0"/>
      <dgm:spPr/>
    </dgm:pt>
    <dgm:pt modelId="{66017FA1-69D9-4F2B-8351-901E335FEC8B}" type="pres">
      <dgm:prSet presAssocID="{40D94A4B-ADA0-4992-8DA7-D480A854CFF1}" presName="composite3" presStyleCnt="0"/>
      <dgm:spPr/>
    </dgm:pt>
    <dgm:pt modelId="{2571BBF2-F6DD-4A07-92AC-CC3E6F0F2555}" type="pres">
      <dgm:prSet presAssocID="{40D94A4B-ADA0-4992-8DA7-D480A854CFF1}" presName="background3" presStyleLbl="node3" presStyleIdx="1" presStyleCnt="3"/>
      <dgm:spPr/>
    </dgm:pt>
    <dgm:pt modelId="{1815FE7A-0062-4BCD-ACED-D56E23C37ECA}" type="pres">
      <dgm:prSet presAssocID="{40D94A4B-ADA0-4992-8DA7-D480A854CFF1}" presName="text3" presStyleLbl="fgAcc3" presStyleIdx="1" presStyleCnt="3">
        <dgm:presLayoutVars>
          <dgm:chPref val="3"/>
        </dgm:presLayoutVars>
      </dgm:prSet>
      <dgm:spPr/>
    </dgm:pt>
    <dgm:pt modelId="{CAF144E0-298E-47B3-AAE1-D77F27C9E8D9}" type="pres">
      <dgm:prSet presAssocID="{40D94A4B-ADA0-4992-8DA7-D480A854CFF1}" presName="hierChild4" presStyleCnt="0"/>
      <dgm:spPr/>
    </dgm:pt>
    <dgm:pt modelId="{6AF03BB7-E93F-4942-B2B3-5635F4993420}" type="pres">
      <dgm:prSet presAssocID="{C5131121-2619-42F1-971C-D0D97544EA00}" presName="Name10" presStyleLbl="parChTrans1D2" presStyleIdx="1" presStyleCnt="2"/>
      <dgm:spPr/>
    </dgm:pt>
    <dgm:pt modelId="{4CA94345-C1F1-4A62-85BF-6CF62D118BFF}" type="pres">
      <dgm:prSet presAssocID="{32863733-6A32-4A02-B85E-14CAB8596BEC}" presName="hierRoot2" presStyleCnt="0"/>
      <dgm:spPr/>
    </dgm:pt>
    <dgm:pt modelId="{FED9B2D0-F093-4565-A8E4-12DBAA62AEE9}" type="pres">
      <dgm:prSet presAssocID="{32863733-6A32-4A02-B85E-14CAB8596BEC}" presName="composite2" presStyleCnt="0"/>
      <dgm:spPr/>
    </dgm:pt>
    <dgm:pt modelId="{B44915FD-0747-4BC2-A3F4-38FC651336D9}" type="pres">
      <dgm:prSet presAssocID="{32863733-6A32-4A02-B85E-14CAB8596BEC}" presName="background2" presStyleLbl="node2" presStyleIdx="1" presStyleCnt="2"/>
      <dgm:spPr/>
    </dgm:pt>
    <dgm:pt modelId="{0B19537D-F391-411D-8DA5-4CF60F1E6DE3}" type="pres">
      <dgm:prSet presAssocID="{32863733-6A32-4A02-B85E-14CAB8596BEC}" presName="text2" presStyleLbl="fgAcc2" presStyleIdx="1" presStyleCnt="2">
        <dgm:presLayoutVars>
          <dgm:chPref val="3"/>
        </dgm:presLayoutVars>
      </dgm:prSet>
      <dgm:spPr/>
    </dgm:pt>
    <dgm:pt modelId="{FD69F840-8A09-4600-8448-534B42574CEB}" type="pres">
      <dgm:prSet presAssocID="{32863733-6A32-4A02-B85E-14CAB8596BEC}" presName="hierChild3" presStyleCnt="0"/>
      <dgm:spPr/>
    </dgm:pt>
    <dgm:pt modelId="{50472EA9-EF33-42C0-A521-972850079258}" type="pres">
      <dgm:prSet presAssocID="{15DCD38B-B876-4586-A44A-B1DB8E8EA6F7}" presName="Name17" presStyleLbl="parChTrans1D3" presStyleIdx="2" presStyleCnt="3"/>
      <dgm:spPr/>
    </dgm:pt>
    <dgm:pt modelId="{FE2D3000-5C9D-4553-8633-B610A30FDA81}" type="pres">
      <dgm:prSet presAssocID="{D7C8F090-8478-4CFC-9102-184565C34203}" presName="hierRoot3" presStyleCnt="0"/>
      <dgm:spPr/>
    </dgm:pt>
    <dgm:pt modelId="{6201B49D-3B4D-4FA6-AC24-E09A193CCC96}" type="pres">
      <dgm:prSet presAssocID="{D7C8F090-8478-4CFC-9102-184565C34203}" presName="composite3" presStyleCnt="0"/>
      <dgm:spPr/>
    </dgm:pt>
    <dgm:pt modelId="{5466A1AA-A081-453D-BB8D-A10E237EF929}" type="pres">
      <dgm:prSet presAssocID="{D7C8F090-8478-4CFC-9102-184565C34203}" presName="background3" presStyleLbl="node3" presStyleIdx="2" presStyleCnt="3"/>
      <dgm:spPr/>
    </dgm:pt>
    <dgm:pt modelId="{00F02691-FABD-448B-86DB-50CA1E53CE71}" type="pres">
      <dgm:prSet presAssocID="{D7C8F090-8478-4CFC-9102-184565C34203}" presName="text3" presStyleLbl="fgAcc3" presStyleIdx="2" presStyleCnt="3">
        <dgm:presLayoutVars>
          <dgm:chPref val="3"/>
        </dgm:presLayoutVars>
      </dgm:prSet>
      <dgm:spPr/>
    </dgm:pt>
    <dgm:pt modelId="{870B0FA6-7FD0-4A0E-A30E-58EF5DF2C43C}" type="pres">
      <dgm:prSet presAssocID="{D7C8F090-8478-4CFC-9102-184565C34203}" presName="hierChild4" presStyleCnt="0"/>
      <dgm:spPr/>
    </dgm:pt>
  </dgm:ptLst>
  <dgm:cxnLst>
    <dgm:cxn modelId="{C1C41903-C1E5-45A5-B08C-1DE5B6782CB1}" type="presOf" srcId="{D7C8F090-8478-4CFC-9102-184565C34203}" destId="{00F02691-FABD-448B-86DB-50CA1E53CE71}" srcOrd="0" destOrd="0" presId="urn:microsoft.com/office/officeart/2005/8/layout/hierarchy1"/>
    <dgm:cxn modelId="{0132F61F-9347-4454-8D4A-50E8C1487618}" srcId="{0E4832DC-F441-46CF-BE86-E21CA578D176}" destId="{923118E1-A057-4234-ADEB-6EC83B76008D}" srcOrd="0" destOrd="0" parTransId="{27CD0484-F1CC-433A-84B9-5BAFA250A76A}" sibTransId="{8D632B33-703E-45E7-9ED7-505F4D2DE1D5}"/>
    <dgm:cxn modelId="{91045625-38FE-4D4C-A007-62AD989C2FD0}" type="presOf" srcId="{F3800D12-0169-4FB1-9147-338D0198BA14}" destId="{5FBCA598-1380-4E09-9074-3D4058BFDF96}" srcOrd="0" destOrd="0" presId="urn:microsoft.com/office/officeart/2005/8/layout/hierarchy1"/>
    <dgm:cxn modelId="{1AD05026-4274-48F6-BEFD-F7CC6505000F}" type="presOf" srcId="{27CD0484-F1CC-433A-84B9-5BAFA250A76A}" destId="{A38FEABF-81AE-431A-A394-9EE5942D047D}" srcOrd="0" destOrd="0" presId="urn:microsoft.com/office/officeart/2005/8/layout/hierarchy1"/>
    <dgm:cxn modelId="{2EB13933-C78E-49C9-A568-418DDC469159}" type="presOf" srcId="{E820E434-523C-4829-B6E8-B51CD3144690}" destId="{B0AFD2B1-4AB6-49C2-9982-5950E0BEEC18}" srcOrd="0" destOrd="0" presId="urn:microsoft.com/office/officeart/2005/8/layout/hierarchy1"/>
    <dgm:cxn modelId="{13912734-B84D-4311-BF5E-114C38BC5D9A}" srcId="{087E89D5-22B2-4C17-8E09-18E841CBF523}" destId="{0E4832DC-F441-46CF-BE86-E21CA578D176}" srcOrd="0" destOrd="0" parTransId="{11822174-0087-4590-84C8-0E34446C3DB9}" sibTransId="{25B6B7F0-CC54-4A0D-A20E-F8D8320346E1}"/>
    <dgm:cxn modelId="{7571CF39-C479-4855-83E0-C27F110227F2}" type="presOf" srcId="{1C7C17DF-5614-4929-8C38-6AD48A752C5C}" destId="{AC6D57BB-0C3A-4923-858F-19FEE9B94643}" srcOrd="0" destOrd="0" presId="urn:microsoft.com/office/officeart/2005/8/layout/hierarchy1"/>
    <dgm:cxn modelId="{6D9C263A-F799-48BD-8D6F-3FF91617E3AE}" type="presOf" srcId="{0E4832DC-F441-46CF-BE86-E21CA578D176}" destId="{915749AE-1CCB-4DDA-ADAD-697D8459DD00}" srcOrd="0" destOrd="0" presId="urn:microsoft.com/office/officeart/2005/8/layout/hierarchy1"/>
    <dgm:cxn modelId="{025F553C-D0DE-4A76-BDB8-2FECDFB09E56}" type="presOf" srcId="{087E89D5-22B2-4C17-8E09-18E841CBF523}" destId="{20510A45-1E55-4379-B90A-B2F6189ADB73}" srcOrd="0" destOrd="0" presId="urn:microsoft.com/office/officeart/2005/8/layout/hierarchy1"/>
    <dgm:cxn modelId="{4F58B162-39D3-4F95-8ECB-F04018E2E334}" srcId="{0E4832DC-F441-46CF-BE86-E21CA578D176}" destId="{32863733-6A32-4A02-B85E-14CAB8596BEC}" srcOrd="1" destOrd="0" parTransId="{C5131121-2619-42F1-971C-D0D97544EA00}" sibTransId="{B6CACF59-E50F-4891-83FA-9E62137E2A39}"/>
    <dgm:cxn modelId="{BE70AC44-276D-4E45-A4C2-819F015D7E81}" type="presOf" srcId="{923118E1-A057-4234-ADEB-6EC83B76008D}" destId="{AB76C28F-327B-4440-BDB1-CB627530F2D8}" srcOrd="0" destOrd="0" presId="urn:microsoft.com/office/officeart/2005/8/layout/hierarchy1"/>
    <dgm:cxn modelId="{E2875E79-CBC5-474D-9348-6B2E9F685D02}" type="presOf" srcId="{32863733-6A32-4A02-B85E-14CAB8596BEC}" destId="{0B19537D-F391-411D-8DA5-4CF60F1E6DE3}" srcOrd="0" destOrd="0" presId="urn:microsoft.com/office/officeart/2005/8/layout/hierarchy1"/>
    <dgm:cxn modelId="{641AFE7E-C338-4245-A6F6-D629C3CF9833}" type="presOf" srcId="{C5131121-2619-42F1-971C-D0D97544EA00}" destId="{6AF03BB7-E93F-4942-B2B3-5635F4993420}" srcOrd="0" destOrd="0" presId="urn:microsoft.com/office/officeart/2005/8/layout/hierarchy1"/>
    <dgm:cxn modelId="{7602A18C-F920-4F30-9874-555067547880}" srcId="{923118E1-A057-4234-ADEB-6EC83B76008D}" destId="{40D94A4B-ADA0-4992-8DA7-D480A854CFF1}" srcOrd="1" destOrd="0" parTransId="{1C7C17DF-5614-4929-8C38-6AD48A752C5C}" sibTransId="{C5B265CF-B83B-4466-A28E-8627FCFF7D2B}"/>
    <dgm:cxn modelId="{05A5049B-7F6C-4557-B9D6-FAE0B7175A53}" type="presOf" srcId="{15DCD38B-B876-4586-A44A-B1DB8E8EA6F7}" destId="{50472EA9-EF33-42C0-A521-972850079258}" srcOrd="0" destOrd="0" presId="urn:microsoft.com/office/officeart/2005/8/layout/hierarchy1"/>
    <dgm:cxn modelId="{1D923AA0-7389-49B6-BEEE-FE2A597F82F3}" type="presOf" srcId="{40D94A4B-ADA0-4992-8DA7-D480A854CFF1}" destId="{1815FE7A-0062-4BCD-ACED-D56E23C37ECA}" srcOrd="0" destOrd="0" presId="urn:microsoft.com/office/officeart/2005/8/layout/hierarchy1"/>
    <dgm:cxn modelId="{B668EEC6-3E77-4209-BE99-97509B1CA0EC}" srcId="{923118E1-A057-4234-ADEB-6EC83B76008D}" destId="{F3800D12-0169-4FB1-9147-338D0198BA14}" srcOrd="0" destOrd="0" parTransId="{E820E434-523C-4829-B6E8-B51CD3144690}" sibTransId="{149B984F-4D8A-4114-B51D-CD4E270A8E8B}"/>
    <dgm:cxn modelId="{29D5BFDE-6FF9-4536-AB97-9CE8FE6F0A05}" srcId="{32863733-6A32-4A02-B85E-14CAB8596BEC}" destId="{D7C8F090-8478-4CFC-9102-184565C34203}" srcOrd="0" destOrd="0" parTransId="{15DCD38B-B876-4586-A44A-B1DB8E8EA6F7}" sibTransId="{10A80E27-6364-4A3E-9775-1611AE086CE8}"/>
    <dgm:cxn modelId="{22DA2F6B-0EBF-49C6-A168-1CE06CDE6F40}" type="presParOf" srcId="{20510A45-1E55-4379-B90A-B2F6189ADB73}" destId="{ACE5E3D1-D7EE-4648-858C-643D238A14CC}" srcOrd="0" destOrd="0" presId="urn:microsoft.com/office/officeart/2005/8/layout/hierarchy1"/>
    <dgm:cxn modelId="{AAC57A92-0898-45F5-BB13-A5EFFBC98050}" type="presParOf" srcId="{ACE5E3D1-D7EE-4648-858C-643D238A14CC}" destId="{FAEF2A78-E095-436C-85DD-D317AAF887AC}" srcOrd="0" destOrd="0" presId="urn:microsoft.com/office/officeart/2005/8/layout/hierarchy1"/>
    <dgm:cxn modelId="{4C30EE0C-BF48-4A12-819D-C6A654EBFFCA}" type="presParOf" srcId="{FAEF2A78-E095-436C-85DD-D317AAF887AC}" destId="{6B6F3F82-B6DE-419F-A4E8-01893038131E}" srcOrd="0" destOrd="0" presId="urn:microsoft.com/office/officeart/2005/8/layout/hierarchy1"/>
    <dgm:cxn modelId="{0C431473-BC8E-42C5-A5C1-C3E84EA82408}" type="presParOf" srcId="{FAEF2A78-E095-436C-85DD-D317AAF887AC}" destId="{915749AE-1CCB-4DDA-ADAD-697D8459DD00}" srcOrd="1" destOrd="0" presId="urn:microsoft.com/office/officeart/2005/8/layout/hierarchy1"/>
    <dgm:cxn modelId="{6DBF6CFE-C9CF-489F-A780-A999DD4AFCAB}" type="presParOf" srcId="{ACE5E3D1-D7EE-4648-858C-643D238A14CC}" destId="{35970E83-8C64-461C-AB6C-5E6C1D51FF49}" srcOrd="1" destOrd="0" presId="urn:microsoft.com/office/officeart/2005/8/layout/hierarchy1"/>
    <dgm:cxn modelId="{80B88EA8-21D4-48A1-BB2A-1C2C29D06C21}" type="presParOf" srcId="{35970E83-8C64-461C-AB6C-5E6C1D51FF49}" destId="{A38FEABF-81AE-431A-A394-9EE5942D047D}" srcOrd="0" destOrd="0" presId="urn:microsoft.com/office/officeart/2005/8/layout/hierarchy1"/>
    <dgm:cxn modelId="{40EA92D3-3873-4FB0-81ED-CFE5F5A0223F}" type="presParOf" srcId="{35970E83-8C64-461C-AB6C-5E6C1D51FF49}" destId="{82EDA555-DF73-427A-9079-850F69EF002B}" srcOrd="1" destOrd="0" presId="urn:microsoft.com/office/officeart/2005/8/layout/hierarchy1"/>
    <dgm:cxn modelId="{21B540EE-4F49-403B-88CA-45A96F384ABF}" type="presParOf" srcId="{82EDA555-DF73-427A-9079-850F69EF002B}" destId="{8C9DA2BD-647E-45BE-9BE5-249281A2716B}" srcOrd="0" destOrd="0" presId="urn:microsoft.com/office/officeart/2005/8/layout/hierarchy1"/>
    <dgm:cxn modelId="{618B9E55-B47F-4F39-AE2E-81DD45F2F50D}" type="presParOf" srcId="{8C9DA2BD-647E-45BE-9BE5-249281A2716B}" destId="{7671310B-CFD3-4CA7-BA9A-B83B6242E879}" srcOrd="0" destOrd="0" presId="urn:microsoft.com/office/officeart/2005/8/layout/hierarchy1"/>
    <dgm:cxn modelId="{8311BF10-33DE-4CF1-BBCD-CDBDF5167344}" type="presParOf" srcId="{8C9DA2BD-647E-45BE-9BE5-249281A2716B}" destId="{AB76C28F-327B-4440-BDB1-CB627530F2D8}" srcOrd="1" destOrd="0" presId="urn:microsoft.com/office/officeart/2005/8/layout/hierarchy1"/>
    <dgm:cxn modelId="{C2D7A299-8E67-41F2-819C-6539BE8A908F}" type="presParOf" srcId="{82EDA555-DF73-427A-9079-850F69EF002B}" destId="{1165EA42-BEBB-4E63-98AA-BC617E10BCEE}" srcOrd="1" destOrd="0" presId="urn:microsoft.com/office/officeart/2005/8/layout/hierarchy1"/>
    <dgm:cxn modelId="{2C71852D-D977-4FC8-B9A2-C73C2F7012E0}" type="presParOf" srcId="{1165EA42-BEBB-4E63-98AA-BC617E10BCEE}" destId="{B0AFD2B1-4AB6-49C2-9982-5950E0BEEC18}" srcOrd="0" destOrd="0" presId="urn:microsoft.com/office/officeart/2005/8/layout/hierarchy1"/>
    <dgm:cxn modelId="{D86D0772-C18A-4C37-952A-BD88E2400987}" type="presParOf" srcId="{1165EA42-BEBB-4E63-98AA-BC617E10BCEE}" destId="{662F73E0-F3E3-4E87-9929-0EFB064B93C1}" srcOrd="1" destOrd="0" presId="urn:microsoft.com/office/officeart/2005/8/layout/hierarchy1"/>
    <dgm:cxn modelId="{F69D1DF0-4124-4BA1-995C-D54C4C8C398A}" type="presParOf" srcId="{662F73E0-F3E3-4E87-9929-0EFB064B93C1}" destId="{3836CD83-5004-4DD1-80DD-2D5896C0FF68}" srcOrd="0" destOrd="0" presId="urn:microsoft.com/office/officeart/2005/8/layout/hierarchy1"/>
    <dgm:cxn modelId="{4C2F3E4E-4908-4783-9F8D-B56B9E4A80DB}" type="presParOf" srcId="{3836CD83-5004-4DD1-80DD-2D5896C0FF68}" destId="{5CF5A40E-16BE-48BF-A933-71514400FDE7}" srcOrd="0" destOrd="0" presId="urn:microsoft.com/office/officeart/2005/8/layout/hierarchy1"/>
    <dgm:cxn modelId="{B841FD9E-3EC5-41E7-8E8A-759C7DCD66DD}" type="presParOf" srcId="{3836CD83-5004-4DD1-80DD-2D5896C0FF68}" destId="{5FBCA598-1380-4E09-9074-3D4058BFDF96}" srcOrd="1" destOrd="0" presId="urn:microsoft.com/office/officeart/2005/8/layout/hierarchy1"/>
    <dgm:cxn modelId="{FD5B19D4-5827-4558-AAF4-9EC230AE9AF4}" type="presParOf" srcId="{662F73E0-F3E3-4E87-9929-0EFB064B93C1}" destId="{DD885951-D0B8-4E0B-89FF-F72ACC10A166}" srcOrd="1" destOrd="0" presId="urn:microsoft.com/office/officeart/2005/8/layout/hierarchy1"/>
    <dgm:cxn modelId="{2D55DE2C-58C5-4D5A-AFF6-DFB2B422D229}" type="presParOf" srcId="{1165EA42-BEBB-4E63-98AA-BC617E10BCEE}" destId="{AC6D57BB-0C3A-4923-858F-19FEE9B94643}" srcOrd="2" destOrd="0" presId="urn:microsoft.com/office/officeart/2005/8/layout/hierarchy1"/>
    <dgm:cxn modelId="{8051788C-3958-4A68-9577-9F210B0FEEAA}" type="presParOf" srcId="{1165EA42-BEBB-4E63-98AA-BC617E10BCEE}" destId="{0299EB29-7A93-4AD5-88B8-6F7087498F27}" srcOrd="3" destOrd="0" presId="urn:microsoft.com/office/officeart/2005/8/layout/hierarchy1"/>
    <dgm:cxn modelId="{0B7E4E9E-9ECC-48AA-A301-C713FCCC8630}" type="presParOf" srcId="{0299EB29-7A93-4AD5-88B8-6F7087498F27}" destId="{66017FA1-69D9-4F2B-8351-901E335FEC8B}" srcOrd="0" destOrd="0" presId="urn:microsoft.com/office/officeart/2005/8/layout/hierarchy1"/>
    <dgm:cxn modelId="{BF5DC821-800A-4AC7-9229-C5E3E9B498E0}" type="presParOf" srcId="{66017FA1-69D9-4F2B-8351-901E335FEC8B}" destId="{2571BBF2-F6DD-4A07-92AC-CC3E6F0F2555}" srcOrd="0" destOrd="0" presId="urn:microsoft.com/office/officeart/2005/8/layout/hierarchy1"/>
    <dgm:cxn modelId="{77C750C7-885B-44CA-B262-34DEC707E81B}" type="presParOf" srcId="{66017FA1-69D9-4F2B-8351-901E335FEC8B}" destId="{1815FE7A-0062-4BCD-ACED-D56E23C37ECA}" srcOrd="1" destOrd="0" presId="urn:microsoft.com/office/officeart/2005/8/layout/hierarchy1"/>
    <dgm:cxn modelId="{B818D8AC-4181-4947-8414-2368A6E2E7F8}" type="presParOf" srcId="{0299EB29-7A93-4AD5-88B8-6F7087498F27}" destId="{CAF144E0-298E-47B3-AAE1-D77F27C9E8D9}" srcOrd="1" destOrd="0" presId="urn:microsoft.com/office/officeart/2005/8/layout/hierarchy1"/>
    <dgm:cxn modelId="{0E8D007D-6A97-46B1-912D-292F8A49A80A}" type="presParOf" srcId="{35970E83-8C64-461C-AB6C-5E6C1D51FF49}" destId="{6AF03BB7-E93F-4942-B2B3-5635F4993420}" srcOrd="2" destOrd="0" presId="urn:microsoft.com/office/officeart/2005/8/layout/hierarchy1"/>
    <dgm:cxn modelId="{E317EA0D-E142-43C4-83BC-71F0EE738051}" type="presParOf" srcId="{35970E83-8C64-461C-AB6C-5E6C1D51FF49}" destId="{4CA94345-C1F1-4A62-85BF-6CF62D118BFF}" srcOrd="3" destOrd="0" presId="urn:microsoft.com/office/officeart/2005/8/layout/hierarchy1"/>
    <dgm:cxn modelId="{054770AD-3038-4D4E-9C8B-22324CBC7908}" type="presParOf" srcId="{4CA94345-C1F1-4A62-85BF-6CF62D118BFF}" destId="{FED9B2D0-F093-4565-A8E4-12DBAA62AEE9}" srcOrd="0" destOrd="0" presId="urn:microsoft.com/office/officeart/2005/8/layout/hierarchy1"/>
    <dgm:cxn modelId="{01DD6DBD-AC04-440A-9623-4382D568947D}" type="presParOf" srcId="{FED9B2D0-F093-4565-A8E4-12DBAA62AEE9}" destId="{B44915FD-0747-4BC2-A3F4-38FC651336D9}" srcOrd="0" destOrd="0" presId="urn:microsoft.com/office/officeart/2005/8/layout/hierarchy1"/>
    <dgm:cxn modelId="{B87EFE7E-7BC8-4B99-9E52-A9CAAA23C719}" type="presParOf" srcId="{FED9B2D0-F093-4565-A8E4-12DBAA62AEE9}" destId="{0B19537D-F391-411D-8DA5-4CF60F1E6DE3}" srcOrd="1" destOrd="0" presId="urn:microsoft.com/office/officeart/2005/8/layout/hierarchy1"/>
    <dgm:cxn modelId="{78CFD16C-0384-4CF3-8BF6-B3179E68D3E3}" type="presParOf" srcId="{4CA94345-C1F1-4A62-85BF-6CF62D118BFF}" destId="{FD69F840-8A09-4600-8448-534B42574CEB}" srcOrd="1" destOrd="0" presId="urn:microsoft.com/office/officeart/2005/8/layout/hierarchy1"/>
    <dgm:cxn modelId="{32267BAC-DA10-4EDA-8CA2-737CE446F434}" type="presParOf" srcId="{FD69F840-8A09-4600-8448-534B42574CEB}" destId="{50472EA9-EF33-42C0-A521-972850079258}" srcOrd="0" destOrd="0" presId="urn:microsoft.com/office/officeart/2005/8/layout/hierarchy1"/>
    <dgm:cxn modelId="{99A1F82B-09B7-4712-905D-12B65A9C84B1}" type="presParOf" srcId="{FD69F840-8A09-4600-8448-534B42574CEB}" destId="{FE2D3000-5C9D-4553-8633-B610A30FDA81}" srcOrd="1" destOrd="0" presId="urn:microsoft.com/office/officeart/2005/8/layout/hierarchy1"/>
    <dgm:cxn modelId="{2AA917B0-CB9D-4784-A782-D56F6034D17B}" type="presParOf" srcId="{FE2D3000-5C9D-4553-8633-B610A30FDA81}" destId="{6201B49D-3B4D-4FA6-AC24-E09A193CCC96}" srcOrd="0" destOrd="0" presId="urn:microsoft.com/office/officeart/2005/8/layout/hierarchy1"/>
    <dgm:cxn modelId="{FFAF9B1D-A803-495B-96F5-4652314D6BC5}" type="presParOf" srcId="{6201B49D-3B4D-4FA6-AC24-E09A193CCC96}" destId="{5466A1AA-A081-453D-BB8D-A10E237EF929}" srcOrd="0" destOrd="0" presId="urn:microsoft.com/office/officeart/2005/8/layout/hierarchy1"/>
    <dgm:cxn modelId="{20377013-699D-4376-8A98-D1BFA8883A74}" type="presParOf" srcId="{6201B49D-3B4D-4FA6-AC24-E09A193CCC96}" destId="{00F02691-FABD-448B-86DB-50CA1E53CE71}" srcOrd="1" destOrd="0" presId="urn:microsoft.com/office/officeart/2005/8/layout/hierarchy1"/>
    <dgm:cxn modelId="{B84935BD-0636-4D46-AD65-11C807611AB6}" type="presParOf" srcId="{FE2D3000-5C9D-4553-8633-B610A30FDA81}" destId="{870B0FA6-7FD0-4A0E-A30E-58EF5DF2C43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2A8168-589C-421B-9ECE-F7CF47FECCEB}" type="doc">
      <dgm:prSet loTypeId="urn:microsoft.com/office/officeart/2005/8/layout/pyramid2" loCatId="list" qsTypeId="urn:microsoft.com/office/officeart/2005/8/quickstyle/simple5" qsCatId="simple" csTypeId="urn:microsoft.com/office/officeart/2005/8/colors/accent3_4" csCatId="accent3" phldr="1"/>
      <dgm:spPr/>
    </dgm:pt>
    <dgm:pt modelId="{5D7AC4D9-6A9B-4A63-B623-AE58B9E368A4}">
      <dgm:prSet phldrT="[Text]" custT="1"/>
      <dgm:spPr/>
      <dgm:t>
        <a:bodyPr/>
        <a:lstStyle/>
        <a:p>
          <a:pPr algn="just">
            <a:buSzPts val="1000"/>
            <a:buFont typeface="Symbol" panose="05050102010706020507" pitchFamily="18" charset="2"/>
            <a:buChar char=""/>
          </a:pPr>
          <a:r>
            <a:rPr lang="en-GB" sz="1800" dirty="0">
              <a:latin typeface="Times New Roman" panose="02020603050405020304" pitchFamily="18" charset="0"/>
              <a:cs typeface="Times New Roman" panose="02020603050405020304" pitchFamily="18" charset="0"/>
            </a:rPr>
            <a:t>Verbal communication helps in the evaluation of patients and describing of treatment, including collaboration.</a:t>
          </a:r>
        </a:p>
      </dgm:t>
    </dgm:pt>
    <dgm:pt modelId="{3E2D83D5-BF10-4451-A959-457D7D873C41}" type="parTrans" cxnId="{737D4D52-16D1-480C-9AAC-783C52FB76A5}">
      <dgm:prSet/>
      <dgm:spPr/>
      <dgm:t>
        <a:bodyPr/>
        <a:lstStyle/>
        <a:p>
          <a:endParaRPr lang="en-GB"/>
        </a:p>
      </dgm:t>
    </dgm:pt>
    <dgm:pt modelId="{22D6D10D-E01F-4AE9-A4F9-3D55F6E4B213}" type="sibTrans" cxnId="{737D4D52-16D1-480C-9AAC-783C52FB76A5}">
      <dgm:prSet/>
      <dgm:spPr/>
      <dgm:t>
        <a:bodyPr/>
        <a:lstStyle/>
        <a:p>
          <a:endParaRPr lang="en-GB"/>
        </a:p>
      </dgm:t>
    </dgm:pt>
    <dgm:pt modelId="{81EC5EBC-097F-41D6-A230-BE52974F167A}">
      <dgm:prSet custT="1"/>
      <dgm:spPr/>
      <dgm:t>
        <a:bodyPr/>
        <a:lstStyle/>
        <a:p>
          <a:pPr algn="just">
            <a:buSzPts val="1000"/>
            <a:buFont typeface="Symbol" panose="05050102010706020507" pitchFamily="18" charset="2"/>
            <a:buChar char=""/>
          </a:pPr>
          <a:r>
            <a:rPr lang="en-GB" sz="1800" dirty="0">
              <a:latin typeface="Times New Roman" panose="02020603050405020304" pitchFamily="18" charset="0"/>
              <a:cs typeface="Times New Roman" panose="02020603050405020304" pitchFamily="18" charset="0"/>
            </a:rPr>
            <a:t>Non-verbal communication incorporates posture, gesture and tone that affect empathy and trust between the stakeholders.</a:t>
          </a:r>
        </a:p>
      </dgm:t>
    </dgm:pt>
    <dgm:pt modelId="{47FA8E2D-FDEC-40B3-8672-17EE58BAAFB2}" type="parTrans" cxnId="{10E34A2C-CD77-485A-8F65-3258CFE682FC}">
      <dgm:prSet/>
      <dgm:spPr/>
      <dgm:t>
        <a:bodyPr/>
        <a:lstStyle/>
        <a:p>
          <a:endParaRPr lang="en-GB"/>
        </a:p>
      </dgm:t>
    </dgm:pt>
    <dgm:pt modelId="{B118169A-541E-4997-9E04-512EF36DFF73}" type="sibTrans" cxnId="{10E34A2C-CD77-485A-8F65-3258CFE682FC}">
      <dgm:prSet/>
      <dgm:spPr/>
      <dgm:t>
        <a:bodyPr/>
        <a:lstStyle/>
        <a:p>
          <a:endParaRPr lang="en-GB"/>
        </a:p>
      </dgm:t>
    </dgm:pt>
    <dgm:pt modelId="{00D29C6E-90BF-40CA-867B-F28B87507706}">
      <dgm:prSet custT="1"/>
      <dgm:spPr/>
      <dgm:t>
        <a:bodyPr/>
        <a:lstStyle/>
        <a:p>
          <a:pPr algn="just">
            <a:buNone/>
          </a:pPr>
          <a:r>
            <a:rPr lang="en-GB" sz="1800" dirty="0">
              <a:latin typeface="Times New Roman" panose="02020603050405020304" pitchFamily="18" charset="0"/>
              <a:cs typeface="Times New Roman" panose="02020603050405020304" pitchFamily="18" charset="0"/>
            </a:rPr>
            <a:t>Written and digital communication allows the proper documentation and transfer of care through across numerous teams (NHS England, 2023).</a:t>
          </a:r>
        </a:p>
      </dgm:t>
    </dgm:pt>
    <dgm:pt modelId="{8E3B66D2-702D-4AB6-A749-F62058ADE6F8}" type="parTrans" cxnId="{C1DF4850-B826-4806-A3E4-352B18C66A58}">
      <dgm:prSet/>
      <dgm:spPr/>
      <dgm:t>
        <a:bodyPr/>
        <a:lstStyle/>
        <a:p>
          <a:endParaRPr lang="en-GB"/>
        </a:p>
      </dgm:t>
    </dgm:pt>
    <dgm:pt modelId="{773EE885-DD90-4E7D-A52F-8BEF6E9BC6BF}" type="sibTrans" cxnId="{C1DF4850-B826-4806-A3E4-352B18C66A58}">
      <dgm:prSet/>
      <dgm:spPr/>
      <dgm:t>
        <a:bodyPr/>
        <a:lstStyle/>
        <a:p>
          <a:endParaRPr lang="en-GB"/>
        </a:p>
      </dgm:t>
    </dgm:pt>
    <dgm:pt modelId="{92167E10-7C09-46E1-8DB4-560D84DF396D}" type="pres">
      <dgm:prSet presAssocID="{FE2A8168-589C-421B-9ECE-F7CF47FECCEB}" presName="compositeShape" presStyleCnt="0">
        <dgm:presLayoutVars>
          <dgm:dir/>
          <dgm:resizeHandles/>
        </dgm:presLayoutVars>
      </dgm:prSet>
      <dgm:spPr/>
    </dgm:pt>
    <dgm:pt modelId="{3C544C96-F86E-432D-9BE1-815F7DAEA1CF}" type="pres">
      <dgm:prSet presAssocID="{FE2A8168-589C-421B-9ECE-F7CF47FECCEB}" presName="pyramid" presStyleLbl="node1" presStyleIdx="0" presStyleCnt="1"/>
      <dgm:spPr/>
    </dgm:pt>
    <dgm:pt modelId="{59AC483A-8646-430A-95DC-A559AA25C4EC}" type="pres">
      <dgm:prSet presAssocID="{FE2A8168-589C-421B-9ECE-F7CF47FECCEB}" presName="theList" presStyleCnt="0"/>
      <dgm:spPr/>
    </dgm:pt>
    <dgm:pt modelId="{7188821D-1101-4D51-B6A9-DD7B29DEBB0C}" type="pres">
      <dgm:prSet presAssocID="{5D7AC4D9-6A9B-4A63-B623-AE58B9E368A4}" presName="aNode" presStyleLbl="fgAcc1" presStyleIdx="0" presStyleCnt="3">
        <dgm:presLayoutVars>
          <dgm:bulletEnabled val="1"/>
        </dgm:presLayoutVars>
      </dgm:prSet>
      <dgm:spPr/>
    </dgm:pt>
    <dgm:pt modelId="{A57B9014-94E9-41B1-9B50-09A9C796841A}" type="pres">
      <dgm:prSet presAssocID="{5D7AC4D9-6A9B-4A63-B623-AE58B9E368A4}" presName="aSpace" presStyleCnt="0"/>
      <dgm:spPr/>
    </dgm:pt>
    <dgm:pt modelId="{1B00D86A-E942-484B-8B75-0089D9C25170}" type="pres">
      <dgm:prSet presAssocID="{81EC5EBC-097F-41D6-A230-BE52974F167A}" presName="aNode" presStyleLbl="fgAcc1" presStyleIdx="1" presStyleCnt="3">
        <dgm:presLayoutVars>
          <dgm:bulletEnabled val="1"/>
        </dgm:presLayoutVars>
      </dgm:prSet>
      <dgm:spPr/>
    </dgm:pt>
    <dgm:pt modelId="{4F15A775-7C64-4ACB-A26C-8F34E73753EF}" type="pres">
      <dgm:prSet presAssocID="{81EC5EBC-097F-41D6-A230-BE52974F167A}" presName="aSpace" presStyleCnt="0"/>
      <dgm:spPr/>
    </dgm:pt>
    <dgm:pt modelId="{3A193AF8-ECB2-4C06-8C11-C6AAC614E1A0}" type="pres">
      <dgm:prSet presAssocID="{00D29C6E-90BF-40CA-867B-F28B87507706}" presName="aNode" presStyleLbl="fgAcc1" presStyleIdx="2" presStyleCnt="3">
        <dgm:presLayoutVars>
          <dgm:bulletEnabled val="1"/>
        </dgm:presLayoutVars>
      </dgm:prSet>
      <dgm:spPr/>
    </dgm:pt>
    <dgm:pt modelId="{88A17F55-9092-48DF-83F6-4A0B9752D94F}" type="pres">
      <dgm:prSet presAssocID="{00D29C6E-90BF-40CA-867B-F28B87507706}" presName="aSpace" presStyleCnt="0"/>
      <dgm:spPr/>
    </dgm:pt>
  </dgm:ptLst>
  <dgm:cxnLst>
    <dgm:cxn modelId="{10E34A2C-CD77-485A-8F65-3258CFE682FC}" srcId="{FE2A8168-589C-421B-9ECE-F7CF47FECCEB}" destId="{81EC5EBC-097F-41D6-A230-BE52974F167A}" srcOrd="1" destOrd="0" parTransId="{47FA8E2D-FDEC-40B3-8672-17EE58BAAFB2}" sibTransId="{B118169A-541E-4997-9E04-512EF36DFF73}"/>
    <dgm:cxn modelId="{E2676C30-AEEB-4B30-8576-EFDD5FA25AB9}" type="presOf" srcId="{00D29C6E-90BF-40CA-867B-F28B87507706}" destId="{3A193AF8-ECB2-4C06-8C11-C6AAC614E1A0}" srcOrd="0" destOrd="0" presId="urn:microsoft.com/office/officeart/2005/8/layout/pyramid2"/>
    <dgm:cxn modelId="{C1DF4850-B826-4806-A3E4-352B18C66A58}" srcId="{FE2A8168-589C-421B-9ECE-F7CF47FECCEB}" destId="{00D29C6E-90BF-40CA-867B-F28B87507706}" srcOrd="2" destOrd="0" parTransId="{8E3B66D2-702D-4AB6-A749-F62058ADE6F8}" sibTransId="{773EE885-DD90-4E7D-A52F-8BEF6E9BC6BF}"/>
    <dgm:cxn modelId="{6E056072-8D16-4690-8EF7-336694E12164}" type="presOf" srcId="{5D7AC4D9-6A9B-4A63-B623-AE58B9E368A4}" destId="{7188821D-1101-4D51-B6A9-DD7B29DEBB0C}" srcOrd="0" destOrd="0" presId="urn:microsoft.com/office/officeart/2005/8/layout/pyramid2"/>
    <dgm:cxn modelId="{737D4D52-16D1-480C-9AAC-783C52FB76A5}" srcId="{FE2A8168-589C-421B-9ECE-F7CF47FECCEB}" destId="{5D7AC4D9-6A9B-4A63-B623-AE58B9E368A4}" srcOrd="0" destOrd="0" parTransId="{3E2D83D5-BF10-4451-A959-457D7D873C41}" sibTransId="{22D6D10D-E01F-4AE9-A4F9-3D55F6E4B213}"/>
    <dgm:cxn modelId="{988DE492-0F12-46DE-A56C-24FBFF56E57D}" type="presOf" srcId="{81EC5EBC-097F-41D6-A230-BE52974F167A}" destId="{1B00D86A-E942-484B-8B75-0089D9C25170}" srcOrd="0" destOrd="0" presId="urn:microsoft.com/office/officeart/2005/8/layout/pyramid2"/>
    <dgm:cxn modelId="{E10F57D5-83FD-468D-A1EA-F9D7AE7183E4}" type="presOf" srcId="{FE2A8168-589C-421B-9ECE-F7CF47FECCEB}" destId="{92167E10-7C09-46E1-8DB4-560D84DF396D}" srcOrd="0" destOrd="0" presId="urn:microsoft.com/office/officeart/2005/8/layout/pyramid2"/>
    <dgm:cxn modelId="{A1D35FB5-C791-44B9-ACDA-37EFFF6E2349}" type="presParOf" srcId="{92167E10-7C09-46E1-8DB4-560D84DF396D}" destId="{3C544C96-F86E-432D-9BE1-815F7DAEA1CF}" srcOrd="0" destOrd="0" presId="urn:microsoft.com/office/officeart/2005/8/layout/pyramid2"/>
    <dgm:cxn modelId="{D005AFE7-8AFA-4460-97A1-6A25547D5D8B}" type="presParOf" srcId="{92167E10-7C09-46E1-8DB4-560D84DF396D}" destId="{59AC483A-8646-430A-95DC-A559AA25C4EC}" srcOrd="1" destOrd="0" presId="urn:microsoft.com/office/officeart/2005/8/layout/pyramid2"/>
    <dgm:cxn modelId="{CFEE8E60-A0A3-45AC-B689-B89271261627}" type="presParOf" srcId="{59AC483A-8646-430A-95DC-A559AA25C4EC}" destId="{7188821D-1101-4D51-B6A9-DD7B29DEBB0C}" srcOrd="0" destOrd="0" presId="urn:microsoft.com/office/officeart/2005/8/layout/pyramid2"/>
    <dgm:cxn modelId="{05C1A25F-987E-458E-94E7-28E65F244412}" type="presParOf" srcId="{59AC483A-8646-430A-95DC-A559AA25C4EC}" destId="{A57B9014-94E9-41B1-9B50-09A9C796841A}" srcOrd="1" destOrd="0" presId="urn:microsoft.com/office/officeart/2005/8/layout/pyramid2"/>
    <dgm:cxn modelId="{394BDB26-D2FA-4C6D-9A96-2C533BEC2A91}" type="presParOf" srcId="{59AC483A-8646-430A-95DC-A559AA25C4EC}" destId="{1B00D86A-E942-484B-8B75-0089D9C25170}" srcOrd="2" destOrd="0" presId="urn:microsoft.com/office/officeart/2005/8/layout/pyramid2"/>
    <dgm:cxn modelId="{1D122082-2046-4CF4-9ACD-6464992186D2}" type="presParOf" srcId="{59AC483A-8646-430A-95DC-A559AA25C4EC}" destId="{4F15A775-7C64-4ACB-A26C-8F34E73753EF}" srcOrd="3" destOrd="0" presId="urn:microsoft.com/office/officeart/2005/8/layout/pyramid2"/>
    <dgm:cxn modelId="{C58FCC53-2677-484D-B3CC-378327B11257}" type="presParOf" srcId="{59AC483A-8646-430A-95DC-A559AA25C4EC}" destId="{3A193AF8-ECB2-4C06-8C11-C6AAC614E1A0}" srcOrd="4" destOrd="0" presId="urn:microsoft.com/office/officeart/2005/8/layout/pyramid2"/>
    <dgm:cxn modelId="{C5C25CB2-5815-4380-A30B-D59A5485C661}" type="presParOf" srcId="{59AC483A-8646-430A-95DC-A559AA25C4EC}" destId="{88A17F55-9092-48DF-83F6-4A0B9752D94F}" srcOrd="5"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45A4AF-46D7-4036-AAE3-9FE94522360D}" type="doc">
      <dgm:prSet loTypeId="urn:microsoft.com/office/officeart/2005/8/layout/process4" loCatId="list" qsTypeId="urn:microsoft.com/office/officeart/2005/8/quickstyle/simple5" qsCatId="simple" csTypeId="urn:microsoft.com/office/officeart/2005/8/colors/colorful3" csCatId="colorful" phldr="1"/>
      <dgm:spPr/>
      <dgm:t>
        <a:bodyPr/>
        <a:lstStyle/>
        <a:p>
          <a:endParaRPr lang="en-GB"/>
        </a:p>
      </dgm:t>
    </dgm:pt>
    <dgm:pt modelId="{BD2AF5EA-5CF6-4807-9822-84AF6C0B80D2}">
      <dgm:prSet phldrT="[Text]" custT="1"/>
      <dgm:spPr/>
      <dgm:t>
        <a:bodyPr/>
        <a:lstStyle/>
        <a:p>
          <a:pPr algn="just"/>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Effective communication helps promote dignity, respect and autonomy in care delivery.</a:t>
          </a:r>
          <a:endParaRPr lang="en-GB" sz="1800" dirty="0">
            <a:solidFill>
              <a:schemeClr val="tx1">
                <a:lumMod val="95000"/>
                <a:lumOff val="5000"/>
              </a:schemeClr>
            </a:solidFill>
          </a:endParaRPr>
        </a:p>
      </dgm:t>
    </dgm:pt>
    <dgm:pt modelId="{FD0E6688-B03A-4B2F-A4A2-A04AF74A3295}" type="parTrans" cxnId="{33E3AD16-083E-4E51-9044-327DD5AE5F29}">
      <dgm:prSet/>
      <dgm:spPr/>
      <dgm:t>
        <a:bodyPr/>
        <a:lstStyle/>
        <a:p>
          <a:endParaRPr lang="en-GB"/>
        </a:p>
      </dgm:t>
    </dgm:pt>
    <dgm:pt modelId="{60A56E7C-2D28-47FF-8899-FAEFD38938F8}" type="sibTrans" cxnId="{33E3AD16-083E-4E51-9044-327DD5AE5F29}">
      <dgm:prSet/>
      <dgm:spPr/>
      <dgm:t>
        <a:bodyPr/>
        <a:lstStyle/>
        <a:p>
          <a:endParaRPr lang="en-GB"/>
        </a:p>
      </dgm:t>
    </dgm:pt>
    <dgm:pt modelId="{A647D305-3207-4DD1-9376-7BFA7258E105}">
      <dgm:prSet custT="1"/>
      <dgm:spPr/>
      <dgm:t>
        <a:bodyPr/>
        <a:lstStyle/>
        <a:p>
          <a:pPr algn="just"/>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Communication supports decision-making and informed consent approvals. </a:t>
          </a:r>
        </a:p>
      </dgm:t>
    </dgm:pt>
    <dgm:pt modelId="{86812D0F-899D-4133-9322-16AD9132604D}" type="parTrans" cxnId="{506D2063-51DD-43C8-9B69-8F4F0EE36B4A}">
      <dgm:prSet/>
      <dgm:spPr/>
      <dgm:t>
        <a:bodyPr/>
        <a:lstStyle/>
        <a:p>
          <a:endParaRPr lang="en-GB"/>
        </a:p>
      </dgm:t>
    </dgm:pt>
    <dgm:pt modelId="{2C1FFEAC-AAAA-42F3-85BA-27FD8AF1E9E7}" type="sibTrans" cxnId="{506D2063-51DD-43C8-9B69-8F4F0EE36B4A}">
      <dgm:prSet/>
      <dgm:spPr/>
      <dgm:t>
        <a:bodyPr/>
        <a:lstStyle/>
        <a:p>
          <a:endParaRPr lang="en-GB"/>
        </a:p>
      </dgm:t>
    </dgm:pt>
    <dgm:pt modelId="{0C544472-90FE-4696-9F51-C5B02C183450}">
      <dgm:prSet custT="1"/>
      <dgm:spPr/>
      <dgm:t>
        <a:bodyPr/>
        <a:lstStyle/>
        <a:p>
          <a:pPr algn="just"/>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Culturally sensitive communication limits the health inequalities and improves patient satisfaction in health and care service (Beverley, Holson and Hewlett, 2022). </a:t>
          </a:r>
        </a:p>
      </dgm:t>
    </dgm:pt>
    <dgm:pt modelId="{3057E8C6-4253-4D3D-8566-0F5F18674F68}" type="parTrans" cxnId="{954CFF3E-4055-4226-9DFE-65B5DE466F0D}">
      <dgm:prSet/>
      <dgm:spPr/>
      <dgm:t>
        <a:bodyPr/>
        <a:lstStyle/>
        <a:p>
          <a:endParaRPr lang="en-GB"/>
        </a:p>
      </dgm:t>
    </dgm:pt>
    <dgm:pt modelId="{B3AFA981-71C1-480C-9C38-F99B960C4915}" type="sibTrans" cxnId="{954CFF3E-4055-4226-9DFE-65B5DE466F0D}">
      <dgm:prSet/>
      <dgm:spPr/>
      <dgm:t>
        <a:bodyPr/>
        <a:lstStyle/>
        <a:p>
          <a:endParaRPr lang="en-GB"/>
        </a:p>
      </dgm:t>
    </dgm:pt>
    <dgm:pt modelId="{8BAE6524-D194-44DE-A3CD-928CD457F486}" type="pres">
      <dgm:prSet presAssocID="{6D45A4AF-46D7-4036-AAE3-9FE94522360D}" presName="Name0" presStyleCnt="0">
        <dgm:presLayoutVars>
          <dgm:dir/>
          <dgm:animLvl val="lvl"/>
          <dgm:resizeHandles val="exact"/>
        </dgm:presLayoutVars>
      </dgm:prSet>
      <dgm:spPr/>
    </dgm:pt>
    <dgm:pt modelId="{A25ACEE5-E0AD-4C51-A1AB-C837381DD80D}" type="pres">
      <dgm:prSet presAssocID="{0C544472-90FE-4696-9F51-C5B02C183450}" presName="boxAndChildren" presStyleCnt="0"/>
      <dgm:spPr/>
    </dgm:pt>
    <dgm:pt modelId="{86EACD03-E2B6-4C67-AD7B-FE5D8EF90B8A}" type="pres">
      <dgm:prSet presAssocID="{0C544472-90FE-4696-9F51-C5B02C183450}" presName="parentTextBox" presStyleLbl="node1" presStyleIdx="0" presStyleCnt="3"/>
      <dgm:spPr/>
    </dgm:pt>
    <dgm:pt modelId="{D8350DCA-B236-4BC5-9121-E2D2403461DA}" type="pres">
      <dgm:prSet presAssocID="{2C1FFEAC-AAAA-42F3-85BA-27FD8AF1E9E7}" presName="sp" presStyleCnt="0"/>
      <dgm:spPr/>
    </dgm:pt>
    <dgm:pt modelId="{B7DB5E8E-B94E-4AB3-AB56-EB804895BC91}" type="pres">
      <dgm:prSet presAssocID="{A647D305-3207-4DD1-9376-7BFA7258E105}" presName="arrowAndChildren" presStyleCnt="0"/>
      <dgm:spPr/>
    </dgm:pt>
    <dgm:pt modelId="{40BA6C84-6897-42B7-8A02-BE6F6374CCD0}" type="pres">
      <dgm:prSet presAssocID="{A647D305-3207-4DD1-9376-7BFA7258E105}" presName="parentTextArrow" presStyleLbl="node1" presStyleIdx="1" presStyleCnt="3"/>
      <dgm:spPr/>
    </dgm:pt>
    <dgm:pt modelId="{79CA50E0-0B95-4366-B8CF-1C4D5B16D472}" type="pres">
      <dgm:prSet presAssocID="{60A56E7C-2D28-47FF-8899-FAEFD38938F8}" presName="sp" presStyleCnt="0"/>
      <dgm:spPr/>
    </dgm:pt>
    <dgm:pt modelId="{1FC0E11E-D34C-4B17-AFAB-B81C5EBA834D}" type="pres">
      <dgm:prSet presAssocID="{BD2AF5EA-5CF6-4807-9822-84AF6C0B80D2}" presName="arrowAndChildren" presStyleCnt="0"/>
      <dgm:spPr/>
    </dgm:pt>
    <dgm:pt modelId="{C3F9A004-0C06-48D9-BA6E-20F754C28C05}" type="pres">
      <dgm:prSet presAssocID="{BD2AF5EA-5CF6-4807-9822-84AF6C0B80D2}" presName="parentTextArrow" presStyleLbl="node1" presStyleIdx="2" presStyleCnt="3"/>
      <dgm:spPr/>
    </dgm:pt>
  </dgm:ptLst>
  <dgm:cxnLst>
    <dgm:cxn modelId="{33E3AD16-083E-4E51-9044-327DD5AE5F29}" srcId="{6D45A4AF-46D7-4036-AAE3-9FE94522360D}" destId="{BD2AF5EA-5CF6-4807-9822-84AF6C0B80D2}" srcOrd="0" destOrd="0" parTransId="{FD0E6688-B03A-4B2F-A4A2-A04AF74A3295}" sibTransId="{60A56E7C-2D28-47FF-8899-FAEFD38938F8}"/>
    <dgm:cxn modelId="{6201E12D-46F6-48B2-841D-1E77357723F1}" type="presOf" srcId="{A647D305-3207-4DD1-9376-7BFA7258E105}" destId="{40BA6C84-6897-42B7-8A02-BE6F6374CCD0}" srcOrd="0" destOrd="0" presId="urn:microsoft.com/office/officeart/2005/8/layout/process4"/>
    <dgm:cxn modelId="{954CFF3E-4055-4226-9DFE-65B5DE466F0D}" srcId="{6D45A4AF-46D7-4036-AAE3-9FE94522360D}" destId="{0C544472-90FE-4696-9F51-C5B02C183450}" srcOrd="2" destOrd="0" parTransId="{3057E8C6-4253-4D3D-8566-0F5F18674F68}" sibTransId="{B3AFA981-71C1-480C-9C38-F99B960C4915}"/>
    <dgm:cxn modelId="{506D2063-51DD-43C8-9B69-8F4F0EE36B4A}" srcId="{6D45A4AF-46D7-4036-AAE3-9FE94522360D}" destId="{A647D305-3207-4DD1-9376-7BFA7258E105}" srcOrd="1" destOrd="0" parTransId="{86812D0F-899D-4133-9322-16AD9132604D}" sibTransId="{2C1FFEAC-AAAA-42F3-85BA-27FD8AF1E9E7}"/>
    <dgm:cxn modelId="{D2CD4973-F8FA-41B2-8768-7A50A5E9A580}" type="presOf" srcId="{6D45A4AF-46D7-4036-AAE3-9FE94522360D}" destId="{8BAE6524-D194-44DE-A3CD-928CD457F486}" srcOrd="0" destOrd="0" presId="urn:microsoft.com/office/officeart/2005/8/layout/process4"/>
    <dgm:cxn modelId="{CEE28883-9C88-4289-82FE-1A5D7827127F}" type="presOf" srcId="{0C544472-90FE-4696-9F51-C5B02C183450}" destId="{86EACD03-E2B6-4C67-AD7B-FE5D8EF90B8A}" srcOrd="0" destOrd="0" presId="urn:microsoft.com/office/officeart/2005/8/layout/process4"/>
    <dgm:cxn modelId="{F143E6EC-099D-4BCC-900E-7585930EBA8A}" type="presOf" srcId="{BD2AF5EA-5CF6-4807-9822-84AF6C0B80D2}" destId="{C3F9A004-0C06-48D9-BA6E-20F754C28C05}" srcOrd="0" destOrd="0" presId="urn:microsoft.com/office/officeart/2005/8/layout/process4"/>
    <dgm:cxn modelId="{F7CC5289-8A54-40B9-8B4A-2AD8327B58AB}" type="presParOf" srcId="{8BAE6524-D194-44DE-A3CD-928CD457F486}" destId="{A25ACEE5-E0AD-4C51-A1AB-C837381DD80D}" srcOrd="0" destOrd="0" presId="urn:microsoft.com/office/officeart/2005/8/layout/process4"/>
    <dgm:cxn modelId="{8DADE37D-42B9-491D-AB82-99D5FAE78616}" type="presParOf" srcId="{A25ACEE5-E0AD-4C51-A1AB-C837381DD80D}" destId="{86EACD03-E2B6-4C67-AD7B-FE5D8EF90B8A}" srcOrd="0" destOrd="0" presId="urn:microsoft.com/office/officeart/2005/8/layout/process4"/>
    <dgm:cxn modelId="{3DADAD98-716D-4F29-8DC7-E9A23C6BB4D5}" type="presParOf" srcId="{8BAE6524-D194-44DE-A3CD-928CD457F486}" destId="{D8350DCA-B236-4BC5-9121-E2D2403461DA}" srcOrd="1" destOrd="0" presId="urn:microsoft.com/office/officeart/2005/8/layout/process4"/>
    <dgm:cxn modelId="{C7DF0BCD-CEDC-4F21-829D-9444F9BE68E1}" type="presParOf" srcId="{8BAE6524-D194-44DE-A3CD-928CD457F486}" destId="{B7DB5E8E-B94E-4AB3-AB56-EB804895BC91}" srcOrd="2" destOrd="0" presId="urn:microsoft.com/office/officeart/2005/8/layout/process4"/>
    <dgm:cxn modelId="{D5B084ED-0DC5-4520-8657-7DB1E088792C}" type="presParOf" srcId="{B7DB5E8E-B94E-4AB3-AB56-EB804895BC91}" destId="{40BA6C84-6897-42B7-8A02-BE6F6374CCD0}" srcOrd="0" destOrd="0" presId="urn:microsoft.com/office/officeart/2005/8/layout/process4"/>
    <dgm:cxn modelId="{88639D49-1B95-4AEF-A915-97509D3DD853}" type="presParOf" srcId="{8BAE6524-D194-44DE-A3CD-928CD457F486}" destId="{79CA50E0-0B95-4366-B8CF-1C4D5B16D472}" srcOrd="3" destOrd="0" presId="urn:microsoft.com/office/officeart/2005/8/layout/process4"/>
    <dgm:cxn modelId="{12EC4C69-EA6A-4AA9-BCFD-AD03D2763C8E}" type="presParOf" srcId="{8BAE6524-D194-44DE-A3CD-928CD457F486}" destId="{1FC0E11E-D34C-4B17-AFAB-B81C5EBA834D}" srcOrd="4" destOrd="0" presId="urn:microsoft.com/office/officeart/2005/8/layout/process4"/>
    <dgm:cxn modelId="{4F966F47-3E46-4C3B-BEDE-A44D28F7D8F4}" type="presParOf" srcId="{1FC0E11E-D34C-4B17-AFAB-B81C5EBA834D}" destId="{C3F9A004-0C06-48D9-BA6E-20F754C28C0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902FED-D8D3-40E9-8828-98F7F5547E75}" type="doc">
      <dgm:prSet loTypeId="urn:microsoft.com/office/officeart/2008/layout/VerticalCurvedList" loCatId="list" qsTypeId="urn:microsoft.com/office/officeart/2005/8/quickstyle/simple2" qsCatId="simple" csTypeId="urn:microsoft.com/office/officeart/2005/8/colors/colorful1" csCatId="colorful" phldr="1"/>
      <dgm:spPr/>
      <dgm:t>
        <a:bodyPr/>
        <a:lstStyle/>
        <a:p>
          <a:endParaRPr lang="en-GB"/>
        </a:p>
      </dgm:t>
    </dgm:pt>
    <dgm:pt modelId="{8CA82468-5C22-43B2-AFEB-05DE1353C71B}">
      <dgm:prSet phldrT="[Text]" custT="1"/>
      <dgm:spPr/>
      <dgm:t>
        <a:bodyPr/>
        <a:lstStyle/>
        <a:p>
          <a:pPr algn="just">
            <a:buSzPts val="1000"/>
            <a:buFont typeface="Symbol" panose="05050102010706020507" pitchFamily="18" charset="2"/>
            <a:buChar char=""/>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The differences and sensory problems may create language barriers limiting the comprehension (Rink, 2024).</a:t>
          </a:r>
        </a:p>
      </dgm:t>
    </dgm:pt>
    <dgm:pt modelId="{23B621A4-AFCF-489B-AA28-3021F05D2A96}" type="parTrans" cxnId="{7A779BCD-BB65-4CC1-912B-B029962398B3}">
      <dgm:prSet/>
      <dgm:spPr/>
      <dgm:t>
        <a:bodyPr/>
        <a:lstStyle/>
        <a:p>
          <a:endParaRPr lang="en-GB"/>
        </a:p>
      </dgm:t>
    </dgm:pt>
    <dgm:pt modelId="{27ECFB2F-3281-4F6A-BF28-D6583A8AA70F}" type="sibTrans" cxnId="{7A779BCD-BB65-4CC1-912B-B029962398B3}">
      <dgm:prSet/>
      <dgm:spPr/>
      <dgm:t>
        <a:bodyPr/>
        <a:lstStyle/>
        <a:p>
          <a:endParaRPr lang="en-GB"/>
        </a:p>
      </dgm:t>
    </dgm:pt>
    <dgm:pt modelId="{5523CE87-FDAA-40C2-B698-F91BA9DE3F3D}">
      <dgm:prSet custT="1"/>
      <dgm:spPr/>
      <dgm:t>
        <a:bodyPr/>
        <a:lstStyle/>
        <a:p>
          <a:pPr algn="just">
            <a:buSzPts val="1000"/>
            <a:buFont typeface="Symbol" panose="05050102010706020507" pitchFamily="18" charset="2"/>
            <a:buChar char=""/>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Emotional distress and pressure at work tend to lower the quality of communication.</a:t>
          </a:r>
        </a:p>
      </dgm:t>
    </dgm:pt>
    <dgm:pt modelId="{B11C8261-462E-41EE-ACE8-D2FA3AE3334B}" type="parTrans" cxnId="{FF940E59-656A-4DE5-B146-1B4F50C47E27}">
      <dgm:prSet/>
      <dgm:spPr/>
      <dgm:t>
        <a:bodyPr/>
        <a:lstStyle/>
        <a:p>
          <a:endParaRPr lang="en-GB"/>
        </a:p>
      </dgm:t>
    </dgm:pt>
    <dgm:pt modelId="{C12B6E10-AF53-4D52-AA41-CA47E0AEBE1B}" type="sibTrans" cxnId="{FF940E59-656A-4DE5-B146-1B4F50C47E27}">
      <dgm:prSet/>
      <dgm:spPr/>
      <dgm:t>
        <a:bodyPr/>
        <a:lstStyle/>
        <a:p>
          <a:endParaRPr lang="en-GB"/>
        </a:p>
      </dgm:t>
    </dgm:pt>
    <dgm:pt modelId="{465055FF-C87F-4316-AB76-B2F117678D97}">
      <dgm:prSet custT="1"/>
      <dgm:spPr/>
      <dgm:t>
        <a:bodyPr/>
        <a:lstStyle/>
        <a:p>
          <a:pPr algn="just">
            <a:buNone/>
          </a:pP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Failure to discuss the communication barriers may jeopardize the safety and therapeutic relationships (Ahmad et al., 2025).</a:t>
          </a:r>
        </a:p>
      </dgm:t>
    </dgm:pt>
    <dgm:pt modelId="{C8CF89B0-5E95-4DC0-B49E-26B8AAA402D8}" type="parTrans" cxnId="{D233E31F-4272-4B16-B1A0-DD780123B6B1}">
      <dgm:prSet/>
      <dgm:spPr/>
      <dgm:t>
        <a:bodyPr/>
        <a:lstStyle/>
        <a:p>
          <a:endParaRPr lang="en-GB"/>
        </a:p>
      </dgm:t>
    </dgm:pt>
    <dgm:pt modelId="{4E909C60-41D0-4E74-8E27-87F9A81B81D5}" type="sibTrans" cxnId="{D233E31F-4272-4B16-B1A0-DD780123B6B1}">
      <dgm:prSet/>
      <dgm:spPr/>
      <dgm:t>
        <a:bodyPr/>
        <a:lstStyle/>
        <a:p>
          <a:endParaRPr lang="en-GB"/>
        </a:p>
      </dgm:t>
    </dgm:pt>
    <dgm:pt modelId="{BA1E752E-398E-4517-B122-1300FDD86488}" type="pres">
      <dgm:prSet presAssocID="{37902FED-D8D3-40E9-8828-98F7F5547E75}" presName="Name0" presStyleCnt="0">
        <dgm:presLayoutVars>
          <dgm:chMax val="7"/>
          <dgm:chPref val="7"/>
          <dgm:dir/>
        </dgm:presLayoutVars>
      </dgm:prSet>
      <dgm:spPr/>
    </dgm:pt>
    <dgm:pt modelId="{95F51662-29B4-45DE-9991-134E27A9B769}" type="pres">
      <dgm:prSet presAssocID="{37902FED-D8D3-40E9-8828-98F7F5547E75}" presName="Name1" presStyleCnt="0"/>
      <dgm:spPr/>
    </dgm:pt>
    <dgm:pt modelId="{F62E4812-B935-4CA5-B955-F4BF8F2470EF}" type="pres">
      <dgm:prSet presAssocID="{37902FED-D8D3-40E9-8828-98F7F5547E75}" presName="cycle" presStyleCnt="0"/>
      <dgm:spPr/>
    </dgm:pt>
    <dgm:pt modelId="{E6E6AE18-9E4A-405C-8AC0-D7BD04581AC5}" type="pres">
      <dgm:prSet presAssocID="{37902FED-D8D3-40E9-8828-98F7F5547E75}" presName="srcNode" presStyleLbl="node1" presStyleIdx="0" presStyleCnt="3"/>
      <dgm:spPr/>
    </dgm:pt>
    <dgm:pt modelId="{F95B1510-A815-46D6-A6EF-7E6F87E7A875}" type="pres">
      <dgm:prSet presAssocID="{37902FED-D8D3-40E9-8828-98F7F5547E75}" presName="conn" presStyleLbl="parChTrans1D2" presStyleIdx="0" presStyleCnt="1"/>
      <dgm:spPr/>
    </dgm:pt>
    <dgm:pt modelId="{98494117-1D38-4B57-8703-72F2DE23872D}" type="pres">
      <dgm:prSet presAssocID="{37902FED-D8D3-40E9-8828-98F7F5547E75}" presName="extraNode" presStyleLbl="node1" presStyleIdx="0" presStyleCnt="3"/>
      <dgm:spPr/>
    </dgm:pt>
    <dgm:pt modelId="{3802D88E-CDEC-4184-9CA7-4B8E7396FFE5}" type="pres">
      <dgm:prSet presAssocID="{37902FED-D8D3-40E9-8828-98F7F5547E75}" presName="dstNode" presStyleLbl="node1" presStyleIdx="0" presStyleCnt="3"/>
      <dgm:spPr/>
    </dgm:pt>
    <dgm:pt modelId="{2DDB7629-266F-4F61-ABAA-8F2FEAE6FE97}" type="pres">
      <dgm:prSet presAssocID="{8CA82468-5C22-43B2-AFEB-05DE1353C71B}" presName="text_1" presStyleLbl="node1" presStyleIdx="0" presStyleCnt="3">
        <dgm:presLayoutVars>
          <dgm:bulletEnabled val="1"/>
        </dgm:presLayoutVars>
      </dgm:prSet>
      <dgm:spPr/>
    </dgm:pt>
    <dgm:pt modelId="{872FFE98-1F4B-4EF9-8010-5DE52131DB8C}" type="pres">
      <dgm:prSet presAssocID="{8CA82468-5C22-43B2-AFEB-05DE1353C71B}" presName="accent_1" presStyleCnt="0"/>
      <dgm:spPr/>
    </dgm:pt>
    <dgm:pt modelId="{B5BFBB02-9296-4A85-BD76-515EB3E75838}" type="pres">
      <dgm:prSet presAssocID="{8CA82468-5C22-43B2-AFEB-05DE1353C71B}" presName="accentRepeatNode" presStyleLbl="solidFgAcc1" presStyleIdx="0" presStyleCnt="3"/>
      <dgm:spPr/>
    </dgm:pt>
    <dgm:pt modelId="{BFDE063A-1BB8-45F3-8EA3-0533D8431C6B}" type="pres">
      <dgm:prSet presAssocID="{5523CE87-FDAA-40C2-B698-F91BA9DE3F3D}" presName="text_2" presStyleLbl="node1" presStyleIdx="1" presStyleCnt="3">
        <dgm:presLayoutVars>
          <dgm:bulletEnabled val="1"/>
        </dgm:presLayoutVars>
      </dgm:prSet>
      <dgm:spPr/>
    </dgm:pt>
    <dgm:pt modelId="{1B2DE247-F694-4C73-82BE-2E2EBE1FC29C}" type="pres">
      <dgm:prSet presAssocID="{5523CE87-FDAA-40C2-B698-F91BA9DE3F3D}" presName="accent_2" presStyleCnt="0"/>
      <dgm:spPr/>
    </dgm:pt>
    <dgm:pt modelId="{C29D2275-01FF-4F41-80B7-A8C1102FE7A5}" type="pres">
      <dgm:prSet presAssocID="{5523CE87-FDAA-40C2-B698-F91BA9DE3F3D}" presName="accentRepeatNode" presStyleLbl="solidFgAcc1" presStyleIdx="1" presStyleCnt="3"/>
      <dgm:spPr/>
    </dgm:pt>
    <dgm:pt modelId="{C2EF688F-880C-41F2-9AF9-6240C4191A2C}" type="pres">
      <dgm:prSet presAssocID="{465055FF-C87F-4316-AB76-B2F117678D97}" presName="text_3" presStyleLbl="node1" presStyleIdx="2" presStyleCnt="3">
        <dgm:presLayoutVars>
          <dgm:bulletEnabled val="1"/>
        </dgm:presLayoutVars>
      </dgm:prSet>
      <dgm:spPr/>
    </dgm:pt>
    <dgm:pt modelId="{03D7DD4F-D8BD-4271-A977-700E172BB8E0}" type="pres">
      <dgm:prSet presAssocID="{465055FF-C87F-4316-AB76-B2F117678D97}" presName="accent_3" presStyleCnt="0"/>
      <dgm:spPr/>
    </dgm:pt>
    <dgm:pt modelId="{B13AF3A4-7F16-4BA4-86F2-22B8C5068FEF}" type="pres">
      <dgm:prSet presAssocID="{465055FF-C87F-4316-AB76-B2F117678D97}" presName="accentRepeatNode" presStyleLbl="solidFgAcc1" presStyleIdx="2" presStyleCnt="3"/>
      <dgm:spPr/>
    </dgm:pt>
  </dgm:ptLst>
  <dgm:cxnLst>
    <dgm:cxn modelId="{5410D90A-F08F-43C9-834B-4B94EC94D375}" type="presOf" srcId="{37902FED-D8D3-40E9-8828-98F7F5547E75}" destId="{BA1E752E-398E-4517-B122-1300FDD86488}" srcOrd="0" destOrd="0" presId="urn:microsoft.com/office/officeart/2008/layout/VerticalCurvedList"/>
    <dgm:cxn modelId="{D233E31F-4272-4B16-B1A0-DD780123B6B1}" srcId="{37902FED-D8D3-40E9-8828-98F7F5547E75}" destId="{465055FF-C87F-4316-AB76-B2F117678D97}" srcOrd="2" destOrd="0" parTransId="{C8CF89B0-5E95-4DC0-B49E-26B8AAA402D8}" sibTransId="{4E909C60-41D0-4E74-8E27-87F9A81B81D5}"/>
    <dgm:cxn modelId="{2C7ABC2D-EC29-4AF1-BA4A-B6F75432E8ED}" type="presOf" srcId="{5523CE87-FDAA-40C2-B698-F91BA9DE3F3D}" destId="{BFDE063A-1BB8-45F3-8EA3-0533D8431C6B}" srcOrd="0" destOrd="0" presId="urn:microsoft.com/office/officeart/2008/layout/VerticalCurvedList"/>
    <dgm:cxn modelId="{789CDB37-DA6A-413C-A2E7-8DAB689B837C}" type="presOf" srcId="{27ECFB2F-3281-4F6A-BF28-D6583A8AA70F}" destId="{F95B1510-A815-46D6-A6EF-7E6F87E7A875}" srcOrd="0" destOrd="0" presId="urn:microsoft.com/office/officeart/2008/layout/VerticalCurvedList"/>
    <dgm:cxn modelId="{FF940E59-656A-4DE5-B146-1B4F50C47E27}" srcId="{37902FED-D8D3-40E9-8828-98F7F5547E75}" destId="{5523CE87-FDAA-40C2-B698-F91BA9DE3F3D}" srcOrd="1" destOrd="0" parTransId="{B11C8261-462E-41EE-ACE8-D2FA3AE3334B}" sibTransId="{C12B6E10-AF53-4D52-AA41-CA47E0AEBE1B}"/>
    <dgm:cxn modelId="{E4635D81-0EE6-4D0A-8319-866668963BE2}" type="presOf" srcId="{465055FF-C87F-4316-AB76-B2F117678D97}" destId="{C2EF688F-880C-41F2-9AF9-6240C4191A2C}" srcOrd="0" destOrd="0" presId="urn:microsoft.com/office/officeart/2008/layout/VerticalCurvedList"/>
    <dgm:cxn modelId="{32E5F6B9-434E-44FC-845B-E3D66359BCEC}" type="presOf" srcId="{8CA82468-5C22-43B2-AFEB-05DE1353C71B}" destId="{2DDB7629-266F-4F61-ABAA-8F2FEAE6FE97}" srcOrd="0" destOrd="0" presId="urn:microsoft.com/office/officeart/2008/layout/VerticalCurvedList"/>
    <dgm:cxn modelId="{7A779BCD-BB65-4CC1-912B-B029962398B3}" srcId="{37902FED-D8D3-40E9-8828-98F7F5547E75}" destId="{8CA82468-5C22-43B2-AFEB-05DE1353C71B}" srcOrd="0" destOrd="0" parTransId="{23B621A4-AFCF-489B-AA28-3021F05D2A96}" sibTransId="{27ECFB2F-3281-4F6A-BF28-D6583A8AA70F}"/>
    <dgm:cxn modelId="{17997106-E4C0-442F-95F6-41CAE28B1508}" type="presParOf" srcId="{BA1E752E-398E-4517-B122-1300FDD86488}" destId="{95F51662-29B4-45DE-9991-134E27A9B769}" srcOrd="0" destOrd="0" presId="urn:microsoft.com/office/officeart/2008/layout/VerticalCurvedList"/>
    <dgm:cxn modelId="{29FC7E6F-789D-4D70-AFC2-A2444243C489}" type="presParOf" srcId="{95F51662-29B4-45DE-9991-134E27A9B769}" destId="{F62E4812-B935-4CA5-B955-F4BF8F2470EF}" srcOrd="0" destOrd="0" presId="urn:microsoft.com/office/officeart/2008/layout/VerticalCurvedList"/>
    <dgm:cxn modelId="{24AAD037-7A49-483A-911D-61A210A53875}" type="presParOf" srcId="{F62E4812-B935-4CA5-B955-F4BF8F2470EF}" destId="{E6E6AE18-9E4A-405C-8AC0-D7BD04581AC5}" srcOrd="0" destOrd="0" presId="urn:microsoft.com/office/officeart/2008/layout/VerticalCurvedList"/>
    <dgm:cxn modelId="{61D0C252-CF4D-4945-B1FD-D3DFB6E211DD}" type="presParOf" srcId="{F62E4812-B935-4CA5-B955-F4BF8F2470EF}" destId="{F95B1510-A815-46D6-A6EF-7E6F87E7A875}" srcOrd="1" destOrd="0" presId="urn:microsoft.com/office/officeart/2008/layout/VerticalCurvedList"/>
    <dgm:cxn modelId="{5AE4AAAB-BD2C-4801-9A2B-33754F71183F}" type="presParOf" srcId="{F62E4812-B935-4CA5-B955-F4BF8F2470EF}" destId="{98494117-1D38-4B57-8703-72F2DE23872D}" srcOrd="2" destOrd="0" presId="urn:microsoft.com/office/officeart/2008/layout/VerticalCurvedList"/>
    <dgm:cxn modelId="{45A218C6-8BF0-480F-8763-1596A576A856}" type="presParOf" srcId="{F62E4812-B935-4CA5-B955-F4BF8F2470EF}" destId="{3802D88E-CDEC-4184-9CA7-4B8E7396FFE5}" srcOrd="3" destOrd="0" presId="urn:microsoft.com/office/officeart/2008/layout/VerticalCurvedList"/>
    <dgm:cxn modelId="{48C913EB-3682-454C-B7BD-4F9620797294}" type="presParOf" srcId="{95F51662-29B4-45DE-9991-134E27A9B769}" destId="{2DDB7629-266F-4F61-ABAA-8F2FEAE6FE97}" srcOrd="1" destOrd="0" presId="urn:microsoft.com/office/officeart/2008/layout/VerticalCurvedList"/>
    <dgm:cxn modelId="{894431B0-97DD-42B0-87B6-234ABF6F9D5A}" type="presParOf" srcId="{95F51662-29B4-45DE-9991-134E27A9B769}" destId="{872FFE98-1F4B-4EF9-8010-5DE52131DB8C}" srcOrd="2" destOrd="0" presId="urn:microsoft.com/office/officeart/2008/layout/VerticalCurvedList"/>
    <dgm:cxn modelId="{1AE9FF8C-ED6A-4E27-96A2-0907DF4EFAA9}" type="presParOf" srcId="{872FFE98-1F4B-4EF9-8010-5DE52131DB8C}" destId="{B5BFBB02-9296-4A85-BD76-515EB3E75838}" srcOrd="0" destOrd="0" presId="urn:microsoft.com/office/officeart/2008/layout/VerticalCurvedList"/>
    <dgm:cxn modelId="{2B331253-E265-467E-86F0-1E78A4CEB6AB}" type="presParOf" srcId="{95F51662-29B4-45DE-9991-134E27A9B769}" destId="{BFDE063A-1BB8-45F3-8EA3-0533D8431C6B}" srcOrd="3" destOrd="0" presId="urn:microsoft.com/office/officeart/2008/layout/VerticalCurvedList"/>
    <dgm:cxn modelId="{3B2B3F09-0261-4F96-9E03-2BA4CC8F3530}" type="presParOf" srcId="{95F51662-29B4-45DE-9991-134E27A9B769}" destId="{1B2DE247-F694-4C73-82BE-2E2EBE1FC29C}" srcOrd="4" destOrd="0" presId="urn:microsoft.com/office/officeart/2008/layout/VerticalCurvedList"/>
    <dgm:cxn modelId="{F423B23E-8A45-4F69-9BD0-4F81A44D9989}" type="presParOf" srcId="{1B2DE247-F694-4C73-82BE-2E2EBE1FC29C}" destId="{C29D2275-01FF-4F41-80B7-A8C1102FE7A5}" srcOrd="0" destOrd="0" presId="urn:microsoft.com/office/officeart/2008/layout/VerticalCurvedList"/>
    <dgm:cxn modelId="{4026D264-01EB-4AD8-9308-3E6DBC6DF21C}" type="presParOf" srcId="{95F51662-29B4-45DE-9991-134E27A9B769}" destId="{C2EF688F-880C-41F2-9AF9-6240C4191A2C}" srcOrd="5" destOrd="0" presId="urn:microsoft.com/office/officeart/2008/layout/VerticalCurvedList"/>
    <dgm:cxn modelId="{D053B2E1-97CF-4269-A3D5-0DD022CA0442}" type="presParOf" srcId="{95F51662-29B4-45DE-9991-134E27A9B769}" destId="{03D7DD4F-D8BD-4271-A977-700E172BB8E0}" srcOrd="6" destOrd="0" presId="urn:microsoft.com/office/officeart/2008/layout/VerticalCurvedList"/>
    <dgm:cxn modelId="{752D03F2-4F7A-4042-8967-3E5667B09273}" type="presParOf" srcId="{03D7DD4F-D8BD-4271-A977-700E172BB8E0}" destId="{B13AF3A4-7F16-4BA4-86F2-22B8C5068FEF}"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F23825-97E3-4234-8782-0BB5FD41BD1B}" type="doc">
      <dgm:prSet loTypeId="urn:microsoft.com/office/officeart/2009/layout/ReverseList" loCatId="relationship" qsTypeId="urn:microsoft.com/office/officeart/2005/8/quickstyle/simple5" qsCatId="simple" csTypeId="urn:microsoft.com/office/officeart/2005/8/colors/colorful4" csCatId="colorful" phldr="1"/>
      <dgm:spPr/>
      <dgm:t>
        <a:bodyPr/>
        <a:lstStyle/>
        <a:p>
          <a:endParaRPr lang="en-GB"/>
        </a:p>
      </dgm:t>
    </dgm:pt>
    <dgm:pt modelId="{26D821DE-10BD-4EBE-8768-1E9C87366791}">
      <dgm:prSet phldrT="[Text]" custT="1"/>
      <dgm:spPr/>
      <dgm:t>
        <a:bodyPr/>
        <a:lstStyle/>
        <a:p>
          <a:r>
            <a:rPr lang="en-GB" sz="1800" dirty="0">
              <a:latin typeface="Times New Roman" panose="02020603050405020304" pitchFamily="18" charset="0"/>
              <a:cs typeface="Times New Roman" panose="02020603050405020304" pitchFamily="18" charset="0"/>
            </a:rPr>
            <a:t>In health and social care, the barriers of communication are differences in language, distinct non-verbal communication, and cultural beliefs.</a:t>
          </a:r>
          <a:endParaRPr lang="en-GB" sz="1800" dirty="0"/>
        </a:p>
      </dgm:t>
    </dgm:pt>
    <dgm:pt modelId="{5785D45E-00CB-479D-A275-FADC0A464361}" type="parTrans" cxnId="{8F253339-D52F-47E1-BF4E-80170C630B76}">
      <dgm:prSet/>
      <dgm:spPr/>
      <dgm:t>
        <a:bodyPr/>
        <a:lstStyle/>
        <a:p>
          <a:endParaRPr lang="en-GB"/>
        </a:p>
      </dgm:t>
    </dgm:pt>
    <dgm:pt modelId="{6261BADE-3DE5-431D-9882-6A3275086D37}" type="sibTrans" cxnId="{8F253339-D52F-47E1-BF4E-80170C630B76}">
      <dgm:prSet/>
      <dgm:spPr/>
      <dgm:t>
        <a:bodyPr/>
        <a:lstStyle/>
        <a:p>
          <a:endParaRPr lang="en-GB"/>
        </a:p>
      </dgm:t>
    </dgm:pt>
    <dgm:pt modelId="{F6E4361F-07DE-4464-930E-88A77A12F52A}">
      <dgm:prSet custT="1"/>
      <dgm:spPr/>
      <dgm:t>
        <a:bodyPr/>
        <a:lstStyle/>
        <a:p>
          <a:r>
            <a:rPr lang="en-GB" sz="1800" dirty="0">
              <a:latin typeface="Times New Roman" panose="02020603050405020304" pitchFamily="18" charset="0"/>
              <a:cs typeface="Times New Roman" panose="02020603050405020304" pitchFamily="18" charset="0"/>
            </a:rPr>
            <a:t>Staff shortage, poor process of sharing information between department and lack of competencies in interactions also affect communication (Bahrain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2023).</a:t>
          </a:r>
          <a:endParaRPr lang="en-IN" sz="1800" dirty="0">
            <a:latin typeface="Times New Roman" panose="02020603050405020304" pitchFamily="18" charset="0"/>
            <a:cs typeface="Times New Roman" panose="02020603050405020304" pitchFamily="18" charset="0"/>
          </a:endParaRPr>
        </a:p>
      </dgm:t>
    </dgm:pt>
    <dgm:pt modelId="{F2FA89DD-7E2C-4D4B-9498-40751B16756B}" type="parTrans" cxnId="{77572259-1FE5-4ECF-AFB5-2F059FA3007D}">
      <dgm:prSet/>
      <dgm:spPr/>
      <dgm:t>
        <a:bodyPr/>
        <a:lstStyle/>
        <a:p>
          <a:endParaRPr lang="en-GB"/>
        </a:p>
      </dgm:t>
    </dgm:pt>
    <dgm:pt modelId="{FF503F14-7AFD-471D-828A-F97FB62C86F1}" type="sibTrans" cxnId="{77572259-1FE5-4ECF-AFB5-2F059FA3007D}">
      <dgm:prSet/>
      <dgm:spPr/>
      <dgm:t>
        <a:bodyPr/>
        <a:lstStyle/>
        <a:p>
          <a:endParaRPr lang="en-GB"/>
        </a:p>
      </dgm:t>
    </dgm:pt>
    <dgm:pt modelId="{03D3DFE9-9A56-472C-8D12-E230A7D21519}" type="pres">
      <dgm:prSet presAssocID="{77F23825-97E3-4234-8782-0BB5FD41BD1B}" presName="Name0" presStyleCnt="0">
        <dgm:presLayoutVars>
          <dgm:chMax val="2"/>
          <dgm:chPref val="2"/>
          <dgm:animLvl val="lvl"/>
        </dgm:presLayoutVars>
      </dgm:prSet>
      <dgm:spPr/>
    </dgm:pt>
    <dgm:pt modelId="{E597DE2C-F03E-4536-BBE6-86D80FCFE61F}" type="pres">
      <dgm:prSet presAssocID="{77F23825-97E3-4234-8782-0BB5FD41BD1B}" presName="LeftText" presStyleLbl="revTx" presStyleIdx="0" presStyleCnt="0">
        <dgm:presLayoutVars>
          <dgm:bulletEnabled val="1"/>
        </dgm:presLayoutVars>
      </dgm:prSet>
      <dgm:spPr/>
    </dgm:pt>
    <dgm:pt modelId="{C1B4ABAA-FEDD-4901-9366-5AC3308A9FA3}" type="pres">
      <dgm:prSet presAssocID="{77F23825-97E3-4234-8782-0BB5FD41BD1B}" presName="LeftNode" presStyleLbl="bgImgPlace1" presStyleIdx="0" presStyleCnt="2">
        <dgm:presLayoutVars>
          <dgm:chMax val="2"/>
          <dgm:chPref val="2"/>
        </dgm:presLayoutVars>
      </dgm:prSet>
      <dgm:spPr/>
    </dgm:pt>
    <dgm:pt modelId="{6FABE85D-F3A0-4506-A015-E0513DF10E98}" type="pres">
      <dgm:prSet presAssocID="{77F23825-97E3-4234-8782-0BB5FD41BD1B}" presName="RightText" presStyleLbl="revTx" presStyleIdx="0" presStyleCnt="0">
        <dgm:presLayoutVars>
          <dgm:bulletEnabled val="1"/>
        </dgm:presLayoutVars>
      </dgm:prSet>
      <dgm:spPr/>
    </dgm:pt>
    <dgm:pt modelId="{5C010385-4490-49F9-8B02-26C4278E33DB}" type="pres">
      <dgm:prSet presAssocID="{77F23825-97E3-4234-8782-0BB5FD41BD1B}" presName="RightNode" presStyleLbl="bgImgPlace1" presStyleIdx="1" presStyleCnt="2">
        <dgm:presLayoutVars>
          <dgm:chMax val="0"/>
          <dgm:chPref val="0"/>
        </dgm:presLayoutVars>
      </dgm:prSet>
      <dgm:spPr/>
    </dgm:pt>
    <dgm:pt modelId="{46D9F766-BF56-49BD-970D-4F85DB3CCB73}" type="pres">
      <dgm:prSet presAssocID="{77F23825-97E3-4234-8782-0BB5FD41BD1B}" presName="TopArrow" presStyleLbl="node1" presStyleIdx="0" presStyleCnt="2"/>
      <dgm:spPr/>
    </dgm:pt>
    <dgm:pt modelId="{DC8A812F-698F-4EE5-893B-C4CCC50F88FD}" type="pres">
      <dgm:prSet presAssocID="{77F23825-97E3-4234-8782-0BB5FD41BD1B}" presName="BottomArrow" presStyleLbl="node1" presStyleIdx="1" presStyleCnt="2"/>
      <dgm:spPr/>
    </dgm:pt>
  </dgm:ptLst>
  <dgm:cxnLst>
    <dgm:cxn modelId="{8F253339-D52F-47E1-BF4E-80170C630B76}" srcId="{77F23825-97E3-4234-8782-0BB5FD41BD1B}" destId="{26D821DE-10BD-4EBE-8768-1E9C87366791}" srcOrd="0" destOrd="0" parTransId="{5785D45E-00CB-479D-A275-FADC0A464361}" sibTransId="{6261BADE-3DE5-431D-9882-6A3275086D37}"/>
    <dgm:cxn modelId="{F0DA8D46-AB94-4A26-8CDA-BCAE277667AD}" type="presOf" srcId="{77F23825-97E3-4234-8782-0BB5FD41BD1B}" destId="{03D3DFE9-9A56-472C-8D12-E230A7D21519}" srcOrd="0" destOrd="0" presId="urn:microsoft.com/office/officeart/2009/layout/ReverseList"/>
    <dgm:cxn modelId="{77572259-1FE5-4ECF-AFB5-2F059FA3007D}" srcId="{77F23825-97E3-4234-8782-0BB5FD41BD1B}" destId="{F6E4361F-07DE-4464-930E-88A77A12F52A}" srcOrd="1" destOrd="0" parTransId="{F2FA89DD-7E2C-4D4B-9498-40751B16756B}" sibTransId="{FF503F14-7AFD-471D-828A-F97FB62C86F1}"/>
    <dgm:cxn modelId="{818B0A5A-C1F3-489F-90C1-9EBB63B014A1}" type="presOf" srcId="{F6E4361F-07DE-4464-930E-88A77A12F52A}" destId="{5C010385-4490-49F9-8B02-26C4278E33DB}" srcOrd="1" destOrd="0" presId="urn:microsoft.com/office/officeart/2009/layout/ReverseList"/>
    <dgm:cxn modelId="{2225A896-3731-4BB9-8917-8B1E7D4A5DB5}" type="presOf" srcId="{26D821DE-10BD-4EBE-8768-1E9C87366791}" destId="{E597DE2C-F03E-4536-BBE6-86D80FCFE61F}" srcOrd="0" destOrd="0" presId="urn:microsoft.com/office/officeart/2009/layout/ReverseList"/>
    <dgm:cxn modelId="{97E798F8-490C-4FF3-9BE8-0EAEEDB1FD65}" type="presOf" srcId="{F6E4361F-07DE-4464-930E-88A77A12F52A}" destId="{6FABE85D-F3A0-4506-A015-E0513DF10E98}" srcOrd="0" destOrd="0" presId="urn:microsoft.com/office/officeart/2009/layout/ReverseList"/>
    <dgm:cxn modelId="{E73A4FFF-2692-488F-BEC6-3737ED61897A}" type="presOf" srcId="{26D821DE-10BD-4EBE-8768-1E9C87366791}" destId="{C1B4ABAA-FEDD-4901-9366-5AC3308A9FA3}" srcOrd="1" destOrd="0" presId="urn:microsoft.com/office/officeart/2009/layout/ReverseList"/>
    <dgm:cxn modelId="{C8FEC2C1-7FC5-4543-B61E-66BD5AE6B601}" type="presParOf" srcId="{03D3DFE9-9A56-472C-8D12-E230A7D21519}" destId="{E597DE2C-F03E-4536-BBE6-86D80FCFE61F}" srcOrd="0" destOrd="0" presId="urn:microsoft.com/office/officeart/2009/layout/ReverseList"/>
    <dgm:cxn modelId="{9A73FF28-A7B9-4AD5-AC45-91336ED18F5E}" type="presParOf" srcId="{03D3DFE9-9A56-472C-8D12-E230A7D21519}" destId="{C1B4ABAA-FEDD-4901-9366-5AC3308A9FA3}" srcOrd="1" destOrd="0" presId="urn:microsoft.com/office/officeart/2009/layout/ReverseList"/>
    <dgm:cxn modelId="{CC278D28-7A46-40E2-B66A-CFBE0B5C5288}" type="presParOf" srcId="{03D3DFE9-9A56-472C-8D12-E230A7D21519}" destId="{6FABE85D-F3A0-4506-A015-E0513DF10E98}" srcOrd="2" destOrd="0" presId="urn:microsoft.com/office/officeart/2009/layout/ReverseList"/>
    <dgm:cxn modelId="{E3091CD5-4802-4CE9-8D0C-6CE63749C27E}" type="presParOf" srcId="{03D3DFE9-9A56-472C-8D12-E230A7D21519}" destId="{5C010385-4490-49F9-8B02-26C4278E33DB}" srcOrd="3" destOrd="0" presId="urn:microsoft.com/office/officeart/2009/layout/ReverseList"/>
    <dgm:cxn modelId="{F484A8C8-290F-4AA2-807C-23DB47BB1FD0}" type="presParOf" srcId="{03D3DFE9-9A56-472C-8D12-E230A7D21519}" destId="{46D9F766-BF56-49BD-970D-4F85DB3CCB73}" srcOrd="4" destOrd="0" presId="urn:microsoft.com/office/officeart/2009/layout/ReverseList"/>
    <dgm:cxn modelId="{825092D1-C6B3-4BAF-9E8A-DBE0036CDAAD}" type="presParOf" srcId="{03D3DFE9-9A56-472C-8D12-E230A7D21519}" destId="{DC8A812F-698F-4EE5-893B-C4CCC50F88FD}" srcOrd="5" destOrd="0" presId="urn:microsoft.com/office/officeart/2009/layout/Revers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470E55-B2B6-4639-BEB5-868C4D9D33CB}" type="doc">
      <dgm:prSet loTypeId="urn:microsoft.com/office/officeart/2005/8/layout/venn1" loCatId="relationship" qsTypeId="urn:microsoft.com/office/officeart/2005/8/quickstyle/simple4" qsCatId="simple" csTypeId="urn:microsoft.com/office/officeart/2005/8/colors/accent6_5" csCatId="accent6" phldr="1"/>
      <dgm:spPr/>
    </dgm:pt>
    <dgm:pt modelId="{86004876-E505-4F93-8074-655839C2C245}">
      <dgm:prSet phldrT="[Text]" custT="1"/>
      <dgm:spPr/>
      <dgm:t>
        <a:bodyPr/>
        <a:lstStyle/>
        <a:p>
          <a:r>
            <a:rPr lang="en-GB" sz="1800" dirty="0">
              <a:latin typeface="Times New Roman" panose="02020603050405020304" pitchFamily="18" charset="0"/>
              <a:cs typeface="Times New Roman" panose="02020603050405020304" pitchFamily="18" charset="0"/>
            </a:rPr>
            <a:t>Utilisation of simple words and avoiding medical jargon can be effective in improving communication. </a:t>
          </a:r>
          <a:endParaRPr lang="en-GB" sz="1800" dirty="0"/>
        </a:p>
      </dgm:t>
    </dgm:pt>
    <dgm:pt modelId="{82A2ACC7-1C9F-4BB2-89A7-FF87C908C92A}" type="parTrans" cxnId="{6F973BB3-D2DE-4F2E-973A-D6D6C72BD18F}">
      <dgm:prSet/>
      <dgm:spPr/>
      <dgm:t>
        <a:bodyPr/>
        <a:lstStyle/>
        <a:p>
          <a:endParaRPr lang="en-GB"/>
        </a:p>
      </dgm:t>
    </dgm:pt>
    <dgm:pt modelId="{C040AD82-50AD-4071-B0E3-D193201D1871}" type="sibTrans" cxnId="{6F973BB3-D2DE-4F2E-973A-D6D6C72BD18F}">
      <dgm:prSet/>
      <dgm:spPr/>
      <dgm:t>
        <a:bodyPr/>
        <a:lstStyle/>
        <a:p>
          <a:endParaRPr lang="en-GB"/>
        </a:p>
      </dgm:t>
    </dgm:pt>
    <dgm:pt modelId="{E67D794E-D66D-4FC9-9B5C-24DC245C863F}">
      <dgm:prSet custT="1"/>
      <dgm:spPr/>
      <dgm:t>
        <a:bodyPr/>
        <a:lstStyle/>
        <a:p>
          <a:r>
            <a:rPr lang="en-GB" sz="1800" dirty="0">
              <a:latin typeface="Times New Roman" panose="02020603050405020304" pitchFamily="18" charset="0"/>
              <a:cs typeface="Times New Roman" panose="02020603050405020304" pitchFamily="18" charset="0"/>
            </a:rPr>
            <a:t>Improvement in the cultural competence of staff and team communication can foster effective communication</a:t>
          </a:r>
          <a:endParaRPr lang="en-IN" sz="1800" dirty="0">
            <a:latin typeface="Times New Roman" panose="02020603050405020304" pitchFamily="18" charset="0"/>
            <a:cs typeface="Times New Roman" panose="02020603050405020304" pitchFamily="18" charset="0"/>
          </a:endParaRPr>
        </a:p>
      </dgm:t>
    </dgm:pt>
    <dgm:pt modelId="{975324C5-DCF2-4FA7-8B9A-1D3C027443A7}" type="parTrans" cxnId="{11149798-0DD0-4147-84BB-861D811FDAA7}">
      <dgm:prSet/>
      <dgm:spPr/>
      <dgm:t>
        <a:bodyPr/>
        <a:lstStyle/>
        <a:p>
          <a:endParaRPr lang="en-GB"/>
        </a:p>
      </dgm:t>
    </dgm:pt>
    <dgm:pt modelId="{14F78FDA-5DEF-4908-BC12-35AE33ED5C60}" type="sibTrans" cxnId="{11149798-0DD0-4147-84BB-861D811FDAA7}">
      <dgm:prSet/>
      <dgm:spPr/>
      <dgm:t>
        <a:bodyPr/>
        <a:lstStyle/>
        <a:p>
          <a:endParaRPr lang="en-GB"/>
        </a:p>
      </dgm:t>
    </dgm:pt>
    <dgm:pt modelId="{08E4AC0F-6479-46CF-A7E8-051AABD3EA15}" type="pres">
      <dgm:prSet presAssocID="{6B470E55-B2B6-4639-BEB5-868C4D9D33CB}" presName="compositeShape" presStyleCnt="0">
        <dgm:presLayoutVars>
          <dgm:chMax val="7"/>
          <dgm:dir/>
          <dgm:resizeHandles val="exact"/>
        </dgm:presLayoutVars>
      </dgm:prSet>
      <dgm:spPr/>
    </dgm:pt>
    <dgm:pt modelId="{7E87A953-E403-48B3-9E06-B2C47655CB0F}" type="pres">
      <dgm:prSet presAssocID="{86004876-E505-4F93-8074-655839C2C245}" presName="circ1" presStyleLbl="vennNode1" presStyleIdx="0" presStyleCnt="2"/>
      <dgm:spPr/>
    </dgm:pt>
    <dgm:pt modelId="{84DB2490-4A81-409B-AAC6-9BD7FCE854E0}" type="pres">
      <dgm:prSet presAssocID="{86004876-E505-4F93-8074-655839C2C245}" presName="circ1Tx" presStyleLbl="revTx" presStyleIdx="0" presStyleCnt="0">
        <dgm:presLayoutVars>
          <dgm:chMax val="0"/>
          <dgm:chPref val="0"/>
          <dgm:bulletEnabled val="1"/>
        </dgm:presLayoutVars>
      </dgm:prSet>
      <dgm:spPr/>
    </dgm:pt>
    <dgm:pt modelId="{3CECE6E1-4C09-4979-823F-EEE259FB9830}" type="pres">
      <dgm:prSet presAssocID="{E67D794E-D66D-4FC9-9B5C-24DC245C863F}" presName="circ2" presStyleLbl="vennNode1" presStyleIdx="1" presStyleCnt="2"/>
      <dgm:spPr/>
    </dgm:pt>
    <dgm:pt modelId="{70734DFB-D59E-492B-9BA4-D629789CA05E}" type="pres">
      <dgm:prSet presAssocID="{E67D794E-D66D-4FC9-9B5C-24DC245C863F}" presName="circ2Tx" presStyleLbl="revTx" presStyleIdx="0" presStyleCnt="0">
        <dgm:presLayoutVars>
          <dgm:chMax val="0"/>
          <dgm:chPref val="0"/>
          <dgm:bulletEnabled val="1"/>
        </dgm:presLayoutVars>
      </dgm:prSet>
      <dgm:spPr/>
    </dgm:pt>
  </dgm:ptLst>
  <dgm:cxnLst>
    <dgm:cxn modelId="{73CC5E32-9287-4C6C-B3B1-4884301AF4F3}" type="presOf" srcId="{86004876-E505-4F93-8074-655839C2C245}" destId="{84DB2490-4A81-409B-AAC6-9BD7FCE854E0}" srcOrd="1" destOrd="0" presId="urn:microsoft.com/office/officeart/2005/8/layout/venn1"/>
    <dgm:cxn modelId="{CD327B33-D0E1-4CCA-ABCB-FD63D2798D1B}" type="presOf" srcId="{86004876-E505-4F93-8074-655839C2C245}" destId="{7E87A953-E403-48B3-9E06-B2C47655CB0F}" srcOrd="0" destOrd="0" presId="urn:microsoft.com/office/officeart/2005/8/layout/venn1"/>
    <dgm:cxn modelId="{5775F96B-542B-43E0-962E-4BE09090F8B9}" type="presOf" srcId="{6B470E55-B2B6-4639-BEB5-868C4D9D33CB}" destId="{08E4AC0F-6479-46CF-A7E8-051AABD3EA15}" srcOrd="0" destOrd="0" presId="urn:microsoft.com/office/officeart/2005/8/layout/venn1"/>
    <dgm:cxn modelId="{3229A450-94DD-4A52-96BC-80F97330A61C}" type="presOf" srcId="{E67D794E-D66D-4FC9-9B5C-24DC245C863F}" destId="{3CECE6E1-4C09-4979-823F-EEE259FB9830}" srcOrd="0" destOrd="0" presId="urn:microsoft.com/office/officeart/2005/8/layout/venn1"/>
    <dgm:cxn modelId="{D42BD683-DB6C-4177-8B80-CED419683DA3}" type="presOf" srcId="{E67D794E-D66D-4FC9-9B5C-24DC245C863F}" destId="{70734DFB-D59E-492B-9BA4-D629789CA05E}" srcOrd="1" destOrd="0" presId="urn:microsoft.com/office/officeart/2005/8/layout/venn1"/>
    <dgm:cxn modelId="{11149798-0DD0-4147-84BB-861D811FDAA7}" srcId="{6B470E55-B2B6-4639-BEB5-868C4D9D33CB}" destId="{E67D794E-D66D-4FC9-9B5C-24DC245C863F}" srcOrd="1" destOrd="0" parTransId="{975324C5-DCF2-4FA7-8B9A-1D3C027443A7}" sibTransId="{14F78FDA-5DEF-4908-BC12-35AE33ED5C60}"/>
    <dgm:cxn modelId="{6F973BB3-D2DE-4F2E-973A-D6D6C72BD18F}" srcId="{6B470E55-B2B6-4639-BEB5-868C4D9D33CB}" destId="{86004876-E505-4F93-8074-655839C2C245}" srcOrd="0" destOrd="0" parTransId="{82A2ACC7-1C9F-4BB2-89A7-FF87C908C92A}" sibTransId="{C040AD82-50AD-4071-B0E3-D193201D1871}"/>
    <dgm:cxn modelId="{860BEF53-0DBB-4A5A-B4E0-61CCF65209DB}" type="presParOf" srcId="{08E4AC0F-6479-46CF-A7E8-051AABD3EA15}" destId="{7E87A953-E403-48B3-9E06-B2C47655CB0F}" srcOrd="0" destOrd="0" presId="urn:microsoft.com/office/officeart/2005/8/layout/venn1"/>
    <dgm:cxn modelId="{99E468D6-1731-46B1-970D-D67DD4D250A1}" type="presParOf" srcId="{08E4AC0F-6479-46CF-A7E8-051AABD3EA15}" destId="{84DB2490-4A81-409B-AAC6-9BD7FCE854E0}" srcOrd="1" destOrd="0" presId="urn:microsoft.com/office/officeart/2005/8/layout/venn1"/>
    <dgm:cxn modelId="{506A9FA5-037F-4B41-AB8B-FE99548FFDD3}" type="presParOf" srcId="{08E4AC0F-6479-46CF-A7E8-051AABD3EA15}" destId="{3CECE6E1-4C09-4979-823F-EEE259FB9830}" srcOrd="2" destOrd="0" presId="urn:microsoft.com/office/officeart/2005/8/layout/venn1"/>
    <dgm:cxn modelId="{47F52014-AD2F-4E8E-9BE1-702A9F3B4DB1}" type="presParOf" srcId="{08E4AC0F-6479-46CF-A7E8-051AABD3EA15}" destId="{70734DFB-D59E-492B-9BA4-D629789CA05E}" srcOrd="3" destOrd="0" presId="urn:microsoft.com/office/officeart/2005/8/layout/ven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DE0A984-EF0E-4126-A103-196ACA798847}" type="doc">
      <dgm:prSet loTypeId="urn:microsoft.com/office/officeart/2005/8/layout/arrow3" loCatId="relationship" qsTypeId="urn:microsoft.com/office/officeart/2005/8/quickstyle/simple5" qsCatId="simple" csTypeId="urn:microsoft.com/office/officeart/2005/8/colors/accent0_3" csCatId="mainScheme" phldr="1"/>
      <dgm:spPr/>
      <dgm:t>
        <a:bodyPr/>
        <a:lstStyle/>
        <a:p>
          <a:endParaRPr lang="en-GB"/>
        </a:p>
      </dgm:t>
    </dgm:pt>
    <dgm:pt modelId="{57479AB9-2726-446C-A8F6-A4D8020A633A}">
      <dgm:prSet phldrT="[Text]" custT="1"/>
      <dgm:spPr/>
      <dgm:t>
        <a:bodyPr/>
        <a:lstStyle/>
        <a:p>
          <a:pPr algn="just"/>
          <a:r>
            <a:rPr lang="en-GB" sz="1800" dirty="0">
              <a:latin typeface="Times New Roman" panose="02020603050405020304" pitchFamily="18" charset="0"/>
              <a:cs typeface="Times New Roman" panose="02020603050405020304" pitchFamily="18" charset="0"/>
            </a:rPr>
            <a:t>Effectiveness of communication and accuracy in information sharing are important for enhancing trust in patients and reducing the possibility of error.</a:t>
          </a:r>
          <a:endParaRPr lang="en-GB" sz="1800" dirty="0"/>
        </a:p>
      </dgm:t>
    </dgm:pt>
    <dgm:pt modelId="{54F1D87B-8D96-4E08-B421-D0396A01D911}" type="parTrans" cxnId="{D70165B4-1D53-48AA-8E88-450063A69238}">
      <dgm:prSet/>
      <dgm:spPr/>
      <dgm:t>
        <a:bodyPr/>
        <a:lstStyle/>
        <a:p>
          <a:endParaRPr lang="en-GB"/>
        </a:p>
      </dgm:t>
    </dgm:pt>
    <dgm:pt modelId="{7C894701-9020-4417-AD08-FBF3F1C3D3F1}" type="sibTrans" cxnId="{D70165B4-1D53-48AA-8E88-450063A69238}">
      <dgm:prSet/>
      <dgm:spPr/>
      <dgm:t>
        <a:bodyPr/>
        <a:lstStyle/>
        <a:p>
          <a:endParaRPr lang="en-GB"/>
        </a:p>
      </dgm:t>
    </dgm:pt>
    <dgm:pt modelId="{5A450BA0-3968-4E36-AEF1-198628CA2355}">
      <dgm:prSet custT="1"/>
      <dgm:spPr/>
      <dgm:t>
        <a:bodyPr/>
        <a:lstStyle/>
        <a:p>
          <a:pPr algn="just"/>
          <a:r>
            <a:rPr lang="en-GB" sz="1800" dirty="0">
              <a:latin typeface="Times New Roman" panose="02020603050405020304" pitchFamily="18" charset="0"/>
              <a:cs typeface="Times New Roman" panose="02020603050405020304" pitchFamily="18" charset="0"/>
            </a:rPr>
            <a:t>The communication skills of a healthcare professional are important for enhancing confidence, fostering collaboration and explaining the treatment process to patients with prominence.</a:t>
          </a:r>
          <a:endParaRPr lang="en-IN" sz="1800" dirty="0">
            <a:latin typeface="Times New Roman" panose="02020603050405020304" pitchFamily="18" charset="0"/>
            <a:cs typeface="Times New Roman" panose="02020603050405020304" pitchFamily="18" charset="0"/>
          </a:endParaRPr>
        </a:p>
      </dgm:t>
    </dgm:pt>
    <dgm:pt modelId="{AD2E364F-F2FC-4815-8F08-AAF1C119F2FC}" type="parTrans" cxnId="{A7B1B4DF-16C3-4D01-96F9-E1F2673E3179}">
      <dgm:prSet/>
      <dgm:spPr/>
      <dgm:t>
        <a:bodyPr/>
        <a:lstStyle/>
        <a:p>
          <a:endParaRPr lang="en-GB"/>
        </a:p>
      </dgm:t>
    </dgm:pt>
    <dgm:pt modelId="{903A56A4-0B5F-4707-A507-3EDEC477D29C}" type="sibTrans" cxnId="{A7B1B4DF-16C3-4D01-96F9-E1F2673E3179}">
      <dgm:prSet/>
      <dgm:spPr/>
      <dgm:t>
        <a:bodyPr/>
        <a:lstStyle/>
        <a:p>
          <a:endParaRPr lang="en-GB"/>
        </a:p>
      </dgm:t>
    </dgm:pt>
    <dgm:pt modelId="{6DE92FB7-A927-4373-A7EA-013D9B9D21AC}" type="pres">
      <dgm:prSet presAssocID="{CDE0A984-EF0E-4126-A103-196ACA798847}" presName="compositeShape" presStyleCnt="0">
        <dgm:presLayoutVars>
          <dgm:chMax val="2"/>
          <dgm:dir/>
          <dgm:resizeHandles val="exact"/>
        </dgm:presLayoutVars>
      </dgm:prSet>
      <dgm:spPr/>
    </dgm:pt>
    <dgm:pt modelId="{508006BA-17A4-4B95-83FA-01C55841C0F7}" type="pres">
      <dgm:prSet presAssocID="{CDE0A984-EF0E-4126-A103-196ACA798847}" presName="divider" presStyleLbl="fgShp" presStyleIdx="0" presStyleCnt="1"/>
      <dgm:spPr/>
    </dgm:pt>
    <dgm:pt modelId="{C298D91A-792A-4A06-A788-F62A6C88AB0D}" type="pres">
      <dgm:prSet presAssocID="{57479AB9-2726-446C-A8F6-A4D8020A633A}" presName="downArrow" presStyleLbl="node1" presStyleIdx="0" presStyleCnt="2"/>
      <dgm:spPr/>
    </dgm:pt>
    <dgm:pt modelId="{BB8EC458-04F8-4AD2-BE31-794C70D34975}" type="pres">
      <dgm:prSet presAssocID="{57479AB9-2726-446C-A8F6-A4D8020A633A}" presName="downArrowText" presStyleLbl="revTx" presStyleIdx="0" presStyleCnt="2" custScaleX="134472">
        <dgm:presLayoutVars>
          <dgm:bulletEnabled val="1"/>
        </dgm:presLayoutVars>
      </dgm:prSet>
      <dgm:spPr/>
    </dgm:pt>
    <dgm:pt modelId="{87D19E48-FAB9-4632-AEC8-D6877CF450BC}" type="pres">
      <dgm:prSet presAssocID="{5A450BA0-3968-4E36-AEF1-198628CA2355}" presName="upArrow" presStyleLbl="node1" presStyleIdx="1" presStyleCnt="2"/>
      <dgm:spPr/>
    </dgm:pt>
    <dgm:pt modelId="{79DBFEAE-FBBE-41BC-A833-90A8085146D1}" type="pres">
      <dgm:prSet presAssocID="{5A450BA0-3968-4E36-AEF1-198628CA2355}" presName="upArrowText" presStyleLbl="revTx" presStyleIdx="1" presStyleCnt="2" custScaleX="134472">
        <dgm:presLayoutVars>
          <dgm:bulletEnabled val="1"/>
        </dgm:presLayoutVars>
      </dgm:prSet>
      <dgm:spPr/>
    </dgm:pt>
  </dgm:ptLst>
  <dgm:cxnLst>
    <dgm:cxn modelId="{DAE83785-5DE8-4339-A0B9-D85370619946}" type="presOf" srcId="{CDE0A984-EF0E-4126-A103-196ACA798847}" destId="{6DE92FB7-A927-4373-A7EA-013D9B9D21AC}" srcOrd="0" destOrd="0" presId="urn:microsoft.com/office/officeart/2005/8/layout/arrow3"/>
    <dgm:cxn modelId="{926CE386-2CF4-469C-97D6-D2ABB24CBF48}" type="presOf" srcId="{57479AB9-2726-446C-A8F6-A4D8020A633A}" destId="{BB8EC458-04F8-4AD2-BE31-794C70D34975}" srcOrd="0" destOrd="0" presId="urn:microsoft.com/office/officeart/2005/8/layout/arrow3"/>
    <dgm:cxn modelId="{FC78DD90-DC85-4117-AAD4-B920732F29B7}" type="presOf" srcId="{5A450BA0-3968-4E36-AEF1-198628CA2355}" destId="{79DBFEAE-FBBE-41BC-A833-90A8085146D1}" srcOrd="0" destOrd="0" presId="urn:microsoft.com/office/officeart/2005/8/layout/arrow3"/>
    <dgm:cxn modelId="{D70165B4-1D53-48AA-8E88-450063A69238}" srcId="{CDE0A984-EF0E-4126-A103-196ACA798847}" destId="{57479AB9-2726-446C-A8F6-A4D8020A633A}" srcOrd="0" destOrd="0" parTransId="{54F1D87B-8D96-4E08-B421-D0396A01D911}" sibTransId="{7C894701-9020-4417-AD08-FBF3F1C3D3F1}"/>
    <dgm:cxn modelId="{A7B1B4DF-16C3-4D01-96F9-E1F2673E3179}" srcId="{CDE0A984-EF0E-4126-A103-196ACA798847}" destId="{5A450BA0-3968-4E36-AEF1-198628CA2355}" srcOrd="1" destOrd="0" parTransId="{AD2E364F-F2FC-4815-8F08-AAF1C119F2FC}" sibTransId="{903A56A4-0B5F-4707-A507-3EDEC477D29C}"/>
    <dgm:cxn modelId="{6A691E4B-CCE5-46E3-A26D-BA67D5708339}" type="presParOf" srcId="{6DE92FB7-A927-4373-A7EA-013D9B9D21AC}" destId="{508006BA-17A4-4B95-83FA-01C55841C0F7}" srcOrd="0" destOrd="0" presId="urn:microsoft.com/office/officeart/2005/8/layout/arrow3"/>
    <dgm:cxn modelId="{06B9EFB5-A405-4C86-A5D9-468E0CC00624}" type="presParOf" srcId="{6DE92FB7-A927-4373-A7EA-013D9B9D21AC}" destId="{C298D91A-792A-4A06-A788-F62A6C88AB0D}" srcOrd="1" destOrd="0" presId="urn:microsoft.com/office/officeart/2005/8/layout/arrow3"/>
    <dgm:cxn modelId="{EEE2F6AE-7178-465B-ABE4-CA2F31B281C0}" type="presParOf" srcId="{6DE92FB7-A927-4373-A7EA-013D9B9D21AC}" destId="{BB8EC458-04F8-4AD2-BE31-794C70D34975}" srcOrd="2" destOrd="0" presId="urn:microsoft.com/office/officeart/2005/8/layout/arrow3"/>
    <dgm:cxn modelId="{41237D4A-8283-4F7C-B9BB-3BA5B2D1DCEA}" type="presParOf" srcId="{6DE92FB7-A927-4373-A7EA-013D9B9D21AC}" destId="{87D19E48-FAB9-4632-AEC8-D6877CF450BC}" srcOrd="3" destOrd="0" presId="urn:microsoft.com/office/officeart/2005/8/layout/arrow3"/>
    <dgm:cxn modelId="{40E5BFD9-E24F-46BC-BCC0-17882AFE27C0}" type="presParOf" srcId="{6DE92FB7-A927-4373-A7EA-013D9B9D21AC}" destId="{79DBFEAE-FBBE-41BC-A833-90A8085146D1}" srcOrd="4" destOrd="0" presId="urn:microsoft.com/office/officeart/2005/8/layout/arrow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6F4A51-D735-428A-88B0-2E3653D7B77E}" type="doc">
      <dgm:prSet loTypeId="urn:diagrams.loki3.com/VaryingWidthList" loCatId="list" qsTypeId="urn:microsoft.com/office/officeart/2005/8/quickstyle/simple3" qsCatId="simple" csTypeId="urn:microsoft.com/office/officeart/2005/8/colors/colorful4" csCatId="colorful" phldr="1"/>
      <dgm:spPr/>
    </dgm:pt>
    <dgm:pt modelId="{38E89B7E-1487-42C1-A948-CBEA31A0F5EE}">
      <dgm:prSet phldrT="[Text]" custT="1"/>
      <dgm:spPr/>
      <dgm:t>
        <a:bodyPr/>
        <a:lstStyle/>
        <a:p>
          <a:r>
            <a:rPr lang="en-GB" sz="1800" dirty="0">
              <a:latin typeface="Times New Roman" panose="02020603050405020304" pitchFamily="18" charset="0"/>
              <a:cs typeface="Times New Roman" panose="02020603050405020304" pitchFamily="18" charset="0"/>
            </a:rPr>
            <a:t>Evaluation of the assignment highlights the significance of communication in improving health as well as social care that can benefit patients. </a:t>
          </a:r>
          <a:endParaRPr lang="en-GB" sz="1800" dirty="0"/>
        </a:p>
      </dgm:t>
    </dgm:pt>
    <dgm:pt modelId="{BAC21B0A-1B34-4A83-B802-9A42B2EAD99A}" type="parTrans" cxnId="{10EE11DB-2505-46CB-8C45-A7B525B18852}">
      <dgm:prSet/>
      <dgm:spPr/>
      <dgm:t>
        <a:bodyPr/>
        <a:lstStyle/>
        <a:p>
          <a:endParaRPr lang="en-GB"/>
        </a:p>
      </dgm:t>
    </dgm:pt>
    <dgm:pt modelId="{6E4D16A3-2833-406A-9391-61CCC1082DBC}" type="sibTrans" cxnId="{10EE11DB-2505-46CB-8C45-A7B525B18852}">
      <dgm:prSet/>
      <dgm:spPr/>
      <dgm:t>
        <a:bodyPr/>
        <a:lstStyle/>
        <a:p>
          <a:endParaRPr lang="en-GB"/>
        </a:p>
      </dgm:t>
    </dgm:pt>
    <dgm:pt modelId="{41BD5E45-9D4F-4136-A2BC-6AF8AF64CCFC}">
      <dgm:prSet custT="1"/>
      <dgm:spPr/>
      <dgm:t>
        <a:bodyPr/>
        <a:lstStyle/>
        <a:p>
          <a:r>
            <a:rPr lang="en-GB" sz="1800" dirty="0">
              <a:latin typeface="Times New Roman" panose="02020603050405020304" pitchFamily="18" charset="0"/>
              <a:cs typeface="Times New Roman" panose="02020603050405020304" pitchFamily="18" charset="0"/>
            </a:rPr>
            <a:t>In addition, the assignment illustrates the strategies of communication between patients and caregivers that can reduce errors and ensure recovery.</a:t>
          </a:r>
          <a:endParaRPr lang="en-IN" sz="1800" dirty="0">
            <a:latin typeface="Times New Roman" panose="02020603050405020304" pitchFamily="18" charset="0"/>
            <a:cs typeface="Times New Roman" panose="02020603050405020304" pitchFamily="18" charset="0"/>
          </a:endParaRPr>
        </a:p>
      </dgm:t>
    </dgm:pt>
    <dgm:pt modelId="{9CFCC15D-D91E-4D82-97E3-A966B51464DE}" type="parTrans" cxnId="{08ED564A-0491-42D7-A9F2-57AB44523BE0}">
      <dgm:prSet/>
      <dgm:spPr/>
      <dgm:t>
        <a:bodyPr/>
        <a:lstStyle/>
        <a:p>
          <a:endParaRPr lang="en-GB"/>
        </a:p>
      </dgm:t>
    </dgm:pt>
    <dgm:pt modelId="{F01CD308-8C0E-4D94-A32E-9F3811A650C1}" type="sibTrans" cxnId="{08ED564A-0491-42D7-A9F2-57AB44523BE0}">
      <dgm:prSet/>
      <dgm:spPr/>
      <dgm:t>
        <a:bodyPr/>
        <a:lstStyle/>
        <a:p>
          <a:endParaRPr lang="en-GB"/>
        </a:p>
      </dgm:t>
    </dgm:pt>
    <dgm:pt modelId="{F5F944AC-A15E-4232-A86C-F6814C7D1AB6}" type="pres">
      <dgm:prSet presAssocID="{BD6F4A51-D735-428A-88B0-2E3653D7B77E}" presName="Name0" presStyleCnt="0">
        <dgm:presLayoutVars>
          <dgm:resizeHandles/>
        </dgm:presLayoutVars>
      </dgm:prSet>
      <dgm:spPr/>
    </dgm:pt>
    <dgm:pt modelId="{A1FF6CC2-20C1-4C8B-B8D1-3353B35B1808}" type="pres">
      <dgm:prSet presAssocID="{38E89B7E-1487-42C1-A948-CBEA31A0F5EE}" presName="text" presStyleLbl="node1" presStyleIdx="0" presStyleCnt="2" custScaleX="234408">
        <dgm:presLayoutVars>
          <dgm:bulletEnabled val="1"/>
        </dgm:presLayoutVars>
      </dgm:prSet>
      <dgm:spPr/>
    </dgm:pt>
    <dgm:pt modelId="{77AA1858-D093-4B3D-B504-36038FD8A847}" type="pres">
      <dgm:prSet presAssocID="{6E4D16A3-2833-406A-9391-61CCC1082DBC}" presName="space" presStyleCnt="0"/>
      <dgm:spPr/>
    </dgm:pt>
    <dgm:pt modelId="{3158C789-4358-4E30-8C51-13E243986A2B}" type="pres">
      <dgm:prSet presAssocID="{41BD5E45-9D4F-4136-A2BC-6AF8AF64CCFC}" presName="text" presStyleLbl="node1" presStyleIdx="1" presStyleCnt="2" custScaleX="234408">
        <dgm:presLayoutVars>
          <dgm:bulletEnabled val="1"/>
        </dgm:presLayoutVars>
      </dgm:prSet>
      <dgm:spPr/>
    </dgm:pt>
  </dgm:ptLst>
  <dgm:cxnLst>
    <dgm:cxn modelId="{08ED564A-0491-42D7-A9F2-57AB44523BE0}" srcId="{BD6F4A51-D735-428A-88B0-2E3653D7B77E}" destId="{41BD5E45-9D4F-4136-A2BC-6AF8AF64CCFC}" srcOrd="1" destOrd="0" parTransId="{9CFCC15D-D91E-4D82-97E3-A966B51464DE}" sibTransId="{F01CD308-8C0E-4D94-A32E-9F3811A650C1}"/>
    <dgm:cxn modelId="{0CA67E71-5429-43C5-B5FC-967BE06BADB0}" type="presOf" srcId="{41BD5E45-9D4F-4136-A2BC-6AF8AF64CCFC}" destId="{3158C789-4358-4E30-8C51-13E243986A2B}" srcOrd="0" destOrd="0" presId="urn:diagrams.loki3.com/VaryingWidthList"/>
    <dgm:cxn modelId="{DC605787-C680-4F4E-A7ED-B93E2550D0AD}" type="presOf" srcId="{BD6F4A51-D735-428A-88B0-2E3653D7B77E}" destId="{F5F944AC-A15E-4232-A86C-F6814C7D1AB6}" srcOrd="0" destOrd="0" presId="urn:diagrams.loki3.com/VaryingWidthList"/>
    <dgm:cxn modelId="{10EE11DB-2505-46CB-8C45-A7B525B18852}" srcId="{BD6F4A51-D735-428A-88B0-2E3653D7B77E}" destId="{38E89B7E-1487-42C1-A948-CBEA31A0F5EE}" srcOrd="0" destOrd="0" parTransId="{BAC21B0A-1B34-4A83-B802-9A42B2EAD99A}" sibTransId="{6E4D16A3-2833-406A-9391-61CCC1082DBC}"/>
    <dgm:cxn modelId="{C1E3BEE4-DD6E-45D2-B5FB-5C0E8BD120FB}" type="presOf" srcId="{38E89B7E-1487-42C1-A948-CBEA31A0F5EE}" destId="{A1FF6CC2-20C1-4C8B-B8D1-3353B35B1808}" srcOrd="0" destOrd="0" presId="urn:diagrams.loki3.com/VaryingWidthList"/>
    <dgm:cxn modelId="{F42D231F-DA8C-4E7B-96E6-DFC4DD197107}" type="presParOf" srcId="{F5F944AC-A15E-4232-A86C-F6814C7D1AB6}" destId="{A1FF6CC2-20C1-4C8B-B8D1-3353B35B1808}" srcOrd="0" destOrd="0" presId="urn:diagrams.loki3.com/VaryingWidthList"/>
    <dgm:cxn modelId="{10BAB34D-7829-43E9-93B9-C2CF8F18F4D8}" type="presParOf" srcId="{F5F944AC-A15E-4232-A86C-F6814C7D1AB6}" destId="{77AA1858-D093-4B3D-B504-36038FD8A847}" srcOrd="1" destOrd="0" presId="urn:diagrams.loki3.com/VaryingWidthList"/>
    <dgm:cxn modelId="{84A87E7C-AC6C-4686-9273-6D5BE4F05F59}" type="presParOf" srcId="{F5F944AC-A15E-4232-A86C-F6814C7D1AB6}" destId="{3158C789-4358-4E30-8C51-13E243986A2B}" srcOrd="2" destOrd="0" presId="urn:diagrams.loki3.com/VaryingWidth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48C78-8D61-47E5-A740-3F0ACBCF6B0A}">
      <dsp:nvSpPr>
        <dsp:cNvPr id="0" name=""/>
        <dsp:cNvSpPr/>
      </dsp:nvSpPr>
      <dsp:spPr>
        <a:xfrm>
          <a:off x="0" y="558020"/>
          <a:ext cx="6368845" cy="8820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56ED4B17-7807-4637-8D64-283A5A29CEF4}">
      <dsp:nvSpPr>
        <dsp:cNvPr id="0" name=""/>
        <dsp:cNvSpPr/>
      </dsp:nvSpPr>
      <dsp:spPr>
        <a:xfrm>
          <a:off x="318442" y="41420"/>
          <a:ext cx="5367573" cy="10332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8509" tIns="0" rIns="168509" bIns="0" numCol="1" spcCol="1270" anchor="ctr" anchorCtr="0">
          <a:noAutofit/>
        </a:bodyPr>
        <a:lstStyle/>
        <a:p>
          <a:pPr marL="0" lvl="0" indent="0" algn="just" defTabSz="800100">
            <a:lnSpc>
              <a:spcPct val="90000"/>
            </a:lnSpc>
            <a:spcBef>
              <a:spcPct val="0"/>
            </a:spcBef>
            <a:spcAft>
              <a:spcPct val="35000"/>
            </a:spcAft>
            <a:buFont typeface="Arial" panose="020B0604020202020204" pitchFamily="34" charset="0"/>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Communication is a key and efficient channel of information exchange, through non-verbal, verbal and written forms.</a:t>
          </a:r>
          <a:endParaRPr lang="en-IN" sz="1800" kern="1200" dirty="0">
            <a:solidFill>
              <a:schemeClr val="tx1">
                <a:lumMod val="95000"/>
                <a:lumOff val="5000"/>
              </a:schemeClr>
            </a:solidFill>
            <a:latin typeface="Times New Roman" panose="02020603050405020304" pitchFamily="18" charset="0"/>
            <a:cs typeface="Times New Roman" panose="02020603050405020304" pitchFamily="18" charset="0"/>
          </a:endParaRPr>
        </a:p>
      </dsp:txBody>
      <dsp:txXfrm>
        <a:off x="368879" y="91857"/>
        <a:ext cx="5266699" cy="932326"/>
      </dsp:txXfrm>
    </dsp:sp>
    <dsp:sp modelId="{DB8F61B5-0669-484C-8E40-D95EFE54B29A}">
      <dsp:nvSpPr>
        <dsp:cNvPr id="0" name=""/>
        <dsp:cNvSpPr/>
      </dsp:nvSpPr>
      <dsp:spPr>
        <a:xfrm>
          <a:off x="0" y="2145621"/>
          <a:ext cx="6368845" cy="882000"/>
        </a:xfrm>
        <a:prstGeom prst="rect">
          <a:avLst/>
        </a:prstGeom>
        <a:solidFill>
          <a:schemeClr val="lt1">
            <a:alpha val="90000"/>
            <a:hueOff val="0"/>
            <a:satOff val="0"/>
            <a:lumOff val="0"/>
            <a:alphaOff val="0"/>
          </a:schemeClr>
        </a:solidFill>
        <a:ln w="6350" cap="flat" cmpd="sng" algn="ctr">
          <a:solidFill>
            <a:schemeClr val="accent5">
              <a:hueOff val="3005351"/>
              <a:satOff val="-13190"/>
              <a:lumOff val="3921"/>
              <a:alphaOff val="0"/>
            </a:schemeClr>
          </a:solidFill>
          <a:prstDash val="solid"/>
          <a:miter lim="800000"/>
        </a:ln>
        <a:effectLst/>
      </dsp:spPr>
      <dsp:style>
        <a:lnRef idx="1">
          <a:scrgbClr r="0" g="0" b="0"/>
        </a:lnRef>
        <a:fillRef idx="1">
          <a:scrgbClr r="0" g="0" b="0"/>
        </a:fillRef>
        <a:effectRef idx="0">
          <a:scrgbClr r="0" g="0" b="0"/>
        </a:effectRef>
        <a:fontRef idx="minor"/>
      </dsp:style>
    </dsp:sp>
    <dsp:sp modelId="{80C98015-5FEA-4529-AE4E-F52E966719EB}">
      <dsp:nvSpPr>
        <dsp:cNvPr id="0" name=""/>
        <dsp:cNvSpPr/>
      </dsp:nvSpPr>
      <dsp:spPr>
        <a:xfrm>
          <a:off x="318442" y="1629021"/>
          <a:ext cx="5367573" cy="1033200"/>
        </a:xfrm>
        <a:prstGeom prst="roundRect">
          <a:avLst/>
        </a:prstGeom>
        <a:gradFill rotWithShape="0">
          <a:gsLst>
            <a:gs pos="0">
              <a:schemeClr val="accent5">
                <a:hueOff val="3005351"/>
                <a:satOff val="-13190"/>
                <a:lumOff val="3921"/>
                <a:alphaOff val="0"/>
                <a:satMod val="103000"/>
                <a:lumMod val="102000"/>
                <a:tint val="94000"/>
              </a:schemeClr>
            </a:gs>
            <a:gs pos="50000">
              <a:schemeClr val="accent5">
                <a:hueOff val="3005351"/>
                <a:satOff val="-13190"/>
                <a:lumOff val="3921"/>
                <a:alphaOff val="0"/>
                <a:satMod val="110000"/>
                <a:lumMod val="100000"/>
                <a:shade val="100000"/>
              </a:schemeClr>
            </a:gs>
            <a:gs pos="100000">
              <a:schemeClr val="accent5">
                <a:hueOff val="3005351"/>
                <a:satOff val="-13190"/>
                <a:lumOff val="392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8509" tIns="0" rIns="168509" bIns="0" numCol="1" spcCol="1270" anchor="ctr" anchorCtr="0">
          <a:noAutofit/>
        </a:bodyPr>
        <a:lstStyle/>
        <a:p>
          <a:pPr marL="0" lvl="0" indent="0" algn="just" defTabSz="800100">
            <a:lnSpc>
              <a:spcPct val="90000"/>
            </a:lnSpc>
            <a:spcBef>
              <a:spcPct val="0"/>
            </a:spcBef>
            <a:spcAft>
              <a:spcPct val="35000"/>
            </a:spcAft>
            <a:buSzPts val="1000"/>
            <a:buFont typeface="Symbol" panose="05050102010706020507" pitchFamily="18" charset="2"/>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Safe, person-centric and ethical practice in health and social care services is based on communication.</a:t>
          </a:r>
        </a:p>
      </dsp:txBody>
      <dsp:txXfrm>
        <a:off x="368879" y="1679458"/>
        <a:ext cx="5266699" cy="932326"/>
      </dsp:txXfrm>
    </dsp:sp>
    <dsp:sp modelId="{B8BAC84E-4731-4F1B-A29D-A1AD35C8E708}">
      <dsp:nvSpPr>
        <dsp:cNvPr id="0" name=""/>
        <dsp:cNvSpPr/>
      </dsp:nvSpPr>
      <dsp:spPr>
        <a:xfrm>
          <a:off x="0" y="3733221"/>
          <a:ext cx="6368845" cy="882000"/>
        </a:xfrm>
        <a:prstGeom prst="rect">
          <a:avLst/>
        </a:prstGeom>
        <a:solidFill>
          <a:schemeClr val="lt1">
            <a:alpha val="90000"/>
            <a:hueOff val="0"/>
            <a:satOff val="0"/>
            <a:lumOff val="0"/>
            <a:alphaOff val="0"/>
          </a:schemeClr>
        </a:solidFill>
        <a:ln w="6350" cap="flat" cmpd="sng" algn="ctr">
          <a:solidFill>
            <a:schemeClr val="accent5">
              <a:hueOff val="6010703"/>
              <a:satOff val="-26380"/>
              <a:lumOff val="7843"/>
              <a:alphaOff val="0"/>
            </a:schemeClr>
          </a:solidFill>
          <a:prstDash val="solid"/>
          <a:miter lim="800000"/>
        </a:ln>
        <a:effectLst/>
      </dsp:spPr>
      <dsp:style>
        <a:lnRef idx="1">
          <a:scrgbClr r="0" g="0" b="0"/>
        </a:lnRef>
        <a:fillRef idx="1">
          <a:scrgbClr r="0" g="0" b="0"/>
        </a:fillRef>
        <a:effectRef idx="0">
          <a:scrgbClr r="0" g="0" b="0"/>
        </a:effectRef>
        <a:fontRef idx="minor"/>
      </dsp:style>
    </dsp:sp>
    <dsp:sp modelId="{171C1DBC-2311-4793-BB56-CFB0C73FEF12}">
      <dsp:nvSpPr>
        <dsp:cNvPr id="0" name=""/>
        <dsp:cNvSpPr/>
      </dsp:nvSpPr>
      <dsp:spPr>
        <a:xfrm>
          <a:off x="318442" y="3216621"/>
          <a:ext cx="5367573" cy="1033200"/>
        </a:xfrm>
        <a:prstGeom prst="roundRect">
          <a:avLst/>
        </a:prstGeom>
        <a:gradFill rotWithShape="0">
          <a:gsLst>
            <a:gs pos="0">
              <a:schemeClr val="accent5">
                <a:hueOff val="6010703"/>
                <a:satOff val="-26380"/>
                <a:lumOff val="7843"/>
                <a:alphaOff val="0"/>
                <a:satMod val="103000"/>
                <a:lumMod val="102000"/>
                <a:tint val="94000"/>
              </a:schemeClr>
            </a:gs>
            <a:gs pos="50000">
              <a:schemeClr val="accent5">
                <a:hueOff val="6010703"/>
                <a:satOff val="-26380"/>
                <a:lumOff val="7843"/>
                <a:alphaOff val="0"/>
                <a:satMod val="110000"/>
                <a:lumMod val="100000"/>
                <a:shade val="100000"/>
              </a:schemeClr>
            </a:gs>
            <a:gs pos="100000">
              <a:schemeClr val="accent5">
                <a:hueOff val="6010703"/>
                <a:satOff val="-26380"/>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8509" tIns="0" rIns="168509" bIns="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Professional standards mandate effective communication to safeguard the service users and ensure that the people remain trustful (</a:t>
          </a:r>
          <a:r>
            <a:rPr lang="en-GB" sz="1800" kern="1200" dirty="0" err="1">
              <a:solidFill>
                <a:schemeClr val="tx1">
                  <a:lumMod val="95000"/>
                  <a:lumOff val="5000"/>
                </a:schemeClr>
              </a:solidFill>
              <a:latin typeface="Times New Roman" panose="02020603050405020304" pitchFamily="18" charset="0"/>
              <a:cs typeface="Times New Roman" panose="02020603050405020304" pitchFamily="18" charset="0"/>
            </a:rPr>
            <a:t>Sneling</a:t>
          </a: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 and Quick, 2022).</a:t>
          </a:r>
        </a:p>
      </dsp:txBody>
      <dsp:txXfrm>
        <a:off x="368879" y="3267058"/>
        <a:ext cx="5266699" cy="932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72EA9-EF33-42C0-A521-972850079258}">
      <dsp:nvSpPr>
        <dsp:cNvPr id="0" name=""/>
        <dsp:cNvSpPr/>
      </dsp:nvSpPr>
      <dsp:spPr>
        <a:xfrm>
          <a:off x="4339526" y="2642538"/>
          <a:ext cx="91440" cy="433146"/>
        </a:xfrm>
        <a:custGeom>
          <a:avLst/>
          <a:gdLst/>
          <a:ahLst/>
          <a:cxnLst/>
          <a:rect l="0" t="0" r="0" b="0"/>
          <a:pathLst>
            <a:path>
              <a:moveTo>
                <a:pt x="45720" y="0"/>
              </a:moveTo>
              <a:lnTo>
                <a:pt x="45720" y="433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AF03BB7-E93F-4942-B2B3-5635F4993420}">
      <dsp:nvSpPr>
        <dsp:cNvPr id="0" name=""/>
        <dsp:cNvSpPr/>
      </dsp:nvSpPr>
      <dsp:spPr>
        <a:xfrm>
          <a:off x="3020028" y="1263668"/>
          <a:ext cx="1365218" cy="433146"/>
        </a:xfrm>
        <a:custGeom>
          <a:avLst/>
          <a:gdLst/>
          <a:ahLst/>
          <a:cxnLst/>
          <a:rect l="0" t="0" r="0" b="0"/>
          <a:pathLst>
            <a:path>
              <a:moveTo>
                <a:pt x="0" y="0"/>
              </a:moveTo>
              <a:lnTo>
                <a:pt x="0" y="295176"/>
              </a:lnTo>
              <a:lnTo>
                <a:pt x="1365218" y="295176"/>
              </a:lnTo>
              <a:lnTo>
                <a:pt x="1365218" y="4331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6D57BB-0C3A-4923-858F-19FEE9B94643}">
      <dsp:nvSpPr>
        <dsp:cNvPr id="0" name=""/>
        <dsp:cNvSpPr/>
      </dsp:nvSpPr>
      <dsp:spPr>
        <a:xfrm>
          <a:off x="1654809" y="2642538"/>
          <a:ext cx="910145" cy="433146"/>
        </a:xfrm>
        <a:custGeom>
          <a:avLst/>
          <a:gdLst/>
          <a:ahLst/>
          <a:cxnLst/>
          <a:rect l="0" t="0" r="0" b="0"/>
          <a:pathLst>
            <a:path>
              <a:moveTo>
                <a:pt x="0" y="0"/>
              </a:moveTo>
              <a:lnTo>
                <a:pt x="0" y="295176"/>
              </a:lnTo>
              <a:lnTo>
                <a:pt x="910145" y="295176"/>
              </a:lnTo>
              <a:lnTo>
                <a:pt x="910145" y="433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AFD2B1-4AB6-49C2-9982-5950E0BEEC18}">
      <dsp:nvSpPr>
        <dsp:cNvPr id="0" name=""/>
        <dsp:cNvSpPr/>
      </dsp:nvSpPr>
      <dsp:spPr>
        <a:xfrm>
          <a:off x="744664" y="2642538"/>
          <a:ext cx="910145" cy="433146"/>
        </a:xfrm>
        <a:custGeom>
          <a:avLst/>
          <a:gdLst/>
          <a:ahLst/>
          <a:cxnLst/>
          <a:rect l="0" t="0" r="0" b="0"/>
          <a:pathLst>
            <a:path>
              <a:moveTo>
                <a:pt x="910145" y="0"/>
              </a:moveTo>
              <a:lnTo>
                <a:pt x="910145" y="295176"/>
              </a:lnTo>
              <a:lnTo>
                <a:pt x="0" y="295176"/>
              </a:lnTo>
              <a:lnTo>
                <a:pt x="0" y="43314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8FEABF-81AE-431A-A394-9EE5942D047D}">
      <dsp:nvSpPr>
        <dsp:cNvPr id="0" name=""/>
        <dsp:cNvSpPr/>
      </dsp:nvSpPr>
      <dsp:spPr>
        <a:xfrm>
          <a:off x="1654809" y="1263668"/>
          <a:ext cx="1365218" cy="433146"/>
        </a:xfrm>
        <a:custGeom>
          <a:avLst/>
          <a:gdLst/>
          <a:ahLst/>
          <a:cxnLst/>
          <a:rect l="0" t="0" r="0" b="0"/>
          <a:pathLst>
            <a:path>
              <a:moveTo>
                <a:pt x="1365218" y="0"/>
              </a:moveTo>
              <a:lnTo>
                <a:pt x="1365218" y="295176"/>
              </a:lnTo>
              <a:lnTo>
                <a:pt x="0" y="295176"/>
              </a:lnTo>
              <a:lnTo>
                <a:pt x="0" y="4331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6F3F82-B6DE-419F-A4E8-01893038131E}">
      <dsp:nvSpPr>
        <dsp:cNvPr id="0" name=""/>
        <dsp:cNvSpPr/>
      </dsp:nvSpPr>
      <dsp:spPr>
        <a:xfrm>
          <a:off x="2091036" y="317944"/>
          <a:ext cx="1857982"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15749AE-1CCB-4DDA-ADAD-697D8459DD00}">
      <dsp:nvSpPr>
        <dsp:cNvPr id="0" name=""/>
        <dsp:cNvSpPr/>
      </dsp:nvSpPr>
      <dsp:spPr>
        <a:xfrm>
          <a:off x="2256517" y="475151"/>
          <a:ext cx="1857982"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Communication</a:t>
          </a:r>
          <a:endParaRPr lang="en-IN" sz="1800" kern="1200" dirty="0">
            <a:latin typeface="Times New Roman" panose="02020603050405020304" pitchFamily="18" charset="0"/>
            <a:cs typeface="Times New Roman" panose="02020603050405020304" pitchFamily="18" charset="0"/>
          </a:endParaRPr>
        </a:p>
      </dsp:txBody>
      <dsp:txXfrm>
        <a:off x="2284216" y="502850"/>
        <a:ext cx="1802584" cy="890325"/>
      </dsp:txXfrm>
    </dsp:sp>
    <dsp:sp modelId="{7671310B-CFD3-4CA7-BA9A-B83B6242E879}">
      <dsp:nvSpPr>
        <dsp:cNvPr id="0" name=""/>
        <dsp:cNvSpPr/>
      </dsp:nvSpPr>
      <dsp:spPr>
        <a:xfrm>
          <a:off x="910145" y="1696814"/>
          <a:ext cx="1489329"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B76C28F-327B-4440-BDB1-CB627530F2D8}">
      <dsp:nvSpPr>
        <dsp:cNvPr id="0" name=""/>
        <dsp:cNvSpPr/>
      </dsp:nvSpPr>
      <dsp:spPr>
        <a:xfrm>
          <a:off x="1075626" y="1854021"/>
          <a:ext cx="1489329"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Verbal</a:t>
          </a:r>
          <a:endParaRPr lang="en-IN" sz="1800" kern="1200" dirty="0">
            <a:latin typeface="Times New Roman" panose="02020603050405020304" pitchFamily="18" charset="0"/>
            <a:cs typeface="Times New Roman" panose="02020603050405020304" pitchFamily="18" charset="0"/>
          </a:endParaRPr>
        </a:p>
      </dsp:txBody>
      <dsp:txXfrm>
        <a:off x="1103325" y="1881720"/>
        <a:ext cx="1433931" cy="890325"/>
      </dsp:txXfrm>
    </dsp:sp>
    <dsp:sp modelId="{5CF5A40E-16BE-48BF-A933-71514400FDE7}">
      <dsp:nvSpPr>
        <dsp:cNvPr id="0" name=""/>
        <dsp:cNvSpPr/>
      </dsp:nvSpPr>
      <dsp:spPr>
        <a:xfrm>
          <a:off x="0" y="3075685"/>
          <a:ext cx="1489329"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FBCA598-1380-4E09-9074-3D4058BFDF96}">
      <dsp:nvSpPr>
        <dsp:cNvPr id="0" name=""/>
        <dsp:cNvSpPr/>
      </dsp:nvSpPr>
      <dsp:spPr>
        <a:xfrm>
          <a:off x="165481" y="3232891"/>
          <a:ext cx="1489329"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Oral</a:t>
          </a:r>
          <a:endParaRPr lang="en-IN" sz="1800" kern="1200" dirty="0">
            <a:latin typeface="Times New Roman" panose="02020603050405020304" pitchFamily="18" charset="0"/>
            <a:cs typeface="Times New Roman" panose="02020603050405020304" pitchFamily="18" charset="0"/>
          </a:endParaRPr>
        </a:p>
      </dsp:txBody>
      <dsp:txXfrm>
        <a:off x="193180" y="3260590"/>
        <a:ext cx="1433931" cy="890325"/>
      </dsp:txXfrm>
    </dsp:sp>
    <dsp:sp modelId="{2571BBF2-F6DD-4A07-92AC-CC3E6F0F2555}">
      <dsp:nvSpPr>
        <dsp:cNvPr id="0" name=""/>
        <dsp:cNvSpPr/>
      </dsp:nvSpPr>
      <dsp:spPr>
        <a:xfrm>
          <a:off x="1820291" y="3075685"/>
          <a:ext cx="1489329"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815FE7A-0062-4BCD-ACED-D56E23C37ECA}">
      <dsp:nvSpPr>
        <dsp:cNvPr id="0" name=""/>
        <dsp:cNvSpPr/>
      </dsp:nvSpPr>
      <dsp:spPr>
        <a:xfrm>
          <a:off x="1985772" y="3232891"/>
          <a:ext cx="1489329"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Written</a:t>
          </a:r>
          <a:endParaRPr lang="en-IN" sz="1800" kern="1200" dirty="0">
            <a:latin typeface="Times New Roman" panose="02020603050405020304" pitchFamily="18" charset="0"/>
            <a:cs typeface="Times New Roman" panose="02020603050405020304" pitchFamily="18" charset="0"/>
          </a:endParaRPr>
        </a:p>
      </dsp:txBody>
      <dsp:txXfrm>
        <a:off x="2013471" y="3260590"/>
        <a:ext cx="1433931" cy="890325"/>
      </dsp:txXfrm>
    </dsp:sp>
    <dsp:sp modelId="{B44915FD-0747-4BC2-A3F4-38FC651336D9}">
      <dsp:nvSpPr>
        <dsp:cNvPr id="0" name=""/>
        <dsp:cNvSpPr/>
      </dsp:nvSpPr>
      <dsp:spPr>
        <a:xfrm>
          <a:off x="3640581" y="1696814"/>
          <a:ext cx="1489329"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B19537D-F391-411D-8DA5-4CF60F1E6DE3}">
      <dsp:nvSpPr>
        <dsp:cNvPr id="0" name=""/>
        <dsp:cNvSpPr/>
      </dsp:nvSpPr>
      <dsp:spPr>
        <a:xfrm>
          <a:off x="3806062" y="1854021"/>
          <a:ext cx="1489329"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Non-verbal</a:t>
          </a:r>
          <a:endParaRPr lang="en-IN" sz="1800" kern="1200" dirty="0">
            <a:latin typeface="Times New Roman" panose="02020603050405020304" pitchFamily="18" charset="0"/>
            <a:cs typeface="Times New Roman" panose="02020603050405020304" pitchFamily="18" charset="0"/>
          </a:endParaRPr>
        </a:p>
      </dsp:txBody>
      <dsp:txXfrm>
        <a:off x="3833761" y="1881720"/>
        <a:ext cx="1433931" cy="890325"/>
      </dsp:txXfrm>
    </dsp:sp>
    <dsp:sp modelId="{5466A1AA-A081-453D-BB8D-A10E237EF929}">
      <dsp:nvSpPr>
        <dsp:cNvPr id="0" name=""/>
        <dsp:cNvSpPr/>
      </dsp:nvSpPr>
      <dsp:spPr>
        <a:xfrm>
          <a:off x="3640581" y="3075685"/>
          <a:ext cx="1489329" cy="94572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00F02691-FABD-448B-86DB-50CA1E53CE71}">
      <dsp:nvSpPr>
        <dsp:cNvPr id="0" name=""/>
        <dsp:cNvSpPr/>
      </dsp:nvSpPr>
      <dsp:spPr>
        <a:xfrm>
          <a:off x="3806062" y="3232891"/>
          <a:ext cx="1489329" cy="9457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Face-to-face/distance</a:t>
          </a:r>
          <a:endParaRPr lang="en-IN" sz="1600" kern="1200" dirty="0">
            <a:latin typeface="Times New Roman" panose="02020603050405020304" pitchFamily="18" charset="0"/>
            <a:cs typeface="Times New Roman" panose="02020603050405020304" pitchFamily="18" charset="0"/>
          </a:endParaRPr>
        </a:p>
      </dsp:txBody>
      <dsp:txXfrm>
        <a:off x="3833761" y="3260590"/>
        <a:ext cx="1433931" cy="890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44C96-F86E-432D-9BE1-815F7DAEA1CF}">
      <dsp:nvSpPr>
        <dsp:cNvPr id="0" name=""/>
        <dsp:cNvSpPr/>
      </dsp:nvSpPr>
      <dsp:spPr>
        <a:xfrm>
          <a:off x="100096" y="0"/>
          <a:ext cx="5306380" cy="5306380"/>
        </a:xfrm>
        <a:prstGeom prst="triangle">
          <a:avLst/>
        </a:prstGeom>
        <a:gradFill rotWithShape="0">
          <a:gsLst>
            <a:gs pos="0">
              <a:schemeClr val="accent3">
                <a:shade val="50000"/>
                <a:hueOff val="0"/>
                <a:satOff val="0"/>
                <a:lumOff val="0"/>
                <a:alphaOff val="0"/>
                <a:satMod val="103000"/>
                <a:lumMod val="102000"/>
                <a:tint val="94000"/>
              </a:schemeClr>
            </a:gs>
            <a:gs pos="50000">
              <a:schemeClr val="accent3">
                <a:shade val="50000"/>
                <a:hueOff val="0"/>
                <a:satOff val="0"/>
                <a:lumOff val="0"/>
                <a:alphaOff val="0"/>
                <a:satMod val="110000"/>
                <a:lumMod val="100000"/>
                <a:shade val="100000"/>
              </a:schemeClr>
            </a:gs>
            <a:gs pos="100000">
              <a:schemeClr val="accent3">
                <a:shade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188821D-1101-4D51-B6A9-DD7B29DEBB0C}">
      <dsp:nvSpPr>
        <dsp:cNvPr id="0" name=""/>
        <dsp:cNvSpPr/>
      </dsp:nvSpPr>
      <dsp:spPr>
        <a:xfrm>
          <a:off x="2753286" y="533488"/>
          <a:ext cx="3449147" cy="1256119"/>
        </a:xfrm>
        <a:prstGeom prst="roundRect">
          <a:avLst/>
        </a:prstGeom>
        <a:solidFill>
          <a:schemeClr val="lt1">
            <a:alpha val="90000"/>
            <a:hueOff val="0"/>
            <a:satOff val="0"/>
            <a:lumOff val="0"/>
            <a:alphaOff val="0"/>
          </a:schemeClr>
        </a:solidFill>
        <a:ln w="6350" cap="flat" cmpd="sng" algn="ctr">
          <a:solidFill>
            <a:schemeClr val="accent3">
              <a:shade val="5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SzPts val="1000"/>
            <a:buFont typeface="Symbol" panose="05050102010706020507" pitchFamily="18" charset="2"/>
            <a:buNone/>
          </a:pPr>
          <a:r>
            <a:rPr lang="en-GB" sz="1800" kern="1200" dirty="0">
              <a:latin typeface="Times New Roman" panose="02020603050405020304" pitchFamily="18" charset="0"/>
              <a:cs typeface="Times New Roman" panose="02020603050405020304" pitchFamily="18" charset="0"/>
            </a:rPr>
            <a:t>Verbal communication helps in the evaluation of patients and describing of treatment, including collaboration.</a:t>
          </a:r>
        </a:p>
      </dsp:txBody>
      <dsp:txXfrm>
        <a:off x="2814605" y="594807"/>
        <a:ext cx="3326509" cy="1133481"/>
      </dsp:txXfrm>
    </dsp:sp>
    <dsp:sp modelId="{1B00D86A-E942-484B-8B75-0089D9C25170}">
      <dsp:nvSpPr>
        <dsp:cNvPr id="0" name=""/>
        <dsp:cNvSpPr/>
      </dsp:nvSpPr>
      <dsp:spPr>
        <a:xfrm>
          <a:off x="2753286" y="1946622"/>
          <a:ext cx="3449147" cy="1256119"/>
        </a:xfrm>
        <a:prstGeom prst="roundRect">
          <a:avLst/>
        </a:prstGeom>
        <a:solidFill>
          <a:schemeClr val="lt1">
            <a:alpha val="90000"/>
            <a:hueOff val="0"/>
            <a:satOff val="0"/>
            <a:lumOff val="0"/>
            <a:alphaOff val="0"/>
          </a:schemeClr>
        </a:solidFill>
        <a:ln w="6350" cap="flat" cmpd="sng" algn="ctr">
          <a:solidFill>
            <a:schemeClr val="accent3">
              <a:shade val="50000"/>
              <a:hueOff val="403638"/>
              <a:satOff val="-10629"/>
              <a:lumOff val="3018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SzPts val="1000"/>
            <a:buFont typeface="Symbol" panose="05050102010706020507" pitchFamily="18" charset="2"/>
            <a:buNone/>
          </a:pPr>
          <a:r>
            <a:rPr lang="en-GB" sz="1800" kern="1200" dirty="0">
              <a:latin typeface="Times New Roman" panose="02020603050405020304" pitchFamily="18" charset="0"/>
              <a:cs typeface="Times New Roman" panose="02020603050405020304" pitchFamily="18" charset="0"/>
            </a:rPr>
            <a:t>Non-verbal communication incorporates posture, gesture and tone that affect empathy and trust between the stakeholders.</a:t>
          </a:r>
        </a:p>
      </dsp:txBody>
      <dsp:txXfrm>
        <a:off x="2814605" y="2007941"/>
        <a:ext cx="3326509" cy="1133481"/>
      </dsp:txXfrm>
    </dsp:sp>
    <dsp:sp modelId="{3A193AF8-ECB2-4C06-8C11-C6AAC614E1A0}">
      <dsp:nvSpPr>
        <dsp:cNvPr id="0" name=""/>
        <dsp:cNvSpPr/>
      </dsp:nvSpPr>
      <dsp:spPr>
        <a:xfrm>
          <a:off x="2753286" y="3359757"/>
          <a:ext cx="3449147" cy="1256119"/>
        </a:xfrm>
        <a:prstGeom prst="roundRect">
          <a:avLst/>
        </a:prstGeom>
        <a:solidFill>
          <a:schemeClr val="lt1">
            <a:alpha val="90000"/>
            <a:hueOff val="0"/>
            <a:satOff val="0"/>
            <a:lumOff val="0"/>
            <a:alphaOff val="0"/>
          </a:schemeClr>
        </a:solidFill>
        <a:ln w="6350" cap="flat" cmpd="sng" algn="ctr">
          <a:solidFill>
            <a:schemeClr val="accent3">
              <a:shade val="50000"/>
              <a:hueOff val="403638"/>
              <a:satOff val="-10629"/>
              <a:lumOff val="3018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Written and digital communication allows the proper documentation and transfer of care through across numerous teams (NHS England, 2023).</a:t>
          </a:r>
        </a:p>
      </dsp:txBody>
      <dsp:txXfrm>
        <a:off x="2814605" y="3421076"/>
        <a:ext cx="3326509" cy="11334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EACD03-E2B6-4C67-AD7B-FE5D8EF90B8A}">
      <dsp:nvSpPr>
        <dsp:cNvPr id="0" name=""/>
        <dsp:cNvSpPr/>
      </dsp:nvSpPr>
      <dsp:spPr>
        <a:xfrm>
          <a:off x="0" y="3555325"/>
          <a:ext cx="5848710" cy="1166937"/>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tx1">
                  <a:lumMod val="95000"/>
                  <a:lumOff val="5000"/>
                </a:schemeClr>
              </a:solidFill>
              <a:latin typeface="Times New Roman" panose="02020603050405020304" pitchFamily="18" charset="0"/>
              <a:cs typeface="Times New Roman" panose="02020603050405020304" pitchFamily="18" charset="0"/>
            </a:rPr>
            <a:t>Culturally sensitive communication limits the health inequalities and improves patient satisfaction in health and care service (Beverley, Holson and Hewlett, 2022). </a:t>
          </a:r>
        </a:p>
      </dsp:txBody>
      <dsp:txXfrm>
        <a:off x="0" y="3555325"/>
        <a:ext cx="5848710" cy="1166937"/>
      </dsp:txXfrm>
    </dsp:sp>
    <dsp:sp modelId="{40BA6C84-6897-42B7-8A02-BE6F6374CCD0}">
      <dsp:nvSpPr>
        <dsp:cNvPr id="0" name=""/>
        <dsp:cNvSpPr/>
      </dsp:nvSpPr>
      <dsp:spPr>
        <a:xfrm rot="10800000">
          <a:off x="0" y="1778079"/>
          <a:ext cx="5848710" cy="1794749"/>
        </a:xfrm>
        <a:prstGeom prst="upArrowCallout">
          <a:avLst/>
        </a:prstGeom>
        <a:gradFill rotWithShape="0">
          <a:gsLst>
            <a:gs pos="0">
              <a:schemeClr val="accent3">
                <a:hueOff val="214284"/>
                <a:satOff val="-24046"/>
                <a:lumOff val="4118"/>
                <a:alphaOff val="0"/>
                <a:satMod val="103000"/>
                <a:lumMod val="102000"/>
                <a:tint val="94000"/>
              </a:schemeClr>
            </a:gs>
            <a:gs pos="50000">
              <a:schemeClr val="accent3">
                <a:hueOff val="214284"/>
                <a:satOff val="-24046"/>
                <a:lumOff val="4118"/>
                <a:alphaOff val="0"/>
                <a:satMod val="110000"/>
                <a:lumMod val="100000"/>
                <a:shade val="100000"/>
              </a:schemeClr>
            </a:gs>
            <a:gs pos="100000">
              <a:schemeClr val="accent3">
                <a:hueOff val="214284"/>
                <a:satOff val="-24046"/>
                <a:lumOff val="411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tx1">
                  <a:lumMod val="95000"/>
                  <a:lumOff val="5000"/>
                </a:schemeClr>
              </a:solidFill>
              <a:latin typeface="Times New Roman" panose="02020603050405020304" pitchFamily="18" charset="0"/>
              <a:cs typeface="Times New Roman" panose="02020603050405020304" pitchFamily="18" charset="0"/>
            </a:rPr>
            <a:t>Communication supports decision-making and informed consent approvals. </a:t>
          </a:r>
        </a:p>
      </dsp:txBody>
      <dsp:txXfrm rot="10800000">
        <a:off x="0" y="1778079"/>
        <a:ext cx="5848710" cy="1166174"/>
      </dsp:txXfrm>
    </dsp:sp>
    <dsp:sp modelId="{C3F9A004-0C06-48D9-BA6E-20F754C28C05}">
      <dsp:nvSpPr>
        <dsp:cNvPr id="0" name=""/>
        <dsp:cNvSpPr/>
      </dsp:nvSpPr>
      <dsp:spPr>
        <a:xfrm rot="10800000">
          <a:off x="0" y="834"/>
          <a:ext cx="5848710" cy="1794749"/>
        </a:xfrm>
        <a:prstGeom prst="upArrowCallout">
          <a:avLst/>
        </a:prstGeom>
        <a:gradFill rotWithShape="0">
          <a:gsLst>
            <a:gs pos="0">
              <a:schemeClr val="accent3">
                <a:hueOff val="428568"/>
                <a:satOff val="-48092"/>
                <a:lumOff val="8236"/>
                <a:alphaOff val="0"/>
                <a:satMod val="103000"/>
                <a:lumMod val="102000"/>
                <a:tint val="94000"/>
              </a:schemeClr>
            </a:gs>
            <a:gs pos="50000">
              <a:schemeClr val="accent3">
                <a:hueOff val="428568"/>
                <a:satOff val="-48092"/>
                <a:lumOff val="8236"/>
                <a:alphaOff val="0"/>
                <a:satMod val="110000"/>
                <a:lumMod val="100000"/>
                <a:shade val="100000"/>
              </a:schemeClr>
            </a:gs>
            <a:gs pos="100000">
              <a:schemeClr val="accent3">
                <a:hueOff val="428568"/>
                <a:satOff val="-48092"/>
                <a:lumOff val="823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a:lnSpc>
              <a:spcPct val="90000"/>
            </a:lnSpc>
            <a:spcBef>
              <a:spcPct val="0"/>
            </a:spcBef>
            <a:spcAft>
              <a:spcPct val="35000"/>
            </a:spcAft>
            <a:buNone/>
          </a:pPr>
          <a:r>
            <a:rPr lang="en-US" sz="1800" kern="1200" dirty="0">
              <a:solidFill>
                <a:schemeClr val="tx1">
                  <a:lumMod val="95000"/>
                  <a:lumOff val="5000"/>
                </a:schemeClr>
              </a:solidFill>
              <a:latin typeface="Times New Roman" panose="02020603050405020304" pitchFamily="18" charset="0"/>
              <a:cs typeface="Times New Roman" panose="02020603050405020304" pitchFamily="18" charset="0"/>
            </a:rPr>
            <a:t>Effective communication helps promote dignity, respect and autonomy in care delivery.</a:t>
          </a:r>
          <a:endParaRPr lang="en-GB" sz="1800" kern="1200" dirty="0">
            <a:solidFill>
              <a:schemeClr val="tx1">
                <a:lumMod val="95000"/>
                <a:lumOff val="5000"/>
              </a:schemeClr>
            </a:solidFill>
          </a:endParaRPr>
        </a:p>
      </dsp:txBody>
      <dsp:txXfrm rot="10800000">
        <a:off x="0" y="834"/>
        <a:ext cx="5848710" cy="11661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5B1510-A815-46D6-A6EF-7E6F87E7A875}">
      <dsp:nvSpPr>
        <dsp:cNvPr id="0" name=""/>
        <dsp:cNvSpPr/>
      </dsp:nvSpPr>
      <dsp:spPr>
        <a:xfrm>
          <a:off x="-5756811" y="-881310"/>
          <a:ext cx="6855124" cy="6855124"/>
        </a:xfrm>
        <a:prstGeom prst="blockArc">
          <a:avLst>
            <a:gd name="adj1" fmla="val 18900000"/>
            <a:gd name="adj2" fmla="val 2700000"/>
            <a:gd name="adj3" fmla="val 315"/>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DB7629-266F-4F61-ABAA-8F2FEAE6FE97}">
      <dsp:nvSpPr>
        <dsp:cNvPr id="0" name=""/>
        <dsp:cNvSpPr/>
      </dsp:nvSpPr>
      <dsp:spPr>
        <a:xfrm>
          <a:off x="706839" y="509250"/>
          <a:ext cx="5539278" cy="101850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8435" tIns="45720" rIns="45720" bIns="45720" numCol="1" spcCol="1270" anchor="ctr" anchorCtr="0">
          <a:noAutofit/>
        </a:bodyPr>
        <a:lstStyle/>
        <a:p>
          <a:pPr marL="0" lvl="0" indent="0" algn="just" defTabSz="800100">
            <a:lnSpc>
              <a:spcPct val="90000"/>
            </a:lnSpc>
            <a:spcBef>
              <a:spcPct val="0"/>
            </a:spcBef>
            <a:spcAft>
              <a:spcPct val="35000"/>
            </a:spcAft>
            <a:buSzPts val="1000"/>
            <a:buFont typeface="Symbol" panose="05050102010706020507" pitchFamily="18" charset="2"/>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The differences and sensory problems may create language barriers limiting the comprehension (Rink, 2024).</a:t>
          </a:r>
        </a:p>
      </dsp:txBody>
      <dsp:txXfrm>
        <a:off x="706839" y="509250"/>
        <a:ext cx="5539278" cy="1018500"/>
      </dsp:txXfrm>
    </dsp:sp>
    <dsp:sp modelId="{B5BFBB02-9296-4A85-BD76-515EB3E75838}">
      <dsp:nvSpPr>
        <dsp:cNvPr id="0" name=""/>
        <dsp:cNvSpPr/>
      </dsp:nvSpPr>
      <dsp:spPr>
        <a:xfrm>
          <a:off x="70276" y="381937"/>
          <a:ext cx="1273125" cy="1273125"/>
        </a:xfrm>
        <a:prstGeom prst="ellipse">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DE063A-1BB8-45F3-8EA3-0533D8431C6B}">
      <dsp:nvSpPr>
        <dsp:cNvPr id="0" name=""/>
        <dsp:cNvSpPr/>
      </dsp:nvSpPr>
      <dsp:spPr>
        <a:xfrm>
          <a:off x="1077064" y="2037001"/>
          <a:ext cx="5169053" cy="1018500"/>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8435" tIns="45720" rIns="45720" bIns="45720" numCol="1" spcCol="1270" anchor="ctr" anchorCtr="0">
          <a:noAutofit/>
        </a:bodyPr>
        <a:lstStyle/>
        <a:p>
          <a:pPr marL="0" lvl="0" indent="0" algn="just" defTabSz="800100">
            <a:lnSpc>
              <a:spcPct val="90000"/>
            </a:lnSpc>
            <a:spcBef>
              <a:spcPct val="0"/>
            </a:spcBef>
            <a:spcAft>
              <a:spcPct val="35000"/>
            </a:spcAft>
            <a:buSzPts val="1000"/>
            <a:buFont typeface="Symbol" panose="05050102010706020507" pitchFamily="18" charset="2"/>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Emotional distress and pressure at work tend to lower the quality of communication.</a:t>
          </a:r>
        </a:p>
      </dsp:txBody>
      <dsp:txXfrm>
        <a:off x="1077064" y="2037001"/>
        <a:ext cx="5169053" cy="1018500"/>
      </dsp:txXfrm>
    </dsp:sp>
    <dsp:sp modelId="{C29D2275-01FF-4F41-80B7-A8C1102FE7A5}">
      <dsp:nvSpPr>
        <dsp:cNvPr id="0" name=""/>
        <dsp:cNvSpPr/>
      </dsp:nvSpPr>
      <dsp:spPr>
        <a:xfrm>
          <a:off x="440501" y="1909688"/>
          <a:ext cx="1273125" cy="1273125"/>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2EF688F-880C-41F2-9AF9-6240C4191A2C}">
      <dsp:nvSpPr>
        <dsp:cNvPr id="0" name=""/>
        <dsp:cNvSpPr/>
      </dsp:nvSpPr>
      <dsp:spPr>
        <a:xfrm>
          <a:off x="706839" y="3564752"/>
          <a:ext cx="5539278" cy="1018500"/>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8435" tIns="45720" rIns="45720" bIns="4572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lumMod val="95000"/>
                  <a:lumOff val="5000"/>
                </a:schemeClr>
              </a:solidFill>
              <a:latin typeface="Times New Roman" panose="02020603050405020304" pitchFamily="18" charset="0"/>
              <a:cs typeface="Times New Roman" panose="02020603050405020304" pitchFamily="18" charset="0"/>
            </a:rPr>
            <a:t>Failure to discuss the communication barriers may jeopardize the safety and therapeutic relationships (Ahmad et al., 2025).</a:t>
          </a:r>
        </a:p>
      </dsp:txBody>
      <dsp:txXfrm>
        <a:off x="706839" y="3564752"/>
        <a:ext cx="5539278" cy="1018500"/>
      </dsp:txXfrm>
    </dsp:sp>
    <dsp:sp modelId="{B13AF3A4-7F16-4BA4-86F2-22B8C5068FEF}">
      <dsp:nvSpPr>
        <dsp:cNvPr id="0" name=""/>
        <dsp:cNvSpPr/>
      </dsp:nvSpPr>
      <dsp:spPr>
        <a:xfrm>
          <a:off x="70276" y="3437439"/>
          <a:ext cx="1273125" cy="1273125"/>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4ABAA-FEDD-4901-9366-5AC3308A9FA3}">
      <dsp:nvSpPr>
        <dsp:cNvPr id="0" name=""/>
        <dsp:cNvSpPr/>
      </dsp:nvSpPr>
      <dsp:spPr>
        <a:xfrm rot="16200000">
          <a:off x="38449" y="1608926"/>
          <a:ext cx="3406932" cy="2081996"/>
        </a:xfrm>
        <a:prstGeom prst="round2SameRect">
          <a:avLst>
            <a:gd name="adj1" fmla="val 16670"/>
            <a:gd name="adj2" fmla="val 0"/>
          </a:avLst>
        </a:prstGeom>
        <a:solidFill>
          <a:schemeClr val="accent4">
            <a:tint val="50000"/>
            <a:hueOff val="0"/>
            <a:satOff val="0"/>
            <a:lumOff val="0"/>
            <a:alphaOff val="0"/>
          </a:schemeClr>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txBody>
        <a:bodyPr spcFirstLastPara="0" vert="horz" wrap="square" lIns="68580" tIns="114300" rIns="102870" bIns="11430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 health and social care, the barriers of communication are differences in language, distinct non-verbal communication, and cultural beliefs.</a:t>
          </a:r>
          <a:endParaRPr lang="en-GB" sz="1800" kern="1200" dirty="0"/>
        </a:p>
      </dsp:txBody>
      <dsp:txXfrm rot="5400000">
        <a:off x="802570" y="1048112"/>
        <a:ext cx="1980343" cy="3203626"/>
      </dsp:txXfrm>
    </dsp:sp>
    <dsp:sp modelId="{5C010385-4490-49F9-8B02-26C4278E33DB}">
      <dsp:nvSpPr>
        <dsp:cNvPr id="0" name=""/>
        <dsp:cNvSpPr/>
      </dsp:nvSpPr>
      <dsp:spPr>
        <a:xfrm rot="5400000">
          <a:off x="2214985" y="1608926"/>
          <a:ext cx="3406932" cy="2081996"/>
        </a:xfrm>
        <a:prstGeom prst="round2SameRect">
          <a:avLst>
            <a:gd name="adj1" fmla="val 16670"/>
            <a:gd name="adj2" fmla="val 0"/>
          </a:avLst>
        </a:prstGeom>
        <a:solidFill>
          <a:schemeClr val="accent4">
            <a:tint val="50000"/>
            <a:hueOff val="-1665237"/>
            <a:satOff val="7688"/>
            <a:lumOff val="10460"/>
            <a:alphaOff val="0"/>
          </a:schemeClr>
        </a:solidFill>
        <a:ln>
          <a:noFill/>
        </a:ln>
        <a:effectLst>
          <a:outerShdw blurRad="57150" dist="19050" dir="5400000" algn="ctr" rotWithShape="0">
            <a:srgbClr val="000000">
              <a:alpha val="63000"/>
            </a:srgbClr>
          </a:outerShdw>
        </a:effectLst>
      </dsp:spPr>
      <dsp:style>
        <a:lnRef idx="0">
          <a:scrgbClr r="0" g="0" b="0"/>
        </a:lnRef>
        <a:fillRef idx="1">
          <a:scrgbClr r="0" g="0" b="0"/>
        </a:fillRef>
        <a:effectRef idx="3">
          <a:scrgbClr r="0" g="0" b="0"/>
        </a:effectRef>
        <a:fontRef idx="minor"/>
      </dsp:style>
      <dsp:txBody>
        <a:bodyPr spcFirstLastPara="0" vert="horz" wrap="square" lIns="102870" tIns="114300" rIns="68580" bIns="114300" numCol="1" spcCol="1270" anchor="t"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Staff shortage, poor process of sharing information between department and lack of competencies in interactions also affect communication (Bahrain </a:t>
          </a:r>
          <a:r>
            <a:rPr lang="en-GB" sz="1800" i="1" kern="1200" dirty="0">
              <a:latin typeface="Times New Roman" panose="02020603050405020304" pitchFamily="18" charset="0"/>
              <a:cs typeface="Times New Roman" panose="02020603050405020304" pitchFamily="18" charset="0"/>
            </a:rPr>
            <a:t>et al.</a:t>
          </a:r>
          <a:r>
            <a:rPr lang="en-GB" sz="1800" kern="1200" dirty="0">
              <a:latin typeface="Times New Roman" panose="02020603050405020304" pitchFamily="18" charset="0"/>
              <a:cs typeface="Times New Roman" panose="02020603050405020304" pitchFamily="18" charset="0"/>
            </a:rPr>
            <a:t> 2023).</a:t>
          </a:r>
          <a:endParaRPr lang="en-IN" sz="1800" kern="1200" dirty="0">
            <a:latin typeface="Times New Roman" panose="02020603050405020304" pitchFamily="18" charset="0"/>
            <a:cs typeface="Times New Roman" panose="02020603050405020304" pitchFamily="18" charset="0"/>
          </a:endParaRPr>
        </a:p>
      </dsp:txBody>
      <dsp:txXfrm rot="-5400000">
        <a:off x="2877453" y="1048112"/>
        <a:ext cx="1980343" cy="3203626"/>
      </dsp:txXfrm>
    </dsp:sp>
    <dsp:sp modelId="{46D9F766-BF56-49BD-970D-4F85DB3CCB73}">
      <dsp:nvSpPr>
        <dsp:cNvPr id="0" name=""/>
        <dsp:cNvSpPr/>
      </dsp:nvSpPr>
      <dsp:spPr>
        <a:xfrm>
          <a:off x="1741702" y="0"/>
          <a:ext cx="2176536" cy="2176430"/>
        </a:xfrm>
        <a:prstGeom prst="circularArrow">
          <a:avLst>
            <a:gd name="adj1" fmla="val 12500"/>
            <a:gd name="adj2" fmla="val 1142322"/>
            <a:gd name="adj3" fmla="val 20457678"/>
            <a:gd name="adj4" fmla="val 10800000"/>
            <a:gd name="adj5" fmla="val 125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C8A812F-698F-4EE5-893B-C4CCC50F88FD}">
      <dsp:nvSpPr>
        <dsp:cNvPr id="0" name=""/>
        <dsp:cNvSpPr/>
      </dsp:nvSpPr>
      <dsp:spPr>
        <a:xfrm rot="10800000">
          <a:off x="1741702" y="3122888"/>
          <a:ext cx="2176536" cy="2176430"/>
        </a:xfrm>
        <a:prstGeom prst="circularArrow">
          <a:avLst>
            <a:gd name="adj1" fmla="val 12500"/>
            <a:gd name="adj2" fmla="val 1142322"/>
            <a:gd name="adj3" fmla="val 20457678"/>
            <a:gd name="adj4" fmla="val 10800000"/>
            <a:gd name="adj5" fmla="val 12500"/>
          </a:avLst>
        </a:prstGeom>
        <a:gradFill rotWithShape="0">
          <a:gsLst>
            <a:gs pos="0">
              <a:schemeClr val="accent4">
                <a:hueOff val="-1714266"/>
                <a:satOff val="14520"/>
                <a:lumOff val="-6274"/>
                <a:alphaOff val="0"/>
                <a:satMod val="103000"/>
                <a:lumMod val="102000"/>
                <a:tint val="94000"/>
              </a:schemeClr>
            </a:gs>
            <a:gs pos="50000">
              <a:schemeClr val="accent4">
                <a:hueOff val="-1714266"/>
                <a:satOff val="14520"/>
                <a:lumOff val="-6274"/>
                <a:alphaOff val="0"/>
                <a:satMod val="110000"/>
                <a:lumMod val="100000"/>
                <a:shade val="100000"/>
              </a:schemeClr>
            </a:gs>
            <a:gs pos="100000">
              <a:schemeClr val="accent4">
                <a:hueOff val="-1714266"/>
                <a:satOff val="14520"/>
                <a:lumOff val="-627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87A953-E403-48B3-9E06-B2C47655CB0F}">
      <dsp:nvSpPr>
        <dsp:cNvPr id="0" name=""/>
        <dsp:cNvSpPr/>
      </dsp:nvSpPr>
      <dsp:spPr>
        <a:xfrm>
          <a:off x="131540" y="677735"/>
          <a:ext cx="3244665" cy="3244665"/>
        </a:xfrm>
        <a:prstGeom prst="ellipse">
          <a:avLst/>
        </a:prstGeom>
        <a:gradFill rotWithShape="0">
          <a:gsLst>
            <a:gs pos="0">
              <a:schemeClr val="accent6">
                <a:shade val="80000"/>
                <a:alpha val="50000"/>
                <a:hueOff val="0"/>
                <a:satOff val="0"/>
                <a:lumOff val="0"/>
                <a:alphaOff val="0"/>
                <a:satMod val="103000"/>
                <a:lumMod val="102000"/>
                <a:tint val="94000"/>
              </a:schemeClr>
            </a:gs>
            <a:gs pos="50000">
              <a:schemeClr val="accent6">
                <a:shade val="80000"/>
                <a:alpha val="50000"/>
                <a:hueOff val="0"/>
                <a:satOff val="0"/>
                <a:lumOff val="0"/>
                <a:alphaOff val="0"/>
                <a:satMod val="110000"/>
                <a:lumMod val="100000"/>
                <a:shade val="100000"/>
              </a:schemeClr>
            </a:gs>
            <a:gs pos="100000">
              <a:schemeClr val="accent6">
                <a:shade val="80000"/>
                <a:alpha val="5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Utilisation of simple words and avoiding medical jargon can be effective in improving communication. </a:t>
          </a:r>
          <a:endParaRPr lang="en-GB" sz="1800" kern="1200" dirty="0"/>
        </a:p>
      </dsp:txBody>
      <dsp:txXfrm>
        <a:off x="584624" y="1060351"/>
        <a:ext cx="1870798" cy="2479433"/>
      </dsp:txXfrm>
    </dsp:sp>
    <dsp:sp modelId="{3CECE6E1-4C09-4979-823F-EEE259FB9830}">
      <dsp:nvSpPr>
        <dsp:cNvPr id="0" name=""/>
        <dsp:cNvSpPr/>
      </dsp:nvSpPr>
      <dsp:spPr>
        <a:xfrm>
          <a:off x="2470038" y="677735"/>
          <a:ext cx="3244665" cy="3244665"/>
        </a:xfrm>
        <a:prstGeom prst="ellipse">
          <a:avLst/>
        </a:prstGeom>
        <a:gradFill rotWithShape="0">
          <a:gsLst>
            <a:gs pos="0">
              <a:schemeClr val="accent6">
                <a:shade val="80000"/>
                <a:alpha val="50000"/>
                <a:hueOff val="-333"/>
                <a:satOff val="1576"/>
                <a:lumOff val="5781"/>
                <a:alphaOff val="30000"/>
                <a:satMod val="103000"/>
                <a:lumMod val="102000"/>
                <a:tint val="94000"/>
              </a:schemeClr>
            </a:gs>
            <a:gs pos="50000">
              <a:schemeClr val="accent6">
                <a:shade val="80000"/>
                <a:alpha val="50000"/>
                <a:hueOff val="-333"/>
                <a:satOff val="1576"/>
                <a:lumOff val="5781"/>
                <a:alphaOff val="30000"/>
                <a:satMod val="110000"/>
                <a:lumMod val="100000"/>
                <a:shade val="100000"/>
              </a:schemeClr>
            </a:gs>
            <a:gs pos="100000">
              <a:schemeClr val="accent6">
                <a:shade val="80000"/>
                <a:alpha val="50000"/>
                <a:hueOff val="-333"/>
                <a:satOff val="1576"/>
                <a:lumOff val="5781"/>
                <a:alphaOff val="30000"/>
                <a:lumMod val="99000"/>
                <a:satMod val="120000"/>
                <a:shade val="7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Improvement in the cultural competence of staff and team communication can foster effective communication</a:t>
          </a:r>
          <a:endParaRPr lang="en-IN" sz="1800" kern="1200" dirty="0">
            <a:latin typeface="Times New Roman" panose="02020603050405020304" pitchFamily="18" charset="0"/>
            <a:cs typeface="Times New Roman" panose="02020603050405020304" pitchFamily="18" charset="0"/>
          </a:endParaRPr>
        </a:p>
      </dsp:txBody>
      <dsp:txXfrm>
        <a:off x="3390821" y="1060351"/>
        <a:ext cx="1870798" cy="24794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006BA-17A4-4B95-83FA-01C55841C0F7}">
      <dsp:nvSpPr>
        <dsp:cNvPr id="0" name=""/>
        <dsp:cNvSpPr/>
      </dsp:nvSpPr>
      <dsp:spPr>
        <a:xfrm rot="21300000">
          <a:off x="20937" y="2304741"/>
          <a:ext cx="6780956" cy="776521"/>
        </a:xfrm>
        <a:prstGeom prst="mathMinus">
          <a:avLst/>
        </a:prstGeom>
        <a:gradFill rotWithShape="0">
          <a:gsLst>
            <a:gs pos="0">
              <a:schemeClr val="dk2">
                <a:tint val="60000"/>
                <a:hueOff val="0"/>
                <a:satOff val="0"/>
                <a:lumOff val="0"/>
                <a:alphaOff val="0"/>
                <a:satMod val="103000"/>
                <a:lumMod val="102000"/>
                <a:tint val="94000"/>
              </a:schemeClr>
            </a:gs>
            <a:gs pos="50000">
              <a:schemeClr val="dk2">
                <a:tint val="60000"/>
                <a:hueOff val="0"/>
                <a:satOff val="0"/>
                <a:lumOff val="0"/>
                <a:alphaOff val="0"/>
                <a:satMod val="110000"/>
                <a:lumMod val="100000"/>
                <a:shade val="100000"/>
              </a:schemeClr>
            </a:gs>
            <a:gs pos="100000">
              <a:schemeClr val="dk2">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dsp:style>
    </dsp:sp>
    <dsp:sp modelId="{C298D91A-792A-4A06-A788-F62A6C88AB0D}">
      <dsp:nvSpPr>
        <dsp:cNvPr id="0" name=""/>
        <dsp:cNvSpPr/>
      </dsp:nvSpPr>
      <dsp:spPr>
        <a:xfrm>
          <a:off x="818739" y="269300"/>
          <a:ext cx="2046849" cy="2154402"/>
        </a:xfrm>
        <a:prstGeom prst="downArrow">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B8EC458-04F8-4AD2-BE31-794C70D34975}">
      <dsp:nvSpPr>
        <dsp:cNvPr id="0" name=""/>
        <dsp:cNvSpPr/>
      </dsp:nvSpPr>
      <dsp:spPr>
        <a:xfrm>
          <a:off x="3239785" y="0"/>
          <a:ext cx="2935935" cy="2262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Effectiveness of communication and accuracy in information sharing are important for enhancing trust in patients and reducing the possibility of error.</a:t>
          </a:r>
          <a:endParaRPr lang="en-GB" sz="1800" kern="1200" dirty="0"/>
        </a:p>
      </dsp:txBody>
      <dsp:txXfrm>
        <a:off x="3239785" y="0"/>
        <a:ext cx="2935935" cy="2262122"/>
      </dsp:txXfrm>
    </dsp:sp>
    <dsp:sp modelId="{87D19E48-FAB9-4632-AEC8-D6877CF450BC}">
      <dsp:nvSpPr>
        <dsp:cNvPr id="0" name=""/>
        <dsp:cNvSpPr/>
      </dsp:nvSpPr>
      <dsp:spPr>
        <a:xfrm>
          <a:off x="3957241" y="2962302"/>
          <a:ext cx="2046849" cy="2154402"/>
        </a:xfrm>
        <a:prstGeom prst="upArrow">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9DBFEAE-FBBE-41BC-A833-90A8085146D1}">
      <dsp:nvSpPr>
        <dsp:cNvPr id="0" name=""/>
        <dsp:cNvSpPr/>
      </dsp:nvSpPr>
      <dsp:spPr>
        <a:xfrm>
          <a:off x="647110" y="3123882"/>
          <a:ext cx="2935935" cy="22621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The communication skills of a healthcare professional are important for enhancing confidence, fostering collaboration and explaining the treatment process to patients with prominence.</a:t>
          </a:r>
          <a:endParaRPr lang="en-IN" sz="1800" kern="1200" dirty="0">
            <a:latin typeface="Times New Roman" panose="02020603050405020304" pitchFamily="18" charset="0"/>
            <a:cs typeface="Times New Roman" panose="02020603050405020304" pitchFamily="18" charset="0"/>
          </a:endParaRPr>
        </a:p>
      </dsp:txBody>
      <dsp:txXfrm>
        <a:off x="647110" y="3123882"/>
        <a:ext cx="2935935" cy="226212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F6CC2-20C1-4C8B-B8D1-3353B35B1808}">
      <dsp:nvSpPr>
        <dsp:cNvPr id="0" name=""/>
        <dsp:cNvSpPr/>
      </dsp:nvSpPr>
      <dsp:spPr>
        <a:xfrm>
          <a:off x="731523" y="56"/>
          <a:ext cx="4113860" cy="2271362"/>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Evaluation of the assignment highlights the significance of communication in improving health as well as social care that can benefit patients. </a:t>
          </a:r>
          <a:endParaRPr lang="en-GB" sz="1800" kern="1200" dirty="0"/>
        </a:p>
      </dsp:txBody>
      <dsp:txXfrm>
        <a:off x="731523" y="56"/>
        <a:ext cx="4113860" cy="2271362"/>
      </dsp:txXfrm>
    </dsp:sp>
    <dsp:sp modelId="{3158C789-4358-4E30-8C51-13E243986A2B}">
      <dsp:nvSpPr>
        <dsp:cNvPr id="0" name=""/>
        <dsp:cNvSpPr/>
      </dsp:nvSpPr>
      <dsp:spPr>
        <a:xfrm>
          <a:off x="467814" y="2384987"/>
          <a:ext cx="4641278" cy="2271362"/>
        </a:xfrm>
        <a:prstGeom prst="rect">
          <a:avLst/>
        </a:prstGeom>
        <a:gradFill rotWithShape="0">
          <a:gsLst>
            <a:gs pos="0">
              <a:schemeClr val="accent4">
                <a:hueOff val="-1714266"/>
                <a:satOff val="14520"/>
                <a:lumOff val="-6274"/>
                <a:alphaOff val="0"/>
                <a:lumMod val="110000"/>
                <a:satMod val="105000"/>
                <a:tint val="67000"/>
              </a:schemeClr>
            </a:gs>
            <a:gs pos="50000">
              <a:schemeClr val="accent4">
                <a:hueOff val="-1714266"/>
                <a:satOff val="14520"/>
                <a:lumOff val="-6274"/>
                <a:alphaOff val="0"/>
                <a:lumMod val="105000"/>
                <a:satMod val="103000"/>
                <a:tint val="73000"/>
              </a:schemeClr>
            </a:gs>
            <a:gs pos="100000">
              <a:schemeClr val="accent4">
                <a:hueOff val="-1714266"/>
                <a:satOff val="14520"/>
                <a:lumOff val="-627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In addition, the assignment illustrates the strategies of communication between patients and caregivers that can reduce errors and ensure recovery.</a:t>
          </a:r>
          <a:endParaRPr lang="en-IN" sz="1800" kern="1200" dirty="0">
            <a:latin typeface="Times New Roman" panose="02020603050405020304" pitchFamily="18" charset="0"/>
            <a:cs typeface="Times New Roman" panose="02020603050405020304" pitchFamily="18" charset="0"/>
          </a:endParaRPr>
        </a:p>
      </dsp:txBody>
      <dsp:txXfrm>
        <a:off x="467814" y="2384987"/>
        <a:ext cx="4641278" cy="22713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F0608F-C8D0-4F7D-A59B-DD36FE2E2CA0}" type="datetimeFigureOut">
              <a:rPr lang="en-IN" smtClean="0"/>
              <a:t>21-02-2026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0B438-B508-47ED-B0B1-7A1928388420}" type="slidenum">
              <a:rPr lang="en-IN" smtClean="0"/>
              <a:t>‹#›</a:t>
            </a:fld>
            <a:endParaRPr lang="en-IN"/>
          </a:p>
        </p:txBody>
      </p:sp>
    </p:spTree>
    <p:extLst>
      <p:ext uri="{BB962C8B-B14F-4D97-AF65-F5344CB8AC3E}">
        <p14:creationId xmlns:p14="http://schemas.microsoft.com/office/powerpoint/2010/main" val="11527274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Communication is a fundamental but foundational professional skill used in health and social care. As per Clark </a:t>
            </a:r>
            <a:r>
              <a:rPr lang="en-US"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et 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(2025), professionals need to communicate clearly in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prioritising</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people safety. Like, WHO identified ineffective communication being a major cause of preventable harm reflecting the importance of communication in practice.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20B438-B508-47ED-B0B1-7A1928388420}" type="slidenum">
              <a:rPr lang="en-IN" smtClean="0"/>
              <a:t>2</a:t>
            </a:fld>
            <a:endParaRPr lang="en-IN"/>
          </a:p>
        </p:txBody>
      </p:sp>
    </p:spTree>
    <p:extLst>
      <p:ext uri="{BB962C8B-B14F-4D97-AF65-F5344CB8AC3E}">
        <p14:creationId xmlns:p14="http://schemas.microsoft.com/office/powerpoint/2010/main" val="2238755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Various communication forms serve differently towards professional purposes. For instance, verbal interaction supports shared decision-making while non-verbal communication reinforces trust and empathy. Accurately written and electronic documentation promotes accountability and legal compliance. Based on disclosure of NHS England, effective documentation provides safety and coordination in care delivery.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20B438-B508-47ED-B0B1-7A1928388420}" type="slidenum">
              <a:rPr lang="en-IN" smtClean="0"/>
              <a:t>3</a:t>
            </a:fld>
            <a:endParaRPr lang="en-IN"/>
          </a:p>
        </p:txBody>
      </p:sp>
    </p:spTree>
    <p:extLst>
      <p:ext uri="{BB962C8B-B14F-4D97-AF65-F5344CB8AC3E}">
        <p14:creationId xmlns:p14="http://schemas.microsoft.com/office/powerpoint/2010/main" val="1279251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Person-centric care needs professionals to actively listen and adapt to communication among individuals. This includes recognition of cultural, language and emotional differences. As per the World Health Organization, patient engagement improves outcomes and safety (World Health Organization, 2024).So,  communication highly influences inclusion, equity and quality of care delivery.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20B438-B508-47ED-B0B1-7A1928388420}" type="slidenum">
              <a:rPr lang="en-IN" smtClean="0"/>
              <a:t>4</a:t>
            </a:fld>
            <a:endParaRPr lang="en-IN"/>
          </a:p>
        </p:txBody>
      </p:sp>
    </p:spTree>
    <p:extLst>
      <p:ext uri="{BB962C8B-B14F-4D97-AF65-F5344CB8AC3E}">
        <p14:creationId xmlns:p14="http://schemas.microsoft.com/office/powerpoint/2010/main" val="1429424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SBAR model, which consists of Situation, Background, Assessment, and recommendation, is the standardisation of professional communication during clinical handovers. Such organised model minimises the levels of uncertainty and enhances responsibility. On the contrary, the NHS emphasises organisational communication tools as key to avoid unnecessary damage and safe handover between healthcare professionals.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20B438-B508-47ED-B0B1-7A1928388420}" type="slidenum">
              <a:rPr lang="en-IN" smtClean="0"/>
              <a:t>5</a:t>
            </a:fld>
            <a:endParaRPr lang="en-IN"/>
          </a:p>
        </p:txBody>
      </p:sp>
    </p:spTree>
    <p:extLst>
      <p:ext uri="{BB962C8B-B14F-4D97-AF65-F5344CB8AC3E}">
        <p14:creationId xmlns:p14="http://schemas.microsoft.com/office/powerpoint/2010/main" val="3530285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Barriers in communication can significantly affect professional practices. For instance, failure to recognize hearing as an impairment might lead to medication errors. The requirement for the nursing and midwifery council claimed that reasonable adjustment to meet communication needs must be followed (Benbow </a:t>
            </a:r>
            <a:r>
              <a:rPr lang="en-US" sz="1200" b="0" i="1" u="none" strike="noStrike" kern="1200" dirty="0">
                <a:solidFill>
                  <a:schemeClr val="tx1"/>
                </a:solidFill>
                <a:effectLst/>
                <a:latin typeface="Times New Roman" panose="02020603050405020304" pitchFamily="18" charset="0"/>
                <a:ea typeface="+mn-ea"/>
                <a:cs typeface="Times New Roman" panose="02020603050405020304" pitchFamily="18" charset="0"/>
              </a:rPr>
              <a:t>et al.,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2024). This helps address barriers in communication and becomes more ethical and professional as a responsibility.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D20B438-B508-47ED-B0B1-7A1928388420}" type="slidenum">
              <a:rPr lang="en-IN" smtClean="0"/>
              <a:t>6</a:t>
            </a:fld>
            <a:endParaRPr lang="en-IN"/>
          </a:p>
        </p:txBody>
      </p:sp>
    </p:spTree>
    <p:extLst>
      <p:ext uri="{BB962C8B-B14F-4D97-AF65-F5344CB8AC3E}">
        <p14:creationId xmlns:p14="http://schemas.microsoft.com/office/powerpoint/2010/main" val="315994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C63FC3-6512-55F8-E18E-8822CF790E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5B3127-058A-ECC8-2D8C-75B6D0C17E5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F50E6C0-22E2-F862-BC3D-7289014BD9E4}"/>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During care services, language as well as cultural differences can create problems for the patients to share views about the health issues with caregivers. In contrast, the caregiver faced problems in influencing patients positively to get involved during the approach of person-centred care. Moreover, considering the organisational factor, issues in information sharing, shortage of staff, and less focus of management on training of workers contribute to the problem in effective communication.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81D212A-D272-420E-A249-E4866D09C1B6}"/>
              </a:ext>
            </a:extLst>
          </p:cNvPr>
          <p:cNvSpPr>
            <a:spLocks noGrp="1"/>
          </p:cNvSpPr>
          <p:nvPr>
            <p:ph type="sldNum" sz="quarter" idx="5"/>
          </p:nvPr>
        </p:nvSpPr>
        <p:spPr/>
        <p:txBody>
          <a:bodyPr/>
          <a:lstStyle/>
          <a:p>
            <a:fld id="{9D20B438-B508-47ED-B0B1-7A1928388420}" type="slidenum">
              <a:rPr lang="en-IN" smtClean="0"/>
              <a:t>7</a:t>
            </a:fld>
            <a:endParaRPr lang="en-IN"/>
          </a:p>
        </p:txBody>
      </p:sp>
    </p:spTree>
    <p:extLst>
      <p:ext uri="{BB962C8B-B14F-4D97-AF65-F5344CB8AC3E}">
        <p14:creationId xmlns:p14="http://schemas.microsoft.com/office/powerpoint/2010/main" val="3143357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00CAC-F1ED-E7CA-7D18-71CBB8C15F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882685-BCEA-331D-0CB7-04045920B64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6515221-6233-0172-B91B-C07BE45CAEEA}"/>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Creation of a supportive environment in the health and social care organisations, respecting the cultural beliefs and scheduling of proper time related to consultation, is important for avoiding communication issues. According to Seely </a:t>
            </a:r>
            <a:r>
              <a:rPr lang="en-GB" sz="1200" i="1" kern="1200" dirty="0">
                <a:solidFill>
                  <a:schemeClr val="tx1"/>
                </a:solidFill>
                <a:effectLst/>
                <a:latin typeface="Times New Roman" panose="02020603050405020304" pitchFamily="18" charset="0"/>
                <a:ea typeface="+mn-ea"/>
                <a:cs typeface="Times New Roman" panose="02020603050405020304" pitchFamily="18" charset="0"/>
              </a:rPr>
              <a:t>et al.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(2022), the use of the Teach-Back strategy can also be useful for healthcare professionals to ensure proper assessment of the communicated information by patients. Furthermore, considering the challenges of competencies, the organisation of proper training of workers is important for improving the ability of communication and avoiding the barriers.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7ABE895-5AB7-6904-7D05-1CCDC9A6B448}"/>
              </a:ext>
            </a:extLst>
          </p:cNvPr>
          <p:cNvSpPr>
            <a:spLocks noGrp="1"/>
          </p:cNvSpPr>
          <p:nvPr>
            <p:ph type="sldNum" sz="quarter" idx="5"/>
          </p:nvPr>
        </p:nvSpPr>
        <p:spPr/>
        <p:txBody>
          <a:bodyPr/>
          <a:lstStyle/>
          <a:p>
            <a:fld id="{9D20B438-B508-47ED-B0B1-7A1928388420}" type="slidenum">
              <a:rPr lang="en-IN" smtClean="0"/>
              <a:t>8</a:t>
            </a:fld>
            <a:endParaRPr lang="en-IN"/>
          </a:p>
        </p:txBody>
      </p:sp>
    </p:spTree>
    <p:extLst>
      <p:ext uri="{BB962C8B-B14F-4D97-AF65-F5344CB8AC3E}">
        <p14:creationId xmlns:p14="http://schemas.microsoft.com/office/powerpoint/2010/main" val="1846304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043A0-56B3-6102-EB48-A0F05C1566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98C4CF-107A-0B00-09A1-0F63D5F71F5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8E7A917-3461-0BEC-928B-C4C5F24DADCA}"/>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According to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Sharkiya</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(2023), actively listening to the issues of patients properly and answering the frequent questions are effective in enhancing the trust of patients in the caregiver. Likewise, actively listening to patient concerns followed by using very basic language, such as 'salt increases pressure' or 'walking decreases it', helped ease anxiety. Proper communication skills will also facilitate collaboration with general practitioners for dose review or dieticians regarding a low-salt menu, along with weekly follow-ups. Therefore, the supportive attitude of a healthcare assistant can be useful for mitigating the queries and confusion of patients and reducing the possibility of medication error of the elderly patients.</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D825EC5-EF15-6638-C190-36C768B6962C}"/>
              </a:ext>
            </a:extLst>
          </p:cNvPr>
          <p:cNvSpPr>
            <a:spLocks noGrp="1"/>
          </p:cNvSpPr>
          <p:nvPr>
            <p:ph type="sldNum" sz="quarter" idx="5"/>
          </p:nvPr>
        </p:nvSpPr>
        <p:spPr/>
        <p:txBody>
          <a:bodyPr/>
          <a:lstStyle/>
          <a:p>
            <a:fld id="{9D20B438-B508-47ED-B0B1-7A1928388420}" type="slidenum">
              <a:rPr lang="en-IN" smtClean="0"/>
              <a:t>9</a:t>
            </a:fld>
            <a:endParaRPr lang="en-IN"/>
          </a:p>
        </p:txBody>
      </p:sp>
    </p:spTree>
    <p:extLst>
      <p:ext uri="{BB962C8B-B14F-4D97-AF65-F5344CB8AC3E}">
        <p14:creationId xmlns:p14="http://schemas.microsoft.com/office/powerpoint/2010/main" val="2004168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90E8B-98F6-5F01-F845-5B708C2587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8D361D-7E34-6EAD-8101-F546E11E59D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16B4225-1783-9DF7-5A08-D7A8195E808A}"/>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SN: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a:t>
            </a:r>
            <a:r>
              <a:rPr lang="en-GB" sz="1200" b="1" i="1" kern="1200" dirty="0">
                <a:solidFill>
                  <a:schemeClr val="tx1"/>
                </a:solidFill>
                <a:effectLst/>
                <a:latin typeface="Times New Roman" panose="02020603050405020304" pitchFamily="18" charset="0"/>
                <a:ea typeface="+mn-ea"/>
                <a:cs typeface="Times New Roman" panose="02020603050405020304" pitchFamily="18" charset="0"/>
              </a:rPr>
              <a:t>sociolinguistic theory</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evaluates that the differences in culture, language and the power-dynamics between the patients and caregivers influence communications in healthcare settings (Adli and Guy, 2022). Thus, appropriate cultural training is important for improving the ability of staff to perform cultural assessment, which can reduce misunderstanding and support effective communication.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5BA9955-C141-5A9C-9AED-3B0EA69FB913}"/>
              </a:ext>
            </a:extLst>
          </p:cNvPr>
          <p:cNvSpPr>
            <a:spLocks noGrp="1"/>
          </p:cNvSpPr>
          <p:nvPr>
            <p:ph type="sldNum" sz="quarter" idx="5"/>
          </p:nvPr>
        </p:nvSpPr>
        <p:spPr/>
        <p:txBody>
          <a:bodyPr/>
          <a:lstStyle/>
          <a:p>
            <a:fld id="{9D20B438-B508-47ED-B0B1-7A1928388420}" type="slidenum">
              <a:rPr lang="en-IN" smtClean="0"/>
              <a:t>10</a:t>
            </a:fld>
            <a:endParaRPr lang="en-IN"/>
          </a:p>
        </p:txBody>
      </p:sp>
    </p:spTree>
    <p:extLst>
      <p:ext uri="{BB962C8B-B14F-4D97-AF65-F5344CB8AC3E}">
        <p14:creationId xmlns:p14="http://schemas.microsoft.com/office/powerpoint/2010/main" val="2054323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102557-C0FC-C901-0704-86B5B90A63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1ACD4E-90DF-86A4-4FC5-3A0136E89B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480FA18-8760-DC1D-0582-5A92A18399A5}"/>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SN:</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In conclusion, despite the challenges of cultural differences, proper training of health and social care staff can help in improving communication that is also effective in gaining trusts of patients and avoiding errors.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353D978-23AD-C5AB-F7A6-5B37C03DF3EB}"/>
              </a:ext>
            </a:extLst>
          </p:cNvPr>
          <p:cNvSpPr>
            <a:spLocks noGrp="1"/>
          </p:cNvSpPr>
          <p:nvPr>
            <p:ph type="sldNum" sz="quarter" idx="5"/>
          </p:nvPr>
        </p:nvSpPr>
        <p:spPr/>
        <p:txBody>
          <a:bodyPr/>
          <a:lstStyle/>
          <a:p>
            <a:fld id="{9D20B438-B508-47ED-B0B1-7A1928388420}" type="slidenum">
              <a:rPr lang="en-IN" smtClean="0"/>
              <a:t>11</a:t>
            </a:fld>
            <a:endParaRPr lang="en-IN"/>
          </a:p>
        </p:txBody>
      </p:sp>
    </p:spTree>
    <p:extLst>
      <p:ext uri="{BB962C8B-B14F-4D97-AF65-F5344CB8AC3E}">
        <p14:creationId xmlns:p14="http://schemas.microsoft.com/office/powerpoint/2010/main" val="4152742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70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54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37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331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8780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3981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1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77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422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308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93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alphaModFix amt="41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2/21/2026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51842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72"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7.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8.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0.png"/><Relationship Id="rId7" Type="http://schemas.openxmlformats.org/officeDocument/2006/relationships/diagramColors" Target="../diagrams/colors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1.png"/><Relationship Id="rId7" Type="http://schemas.openxmlformats.org/officeDocument/2006/relationships/diagramColors" Target="../diagrams/colors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long-read/towards-a-unified-vision-of-nursing-and-midwifery-documentation/" TargetMode="External"/><Relationship Id="rId13" Type="http://schemas.openxmlformats.org/officeDocument/2006/relationships/hyperlink" Target="https://books.google.com/books?hl=en&amp;lr=&amp;id=waMOEQAAQBAJ&amp;oi=fnd&amp;pg=PR7&amp;dq=As+per+the+World+Health+Organisation,+patient+engagement+improves+outcomes+and+safety&amp;ots=4b0vgrUDFb&amp;sig=yvocx-eRmUroQN5uKGrItEmFvF4" TargetMode="External"/><Relationship Id="rId3" Type="http://schemas.openxmlformats.org/officeDocument/2006/relationships/hyperlink" Target="https://www.researchgate.net/profile/Syed-Paiam-Bukhari/publication/391408860_BARRIERS_TO_EFFECTIVE_COMMUNICATION_TO_ENHANCE_PATIENT_SAFETY/links/6815c492ded433155741d96f/BARRIERS-TO-EFFECTIVE-COMMUNICATION-TO-ENHANCE-PATIENT-SAFETY.pdf" TargetMode="External"/><Relationship Id="rId7" Type="http://schemas.openxmlformats.org/officeDocument/2006/relationships/hyperlink" Target="https://pdf.journalagent.com/jern/pdfs/JERN-52993-RESEARCH_ARTICLE-KIPOURGOS.pdf" TargetMode="External"/><Relationship Id="rId12" Type="http://schemas.openxmlformats.org/officeDocument/2006/relationships/hyperlink" Target="https://journals.sagepub.com/doi/pdf/10.1177/09685332221079124" TargetMode="External"/><Relationship Id="rId2" Type="http://schemas.openxmlformats.org/officeDocument/2006/relationships/hyperlink" Target="https://compass.onlinelibrary.wiley.com/doi/pdfdirect/10.1111/lnc3.12452" TargetMode="External"/><Relationship Id="rId1" Type="http://schemas.openxmlformats.org/officeDocument/2006/relationships/slideLayout" Target="../slideLayouts/slideLayout2.xml"/><Relationship Id="rId6" Type="http://schemas.openxmlformats.org/officeDocument/2006/relationships/hyperlink" Target="https://qualitysafety.bmj.com/content/qhc/34/5/317.full.pdf" TargetMode="External"/><Relationship Id="rId11" Type="http://schemas.openxmlformats.org/officeDocument/2006/relationships/hyperlink" Target="https://link.springer.com/content/pdf/10.1186/s12913-023-09869-8.pdf" TargetMode="External"/><Relationship Id="rId5" Type="http://schemas.openxmlformats.org/officeDocument/2006/relationships/hyperlink" Target="https://pmc.ncbi.nlm.nih.gov/articles/PMC9525216/pdf/main.pdf" TargetMode="External"/><Relationship Id="rId10" Type="http://schemas.openxmlformats.org/officeDocument/2006/relationships/hyperlink" Target="https://link.springer.com/content/pdf/10.1186/s13037-022-00322-z.pdf" TargetMode="External"/><Relationship Id="rId4" Type="http://schemas.openxmlformats.org/officeDocument/2006/relationships/hyperlink" Target="https://www.academia.edu/download/125656334/communication-barriers-in-work-environment-understanding-impact-and-challenges.pdf" TargetMode="External"/><Relationship Id="rId9" Type="http://schemas.openxmlformats.org/officeDocument/2006/relationships/hyperlink" Target="https://www.researchgate.net/profile/Usha-Kumbakonam/publication/304038097_COMMUNICATION_BARRIERS/links/57641fd708aedbc345ecb7e2/COMMUNICATION-BARRIER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AA7AA-38A7-A33E-A655-57F42973A3C3}"/>
              </a:ext>
            </a:extLst>
          </p:cNvPr>
          <p:cNvSpPr>
            <a:spLocks noGrp="1"/>
          </p:cNvSpPr>
          <p:nvPr>
            <p:ph type="ctrTitle"/>
          </p:nvPr>
        </p:nvSpPr>
        <p:spPr>
          <a:xfrm>
            <a:off x="333442" y="891921"/>
            <a:ext cx="10719582" cy="3680079"/>
          </a:xfrm>
        </p:spPr>
        <p:txBody>
          <a:bodyPr anchor="ctr">
            <a:noAutofit/>
          </a:bodyPr>
          <a:lstStyle/>
          <a:p>
            <a:pPr algn="ctr"/>
            <a:r>
              <a:rPr lang="en-GB" sz="2800" b="1" i="0" dirty="0">
                <a:latin typeface="Times New Roman" panose="02020603050405020304" pitchFamily="18" charset="0"/>
                <a:cs typeface="Times New Roman" panose="02020603050405020304" pitchFamily="18" charset="0"/>
              </a:rPr>
              <a:t>CERTIFICATE OF HIGHER EDUCATION SKILLS FOR THE WORKPLACE (HEALTH AND SOCIAL CARE)</a:t>
            </a:r>
            <a:br>
              <a:rPr lang="en-IN" sz="2800" i="0" dirty="0">
                <a:latin typeface="Times New Roman" panose="02020603050405020304" pitchFamily="18" charset="0"/>
                <a:cs typeface="Times New Roman" panose="02020603050405020304" pitchFamily="18" charset="0"/>
              </a:rPr>
            </a:br>
            <a:r>
              <a:rPr lang="en-GB" sz="2800" b="1" i="0" dirty="0">
                <a:latin typeface="Times New Roman" panose="02020603050405020304" pitchFamily="18" charset="0"/>
                <a:cs typeface="Times New Roman" panose="02020603050405020304" pitchFamily="18" charset="0"/>
              </a:rPr>
              <a:t> </a:t>
            </a:r>
            <a:br>
              <a:rPr lang="en-IN" sz="2800" i="0" dirty="0">
                <a:latin typeface="Times New Roman" panose="02020603050405020304" pitchFamily="18" charset="0"/>
                <a:cs typeface="Times New Roman" panose="02020603050405020304" pitchFamily="18" charset="0"/>
              </a:rPr>
            </a:br>
            <a:r>
              <a:rPr lang="en-GB" sz="2800" b="1" i="0" dirty="0">
                <a:latin typeface="Times New Roman" panose="02020603050405020304" pitchFamily="18" charset="0"/>
                <a:cs typeface="Times New Roman" panose="02020603050405020304" pitchFamily="18" charset="0"/>
              </a:rPr>
              <a:t>LCHS4009: PROFESSIONAL DEVELOPMENT WITHIN HEALTH AND SOCIAL CARE</a:t>
            </a:r>
            <a:br>
              <a:rPr lang="en-IN" sz="2800" i="0" dirty="0">
                <a:latin typeface="Times New Roman" panose="02020603050405020304" pitchFamily="18" charset="0"/>
                <a:cs typeface="Times New Roman" panose="02020603050405020304" pitchFamily="18" charset="0"/>
              </a:rPr>
            </a:br>
            <a:r>
              <a:rPr lang="en-GB" sz="2800" b="1" i="0" dirty="0">
                <a:latin typeface="Times New Roman" panose="02020603050405020304" pitchFamily="18" charset="0"/>
                <a:cs typeface="Times New Roman" panose="02020603050405020304" pitchFamily="18" charset="0"/>
              </a:rPr>
              <a:t> </a:t>
            </a:r>
            <a:br>
              <a:rPr lang="en-IN" sz="2800" i="0" dirty="0">
                <a:latin typeface="Times New Roman" panose="02020603050405020304" pitchFamily="18" charset="0"/>
                <a:cs typeface="Times New Roman" panose="02020603050405020304" pitchFamily="18" charset="0"/>
              </a:rPr>
            </a:br>
            <a:r>
              <a:rPr lang="en-GB" sz="2800" b="1" i="0" dirty="0">
                <a:latin typeface="Times New Roman" panose="02020603050405020304" pitchFamily="18" charset="0"/>
                <a:cs typeface="Times New Roman" panose="02020603050405020304" pitchFamily="18" charset="0"/>
              </a:rPr>
              <a:t>SELF-AWARENESS PRESENTATION: COMMUNICATION</a:t>
            </a:r>
            <a:endParaRPr lang="en-IN" sz="2800" i="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0D17803-D47D-CAB6-575E-9247388DB2A8}"/>
              </a:ext>
            </a:extLst>
          </p:cNvPr>
          <p:cNvPicPr>
            <a:picLocks noChangeAspect="1"/>
          </p:cNvPicPr>
          <p:nvPr/>
        </p:nvPicPr>
        <p:blipFill>
          <a:blip r:embed="rId2"/>
          <a:stretch>
            <a:fillRect/>
          </a:stretch>
        </p:blipFill>
        <p:spPr>
          <a:xfrm>
            <a:off x="9245346" y="0"/>
            <a:ext cx="2800350" cy="1038225"/>
          </a:xfrm>
          <a:prstGeom prst="rect">
            <a:avLst/>
          </a:prstGeom>
        </p:spPr>
      </p:pic>
      <p:sp>
        <p:nvSpPr>
          <p:cNvPr id="6" name="Subtitle 5">
            <a:extLst>
              <a:ext uri="{FF2B5EF4-FFF2-40B4-BE49-F238E27FC236}">
                <a16:creationId xmlns:a16="http://schemas.microsoft.com/office/drawing/2014/main" id="{B134CAD3-304A-F128-B33C-9325F6238438}"/>
              </a:ext>
            </a:extLst>
          </p:cNvPr>
          <p:cNvSpPr>
            <a:spLocks noGrp="1"/>
          </p:cNvSpPr>
          <p:nvPr>
            <p:ph type="subTitle" idx="1"/>
          </p:nvPr>
        </p:nvSpPr>
        <p:spPr>
          <a:xfrm>
            <a:off x="2767914" y="4572000"/>
            <a:ext cx="6079524" cy="2088292"/>
          </a:xfrm>
        </p:spPr>
        <p:txBody>
          <a:bodyPr anchor="ctr">
            <a:normAutofit/>
          </a:bodyPr>
          <a:lstStyle/>
          <a:p>
            <a:pPr algn="ctr"/>
            <a:endParaRPr lang="en-US" sz="2000" b="1" dirty="0">
              <a:latin typeface="Times New Roman" panose="02020603050405020304" pitchFamily="18" charset="0"/>
              <a:cs typeface="Times New Roman" panose="02020603050405020304" pitchFamily="18" charset="0"/>
            </a:endParaRPr>
          </a:p>
          <a:p>
            <a:pPr algn="ctr"/>
            <a:endParaRPr lang="en-US" sz="5000" b="1" dirty="0">
              <a:latin typeface="Times New Roman" panose="02020603050405020304" pitchFamily="18" charset="0"/>
              <a:cs typeface="Times New Roman" panose="02020603050405020304" pitchFamily="18" charset="0"/>
            </a:endParaRPr>
          </a:p>
          <a:p>
            <a:pPr algn="ctr"/>
            <a:endParaRPr lang="en-IN" sz="20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6115B71-76A1-00B2-32F5-5405DF23773F}"/>
              </a:ext>
            </a:extLst>
          </p:cNvPr>
          <p:cNvSpPr txBox="1"/>
          <p:nvPr/>
        </p:nvSpPr>
        <p:spPr>
          <a:xfrm>
            <a:off x="2767914" y="4721300"/>
            <a:ext cx="6656172" cy="1938992"/>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Student name: Haniffa Bibi</a:t>
            </a:r>
          </a:p>
          <a:p>
            <a:pPr algn="ctr"/>
            <a:r>
              <a:rPr lang="en-US" sz="3200" b="1" dirty="0">
                <a:latin typeface="Times New Roman" panose="02020603050405020304" pitchFamily="18" charset="0"/>
                <a:cs typeface="Times New Roman" panose="02020603050405020304" pitchFamily="18" charset="0"/>
              </a:rPr>
              <a:t>Student ID:2433268 </a:t>
            </a:r>
          </a:p>
          <a:p>
            <a:pPr algn="ctr"/>
            <a:r>
              <a:rPr lang="en-GB" sz="3200" b="1" dirty="0">
                <a:latin typeface="Abadi" panose="020B0604020104020204" pitchFamily="34" charset="0"/>
              </a:rPr>
              <a:t> Lecturer</a:t>
            </a:r>
            <a:r>
              <a:rPr lang="en-US" sz="3200" b="1" dirty="0">
                <a:latin typeface="Abadi" panose="020B0604020104020204" pitchFamily="34" charset="0"/>
                <a:cs typeface="Times New Roman" panose="02020603050405020304" pitchFamily="18" charset="0"/>
              </a:rPr>
              <a:t>:Bernice Ejiogu</a:t>
            </a:r>
          </a:p>
          <a:p>
            <a:pPr algn="ctr"/>
            <a:endParaRPr lang="en-US" sz="800" b="1" dirty="0">
              <a:latin typeface="Times New Roman" panose="02020603050405020304" pitchFamily="18" charset="0"/>
              <a:cs typeface="Times New Roman" panose="02020603050405020304" pitchFamily="18" charset="0"/>
            </a:endParaRPr>
          </a:p>
          <a:p>
            <a:pPr algn="ctr"/>
            <a:endParaRPr lang="en-US" sz="800" b="1" dirty="0">
              <a:latin typeface="Times New Roman" panose="02020603050405020304" pitchFamily="18" charset="0"/>
              <a:cs typeface="Times New Roman" panose="02020603050405020304" pitchFamily="18" charset="0"/>
            </a:endParaRPr>
          </a:p>
          <a:p>
            <a:pPr algn="ctr"/>
            <a:endParaRPr lang="en-IN" sz="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7836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D1B12-AD9C-CE1C-1753-905B58ECDB18}"/>
              </a:ext>
            </a:extLst>
          </p:cNvPr>
          <p:cNvSpPr>
            <a:spLocks noGrp="1"/>
          </p:cNvSpPr>
          <p:nvPr>
            <p:ph type="title"/>
          </p:nvPr>
        </p:nvSpPr>
        <p:spPr>
          <a:xfrm>
            <a:off x="838200" y="200233"/>
            <a:ext cx="10515600" cy="1325563"/>
          </a:xfrm>
        </p:spPr>
        <p:txBody>
          <a:bodyPr/>
          <a:lstStyle/>
          <a:p>
            <a:pPr algn="ctr"/>
            <a:r>
              <a:rPr lang="en-US" b="1" i="0" dirty="0">
                <a:latin typeface="Times New Roman" panose="02020603050405020304" pitchFamily="18" charset="0"/>
                <a:cs typeface="Times New Roman" panose="02020603050405020304" pitchFamily="18" charset="0"/>
              </a:rPr>
              <a:t>Introduction to Communication in Health and Social Care</a:t>
            </a:r>
            <a:endParaRPr lang="en-IN"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DA4C5716-1C37-4748-53A7-54479346DFA1}"/>
              </a:ext>
            </a:extLst>
          </p:cNvPr>
          <p:cNvGraphicFramePr/>
          <p:nvPr>
            <p:extLst>
              <p:ext uri="{D42A27DB-BD31-4B8C-83A1-F6EECF244321}">
                <p14:modId xmlns:p14="http://schemas.microsoft.com/office/powerpoint/2010/main" val="1096568838"/>
              </p:ext>
            </p:extLst>
          </p:nvPr>
        </p:nvGraphicFramePr>
        <p:xfrm>
          <a:off x="372216" y="1836233"/>
          <a:ext cx="6368845" cy="4656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COMMUNICATING IN HEALTH AND SOCIAL CARE | Education">
            <a:extLst>
              <a:ext uri="{FF2B5EF4-FFF2-40B4-BE49-F238E27FC236}">
                <a16:creationId xmlns:a16="http://schemas.microsoft.com/office/drawing/2014/main" id="{DD51BDF7-53EB-C865-AA94-C140BD88F1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68164" y="2471217"/>
            <a:ext cx="5009046" cy="3255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37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DD655-7F02-BE52-AC5D-4942892740B6}"/>
              </a:ext>
            </a:extLst>
          </p:cNvPr>
          <p:cNvSpPr>
            <a:spLocks noGrp="1"/>
          </p:cNvSpPr>
          <p:nvPr>
            <p:ph type="title"/>
          </p:nvPr>
        </p:nvSpPr>
        <p:spPr/>
        <p:txBody>
          <a:bodyPr/>
          <a:lstStyle/>
          <a:p>
            <a:pPr algn="ctr"/>
            <a:r>
              <a:rPr lang="en-US" b="1" i="0" dirty="0">
                <a:latin typeface="Times New Roman" panose="02020603050405020304" pitchFamily="18" charset="0"/>
                <a:cs typeface="Times New Roman" panose="02020603050405020304" pitchFamily="18" charset="0"/>
              </a:rPr>
              <a:t>Types of Communication in Professional Practice</a:t>
            </a:r>
            <a:endParaRPr lang="en-IN" dirty="0">
              <a:latin typeface="Times New Roman" panose="02020603050405020304" pitchFamily="18" charset="0"/>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4AC0AD4E-5AE8-4CE6-96D5-CCCD36F50C97}"/>
              </a:ext>
            </a:extLst>
          </p:cNvPr>
          <p:cNvGraphicFramePr/>
          <p:nvPr>
            <p:extLst>
              <p:ext uri="{D42A27DB-BD31-4B8C-83A1-F6EECF244321}">
                <p14:modId xmlns:p14="http://schemas.microsoft.com/office/powerpoint/2010/main" val="3935099397"/>
              </p:ext>
            </p:extLst>
          </p:nvPr>
        </p:nvGraphicFramePr>
        <p:xfrm>
          <a:off x="6693408" y="1938528"/>
          <a:ext cx="5295392" cy="4496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a:extLst>
              <a:ext uri="{FF2B5EF4-FFF2-40B4-BE49-F238E27FC236}">
                <a16:creationId xmlns:a16="http://schemas.microsoft.com/office/drawing/2014/main" id="{986AB698-7CFE-1A9F-2A50-99B5119F379A}"/>
              </a:ext>
            </a:extLst>
          </p:cNvPr>
          <p:cNvGraphicFramePr/>
          <p:nvPr>
            <p:extLst>
              <p:ext uri="{D42A27DB-BD31-4B8C-83A1-F6EECF244321}">
                <p14:modId xmlns:p14="http://schemas.microsoft.com/office/powerpoint/2010/main" val="1340553420"/>
              </p:ext>
            </p:extLst>
          </p:nvPr>
        </p:nvGraphicFramePr>
        <p:xfrm>
          <a:off x="203200" y="1334263"/>
          <a:ext cx="6302531" cy="53063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6529892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4652-D797-EB3C-E8CB-9ADEB63DBAAA}"/>
              </a:ext>
            </a:extLst>
          </p:cNvPr>
          <p:cNvSpPr>
            <a:spLocks noGrp="1"/>
          </p:cNvSpPr>
          <p:nvPr>
            <p:ph type="title"/>
          </p:nvPr>
        </p:nvSpPr>
        <p:spPr/>
        <p:txBody>
          <a:bodyPr>
            <a:normAutofit/>
          </a:bodyPr>
          <a:lstStyle/>
          <a:p>
            <a:pPr algn="ctr"/>
            <a:r>
              <a:rPr lang="en-US" b="1" i="0" dirty="0">
                <a:latin typeface="Times New Roman" panose="02020603050405020304" pitchFamily="18" charset="0"/>
                <a:cs typeface="Times New Roman" panose="02020603050405020304" pitchFamily="18" charset="0"/>
              </a:rPr>
              <a:t>Reason Communication is Essential in Health and Social Care</a:t>
            </a:r>
            <a:endParaRPr lang="en-IN" dirty="0">
              <a:latin typeface="Times New Roman" panose="02020603050405020304" pitchFamily="18" charset="0"/>
              <a:cs typeface="Times New Roman" panose="02020603050405020304" pitchFamily="18" charset="0"/>
            </a:endParaRPr>
          </a:p>
        </p:txBody>
      </p:sp>
      <p:pic>
        <p:nvPicPr>
          <p:cNvPr id="4" name="Picture 2" descr="Logo">
            <a:extLst>
              <a:ext uri="{FF2B5EF4-FFF2-40B4-BE49-F238E27FC236}">
                <a16:creationId xmlns:a16="http://schemas.microsoft.com/office/drawing/2014/main" id="{85A804E1-3CA0-3100-D273-907374C919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5051" y="1609725"/>
            <a:ext cx="6000750" cy="52482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D86CD5C6-34E9-5A77-D8A8-840785332FB0}"/>
              </a:ext>
            </a:extLst>
          </p:cNvPr>
          <p:cNvGraphicFramePr/>
          <p:nvPr>
            <p:extLst>
              <p:ext uri="{D42A27DB-BD31-4B8C-83A1-F6EECF244321}">
                <p14:modId xmlns:p14="http://schemas.microsoft.com/office/powerpoint/2010/main" val="52804024"/>
              </p:ext>
            </p:extLst>
          </p:nvPr>
        </p:nvGraphicFramePr>
        <p:xfrm>
          <a:off x="396815" y="1769778"/>
          <a:ext cx="5848710" cy="47230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69350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E374D-DF6F-AB01-66D1-AEC14C53BD0E}"/>
              </a:ext>
            </a:extLst>
          </p:cNvPr>
          <p:cNvSpPr>
            <a:spLocks noGrp="1"/>
          </p:cNvSpPr>
          <p:nvPr>
            <p:ph type="title"/>
          </p:nvPr>
        </p:nvSpPr>
        <p:spPr/>
        <p:txBody>
          <a:bodyPr/>
          <a:lstStyle/>
          <a:p>
            <a:pPr algn="ctr"/>
            <a:r>
              <a:rPr lang="en-IN" b="1" i="0" dirty="0">
                <a:latin typeface="Times New Roman" panose="02020603050405020304" pitchFamily="18" charset="0"/>
                <a:cs typeface="Times New Roman" panose="02020603050405020304" pitchFamily="18" charset="0"/>
              </a:rPr>
              <a:t>Communication and Person-centred Care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5110CEB-DBE3-5D97-FF9F-28589616EB6E}"/>
              </a:ext>
            </a:extLst>
          </p:cNvPr>
          <p:cNvSpPr>
            <a:spLocks noGrp="1"/>
          </p:cNvSpPr>
          <p:nvPr>
            <p:ph idx="1"/>
          </p:nvPr>
        </p:nvSpPr>
        <p:spPr>
          <a:xfrm>
            <a:off x="838200" y="1884435"/>
            <a:ext cx="10603786" cy="1544565"/>
          </a:xfrm>
        </p:spPr>
        <p:txBody>
          <a:bodyPr>
            <a:normAutofit/>
          </a:bodyPr>
          <a:lstStyle/>
          <a:p>
            <a:pPr algn="just" fontAlgn="base">
              <a:lnSpc>
                <a:spcPct val="150000"/>
              </a:lnSpc>
              <a:spcBef>
                <a:spcPts val="0"/>
              </a:spcBef>
            </a:pPr>
            <a:r>
              <a:rPr lang="en-IN" sz="1800" dirty="0">
                <a:latin typeface="Times New Roman" panose="02020603050405020304" pitchFamily="18" charset="0"/>
                <a:cs typeface="Times New Roman" panose="02020603050405020304" pitchFamily="18" charset="0"/>
              </a:rPr>
              <a:t>Ineffective communication contributes towards clinical errors and negative events.</a:t>
            </a:r>
          </a:p>
          <a:p>
            <a:pPr algn="just" fontAlgn="base">
              <a:lnSpc>
                <a:spcPct val="150000"/>
              </a:lnSpc>
              <a:spcBef>
                <a:spcPts val="0"/>
              </a:spcBef>
            </a:pPr>
            <a:r>
              <a:rPr lang="en-IN" sz="1800" dirty="0">
                <a:latin typeface="Times New Roman" panose="02020603050405020304" pitchFamily="18" charset="0"/>
                <a:cs typeface="Times New Roman" panose="02020603050405020304" pitchFamily="18" charset="0"/>
              </a:rPr>
              <a:t>Structured tools like SBAR improve clarity during task handovers (</a:t>
            </a:r>
            <a:r>
              <a:rPr lang="en-IN" sz="1800" dirty="0" err="1">
                <a:latin typeface="Times New Roman" panose="02020603050405020304" pitchFamily="18" charset="0"/>
                <a:cs typeface="Times New Roman" panose="02020603050405020304" pitchFamily="18" charset="0"/>
              </a:rPr>
              <a:t>Soed</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2026).</a:t>
            </a:r>
          </a:p>
          <a:p>
            <a:pPr algn="just" fontAlgn="base">
              <a:lnSpc>
                <a:spcPct val="150000"/>
              </a:lnSpc>
              <a:spcBef>
                <a:spcPts val="0"/>
              </a:spcBef>
            </a:pPr>
            <a:r>
              <a:rPr lang="en-IN" sz="1800" dirty="0">
                <a:latin typeface="Times New Roman" panose="02020603050405020304" pitchFamily="18" charset="0"/>
                <a:cs typeface="Times New Roman" panose="02020603050405020304" pitchFamily="18" charset="0"/>
              </a:rPr>
              <a:t>Clear escalation process limits risk and improves multidisciplinary collaboration among professionals. </a:t>
            </a:r>
          </a:p>
        </p:txBody>
      </p:sp>
      <p:pic>
        <p:nvPicPr>
          <p:cNvPr id="5" name="Picture 4">
            <a:extLst>
              <a:ext uri="{FF2B5EF4-FFF2-40B4-BE49-F238E27FC236}">
                <a16:creationId xmlns:a16="http://schemas.microsoft.com/office/drawing/2014/main" id="{FAEFD9D6-C003-D6B2-64E3-E41230AC7709}"/>
              </a:ext>
            </a:extLst>
          </p:cNvPr>
          <p:cNvPicPr>
            <a:picLocks noChangeAspect="1"/>
          </p:cNvPicPr>
          <p:nvPr/>
        </p:nvPicPr>
        <p:blipFill>
          <a:blip r:embed="rId3"/>
          <a:stretch>
            <a:fillRect/>
          </a:stretch>
        </p:blipFill>
        <p:spPr>
          <a:xfrm>
            <a:off x="0" y="3429000"/>
            <a:ext cx="12192000" cy="3429000"/>
          </a:xfrm>
          <a:prstGeom prst="rect">
            <a:avLst/>
          </a:prstGeom>
        </p:spPr>
      </p:pic>
    </p:spTree>
    <p:extLst>
      <p:ext uri="{BB962C8B-B14F-4D97-AF65-F5344CB8AC3E}">
        <p14:creationId xmlns:p14="http://schemas.microsoft.com/office/powerpoint/2010/main" val="3193134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8BE88-5E36-B693-A3FF-5F2BD33E8CD3}"/>
              </a:ext>
            </a:extLst>
          </p:cNvPr>
          <p:cNvSpPr>
            <a:spLocks noGrp="1"/>
          </p:cNvSpPr>
          <p:nvPr>
            <p:ph type="title"/>
          </p:nvPr>
        </p:nvSpPr>
        <p:spPr/>
        <p:txBody>
          <a:bodyPr/>
          <a:lstStyle/>
          <a:p>
            <a:pPr algn="ctr"/>
            <a:r>
              <a:rPr lang="en-IN" b="1" i="0" dirty="0">
                <a:latin typeface="Times New Roman" panose="02020603050405020304" pitchFamily="18" charset="0"/>
                <a:cs typeface="Times New Roman" panose="02020603050405020304" pitchFamily="18" charset="0"/>
              </a:rPr>
              <a:t>Communication and Patient Safety</a:t>
            </a:r>
            <a:endParaRPr lang="en-IN" dirty="0">
              <a:latin typeface="Times New Roman" panose="02020603050405020304" pitchFamily="18" charset="0"/>
              <a:cs typeface="Times New Roman" panose="02020603050405020304" pitchFamily="18" charset="0"/>
            </a:endParaRPr>
          </a:p>
        </p:txBody>
      </p:sp>
      <p:pic>
        <p:nvPicPr>
          <p:cNvPr id="3074" name="Picture 2" descr="Improve Effective Communication in Patient Safety, Identify Patient  Correctly">
            <a:extLst>
              <a:ext uri="{FF2B5EF4-FFF2-40B4-BE49-F238E27FC236}">
                <a16:creationId xmlns:a16="http://schemas.microsoft.com/office/drawing/2014/main" id="{FFC4649F-9F72-C580-0A72-0D18189E1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6771" y="2349147"/>
            <a:ext cx="5335229" cy="35568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8F4A2AEC-BEC8-3516-055A-4FD0D5509187}"/>
              </a:ext>
            </a:extLst>
          </p:cNvPr>
          <p:cNvGraphicFramePr/>
          <p:nvPr>
            <p:extLst>
              <p:ext uri="{D42A27DB-BD31-4B8C-83A1-F6EECF244321}">
                <p14:modId xmlns:p14="http://schemas.microsoft.com/office/powerpoint/2010/main" val="821110441"/>
              </p:ext>
            </p:extLst>
          </p:nvPr>
        </p:nvGraphicFramePr>
        <p:xfrm>
          <a:off x="253219" y="1519311"/>
          <a:ext cx="6316394" cy="50925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754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43DC9-EA84-8C51-0692-25A1AA032C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C82A84-B42C-49CD-A226-2318C74AFC0C}"/>
              </a:ext>
            </a:extLst>
          </p:cNvPr>
          <p:cNvSpPr>
            <a:spLocks noGrp="1"/>
          </p:cNvSpPr>
          <p:nvPr>
            <p:ph type="title"/>
          </p:nvPr>
        </p:nvSpPr>
        <p:spPr>
          <a:xfrm>
            <a:off x="838200" y="182245"/>
            <a:ext cx="10515600" cy="1325563"/>
          </a:xfrm>
        </p:spPr>
        <p:txBody>
          <a:bodyPr/>
          <a:lstStyle/>
          <a:p>
            <a:pPr algn="ctr"/>
            <a:r>
              <a:rPr lang="en-GB" b="1" i="0" dirty="0">
                <a:latin typeface="Times New Roman" panose="02020603050405020304" pitchFamily="18" charset="0"/>
                <a:cs typeface="Times New Roman" panose="02020603050405020304" pitchFamily="18" charset="0"/>
              </a:rPr>
              <a:t>Barriers to Effective Communication</a:t>
            </a:r>
            <a:endParaRPr lang="en-IN" i="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7B1FB5F2-C3ED-709F-0064-E169E32A1146}"/>
              </a:ext>
            </a:extLst>
          </p:cNvPr>
          <p:cNvPicPr>
            <a:picLocks noChangeAspect="1"/>
          </p:cNvPicPr>
          <p:nvPr/>
        </p:nvPicPr>
        <p:blipFill>
          <a:blip r:embed="rId3"/>
          <a:stretch>
            <a:fillRect/>
          </a:stretch>
        </p:blipFill>
        <p:spPr>
          <a:xfrm>
            <a:off x="6096000" y="1376436"/>
            <a:ext cx="5884382" cy="5299319"/>
          </a:xfrm>
          <a:prstGeom prst="rect">
            <a:avLst/>
          </a:prstGeom>
        </p:spPr>
      </p:pic>
      <p:graphicFrame>
        <p:nvGraphicFramePr>
          <p:cNvPr id="4" name="Diagram 3">
            <a:extLst>
              <a:ext uri="{FF2B5EF4-FFF2-40B4-BE49-F238E27FC236}">
                <a16:creationId xmlns:a16="http://schemas.microsoft.com/office/drawing/2014/main" id="{21E4ADF6-0812-6718-9217-7D167E799935}"/>
              </a:ext>
            </a:extLst>
          </p:cNvPr>
          <p:cNvGraphicFramePr/>
          <p:nvPr>
            <p:extLst>
              <p:ext uri="{D42A27DB-BD31-4B8C-83A1-F6EECF244321}">
                <p14:modId xmlns:p14="http://schemas.microsoft.com/office/powerpoint/2010/main" val="2527560927"/>
              </p:ext>
            </p:extLst>
          </p:nvPr>
        </p:nvGraphicFramePr>
        <p:xfrm>
          <a:off x="318401" y="1376436"/>
          <a:ext cx="5660367" cy="5299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34768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9DB0EA-8650-581B-E75D-D1675F80FD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FA424E-2B79-F0BD-116B-C3FF807912CB}"/>
              </a:ext>
            </a:extLst>
          </p:cNvPr>
          <p:cNvSpPr>
            <a:spLocks noGrp="1"/>
          </p:cNvSpPr>
          <p:nvPr>
            <p:ph type="title"/>
          </p:nvPr>
        </p:nvSpPr>
        <p:spPr/>
        <p:txBody>
          <a:bodyPr/>
          <a:lstStyle/>
          <a:p>
            <a:pPr algn="ctr"/>
            <a:r>
              <a:rPr lang="en-GB" b="1" i="0" dirty="0">
                <a:latin typeface="Times New Roman" panose="02020603050405020304" pitchFamily="18" charset="0"/>
                <a:cs typeface="Times New Roman" panose="02020603050405020304" pitchFamily="18" charset="0"/>
              </a:rPr>
              <a:t>Strategies to Improve Communication</a:t>
            </a:r>
            <a:endParaRPr lang="en-IN" i="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121D043-0ECA-DB11-2D57-3035135D98BF}"/>
              </a:ext>
            </a:extLst>
          </p:cNvPr>
          <p:cNvPicPr>
            <a:picLocks noChangeAspect="1"/>
          </p:cNvPicPr>
          <p:nvPr/>
        </p:nvPicPr>
        <p:blipFill>
          <a:blip r:embed="rId3"/>
          <a:stretch>
            <a:fillRect/>
          </a:stretch>
        </p:blipFill>
        <p:spPr>
          <a:xfrm>
            <a:off x="5959495" y="1533379"/>
            <a:ext cx="6232505" cy="4797084"/>
          </a:xfrm>
          <a:prstGeom prst="rect">
            <a:avLst/>
          </a:prstGeom>
        </p:spPr>
      </p:pic>
      <p:graphicFrame>
        <p:nvGraphicFramePr>
          <p:cNvPr id="4" name="Diagram 3">
            <a:extLst>
              <a:ext uri="{FF2B5EF4-FFF2-40B4-BE49-F238E27FC236}">
                <a16:creationId xmlns:a16="http://schemas.microsoft.com/office/drawing/2014/main" id="{C3695B06-7266-6646-2E1D-1E01DCEA8BD3}"/>
              </a:ext>
            </a:extLst>
          </p:cNvPr>
          <p:cNvGraphicFramePr/>
          <p:nvPr>
            <p:extLst>
              <p:ext uri="{D42A27DB-BD31-4B8C-83A1-F6EECF244321}">
                <p14:modId xmlns:p14="http://schemas.microsoft.com/office/powerpoint/2010/main" val="2560328285"/>
              </p:ext>
            </p:extLst>
          </p:nvPr>
        </p:nvGraphicFramePr>
        <p:xfrm>
          <a:off x="1" y="1533379"/>
          <a:ext cx="5846244" cy="4600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81188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22251-0F3A-266A-2AC4-632C7609A7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4BFE8-2A3A-D369-67BB-BE2E5A3526A5}"/>
              </a:ext>
            </a:extLst>
          </p:cNvPr>
          <p:cNvSpPr>
            <a:spLocks noGrp="1"/>
          </p:cNvSpPr>
          <p:nvPr>
            <p:ph type="title"/>
          </p:nvPr>
        </p:nvSpPr>
        <p:spPr/>
        <p:txBody>
          <a:bodyPr/>
          <a:lstStyle/>
          <a:p>
            <a:pPr algn="ctr"/>
            <a:r>
              <a:rPr lang="en-GB" b="1" i="0" dirty="0">
                <a:latin typeface="Times New Roman" panose="02020603050405020304" pitchFamily="18" charset="0"/>
                <a:cs typeface="Times New Roman" panose="02020603050405020304" pitchFamily="18" charset="0"/>
              </a:rPr>
              <a:t>Practical Example from a Health and Social Care Setting</a:t>
            </a:r>
            <a:endParaRPr lang="en-IN" i="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6387DEA-14E8-7F09-71CC-173FB0E4730B}"/>
              </a:ext>
            </a:extLst>
          </p:cNvPr>
          <p:cNvSpPr>
            <a:spLocks noGrp="1"/>
          </p:cNvSpPr>
          <p:nvPr>
            <p:ph idx="1"/>
          </p:nvPr>
        </p:nvSpPr>
        <p:spPr>
          <a:xfrm>
            <a:off x="247357" y="1997612"/>
            <a:ext cx="4985825" cy="4600135"/>
          </a:xfrm>
        </p:spPr>
        <p:txBody>
          <a:bodyPr>
            <a:normAutofit/>
          </a:bodyPr>
          <a:lstStyle/>
          <a:p>
            <a:pPr lvl="0" algn="just">
              <a:lnSpc>
                <a:spcPct val="150000"/>
              </a:lnSpc>
              <a:spcBef>
                <a:spcPts val="0"/>
              </a:spcBef>
            </a:pPr>
            <a:r>
              <a:rPr lang="en-GB" sz="1800" dirty="0">
                <a:latin typeface="Times New Roman" panose="02020603050405020304" pitchFamily="18" charset="0"/>
                <a:cs typeface="Times New Roman" panose="02020603050405020304" pitchFamily="18" charset="0"/>
              </a:rPr>
              <a:t>As a healthcare assistant at a hospital, providing care to an elderly patient with high blood pressure, Teach-Back and Active Listening can be applied to improve communication and coordinate better management.</a:t>
            </a:r>
            <a:endParaRPr lang="en-IN" sz="1800" dirty="0">
              <a:latin typeface="Times New Roman" panose="02020603050405020304" pitchFamily="18" charset="0"/>
              <a:cs typeface="Times New Roman" panose="02020603050405020304" pitchFamily="18" charset="0"/>
            </a:endParaRPr>
          </a:p>
          <a:p>
            <a:pPr lvl="0" algn="just">
              <a:lnSpc>
                <a:spcPct val="150000"/>
              </a:lnSpc>
              <a:spcBef>
                <a:spcPts val="0"/>
              </a:spcBef>
            </a:pPr>
            <a:r>
              <a:rPr lang="en-GB" sz="1800" dirty="0">
                <a:latin typeface="Times New Roman" panose="02020603050405020304" pitchFamily="18" charset="0"/>
                <a:cs typeface="Times New Roman" panose="02020603050405020304" pitchFamily="18" charset="0"/>
              </a:rPr>
              <a:t>During communication, making proper eye contact, explaining the medicines in simple language and encouraging the patients to ask questions can help in ensuring effective communication.</a:t>
            </a:r>
            <a:endParaRPr lang="en-IN" sz="18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FCAE688-34C3-B4F8-9454-AFC861420AD7}"/>
              </a:ext>
            </a:extLst>
          </p:cNvPr>
          <p:cNvPicPr>
            <a:picLocks noChangeAspect="1"/>
          </p:cNvPicPr>
          <p:nvPr/>
        </p:nvPicPr>
        <p:blipFill>
          <a:blip r:embed="rId3"/>
          <a:stretch>
            <a:fillRect/>
          </a:stretch>
        </p:blipFill>
        <p:spPr>
          <a:xfrm>
            <a:off x="5455596" y="1997612"/>
            <a:ext cx="6440267" cy="4332850"/>
          </a:xfrm>
          <a:prstGeom prst="rect">
            <a:avLst/>
          </a:prstGeom>
        </p:spPr>
      </p:pic>
    </p:spTree>
    <p:extLst>
      <p:ext uri="{BB962C8B-B14F-4D97-AF65-F5344CB8AC3E}">
        <p14:creationId xmlns:p14="http://schemas.microsoft.com/office/powerpoint/2010/main" val="3360272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5E8D60-A4DC-0A2E-333C-7E4E22E9B1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B762AA-84EB-B77F-9830-F8D236464F50}"/>
              </a:ext>
            </a:extLst>
          </p:cNvPr>
          <p:cNvSpPr>
            <a:spLocks noGrp="1"/>
          </p:cNvSpPr>
          <p:nvPr>
            <p:ph type="title"/>
          </p:nvPr>
        </p:nvSpPr>
        <p:spPr>
          <a:xfrm>
            <a:off x="838200" y="255778"/>
            <a:ext cx="10515600" cy="1325563"/>
          </a:xfrm>
        </p:spPr>
        <p:txBody>
          <a:bodyPr/>
          <a:lstStyle/>
          <a:p>
            <a:pPr algn="ctr"/>
            <a:r>
              <a:rPr lang="en-GB" b="1" i="0" dirty="0">
                <a:latin typeface="Times New Roman" panose="02020603050405020304" pitchFamily="18" charset="0"/>
                <a:cs typeface="Times New Roman" panose="02020603050405020304" pitchFamily="18" charset="0"/>
              </a:rPr>
              <a:t>Impact of Communication on Professional Practice</a:t>
            </a:r>
            <a:endParaRPr lang="en-IN" i="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F2104E-DCDD-EA0C-C256-1CACD7F93D96}"/>
              </a:ext>
            </a:extLst>
          </p:cNvPr>
          <p:cNvPicPr>
            <a:picLocks noChangeAspect="1"/>
          </p:cNvPicPr>
          <p:nvPr/>
        </p:nvPicPr>
        <p:blipFill>
          <a:blip r:embed="rId3"/>
          <a:stretch>
            <a:fillRect/>
          </a:stretch>
        </p:blipFill>
        <p:spPr>
          <a:xfrm>
            <a:off x="6765388" y="1690688"/>
            <a:ext cx="5257800" cy="4989545"/>
          </a:xfrm>
          <a:prstGeom prst="rect">
            <a:avLst/>
          </a:prstGeom>
        </p:spPr>
      </p:pic>
      <p:graphicFrame>
        <p:nvGraphicFramePr>
          <p:cNvPr id="4" name="Diagram 3">
            <a:extLst>
              <a:ext uri="{FF2B5EF4-FFF2-40B4-BE49-F238E27FC236}">
                <a16:creationId xmlns:a16="http://schemas.microsoft.com/office/drawing/2014/main" id="{189D0101-7C38-4BBB-C219-2CE09B23D7F2}"/>
              </a:ext>
            </a:extLst>
          </p:cNvPr>
          <p:cNvGraphicFramePr/>
          <p:nvPr>
            <p:extLst>
              <p:ext uri="{D42A27DB-BD31-4B8C-83A1-F6EECF244321}">
                <p14:modId xmlns:p14="http://schemas.microsoft.com/office/powerpoint/2010/main" val="3216047837"/>
              </p:ext>
            </p:extLst>
          </p:nvPr>
        </p:nvGraphicFramePr>
        <p:xfrm>
          <a:off x="168811" y="1471995"/>
          <a:ext cx="6822831" cy="53860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3531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235A8-C7EE-E97A-2406-E347A5EAD0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B19A76-72D2-2B23-9474-602A337A0CB1}"/>
              </a:ext>
            </a:extLst>
          </p:cNvPr>
          <p:cNvSpPr>
            <a:spLocks noGrp="1"/>
          </p:cNvSpPr>
          <p:nvPr>
            <p:ph type="title"/>
          </p:nvPr>
        </p:nvSpPr>
        <p:spPr>
          <a:xfrm>
            <a:off x="627184" y="205552"/>
            <a:ext cx="10515600" cy="1325563"/>
          </a:xfrm>
        </p:spPr>
        <p:txBody>
          <a:bodyPr/>
          <a:lstStyle/>
          <a:p>
            <a:pPr algn="ctr"/>
            <a:r>
              <a:rPr lang="en-GB" b="1" i="0" dirty="0">
                <a:latin typeface="Times New Roman" panose="02020603050405020304" pitchFamily="18" charset="0"/>
                <a:cs typeface="Times New Roman" panose="02020603050405020304" pitchFamily="18" charset="0"/>
              </a:rPr>
              <a:t> Conclusion</a:t>
            </a:r>
            <a:endParaRPr lang="en-IN" i="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F468525-9F28-E876-5C14-55F59BE0D6E4}"/>
              </a:ext>
            </a:extLst>
          </p:cNvPr>
          <p:cNvPicPr>
            <a:picLocks noChangeAspect="1"/>
          </p:cNvPicPr>
          <p:nvPr/>
        </p:nvPicPr>
        <p:blipFill>
          <a:blip r:embed="rId3"/>
          <a:stretch>
            <a:fillRect/>
          </a:stretch>
        </p:blipFill>
        <p:spPr>
          <a:xfrm>
            <a:off x="6297637" y="1531115"/>
            <a:ext cx="5778545" cy="5179174"/>
          </a:xfrm>
          <a:prstGeom prst="rect">
            <a:avLst/>
          </a:prstGeom>
        </p:spPr>
      </p:pic>
      <p:graphicFrame>
        <p:nvGraphicFramePr>
          <p:cNvPr id="4" name="Diagram 3">
            <a:extLst>
              <a:ext uri="{FF2B5EF4-FFF2-40B4-BE49-F238E27FC236}">
                <a16:creationId xmlns:a16="http://schemas.microsoft.com/office/drawing/2014/main" id="{D9C129CE-77EC-EF17-F66F-DE4CB4B96B58}"/>
              </a:ext>
            </a:extLst>
          </p:cNvPr>
          <p:cNvGraphicFramePr/>
          <p:nvPr>
            <p:extLst>
              <p:ext uri="{D42A27DB-BD31-4B8C-83A1-F6EECF244321}">
                <p14:modId xmlns:p14="http://schemas.microsoft.com/office/powerpoint/2010/main" val="3837792543"/>
              </p:ext>
            </p:extLst>
          </p:nvPr>
        </p:nvGraphicFramePr>
        <p:xfrm>
          <a:off x="317456" y="1800664"/>
          <a:ext cx="5576908" cy="46564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931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FDA02-C2AD-B487-C13A-5F5D12D82423}"/>
              </a:ext>
            </a:extLst>
          </p:cNvPr>
          <p:cNvSpPr>
            <a:spLocks noGrp="1"/>
          </p:cNvSpPr>
          <p:nvPr>
            <p:ph type="title"/>
          </p:nvPr>
        </p:nvSpPr>
        <p:spPr>
          <a:xfrm>
            <a:off x="1021080" y="218821"/>
            <a:ext cx="10515600" cy="634619"/>
          </a:xfrm>
        </p:spPr>
        <p:txBody>
          <a:bodyPr>
            <a:noAutofit/>
          </a:bodyPr>
          <a:lstStyle/>
          <a:p>
            <a:pPr algn="ctr"/>
            <a:r>
              <a:rPr lang="en-US" b="1" i="0" dirty="0">
                <a:latin typeface="Times New Roman" panose="02020603050405020304" pitchFamily="18" charset="0"/>
                <a:cs typeface="Times New Roman" panose="02020603050405020304" pitchFamily="18" charset="0"/>
              </a:rPr>
              <a:t>References</a:t>
            </a:r>
            <a:endParaRPr lang="en-IN" b="1" i="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CF4AEB3-50C2-E576-03AE-C2491D0FF89D}"/>
              </a:ext>
            </a:extLst>
          </p:cNvPr>
          <p:cNvSpPr>
            <a:spLocks noGrp="1"/>
          </p:cNvSpPr>
          <p:nvPr>
            <p:ph idx="1"/>
          </p:nvPr>
        </p:nvSpPr>
        <p:spPr>
          <a:xfrm>
            <a:off x="271975" y="1155895"/>
            <a:ext cx="11648049" cy="5702105"/>
          </a:xfrm>
        </p:spPr>
        <p:txBody>
          <a:bodyPr>
            <a:normAutofit fontScale="92500" lnSpcReduction="10000"/>
          </a:bodyPr>
          <a:lstStyle/>
          <a:p>
            <a:pPr algn="just"/>
            <a:r>
              <a:rPr lang="en-GB" sz="1100" dirty="0">
                <a:latin typeface="Times New Roman" panose="02020603050405020304" pitchFamily="18" charset="0"/>
                <a:cs typeface="Times New Roman" panose="02020603050405020304" pitchFamily="18" charset="0"/>
              </a:rPr>
              <a:t>Adli, A. and Guy, G.R., (2022). ‘Globalising the study of language variation and change: A manifesto on cross‐cultural sociolinguistics’. </a:t>
            </a:r>
            <a:r>
              <a:rPr lang="en-GB" sz="1100" i="1" dirty="0">
                <a:latin typeface="Times New Roman" panose="02020603050405020304" pitchFamily="18" charset="0"/>
                <a:cs typeface="Times New Roman" panose="02020603050405020304" pitchFamily="18" charset="0"/>
              </a:rPr>
              <a:t>Language and Linguistics Compass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16</a:t>
            </a:r>
            <a:r>
              <a:rPr lang="en-GB" sz="1100" dirty="0">
                <a:latin typeface="Times New Roman" panose="02020603050405020304" pitchFamily="18" charset="0"/>
                <a:cs typeface="Times New Roman" panose="02020603050405020304" pitchFamily="18" charset="0"/>
              </a:rPr>
              <a:t>(5-6), p.e12452. Available at: </a:t>
            </a:r>
            <a:r>
              <a:rPr lang="en-GB" sz="1100" u="sng" dirty="0">
                <a:latin typeface="Times New Roman" panose="02020603050405020304" pitchFamily="18" charset="0"/>
                <a:cs typeface="Times New Roman" panose="02020603050405020304" pitchFamily="18" charset="0"/>
                <a:hlinkClick r:id="rId2"/>
              </a:rPr>
              <a:t>https://compass.onlinelibrary.wiley.com/doi/pdfdirect/10.1111/lnc3.12452</a:t>
            </a:r>
            <a:r>
              <a:rPr lang="en-GB" sz="1100" dirty="0">
                <a:latin typeface="Times New Roman" panose="02020603050405020304" pitchFamily="18" charset="0"/>
                <a:cs typeface="Times New Roman" panose="02020603050405020304" pitchFamily="18" charset="0"/>
              </a:rPr>
              <a:t> (Accessed: 15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Ahmad, S., Bukhari, S.U.P., Din, S.U., Shamim, M., Jawaid, I.A., Rafique, M. and Khan, S.M. (2025) Barriers to effective communication to enhance patient safety. Available at:</a:t>
            </a:r>
            <a:r>
              <a:rPr lang="en-GB" sz="1100" u="sng" dirty="0">
                <a:latin typeface="Times New Roman" panose="02020603050405020304" pitchFamily="18" charset="0"/>
                <a:cs typeface="Times New Roman" panose="02020603050405020304" pitchFamily="18" charset="0"/>
                <a:hlinkClick r:id="rId3"/>
              </a:rPr>
              <a:t> https://www.researchgate.net/profile/Syed-Paiam-Bukhari/publication/391408860_BARRIERS_TO_EFFECTIVE_COMMUNICATION_TO_ENHANCE_PATIENT_SAFETY/links/6815c492ded433155741d96f/BARRIERS-TO-EFFECTIVE-COMMUNICATION-TO-ENHANCE-PATIENT-SAFETY.pdf</a:t>
            </a:r>
            <a:r>
              <a:rPr lang="en-GB" sz="1100" dirty="0">
                <a:latin typeface="Times New Roman" panose="02020603050405020304" pitchFamily="18" charset="0"/>
                <a:cs typeface="Times New Roman" panose="02020603050405020304" pitchFamily="18" charset="0"/>
              </a:rPr>
              <a:t> (Accessed: 18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Bahrain, N.K., </a:t>
            </a:r>
            <a:r>
              <a:rPr lang="en-GB" sz="1100" dirty="0" err="1">
                <a:latin typeface="Times New Roman" panose="02020603050405020304" pitchFamily="18" charset="0"/>
                <a:cs typeface="Times New Roman" panose="02020603050405020304" pitchFamily="18" charset="0"/>
              </a:rPr>
              <a:t>Sakrani</a:t>
            </a:r>
            <a:r>
              <a:rPr lang="en-GB" sz="1100" dirty="0">
                <a:latin typeface="Times New Roman" panose="02020603050405020304" pitchFamily="18" charset="0"/>
                <a:cs typeface="Times New Roman" panose="02020603050405020304" pitchFamily="18" charset="0"/>
              </a:rPr>
              <a:t>, S.R. and Maidin, A., (2023). ‘Communication barriers in work environment: understanding impact and challenges’. </a:t>
            </a:r>
            <a:r>
              <a:rPr lang="en-GB" sz="1100" i="1" dirty="0">
                <a:latin typeface="Times New Roman" panose="02020603050405020304" pitchFamily="18" charset="0"/>
                <a:cs typeface="Times New Roman" panose="02020603050405020304" pitchFamily="18" charset="0"/>
              </a:rPr>
              <a:t>International Journal of Academic Research in Business and Social Sciences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13</a:t>
            </a:r>
            <a:r>
              <a:rPr lang="en-GB" sz="1100" dirty="0">
                <a:latin typeface="Times New Roman" panose="02020603050405020304" pitchFamily="18" charset="0"/>
                <a:cs typeface="Times New Roman" panose="02020603050405020304" pitchFamily="18" charset="0"/>
              </a:rPr>
              <a:t>(11), pp.1489-1503. Available at: </a:t>
            </a:r>
            <a:r>
              <a:rPr lang="en-GB" sz="1100" u="sng" dirty="0">
                <a:latin typeface="Times New Roman" panose="02020603050405020304" pitchFamily="18" charset="0"/>
                <a:cs typeface="Times New Roman" panose="02020603050405020304" pitchFamily="18" charset="0"/>
                <a:hlinkClick r:id="rId4"/>
              </a:rPr>
              <a:t>https://www.academia.edu/download/125656334/communication-barriers-in-work-environment-understanding-impact-and-challenges.pdf</a:t>
            </a:r>
            <a:r>
              <a:rPr lang="en-GB" sz="1100" dirty="0">
                <a:latin typeface="Times New Roman" panose="02020603050405020304" pitchFamily="18" charset="0"/>
                <a:cs typeface="Times New Roman" panose="02020603050405020304" pitchFamily="18" charset="0"/>
              </a:rPr>
              <a:t> (Accessed: 17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Benbow, W., Jordan, G., Knight, A. and White, S. (2024) </a:t>
            </a:r>
            <a:r>
              <a:rPr lang="en-GB" sz="1100" i="1" dirty="0">
                <a:latin typeface="Times New Roman" panose="02020603050405020304" pitchFamily="18" charset="0"/>
                <a:cs typeface="Times New Roman" panose="02020603050405020304" pitchFamily="18" charset="0"/>
              </a:rPr>
              <a:t>A handbook for student nurses: introducing key issues relevant for practice</a:t>
            </a:r>
            <a:r>
              <a:rPr lang="en-GB" sz="1100" dirty="0">
                <a:latin typeface="Times New Roman" panose="02020603050405020304" pitchFamily="18" charset="0"/>
                <a:cs typeface="Times New Roman" panose="02020603050405020304" pitchFamily="18" charset="0"/>
              </a:rPr>
              <a:t>. Scion Publishing Ltd.</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Beverley, M., Holson, D.A. and Hewlett Jr, D. (2022) Patient engagement and cultural sensitivity as a strategy to improve health inequities: The solutions are as simple as they are complex. </a:t>
            </a:r>
            <a:r>
              <a:rPr lang="en-GB" sz="1100" i="1" dirty="0">
                <a:latin typeface="Times New Roman" panose="02020603050405020304" pitchFamily="18" charset="0"/>
                <a:cs typeface="Times New Roman" panose="02020603050405020304" pitchFamily="18" charset="0"/>
              </a:rPr>
              <a:t>Journal of the National Medical Association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114</a:t>
            </a:r>
            <a:r>
              <a:rPr lang="en-GB" sz="1100" dirty="0">
                <a:latin typeface="Times New Roman" panose="02020603050405020304" pitchFamily="18" charset="0"/>
                <a:cs typeface="Times New Roman" panose="02020603050405020304" pitchFamily="18" charset="0"/>
              </a:rPr>
              <a:t>(6), pp.578-583. Available at:</a:t>
            </a:r>
            <a:r>
              <a:rPr lang="en-GB" sz="1100" u="sng" dirty="0">
                <a:latin typeface="Times New Roman" panose="02020603050405020304" pitchFamily="18" charset="0"/>
                <a:cs typeface="Times New Roman" panose="02020603050405020304" pitchFamily="18" charset="0"/>
                <a:hlinkClick r:id="rId5"/>
              </a:rPr>
              <a:t> https://pmc.ncbi.nlm.nih.gov/articles/PMC9525216/pdf/main.pdf</a:t>
            </a:r>
            <a:r>
              <a:rPr lang="en-GB" sz="1100" dirty="0">
                <a:latin typeface="Times New Roman" panose="02020603050405020304" pitchFamily="18" charset="0"/>
                <a:cs typeface="Times New Roman" panose="02020603050405020304" pitchFamily="18" charset="0"/>
              </a:rPr>
              <a:t> (Accessed: 18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Clark, D., Lawton, R., Baxter, R., Sheard, L. and O'Hara, J.K. (2025) Do healthcare professionals work around safety standards, and should we be worried? A scoping review. </a:t>
            </a:r>
            <a:r>
              <a:rPr lang="en-GB" sz="1100" i="1" dirty="0">
                <a:latin typeface="Times New Roman" panose="02020603050405020304" pitchFamily="18" charset="0"/>
                <a:cs typeface="Times New Roman" panose="02020603050405020304" pitchFamily="18" charset="0"/>
              </a:rPr>
              <a:t>BMJ Quality &amp; Safety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34</a:t>
            </a:r>
            <a:r>
              <a:rPr lang="en-GB" sz="1100" dirty="0">
                <a:latin typeface="Times New Roman" panose="02020603050405020304" pitchFamily="18" charset="0"/>
                <a:cs typeface="Times New Roman" panose="02020603050405020304" pitchFamily="18" charset="0"/>
              </a:rPr>
              <a:t>(5), pp.317-329. Available at:</a:t>
            </a:r>
            <a:r>
              <a:rPr lang="en-GB" sz="1100" u="sng" dirty="0">
                <a:latin typeface="Times New Roman" panose="02020603050405020304" pitchFamily="18" charset="0"/>
                <a:cs typeface="Times New Roman" panose="02020603050405020304" pitchFamily="18" charset="0"/>
                <a:hlinkClick r:id="rId6"/>
              </a:rPr>
              <a:t> https://qualitysafety.bmj.com/content/qhc/34/5/317.full.pdf</a:t>
            </a:r>
            <a:r>
              <a:rPr lang="en-GB" sz="1100" dirty="0">
                <a:latin typeface="Times New Roman" panose="02020603050405020304" pitchFamily="18" charset="0"/>
                <a:cs typeface="Times New Roman" panose="02020603050405020304" pitchFamily="18" charset="0"/>
              </a:rPr>
              <a:t> (Accessed: 17 February 2026)</a:t>
            </a:r>
            <a:endParaRPr lang="en-IN" sz="1100" dirty="0">
              <a:latin typeface="Times New Roman" panose="02020603050405020304" pitchFamily="18" charset="0"/>
              <a:cs typeface="Times New Roman" panose="02020603050405020304" pitchFamily="18" charset="0"/>
            </a:endParaRPr>
          </a:p>
          <a:p>
            <a:pPr algn="just"/>
            <a:r>
              <a:rPr lang="en-GB" sz="1100" dirty="0" err="1">
                <a:latin typeface="Times New Roman" panose="02020603050405020304" pitchFamily="18" charset="0"/>
                <a:cs typeface="Times New Roman" panose="02020603050405020304" pitchFamily="18" charset="0"/>
              </a:rPr>
              <a:t>Kipourgos</a:t>
            </a:r>
            <a:r>
              <a:rPr lang="en-GB" sz="1100" dirty="0">
                <a:latin typeface="Times New Roman" panose="02020603050405020304" pitchFamily="18" charset="0"/>
                <a:cs typeface="Times New Roman" panose="02020603050405020304" pitchFamily="18" charset="0"/>
              </a:rPr>
              <a:t>, G., Gkotsi, A., </a:t>
            </a:r>
            <a:r>
              <a:rPr lang="en-GB" sz="1100" dirty="0" err="1">
                <a:latin typeface="Times New Roman" panose="02020603050405020304" pitchFamily="18" charset="0"/>
                <a:cs typeface="Times New Roman" panose="02020603050405020304" pitchFamily="18" charset="0"/>
              </a:rPr>
              <a:t>Andreopoulou</a:t>
            </a:r>
            <a:r>
              <a:rPr lang="en-GB" sz="1100" dirty="0">
                <a:latin typeface="Times New Roman" panose="02020603050405020304" pitchFamily="18" charset="0"/>
                <a:cs typeface="Times New Roman" panose="02020603050405020304" pitchFamily="18" charset="0"/>
              </a:rPr>
              <a:t>, E., Karathanasi, A., Koulouri, E.N. and </a:t>
            </a:r>
            <a:r>
              <a:rPr lang="en-GB" sz="1100" dirty="0" err="1">
                <a:latin typeface="Times New Roman" panose="02020603050405020304" pitchFamily="18" charset="0"/>
                <a:cs typeface="Times New Roman" panose="02020603050405020304" pitchFamily="18" charset="0"/>
              </a:rPr>
              <a:t>Tzenalis</a:t>
            </a:r>
            <a:r>
              <a:rPr lang="en-GB" sz="1100" dirty="0">
                <a:latin typeface="Times New Roman" panose="02020603050405020304" pitchFamily="18" charset="0"/>
                <a:cs typeface="Times New Roman" panose="02020603050405020304" pitchFamily="18" charset="0"/>
              </a:rPr>
              <a:t>, A. (2026) The Effect of Structured Communication on Enhancing Nursing Students’ Patient Handover Skills: A Pilot Study. </a:t>
            </a:r>
            <a:r>
              <a:rPr lang="en-GB" sz="1100" i="1" dirty="0">
                <a:latin typeface="Times New Roman" panose="02020603050405020304" pitchFamily="18" charset="0"/>
                <a:cs typeface="Times New Roman" panose="02020603050405020304" pitchFamily="18" charset="0"/>
              </a:rPr>
              <a:t>JOURNAL OF EDUCATION AND RESEARCH IN NURSING</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23</a:t>
            </a:r>
            <a:r>
              <a:rPr lang="en-GB" sz="1100" dirty="0">
                <a:latin typeface="Times New Roman" panose="02020603050405020304" pitchFamily="18" charset="0"/>
                <a:cs typeface="Times New Roman" panose="02020603050405020304" pitchFamily="18" charset="0"/>
              </a:rPr>
              <a:t>(1), pp.6-9. Available at:</a:t>
            </a:r>
            <a:r>
              <a:rPr lang="en-GB" sz="1100" u="sng" dirty="0">
                <a:latin typeface="Times New Roman" panose="02020603050405020304" pitchFamily="18" charset="0"/>
                <a:cs typeface="Times New Roman" panose="02020603050405020304" pitchFamily="18" charset="0"/>
                <a:hlinkClick r:id="rId7"/>
              </a:rPr>
              <a:t> https://pdf.journalagent.com/jern/pdfs/JERN-52993-RESEARCH_ARTICLE-KIPOURGOS.pdf</a:t>
            </a:r>
            <a:r>
              <a:rPr lang="en-GB" sz="1100" dirty="0">
                <a:latin typeface="Times New Roman" panose="02020603050405020304" pitchFamily="18" charset="0"/>
                <a:cs typeface="Times New Roman" panose="02020603050405020304" pitchFamily="18" charset="0"/>
              </a:rPr>
              <a:t> (Accessed: 19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NHS England (2023) </a:t>
            </a:r>
            <a:r>
              <a:rPr lang="en-GB" sz="1100" i="1" dirty="0">
                <a:latin typeface="Times New Roman" panose="02020603050405020304" pitchFamily="18" charset="0"/>
                <a:cs typeface="Times New Roman" panose="02020603050405020304" pitchFamily="18" charset="0"/>
              </a:rPr>
              <a:t>Towards a unified vision of nursing and midwifery documentation</a:t>
            </a:r>
            <a:r>
              <a:rPr lang="en-GB" sz="1100" dirty="0">
                <a:latin typeface="Times New Roman" panose="02020603050405020304" pitchFamily="18" charset="0"/>
                <a:cs typeface="Times New Roman" panose="02020603050405020304" pitchFamily="18" charset="0"/>
              </a:rPr>
              <a:t>. Available at:</a:t>
            </a:r>
            <a:r>
              <a:rPr lang="en-GB" sz="1100" u="sng" dirty="0">
                <a:latin typeface="Times New Roman" panose="02020603050405020304" pitchFamily="18" charset="0"/>
                <a:cs typeface="Times New Roman" panose="02020603050405020304" pitchFamily="18" charset="0"/>
                <a:hlinkClick r:id="rId8"/>
              </a:rPr>
              <a:t> https://www.england.nhs.uk/long-read/towards-a-unified-vision-of-nursing-and-midwifery-documentation/</a:t>
            </a:r>
            <a:r>
              <a:rPr lang="en-GB" sz="1100" dirty="0">
                <a:latin typeface="Times New Roman" panose="02020603050405020304" pitchFamily="18" charset="0"/>
                <a:cs typeface="Times New Roman" panose="02020603050405020304" pitchFamily="18" charset="0"/>
              </a:rPr>
              <a:t> (Accessed: 15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Rink, I. (2024) Communication barriers. In </a:t>
            </a:r>
            <a:r>
              <a:rPr lang="en-GB" sz="1100" i="1" dirty="0">
                <a:latin typeface="Times New Roman" panose="02020603050405020304" pitchFamily="18" charset="0"/>
                <a:cs typeface="Times New Roman" panose="02020603050405020304" pitchFamily="18" charset="0"/>
              </a:rPr>
              <a:t>Handbook of accessible communication</a:t>
            </a:r>
            <a:r>
              <a:rPr lang="en-GB" sz="1100" dirty="0">
                <a:latin typeface="Times New Roman" panose="02020603050405020304" pitchFamily="18" charset="0"/>
                <a:cs typeface="Times New Roman" panose="02020603050405020304" pitchFamily="18" charset="0"/>
              </a:rPr>
              <a:t> (pp. 33-68). Frank &amp; Timme, Berlin. Available at:</a:t>
            </a:r>
            <a:r>
              <a:rPr lang="en-GB" sz="1100" u="sng" dirty="0">
                <a:latin typeface="Times New Roman" panose="02020603050405020304" pitchFamily="18" charset="0"/>
                <a:cs typeface="Times New Roman" panose="02020603050405020304" pitchFamily="18" charset="0"/>
                <a:hlinkClick r:id="rId9"/>
              </a:rPr>
              <a:t> https://www.researchgate.net/profile/Usha-Kumbakonam/publication/304038097_COMMUNICATION_BARRIERS/links/57641fd708aedbc345ecb7e2/COMMUNICATION-BARRIERS.pdf</a:t>
            </a:r>
            <a:r>
              <a:rPr lang="en-GB" sz="1100" dirty="0">
                <a:latin typeface="Times New Roman" panose="02020603050405020304" pitchFamily="18" charset="0"/>
                <a:cs typeface="Times New Roman" panose="02020603050405020304" pitchFamily="18" charset="0"/>
              </a:rPr>
              <a:t> (Accessed: 18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Seely, K.D., Higgs, J.A. and Nigh, A., (2022). ‘Utilizing the “teach-back” method to improve surgical informed consent and shared decision-making: a review’. </a:t>
            </a:r>
            <a:r>
              <a:rPr lang="en-GB" sz="1100" i="1" dirty="0">
                <a:latin typeface="Times New Roman" panose="02020603050405020304" pitchFamily="18" charset="0"/>
                <a:cs typeface="Times New Roman" panose="02020603050405020304" pitchFamily="18" charset="0"/>
              </a:rPr>
              <a:t>Patient Safety in Surgery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16</a:t>
            </a:r>
            <a:r>
              <a:rPr lang="en-GB" sz="1100" dirty="0">
                <a:latin typeface="Times New Roman" panose="02020603050405020304" pitchFamily="18" charset="0"/>
                <a:cs typeface="Times New Roman" panose="02020603050405020304" pitchFamily="18" charset="0"/>
              </a:rPr>
              <a:t>(1), p.12. Available at: </a:t>
            </a:r>
            <a:r>
              <a:rPr lang="en-GB" sz="1100" u="sng" dirty="0">
                <a:latin typeface="Times New Roman" panose="02020603050405020304" pitchFamily="18" charset="0"/>
                <a:cs typeface="Times New Roman" panose="02020603050405020304" pitchFamily="18" charset="0"/>
                <a:hlinkClick r:id="rId10"/>
              </a:rPr>
              <a:t>https://link.springer.com/content/pdf/10.1186/s13037-022-00322-z.pdf</a:t>
            </a:r>
            <a:r>
              <a:rPr lang="en-GB" sz="1100" dirty="0">
                <a:latin typeface="Times New Roman" panose="02020603050405020304" pitchFamily="18" charset="0"/>
                <a:cs typeface="Times New Roman" panose="02020603050405020304" pitchFamily="18" charset="0"/>
              </a:rPr>
              <a:t> (Accessed: 17 February 2026)</a:t>
            </a:r>
            <a:endParaRPr lang="en-IN" sz="1100" dirty="0">
              <a:latin typeface="Times New Roman" panose="02020603050405020304" pitchFamily="18" charset="0"/>
              <a:cs typeface="Times New Roman" panose="02020603050405020304" pitchFamily="18" charset="0"/>
            </a:endParaRPr>
          </a:p>
          <a:p>
            <a:pPr algn="just"/>
            <a:r>
              <a:rPr lang="en-GB" sz="1100" dirty="0" err="1">
                <a:latin typeface="Times New Roman" panose="02020603050405020304" pitchFamily="18" charset="0"/>
                <a:cs typeface="Times New Roman" panose="02020603050405020304" pitchFamily="18" charset="0"/>
              </a:rPr>
              <a:t>Sharkiya</a:t>
            </a:r>
            <a:r>
              <a:rPr lang="en-GB" sz="1100" dirty="0">
                <a:latin typeface="Times New Roman" panose="02020603050405020304" pitchFamily="18" charset="0"/>
                <a:cs typeface="Times New Roman" panose="02020603050405020304" pitchFamily="18" charset="0"/>
              </a:rPr>
              <a:t>, S.H., (2023). ‘Quality communication can improve patient-centred health outcomes among older patients: a rapid review’. </a:t>
            </a:r>
            <a:r>
              <a:rPr lang="en-GB" sz="1100" i="1" dirty="0">
                <a:latin typeface="Times New Roman" panose="02020603050405020304" pitchFamily="18" charset="0"/>
                <a:cs typeface="Times New Roman" panose="02020603050405020304" pitchFamily="18" charset="0"/>
              </a:rPr>
              <a:t>BMC health services research</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23</a:t>
            </a:r>
            <a:r>
              <a:rPr lang="en-GB" sz="1100" dirty="0">
                <a:latin typeface="Times New Roman" panose="02020603050405020304" pitchFamily="18" charset="0"/>
                <a:cs typeface="Times New Roman" panose="02020603050405020304" pitchFamily="18" charset="0"/>
              </a:rPr>
              <a:t>(1), p.886. Available at: </a:t>
            </a:r>
            <a:r>
              <a:rPr lang="en-GB" sz="1100" u="sng" dirty="0">
                <a:latin typeface="Times New Roman" panose="02020603050405020304" pitchFamily="18" charset="0"/>
                <a:cs typeface="Times New Roman" panose="02020603050405020304" pitchFamily="18" charset="0"/>
                <a:hlinkClick r:id="rId11"/>
              </a:rPr>
              <a:t>https://link.springer.com/content/pdf/10.1186/s12913-023-09869-8.pdf</a:t>
            </a:r>
            <a:r>
              <a:rPr lang="en-GB" sz="1100" dirty="0">
                <a:latin typeface="Times New Roman" panose="02020603050405020304" pitchFamily="18" charset="0"/>
                <a:cs typeface="Times New Roman" panose="02020603050405020304" pitchFamily="18" charset="0"/>
              </a:rPr>
              <a:t> (Accessed: 15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Snelling, P. and Quick, O. (2022) Confidentiality and public interest disclosure: A framework to evaluate UK healthcare professional regulatory guidance. </a:t>
            </a:r>
            <a:r>
              <a:rPr lang="en-GB" sz="1100" i="1" dirty="0">
                <a:latin typeface="Times New Roman" panose="02020603050405020304" pitchFamily="18" charset="0"/>
                <a:cs typeface="Times New Roman" panose="02020603050405020304" pitchFamily="18" charset="0"/>
              </a:rPr>
              <a:t>Medical Law International</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22</a:t>
            </a:r>
            <a:r>
              <a:rPr lang="en-GB" sz="1100" dirty="0">
                <a:latin typeface="Times New Roman" panose="02020603050405020304" pitchFamily="18" charset="0"/>
                <a:cs typeface="Times New Roman" panose="02020603050405020304" pitchFamily="18" charset="0"/>
              </a:rPr>
              <a:t>(1), pp.3-32. Available at:</a:t>
            </a:r>
            <a:r>
              <a:rPr lang="en-GB" sz="1100" u="sng" dirty="0">
                <a:latin typeface="Times New Roman" panose="02020603050405020304" pitchFamily="18" charset="0"/>
                <a:cs typeface="Times New Roman" panose="02020603050405020304" pitchFamily="18" charset="0"/>
                <a:hlinkClick r:id="rId12"/>
              </a:rPr>
              <a:t> https://journals.sagepub.com/doi/pdf/10.1177/09685332221079124</a:t>
            </a:r>
            <a:r>
              <a:rPr lang="en-GB" sz="1100" dirty="0">
                <a:latin typeface="Times New Roman" panose="02020603050405020304" pitchFamily="18" charset="0"/>
                <a:cs typeface="Times New Roman" panose="02020603050405020304" pitchFamily="18" charset="0"/>
              </a:rPr>
              <a:t> (Accessed: 19 February 2026)</a:t>
            </a:r>
            <a:endParaRPr lang="en-IN" sz="1100" dirty="0">
              <a:latin typeface="Times New Roman" panose="02020603050405020304" pitchFamily="18" charset="0"/>
              <a:cs typeface="Times New Roman" panose="02020603050405020304" pitchFamily="18" charset="0"/>
            </a:endParaRPr>
          </a:p>
          <a:p>
            <a:pPr algn="just"/>
            <a:r>
              <a:rPr lang="en-GB" sz="1100" dirty="0">
                <a:latin typeface="Times New Roman" panose="02020603050405020304" pitchFamily="18" charset="0"/>
                <a:cs typeface="Times New Roman" panose="02020603050405020304" pitchFamily="18" charset="0"/>
              </a:rPr>
              <a:t>World Health Organization (2024) </a:t>
            </a:r>
            <a:r>
              <a:rPr lang="en-GB" sz="1100" i="1" dirty="0">
                <a:latin typeface="Times New Roman" panose="02020603050405020304" pitchFamily="18" charset="0"/>
                <a:cs typeface="Times New Roman" panose="02020603050405020304" pitchFamily="18" charset="0"/>
              </a:rPr>
              <a:t>Global patient safety report 2024</a:t>
            </a:r>
            <a:r>
              <a:rPr lang="en-GB" sz="1100" dirty="0">
                <a:latin typeface="Times New Roman" panose="02020603050405020304" pitchFamily="18" charset="0"/>
                <a:cs typeface="Times New Roman" panose="02020603050405020304" pitchFamily="18" charset="0"/>
              </a:rPr>
              <a:t>. World Health Organization. Available at:</a:t>
            </a:r>
            <a:r>
              <a:rPr lang="en-GB" sz="1100" u="sng" dirty="0">
                <a:latin typeface="Times New Roman" panose="02020603050405020304" pitchFamily="18" charset="0"/>
                <a:cs typeface="Times New Roman" panose="02020603050405020304" pitchFamily="18" charset="0"/>
                <a:hlinkClick r:id="rId13"/>
              </a:rPr>
              <a:t> https://books.google.com/books?hl=en&amp;lr=&amp;id=waMOEQAAQBAJ&amp;oi=fnd&amp;pg=PR7&amp;dq=As+per+the+World+Health+Organisation,+patient+engagement+improves+outcomes+and+safety&amp;ots=4b0vgrUDFb&amp;sig=yvocx-eRmUroQN5uKGrItEmFvF4</a:t>
            </a:r>
            <a:r>
              <a:rPr lang="en-GB" sz="1100" dirty="0">
                <a:latin typeface="Times New Roman" panose="02020603050405020304" pitchFamily="18" charset="0"/>
                <a:cs typeface="Times New Roman" panose="02020603050405020304" pitchFamily="18" charset="0"/>
              </a:rPr>
              <a:t> (Accessed: 18 February 2026)</a:t>
            </a:r>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15549884"/>
      </p:ext>
    </p:extLst>
  </p:cSld>
  <p:clrMapOvr>
    <a:masterClrMapping/>
  </p:clrMapOvr>
</p:sld>
</file>

<file path=ppt/theme/theme1.xml><?xml version="1.0" encoding="utf-8"?>
<a:theme xmlns:a="http://schemas.openxmlformats.org/drawingml/2006/main" name="Brush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Brush</Template>
  <TotalTime>85</TotalTime>
  <Words>2221</Words>
  <Application>Microsoft Office PowerPoint</Application>
  <PresentationFormat>Widescreen</PresentationFormat>
  <Paragraphs>81</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Abadi</vt:lpstr>
      <vt:lpstr>Arial</vt:lpstr>
      <vt:lpstr>Calibri</vt:lpstr>
      <vt:lpstr>Century Gothic</vt:lpstr>
      <vt:lpstr>Elephant</vt:lpstr>
      <vt:lpstr>Symbol</vt:lpstr>
      <vt:lpstr>Times New Roman</vt:lpstr>
      <vt:lpstr>BrushVTI</vt:lpstr>
      <vt:lpstr>CERTIFICATE OF HIGHER EDUCATION SKILLS FOR THE WORKPLACE (HEALTH AND SOCIAL CARE)   LCHS4009: PROFESSIONAL DEVELOPMENT WITHIN HEALTH AND SOCIAL CARE   SELF-AWARENESS PRESENTATION: COMMUNICATION</vt:lpstr>
      <vt:lpstr>Introduction to Communication in Health and Social Care</vt:lpstr>
      <vt:lpstr>Types of Communication in Professional Practice</vt:lpstr>
      <vt:lpstr>Reason Communication is Essential in Health and Social Care</vt:lpstr>
      <vt:lpstr>Communication and Person-centred Care</vt:lpstr>
      <vt:lpstr>Communication and Patient Safety</vt:lpstr>
      <vt:lpstr>Barriers to Effective Communication</vt:lpstr>
      <vt:lpstr>Strategies to Improve Communication</vt:lpstr>
      <vt:lpstr>Practical Example from a Health and Social Care Setting</vt:lpstr>
      <vt:lpstr>Impact of Communication on Professional Practice</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Haniffa Bibi</cp:lastModifiedBy>
  <cp:revision>1</cp:revision>
  <dcterms:created xsi:type="dcterms:W3CDTF">2026-02-21T06:42:35Z</dcterms:created>
  <dcterms:modified xsi:type="dcterms:W3CDTF">2026-02-21T21:23:32Z</dcterms:modified>
</cp:coreProperties>
</file>