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23.xml" ContentType="application/vnd.openxmlformats-officedocument.themeOverride+xml"/>
  <Override PartName="/ppt/theme/themeOverride24.xml" ContentType="application/vnd.openxmlformats-officedocument.themeOverride+xml"/>
  <Override PartName="/ppt/theme/themeOverride25.xml" ContentType="application/vnd.openxmlformats-officedocument.themeOverride+xml"/>
  <Override PartName="/ppt/theme/themeOverride26.xml" ContentType="application/vnd.openxmlformats-officedocument.themeOverride+xml"/>
  <Override PartName="/ppt/theme/themeOverride27.xml" ContentType="application/vnd.openxmlformats-officedocument.themeOverride+xml"/>
  <Override PartName="/ppt/theme/themeOverride28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30"/>
  </p:notesMasterIdLst>
  <p:handoutMasterIdLst>
    <p:handoutMasterId r:id="rId31"/>
  </p:handoutMasterIdLst>
  <p:sldIdLst>
    <p:sldId id="371" r:id="rId2"/>
    <p:sldId id="652" r:id="rId3"/>
    <p:sldId id="653" r:id="rId4"/>
    <p:sldId id="725" r:id="rId5"/>
    <p:sldId id="654" r:id="rId6"/>
    <p:sldId id="655" r:id="rId7"/>
    <p:sldId id="727" r:id="rId8"/>
    <p:sldId id="722" r:id="rId9"/>
    <p:sldId id="728" r:id="rId10"/>
    <p:sldId id="657" r:id="rId11"/>
    <p:sldId id="729" r:id="rId12"/>
    <p:sldId id="659" r:id="rId13"/>
    <p:sldId id="658" r:id="rId14"/>
    <p:sldId id="723" r:id="rId15"/>
    <p:sldId id="730" r:id="rId16"/>
    <p:sldId id="660" r:id="rId17"/>
    <p:sldId id="661" r:id="rId18"/>
    <p:sldId id="662" r:id="rId19"/>
    <p:sldId id="663" r:id="rId20"/>
    <p:sldId id="664" r:id="rId21"/>
    <p:sldId id="665" r:id="rId22"/>
    <p:sldId id="731" r:id="rId23"/>
    <p:sldId id="666" r:id="rId24"/>
    <p:sldId id="668" r:id="rId25"/>
    <p:sldId id="736" r:id="rId26"/>
    <p:sldId id="667" r:id="rId27"/>
    <p:sldId id="732" r:id="rId28"/>
    <p:sldId id="669" r:id="rId29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06" autoAdjust="0"/>
    <p:restoredTop sz="86817" autoAdjust="0"/>
  </p:normalViewPr>
  <p:slideViewPr>
    <p:cSldViewPr>
      <p:cViewPr varScale="1">
        <p:scale>
          <a:sx n="51" d="100"/>
          <a:sy n="51" d="100"/>
        </p:scale>
        <p:origin x="514" y="53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2025/5/9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2025/5/9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2025/5/9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2025/5/9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2025/5/9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2025/5/9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2025/5/9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2025/5/9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2025/5/9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2025/5/9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2025/5/9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2025/5/9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2025/5/9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2025/5/9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4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Relationship Id="rId5" Type="http://schemas.openxmlformats.org/officeDocument/2006/relationships/image" Target="../media/image4.png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Relationship Id="rId5" Type="http://schemas.openxmlformats.org/officeDocument/2006/relationships/image" Target="../media/image6.png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Relationship Id="rId5" Type="http://schemas.openxmlformats.org/officeDocument/2006/relationships/image" Target="../media/image4.png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Relationship Id="rId5" Type="http://schemas.openxmlformats.org/officeDocument/2006/relationships/image" Target="../media/image8.png"/><Relationship Id="rId4" Type="http://schemas.microsoft.com/office/2007/relationships/hdphoto" Target="../media/hdphoto2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Relationship Id="rId5" Type="http://schemas.openxmlformats.org/officeDocument/2006/relationships/image" Target="../media/image9.png"/><Relationship Id="rId4" Type="http://schemas.microsoft.com/office/2007/relationships/hdphoto" Target="../media/hdphoto2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Relationship Id="rId5" Type="http://schemas.openxmlformats.org/officeDocument/2006/relationships/image" Target="../media/image8.png"/><Relationship Id="rId4" Type="http://schemas.microsoft.com/office/2007/relationships/hdphoto" Target="../media/hdphoto2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Relationship Id="rId5" Type="http://schemas.openxmlformats.org/officeDocument/2006/relationships/image" Target="../media/image10.png"/><Relationship Id="rId4" Type="http://schemas.microsoft.com/office/2007/relationships/hdphoto" Target="../media/hdphoto2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Relationship Id="rId5" Type="http://schemas.openxmlformats.org/officeDocument/2006/relationships/image" Target="../media/image8.png"/><Relationship Id="rId4" Type="http://schemas.microsoft.com/office/2007/relationships/hdphoto" Target="../media/hdphoto2.wd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Relationship Id="rId4" Type="http://schemas.microsoft.com/office/2007/relationships/hdphoto" Target="../media/hdphoto2.wdp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8.xml"/><Relationship Id="rId5" Type="http://schemas.openxmlformats.org/officeDocument/2006/relationships/image" Target="../media/image13.png"/><Relationship Id="rId4" Type="http://schemas.microsoft.com/office/2007/relationships/hdphoto" Target="../media/hdphoto2.wdp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9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0.xml"/><Relationship Id="rId5" Type="http://schemas.openxmlformats.org/officeDocument/2006/relationships/image" Target="../media/image15.png"/><Relationship Id="rId4" Type="http://schemas.microsoft.com/office/2007/relationships/hdphoto" Target="../media/hdphoto2.wdp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1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microsoft.com/office/2007/relationships/hdphoto" Target="../media/hdphoto2.wdp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2.xml"/><Relationship Id="rId5" Type="http://schemas.openxmlformats.org/officeDocument/2006/relationships/image" Target="../media/image8.png"/><Relationship Id="rId4" Type="http://schemas.microsoft.com/office/2007/relationships/hdphoto" Target="../media/hdphoto2.wdp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3.xml"/><Relationship Id="rId5" Type="http://schemas.openxmlformats.org/officeDocument/2006/relationships/image" Target="../media/image18.png"/><Relationship Id="rId4" Type="http://schemas.microsoft.com/office/2007/relationships/hdphoto" Target="../media/hdphoto2.wdp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4.xml"/><Relationship Id="rId4" Type="http://schemas.microsoft.com/office/2007/relationships/hdphoto" Target="../media/hdphoto2.wdp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5.xml"/><Relationship Id="rId5" Type="http://schemas.openxmlformats.org/officeDocument/2006/relationships/image" Target="../media/image8.png"/><Relationship Id="rId4" Type="http://schemas.microsoft.com/office/2007/relationships/hdphoto" Target="../media/hdphoto2.wdp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7.xml"/><Relationship Id="rId5" Type="http://schemas.openxmlformats.org/officeDocument/2006/relationships/image" Target="../media/image8.png"/><Relationship Id="rId4" Type="http://schemas.microsoft.com/office/2007/relationships/hdphoto" Target="../media/hdphoto2.wdp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9713D151-9717-9270-6C22-4F5CFE9E00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317" b="91367" l="9462" r="89462">
                        <a14:foregroundMark x1="17419" y1="50839" x2="17204" y2="51559"/>
                        <a14:foregroundMark x1="85161" y1="48921" x2="86237" y2="49400"/>
                        <a14:foregroundMark x1="74624" y1="22542" x2="75699" y2="22542"/>
                        <a14:foregroundMark x1="70753" y1="20863" x2="70538" y2="21343"/>
                        <a14:foregroundMark x1="68602" y1="18705" x2="68602" y2="18705"/>
                        <a14:foregroundMark x1="69462" y1="12230" x2="69892" y2="12230"/>
                        <a14:foregroundMark x1="74839" y1="16787" x2="74839" y2="17506"/>
                        <a14:foregroundMark x1="55054" y1="10791" x2="56129" y2="11271"/>
                        <a14:foregroundMark x1="49677" y1="11271" x2="50108" y2="11751"/>
                        <a14:foregroundMark x1="55914" y1="5995" x2="56559" y2="6715"/>
                        <a14:foregroundMark x1="59355" y1="6235" x2="59355" y2="6235"/>
                        <a14:foregroundMark x1="62151" y1="7434" x2="62151" y2="7434"/>
                        <a14:foregroundMark x1="52043" y1="4556" x2="52043" y2="4556"/>
                        <a14:foregroundMark x1="44301" y1="6235" x2="44516" y2="6235"/>
                        <a14:foregroundMark x1="46667" y1="14388" x2="46667" y2="14868"/>
                        <a14:foregroundMark x1="42581" y1="15588" x2="42581" y2="15588"/>
                        <a14:foregroundMark x1="35699" y1="13429" x2="35269" y2="13189"/>
                        <a14:foregroundMark x1="39785" y1="15348" x2="39785" y2="15348"/>
                        <a14:foregroundMark x1="39785" y1="15348" x2="39785" y2="15348"/>
                        <a14:foregroundMark x1="33978" y1="15827" x2="33978" y2="15827"/>
                        <a14:foregroundMark x1="33978" y1="15827" x2="33978" y2="15827"/>
                        <a14:foregroundMark x1="34409" y1="17266" x2="34409" y2="17266"/>
                        <a14:foregroundMark x1="38710" y1="10791" x2="38710" y2="10791"/>
                        <a14:foregroundMark x1="35699" y1="7914" x2="35699" y2="7914"/>
                        <a14:foregroundMark x1="31183" y1="9353" x2="31183" y2="9353"/>
                        <a14:foregroundMark x1="23011" y1="72902" x2="23011" y2="73141"/>
                        <a14:foregroundMark x1="47097" y1="91127" x2="47527" y2="91367"/>
                        <a14:foregroundMark x1="69892" y1="74580" x2="71613" y2="75060"/>
                        <a14:foregroundMark x1="17849" y1="43165" x2="17849" y2="43165"/>
                        <a14:foregroundMark x1="10323" y1="39089" x2="10323" y2="39089"/>
                        <a14:foregroundMark x1="15699" y1="43645" x2="15699" y2="43645"/>
                        <a14:foregroundMark x1="14409" y1="43645" x2="14409" y2="43645"/>
                        <a14:foregroundMark x1="16559" y1="33813" x2="16559" y2="33813"/>
                        <a14:foregroundMark x1="24086" y1="21343" x2="24086" y2="21343"/>
                        <a14:foregroundMark x1="80860" y1="29496" x2="80860" y2="29496"/>
                        <a14:foregroundMark x1="82151" y1="38129" x2="82151" y2="38129"/>
                        <a14:foregroundMark x1="83011" y1="27098" x2="83011" y2="27098"/>
                        <a14:foregroundMark x1="83226" y1="28537" x2="83226" y2="28537"/>
                        <a14:foregroundMark x1="83871" y1="29496" x2="83871" y2="29496"/>
                        <a14:foregroundMark x1="80000" y1="25659" x2="80000" y2="25659"/>
                        <a14:foregroundMark x1="80430" y1="24460" x2="80430" y2="24460"/>
                        <a14:foregroundMark x1="80645" y1="23741" x2="80645" y2="23741"/>
                        <a14:foregroundMark x1="81075" y1="27338" x2="81075" y2="27338"/>
                        <a14:foregroundMark x1="70323" y1="27578" x2="70323" y2="27578"/>
                        <a14:foregroundMark x1="24301" y1="12710" x2="24301" y2="12710"/>
                        <a14:foregroundMark x1="12258" y1="34772" x2="12258" y2="34772"/>
                        <a14:foregroundMark x1="38710" y1="5995" x2="38710" y2="5995"/>
                        <a14:foregroundMark x1="36344" y1="10072" x2="36344" y2="10072"/>
                        <a14:foregroundMark x1="34194" y1="9353" x2="34194" y2="9353"/>
                        <a14:foregroundMark x1="9462" y1="52758" x2="9462" y2="52758"/>
                        <a14:backgroundMark x1="84731" y1="53717" x2="84731" y2="53717"/>
                        <a14:backgroundMark x1="83441" y1="48921" x2="83441" y2="489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24659" y="0"/>
            <a:ext cx="4302795" cy="7102202"/>
          </a:xfrm>
          <a:prstGeom prst="rect">
            <a:avLst/>
          </a:prstGeom>
          <a:effectLst>
            <a:glow rad="12700">
              <a:schemeClr val="bg1"/>
            </a:glow>
          </a:effectLst>
        </p:spPr>
      </p:pic>
      <p:sp>
        <p:nvSpPr>
          <p:cNvPr id="5" name="文字方塊 4">
            <a:extLst>
              <a:ext uri="{FF2B5EF4-FFF2-40B4-BE49-F238E27FC236}">
                <a16:creationId xmlns:a16="http://schemas.microsoft.com/office/drawing/2014/main" id="{B50D2538-FB44-9FFB-459E-327393CF6F5E}"/>
              </a:ext>
            </a:extLst>
          </p:cNvPr>
          <p:cNvSpPr txBox="1"/>
          <p:nvPr/>
        </p:nvSpPr>
        <p:spPr>
          <a:xfrm>
            <a:off x="5725874" y="1269554"/>
            <a:ext cx="738664" cy="3816424"/>
          </a:xfrm>
          <a:prstGeom prst="rect">
            <a:avLst/>
          </a:prstGeom>
          <a:noFill/>
          <a:effectLst>
            <a:glow>
              <a:schemeClr val="bg1"/>
            </a:glow>
          </a:effectLst>
        </p:spPr>
        <p:txBody>
          <a:bodyPr vert="eaVert" wrap="square" rtlCol="0">
            <a:spAutoFit/>
          </a:bodyPr>
          <a:lstStyle/>
          <a:p>
            <a:r>
              <a:rPr lang="zh-CN" altLang="en-US" sz="3600" b="1" dirty="0">
                <a:solidFill>
                  <a:schemeClr val="bg1"/>
                </a:solidFill>
              </a:rPr>
              <a:t>金剛般若波羅蜜</a:t>
            </a:r>
            <a:r>
              <a:rPr lang="zh-TW" altLang="en-US" sz="3600" b="1" dirty="0">
                <a:solidFill>
                  <a:schemeClr val="bg1"/>
                </a:solidFill>
              </a:rPr>
              <a:t>經</a:t>
            </a:r>
          </a:p>
        </p:txBody>
      </p:sp>
    </p:spTree>
    <p:extLst>
      <p:ext uri="{BB962C8B-B14F-4D97-AF65-F5344CB8AC3E}">
        <p14:creationId xmlns:p14="http://schemas.microsoft.com/office/powerpoint/2010/main" val="3909152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F8642DE9-2593-B5E4-56FD-10FB958B4DEF}"/>
              </a:ext>
            </a:extLst>
          </p:cNvPr>
          <p:cNvSpPr txBox="1"/>
          <p:nvPr/>
        </p:nvSpPr>
        <p:spPr>
          <a:xfrm>
            <a:off x="8358605" y="715848"/>
            <a:ext cx="1477328" cy="503951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「須菩提。如來所得法。此法無實無虛。」</a:t>
            </a:r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2000B34A-38CF-5652-6BE1-FFE6227B19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86797" y="791396"/>
            <a:ext cx="544913" cy="2456055"/>
          </a:xfrm>
          <a:prstGeom prst="rect">
            <a:avLst/>
          </a:prstGeom>
        </p:spPr>
      </p:pic>
      <p:sp>
        <p:nvSpPr>
          <p:cNvPr id="10" name="文字方塊 9">
            <a:extLst>
              <a:ext uri="{FF2B5EF4-FFF2-40B4-BE49-F238E27FC236}">
                <a16:creationId xmlns:a16="http://schemas.microsoft.com/office/drawing/2014/main" id="{01661C6C-62FE-06F6-8703-1E6C8CF82CB9}"/>
              </a:ext>
            </a:extLst>
          </p:cNvPr>
          <p:cNvSpPr txBox="1"/>
          <p:nvPr/>
        </p:nvSpPr>
        <p:spPr>
          <a:xfrm>
            <a:off x="478582" y="715848"/>
            <a:ext cx="7520007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如來</a:t>
            </a:r>
            <a:r>
              <a:rPr lang="zh-TW" altLang="en-US" sz="2800" dirty="0">
                <a:solidFill>
                  <a:srgbClr val="FFFF00"/>
                </a:solidFill>
              </a:rPr>
              <a:t>所得之法「無實無虛」。這四個字，乍聽很難懂</a:t>
            </a:r>
            <a:r>
              <a:rPr lang="zh-CN" altLang="en-US" sz="2800" dirty="0">
                <a:solidFill>
                  <a:srgbClr val="FFFF00"/>
                </a:solidFill>
              </a:rPr>
              <a:t>，</a:t>
            </a:r>
            <a:r>
              <a:rPr lang="zh-TW" altLang="en-US" sz="2800" dirty="0">
                <a:solidFill>
                  <a:srgbClr val="FFFF00"/>
                </a:solidFill>
              </a:rPr>
              <a:t>表面上意思互相矛盾。無實當然就是虛的，無虛當然就是實在的，到底是實在的、還是虛妄的？我們之所以覺得難懂，因為這不是我們的境界，這是佛菩薩的境界。我們的境界是沒有離開妄想、執著，所以把虛實兩個字坐實了，看</a:t>
            </a:r>
            <a:r>
              <a:rPr lang="zh-CN" altLang="en-US" sz="2800" dirty="0">
                <a:solidFill>
                  <a:srgbClr val="FFFF00"/>
                </a:solidFill>
              </a:rPr>
              <a:t>成真</a:t>
            </a:r>
            <a:r>
              <a:rPr lang="zh-TW" altLang="en-US" sz="2800" dirty="0">
                <a:solidFill>
                  <a:srgbClr val="FFFF00"/>
                </a:solidFill>
              </a:rPr>
              <a:t>實了。諸佛菩薩沒有妄想、分別、執著，虛實在他們看起來是一樁事情。這正是所謂入不二法門</a:t>
            </a:r>
            <a:r>
              <a:rPr lang="zh-CN" altLang="en-US" sz="2800" dirty="0">
                <a:solidFill>
                  <a:srgbClr val="FFFF00"/>
                </a:solidFill>
              </a:rPr>
              <a:t>，</a:t>
            </a:r>
            <a:r>
              <a:rPr lang="zh-TW" altLang="en-US" sz="2800" dirty="0">
                <a:solidFill>
                  <a:srgbClr val="FFFF00"/>
                </a:solidFill>
              </a:rPr>
              <a:t>所以說無虛無實。</a:t>
            </a:r>
          </a:p>
        </p:txBody>
      </p:sp>
      <p:sp>
        <p:nvSpPr>
          <p:cNvPr id="11" name="匾額 10" descr="佛學概要十四講表 習講">
            <a:extLst>
              <a:ext uri="{FF2B5EF4-FFF2-40B4-BE49-F238E27FC236}">
                <a16:creationId xmlns:a16="http://schemas.microsoft.com/office/drawing/2014/main" id="{CA4302EA-745E-D839-388E-24CF02AA8D41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12" name="圖片 11">
            <a:extLst>
              <a:ext uri="{FF2B5EF4-FFF2-40B4-BE49-F238E27FC236}">
                <a16:creationId xmlns:a16="http://schemas.microsoft.com/office/drawing/2014/main" id="{3A4FCB66-8D65-9668-E88F-3700273E329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5A37438D-DBF1-A77F-EB17-AA8E557B0F0E}"/>
              </a:ext>
            </a:extLst>
          </p:cNvPr>
          <p:cNvSpPr/>
          <p:nvPr/>
        </p:nvSpPr>
        <p:spPr>
          <a:xfrm>
            <a:off x="10127654" y="2142877"/>
            <a:ext cx="465250" cy="350813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8314564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文字方塊 8">
            <a:extLst>
              <a:ext uri="{FF2B5EF4-FFF2-40B4-BE49-F238E27FC236}">
                <a16:creationId xmlns:a16="http://schemas.microsoft.com/office/drawing/2014/main" id="{03DEF6F5-2F77-5216-D912-1E95A20F0734}"/>
              </a:ext>
            </a:extLst>
          </p:cNvPr>
          <p:cNvSpPr txBox="1"/>
          <p:nvPr/>
        </p:nvSpPr>
        <p:spPr>
          <a:xfrm>
            <a:off x="1979821" y="659591"/>
            <a:ext cx="5355312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如來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是性德之稱。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無實無虛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乃性德之容。「無實」者，生滅滅已，凡情空。無智亦無得，聖解亦空。「無虛」者，寂滅現前，體現。能除一切苦，用現。質而言之，無實無虛，猶言寂照同時。寂則無實、照則無虛。心清淨，無實也。生實相，無虛也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1113489F-412A-4FE0-4667-0CA66A805AF5}"/>
              </a:ext>
            </a:extLst>
          </p:cNvPr>
          <p:cNvSpPr txBox="1"/>
          <p:nvPr/>
        </p:nvSpPr>
        <p:spPr>
          <a:xfrm>
            <a:off x="7717705" y="679323"/>
            <a:ext cx="2769989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此是如來所證，其深無底，包羅萬象。所得之法，正指性言。猶言稱為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如來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者，以其證得無實無虛之性耳。</a:t>
            </a:r>
          </a:p>
        </p:txBody>
      </p:sp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85B5233D-0683-5090-EA21-430148CD050F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347804F6-261B-3CE0-F50C-CCA125E9FF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</p:spTree>
    <p:extLst>
      <p:ext uri="{BB962C8B-B14F-4D97-AF65-F5344CB8AC3E}">
        <p14:creationId xmlns:p14="http://schemas.microsoft.com/office/powerpoint/2010/main" val="8023368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FC3B616C-60B4-595D-6D4C-4205542E6D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3BAE5897-F021-E05D-B6B2-6C03636D8F0C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99971BEC-0CC0-0A6F-E9F1-FF9AC1940F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14686" y="0"/>
            <a:ext cx="7416823" cy="6859588"/>
          </a:xfrm>
          <a:prstGeom prst="rect">
            <a:avLst/>
          </a:prstGeom>
        </p:spPr>
      </p:pic>
      <p:sp>
        <p:nvSpPr>
          <p:cNvPr id="7" name="矩形 6">
            <a:extLst>
              <a:ext uri="{FF2B5EF4-FFF2-40B4-BE49-F238E27FC236}">
                <a16:creationId xmlns:a16="http://schemas.microsoft.com/office/drawing/2014/main" id="{CF029752-2AD0-1054-8E2D-5AEF23B671AF}"/>
              </a:ext>
            </a:extLst>
          </p:cNvPr>
          <p:cNvSpPr/>
          <p:nvPr/>
        </p:nvSpPr>
        <p:spPr>
          <a:xfrm>
            <a:off x="2494806" y="4149874"/>
            <a:ext cx="648072" cy="144016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51BCB280-9A34-79E5-98B8-C0D533E8EE74}"/>
              </a:ext>
            </a:extLst>
          </p:cNvPr>
          <p:cNvSpPr/>
          <p:nvPr/>
        </p:nvSpPr>
        <p:spPr>
          <a:xfrm>
            <a:off x="3358902" y="3285778"/>
            <a:ext cx="648072" cy="50405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551E6AD2-8306-ED53-3AFE-F3C96DF08F8B}"/>
              </a:ext>
            </a:extLst>
          </p:cNvPr>
          <p:cNvSpPr/>
          <p:nvPr/>
        </p:nvSpPr>
        <p:spPr>
          <a:xfrm>
            <a:off x="1486694" y="6021144"/>
            <a:ext cx="648072" cy="82460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836818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5E304FC4-62ED-0C44-7F00-AB8D7D568271}"/>
              </a:ext>
            </a:extLst>
          </p:cNvPr>
          <p:cNvSpPr txBox="1"/>
          <p:nvPr/>
        </p:nvSpPr>
        <p:spPr>
          <a:xfrm>
            <a:off x="9416076" y="715848"/>
            <a:ext cx="1477328" cy="503951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「須菩提。若菩薩心住於法而行布施。如人入暗。則無所見。」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A95D9D68-6E4C-2797-3FA1-C72D827AEBFB}"/>
              </a:ext>
            </a:extLst>
          </p:cNvPr>
          <p:cNvSpPr txBox="1"/>
          <p:nvPr/>
        </p:nvSpPr>
        <p:spPr>
          <a:xfrm>
            <a:off x="245030" y="715848"/>
            <a:ext cx="3570208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暗是無明，比喻不見性。這</a:t>
            </a:r>
            <a:r>
              <a:rPr lang="zh-TW" altLang="en-US" sz="2800" dirty="0">
                <a:solidFill>
                  <a:srgbClr val="FFFF00"/>
                </a:solidFill>
              </a:rPr>
              <a:t>是我們現前犯的毛病，自己不知道，出</a:t>
            </a:r>
            <a:r>
              <a:rPr lang="zh-CN" altLang="en-US" sz="2800" dirty="0">
                <a:solidFill>
                  <a:srgbClr val="FFFF00"/>
                </a:solidFill>
              </a:rPr>
              <a:t>的</a:t>
            </a:r>
            <a:r>
              <a:rPr lang="zh-TW" altLang="en-US" sz="2800" dirty="0">
                <a:solidFill>
                  <a:srgbClr val="FFFF00"/>
                </a:solidFill>
              </a:rPr>
              <a:t>差錯就是沒有見性。見性談何容易！一定要把見思、塵沙、無明煩惱</a:t>
            </a:r>
            <a:r>
              <a:rPr lang="zh-CN" altLang="en-US" sz="2800" dirty="0">
                <a:solidFill>
                  <a:srgbClr val="FFFF00"/>
                </a:solidFill>
              </a:rPr>
              <a:t>斷掉</a:t>
            </a:r>
            <a:r>
              <a:rPr lang="zh-TW" altLang="en-US" sz="2800" dirty="0">
                <a:solidFill>
                  <a:srgbClr val="FFFF00"/>
                </a:solidFill>
              </a:rPr>
              <a:t>。從最粗的煩惱叫見思煩惱先斷起。</a:t>
            </a: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2BF357AD-F742-F3E6-D3A8-875770F24F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48462" y="715849"/>
            <a:ext cx="635376" cy="4370130"/>
          </a:xfrm>
          <a:prstGeom prst="rect">
            <a:avLst/>
          </a:prstGeom>
        </p:spPr>
      </p:pic>
      <p:sp>
        <p:nvSpPr>
          <p:cNvPr id="8" name="文字方塊 7">
            <a:extLst>
              <a:ext uri="{FF2B5EF4-FFF2-40B4-BE49-F238E27FC236}">
                <a16:creationId xmlns:a16="http://schemas.microsoft.com/office/drawing/2014/main" id="{6FE8548B-C5D4-0DE3-1DE4-23F313EEED80}"/>
              </a:ext>
            </a:extLst>
          </p:cNvPr>
          <p:cNvSpPr txBox="1"/>
          <p:nvPr/>
        </p:nvSpPr>
        <p:spPr>
          <a:xfrm>
            <a:off x="3920692" y="752373"/>
            <a:ext cx="5355312" cy="503951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此節是明執實則布施之功德全虛。正是「無實無虛」的反面。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法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謂一切法，不外境、行、果。「境」者境界，五蘊、六根、六塵等。「行」者修行，即六度等。「果」者果位，即住、行、向、地，乃至無上菩提。亦兼果報，如福德、相好、神通、妙用等。</a:t>
            </a:r>
          </a:p>
        </p:txBody>
      </p:sp>
    </p:spTree>
    <p:extLst>
      <p:ext uri="{BB962C8B-B14F-4D97-AF65-F5344CB8AC3E}">
        <p14:creationId xmlns:p14="http://schemas.microsoft.com/office/powerpoint/2010/main" val="42849687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AE376DF4-860E-E164-B47F-71A04EDB06FB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BBAF0480-BF86-0764-A145-2D4EB7DEA8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4" name="文字方塊 3">
            <a:extLst>
              <a:ext uri="{FF2B5EF4-FFF2-40B4-BE49-F238E27FC236}">
                <a16:creationId xmlns:a16="http://schemas.microsoft.com/office/drawing/2014/main" id="{8C7CA75F-BB07-18E9-5E77-8270DC74688F}"/>
              </a:ext>
            </a:extLst>
          </p:cNvPr>
          <p:cNvSpPr txBox="1"/>
          <p:nvPr/>
        </p:nvSpPr>
        <p:spPr>
          <a:xfrm>
            <a:off x="8479172" y="728656"/>
            <a:ext cx="1477328" cy="503951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「若菩薩心不住法而行布施。如人有目。日光明照。見種種色。」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261C93D7-B1CC-3068-B854-2A2E23E518C9}"/>
              </a:ext>
            </a:extLst>
          </p:cNvPr>
          <p:cNvSpPr txBox="1"/>
          <p:nvPr/>
        </p:nvSpPr>
        <p:spPr>
          <a:xfrm>
            <a:off x="5758900" y="837506"/>
            <a:ext cx="2441694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因為一切法無實，當然他就不住，不會把一切法放在心上。這個意思就是心裡面很清淨，一絲毫的憂慮</a:t>
            </a:r>
            <a:r>
              <a:rPr lang="zh-CN" altLang="en-US" sz="2800" dirty="0">
                <a:solidFill>
                  <a:srgbClr val="FFFF00"/>
                </a:solidFill>
              </a:rPr>
              <a:t>、</a:t>
            </a:r>
            <a:r>
              <a:rPr lang="zh-TW" altLang="en-US" sz="2800" dirty="0">
                <a:solidFill>
                  <a:srgbClr val="FFFF00"/>
                </a:solidFill>
              </a:rPr>
              <a:t>牽掛沒有。</a:t>
            </a: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70B112E4-ED3A-37CD-FC6E-3395D82F31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50709" y="837506"/>
            <a:ext cx="717985" cy="2809318"/>
          </a:xfrm>
          <a:prstGeom prst="rect">
            <a:avLst/>
          </a:prstGeom>
        </p:spPr>
      </p:pic>
      <p:sp>
        <p:nvSpPr>
          <p:cNvPr id="8" name="文字方塊 7">
            <a:extLst>
              <a:ext uri="{FF2B5EF4-FFF2-40B4-BE49-F238E27FC236}">
                <a16:creationId xmlns:a16="http://schemas.microsoft.com/office/drawing/2014/main" id="{A368C52C-946A-B4AA-D606-B73CC4B20C66}"/>
              </a:ext>
            </a:extLst>
          </p:cNvPr>
          <p:cNvSpPr txBox="1"/>
          <p:nvPr/>
        </p:nvSpPr>
        <p:spPr>
          <a:xfrm>
            <a:off x="910630" y="728656"/>
            <a:ext cx="4708981" cy="503951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若能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心不住法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（無實）。而又勤布施（無虛）。是其人道眼明徹，空有雙離。真為依文字般若，起觀照般若。則遊於佛日光輝之中，徹見如實空，如實不空，具足體相用三大之性。如佛所得也。其功德不可思議也。</a:t>
            </a:r>
          </a:p>
        </p:txBody>
      </p:sp>
    </p:spTree>
    <p:extLst>
      <p:ext uri="{BB962C8B-B14F-4D97-AF65-F5344CB8AC3E}">
        <p14:creationId xmlns:p14="http://schemas.microsoft.com/office/powerpoint/2010/main" val="18050662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5231371C-6FC6-1620-9085-B28B4384B6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E09500EC-1400-B3C5-DFE3-06A055BDBCA0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7DF00A4D-0D46-8F50-B35D-27BF4C6A87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14686" y="0"/>
            <a:ext cx="7416823" cy="6859588"/>
          </a:xfrm>
          <a:prstGeom prst="rect">
            <a:avLst/>
          </a:prstGeom>
        </p:spPr>
      </p:pic>
      <p:sp>
        <p:nvSpPr>
          <p:cNvPr id="8" name="矩形 7">
            <a:extLst>
              <a:ext uri="{FF2B5EF4-FFF2-40B4-BE49-F238E27FC236}">
                <a16:creationId xmlns:a16="http://schemas.microsoft.com/office/drawing/2014/main" id="{5A08B0AD-9121-5E89-E4F8-F938BADA3F85}"/>
              </a:ext>
            </a:extLst>
          </p:cNvPr>
          <p:cNvSpPr/>
          <p:nvPr/>
        </p:nvSpPr>
        <p:spPr>
          <a:xfrm>
            <a:off x="1774726" y="3285778"/>
            <a:ext cx="648072" cy="50405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949394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43651424-16FF-FFAB-DCDA-F3D278A7737B}"/>
              </a:ext>
            </a:extLst>
          </p:cNvPr>
          <p:cNvSpPr txBox="1"/>
          <p:nvPr/>
        </p:nvSpPr>
        <p:spPr>
          <a:xfrm>
            <a:off x="7808302" y="638658"/>
            <a:ext cx="2769989" cy="54374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「須菩提。當來之世。若有善男子。善女人。能於此經受持讀誦。則為如來以佛智慧。悉知是人。悉見是人。皆得成就無量無邊功德。」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857B0DF4-6B79-C3E0-0D19-49730B79D11E}"/>
              </a:ext>
            </a:extLst>
          </p:cNvPr>
          <p:cNvSpPr txBox="1"/>
          <p:nvPr/>
        </p:nvSpPr>
        <p:spPr>
          <a:xfrm>
            <a:off x="457369" y="638658"/>
            <a:ext cx="4134465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金剛經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上教我們什麼？教的是總的原理原則，行門當中的總綱領：離相布施、無住生心，這是總綱領、總原則。簡單的講，心裡清淨、一塵不染，念念為利益一切眾生，要生這個心，決定不能有絲毫為自己的念頭。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4608B5AF-0378-29CA-1134-9CF983130ACE}"/>
              </a:ext>
            </a:extLst>
          </p:cNvPr>
          <p:cNvSpPr txBox="1"/>
          <p:nvPr/>
        </p:nvSpPr>
        <p:spPr>
          <a:xfrm>
            <a:off x="4789676" y="638658"/>
            <a:ext cx="2769989" cy="503951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受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，領納義趣，即是解也，思慧。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持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，如法而行，修慧。又執持，服膺不失。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讀誦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是聞慧。</a:t>
            </a:r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7EC17C5B-BC62-6D55-1379-9048E8CAAD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73975" y="837506"/>
            <a:ext cx="593839" cy="1878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66288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DCA10340-8BA9-040C-1BB8-D0A717071D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0F4BC20C-B774-CAFE-FE2F-B34886001ABA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11" name="圖片 10">
            <a:extLst>
              <a:ext uri="{FF2B5EF4-FFF2-40B4-BE49-F238E27FC236}">
                <a16:creationId xmlns:a16="http://schemas.microsoft.com/office/drawing/2014/main" id="{3A5F6BD8-4888-996C-53A5-4C5387306B7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431" y="45343"/>
            <a:ext cx="10700295" cy="6696819"/>
          </a:xfrm>
          <a:prstGeom prst="rect">
            <a:avLst/>
          </a:prstGeom>
        </p:spPr>
      </p:pic>
      <p:sp>
        <p:nvSpPr>
          <p:cNvPr id="12" name="矩形 11">
            <a:extLst>
              <a:ext uri="{FF2B5EF4-FFF2-40B4-BE49-F238E27FC236}">
                <a16:creationId xmlns:a16="http://schemas.microsoft.com/office/drawing/2014/main" id="{BFBC1886-A6C9-B383-0D9D-C482868C5690}"/>
              </a:ext>
            </a:extLst>
          </p:cNvPr>
          <p:cNvSpPr/>
          <p:nvPr/>
        </p:nvSpPr>
        <p:spPr>
          <a:xfrm>
            <a:off x="7031310" y="2853730"/>
            <a:ext cx="648072" cy="1008112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349291B2-DE9A-6959-C5B8-8FF90B8C0747}"/>
              </a:ext>
            </a:extLst>
          </p:cNvPr>
          <p:cNvSpPr/>
          <p:nvPr/>
        </p:nvSpPr>
        <p:spPr>
          <a:xfrm>
            <a:off x="7463358" y="4437906"/>
            <a:ext cx="504056" cy="72008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693186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3AFEEACA-0FE7-012F-E451-97EE0719E935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AFB01A77-6461-D03A-6594-650A2BD294E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4" name="文字方塊 3">
            <a:extLst>
              <a:ext uri="{FF2B5EF4-FFF2-40B4-BE49-F238E27FC236}">
                <a16:creationId xmlns:a16="http://schemas.microsoft.com/office/drawing/2014/main" id="{6966E024-2660-A442-078A-4DAB6CBCB161}"/>
              </a:ext>
            </a:extLst>
          </p:cNvPr>
          <p:cNvSpPr txBox="1"/>
          <p:nvPr/>
        </p:nvSpPr>
        <p:spPr>
          <a:xfrm>
            <a:off x="6578491" y="583702"/>
            <a:ext cx="3416320" cy="54374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「須菩提。若有善男子。善女人。初日分以恆河沙等身布施。中日分復以恆河沙等身布施。後日分亦以恆河沙等身布施。如是無量百千萬億劫。以身布施。」</a:t>
            </a: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6E9349BC-DD8A-0A84-4F84-19AA923909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35352" y="638658"/>
            <a:ext cx="547269" cy="5009958"/>
          </a:xfrm>
          <a:prstGeom prst="rect">
            <a:avLst/>
          </a:prstGeom>
        </p:spPr>
      </p:pic>
      <p:sp>
        <p:nvSpPr>
          <p:cNvPr id="8" name="文字方塊 7">
            <a:extLst>
              <a:ext uri="{FF2B5EF4-FFF2-40B4-BE49-F238E27FC236}">
                <a16:creationId xmlns:a16="http://schemas.microsoft.com/office/drawing/2014/main" id="{20C10218-2D3A-0F66-A55A-401CB1E4672A}"/>
              </a:ext>
            </a:extLst>
          </p:cNvPr>
          <p:cNvSpPr txBox="1"/>
          <p:nvPr/>
        </p:nvSpPr>
        <p:spPr>
          <a:xfrm>
            <a:off x="982638" y="583702"/>
            <a:ext cx="5355312" cy="54374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顯經功」，即是顯般若正智，此智乃是佛智，所謂無上正等正覺。世尊歷劫以來，為眾生故，勤苦修證所得，無實無虛之法。今將此法和盤托出，而成此經。為未見性者，示以真確之圖案。指引眾生到彼岸之方針。以親身經驗告人，俾有所遵循故也。</a:t>
            </a:r>
          </a:p>
        </p:txBody>
      </p:sp>
    </p:spTree>
    <p:extLst>
      <p:ext uri="{BB962C8B-B14F-4D97-AF65-F5344CB8AC3E}">
        <p14:creationId xmlns:p14="http://schemas.microsoft.com/office/powerpoint/2010/main" val="36700837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7B8796B6-BB08-680D-F91F-FDEE11783D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21915B69-C6AC-84B4-550D-9A1A7C6B4EB3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3B4F4C83-1EB5-179F-0DF7-056EDA4D1FB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431" y="45343"/>
            <a:ext cx="10700295" cy="6696819"/>
          </a:xfrm>
          <a:prstGeom prst="rect">
            <a:avLst/>
          </a:prstGeom>
        </p:spPr>
      </p:pic>
      <p:sp>
        <p:nvSpPr>
          <p:cNvPr id="7" name="矩形 6">
            <a:extLst>
              <a:ext uri="{FF2B5EF4-FFF2-40B4-BE49-F238E27FC236}">
                <a16:creationId xmlns:a16="http://schemas.microsoft.com/office/drawing/2014/main" id="{8115F9E5-FB43-5821-371D-8ABBFDDAC8D0}"/>
              </a:ext>
            </a:extLst>
          </p:cNvPr>
          <p:cNvSpPr/>
          <p:nvPr/>
        </p:nvSpPr>
        <p:spPr>
          <a:xfrm>
            <a:off x="7031310" y="2853730"/>
            <a:ext cx="648072" cy="1008112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FFE78BAF-9A2C-E28B-ACF0-8383AA060248}"/>
              </a:ext>
            </a:extLst>
          </p:cNvPr>
          <p:cNvSpPr/>
          <p:nvPr/>
        </p:nvSpPr>
        <p:spPr>
          <a:xfrm>
            <a:off x="5879182" y="4437906"/>
            <a:ext cx="504056" cy="648072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F5DC5B9B-20E1-2DE9-9548-B88B362FB643}"/>
              </a:ext>
            </a:extLst>
          </p:cNvPr>
          <p:cNvSpPr/>
          <p:nvPr/>
        </p:nvSpPr>
        <p:spPr>
          <a:xfrm>
            <a:off x="6671270" y="5662042"/>
            <a:ext cx="504056" cy="108012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600153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DC664D39-E260-2FEE-EE02-B81865BE3BD9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FDC54C76-E525-9979-8598-8FB11C3AD8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5" name="文字方塊 4">
            <a:extLst>
              <a:ext uri="{FF2B5EF4-FFF2-40B4-BE49-F238E27FC236}">
                <a16:creationId xmlns:a16="http://schemas.microsoft.com/office/drawing/2014/main" id="{9501FBED-7407-4EF2-A711-28D9ECA234BA}"/>
              </a:ext>
            </a:extLst>
          </p:cNvPr>
          <p:cNvSpPr txBox="1"/>
          <p:nvPr/>
        </p:nvSpPr>
        <p:spPr>
          <a:xfrm>
            <a:off x="5422279" y="644082"/>
            <a:ext cx="3005951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關鍵的字眼就在「不逆」這兩個字。如果做不到這兩個字，你聞經的福報還是比不上人家布施的福報，決定比不上的。如果是不逆的話，你超過他，真的超過他。</a:t>
            </a:r>
          </a:p>
        </p:txBody>
      </p:sp>
      <p:sp>
        <p:nvSpPr>
          <p:cNvPr id="4" name="文字方塊 3">
            <a:extLst>
              <a:ext uri="{FF2B5EF4-FFF2-40B4-BE49-F238E27FC236}">
                <a16:creationId xmlns:a16="http://schemas.microsoft.com/office/drawing/2014/main" id="{945211B2-514B-B700-007B-608608F889E2}"/>
              </a:ext>
            </a:extLst>
          </p:cNvPr>
          <p:cNvSpPr txBox="1"/>
          <p:nvPr/>
        </p:nvSpPr>
        <p:spPr>
          <a:xfrm>
            <a:off x="8517484" y="583702"/>
            <a:ext cx="1477328" cy="54374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「若復有人。聞此經典。信心不逆。其福勝彼。」</a:t>
            </a: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E3B22EE9-A7BE-B4E7-666D-794CA8E1F0B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92094" y="644082"/>
            <a:ext cx="662631" cy="4945952"/>
          </a:xfrm>
          <a:prstGeom prst="rect">
            <a:avLst/>
          </a:prstGeom>
        </p:spPr>
      </p:pic>
      <p:sp>
        <p:nvSpPr>
          <p:cNvPr id="8" name="文字方塊 7">
            <a:extLst>
              <a:ext uri="{FF2B5EF4-FFF2-40B4-BE49-F238E27FC236}">
                <a16:creationId xmlns:a16="http://schemas.microsoft.com/office/drawing/2014/main" id="{797A9D6A-3091-5894-51A2-B40B24F4439B}"/>
              </a:ext>
            </a:extLst>
          </p:cNvPr>
          <p:cNvSpPr txBox="1"/>
          <p:nvPr/>
        </p:nvSpPr>
        <p:spPr>
          <a:xfrm>
            <a:off x="2509178" y="583702"/>
            <a:ext cx="2769989" cy="54374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不逆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，不違也。聞此經，深信非依此行不可。發起一一如法行之之大心。是為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信心不逆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。即是發決定起行之信心。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0B96908B-76DE-E7CD-4318-04DC5268E2F6}"/>
              </a:ext>
            </a:extLst>
          </p:cNvPr>
          <p:cNvSpPr txBox="1"/>
          <p:nvPr/>
        </p:nvSpPr>
        <p:spPr>
          <a:xfrm>
            <a:off x="385520" y="583702"/>
            <a:ext cx="2123658" cy="54374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其福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，正指下文荷擔如來，當得菩提，果報不可思議。故非他福所可比擬。</a:t>
            </a:r>
          </a:p>
        </p:txBody>
      </p:sp>
    </p:spTree>
    <p:extLst>
      <p:ext uri="{BB962C8B-B14F-4D97-AF65-F5344CB8AC3E}">
        <p14:creationId xmlns:p14="http://schemas.microsoft.com/office/powerpoint/2010/main" val="11850664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32CB7879-9196-0A31-1425-8247DF855AC5}"/>
              </a:ext>
            </a:extLst>
          </p:cNvPr>
          <p:cNvSpPr txBox="1"/>
          <p:nvPr/>
        </p:nvSpPr>
        <p:spPr>
          <a:xfrm>
            <a:off x="10434494" y="545637"/>
            <a:ext cx="830997" cy="54374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「何況書寫受持讀誦。為人解說。」</a:t>
            </a: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E0D2B1E4-D37C-A139-4BA0-9FF298E2F8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98637" y="761174"/>
            <a:ext cx="701226" cy="2164564"/>
          </a:xfrm>
          <a:prstGeom prst="rect">
            <a:avLst/>
          </a:prstGeom>
        </p:spPr>
      </p:pic>
      <p:sp>
        <p:nvSpPr>
          <p:cNvPr id="8" name="文字方塊 7">
            <a:extLst>
              <a:ext uri="{FF2B5EF4-FFF2-40B4-BE49-F238E27FC236}">
                <a16:creationId xmlns:a16="http://schemas.microsoft.com/office/drawing/2014/main" id="{C3B0E428-E84D-200F-3349-B5335EB39AC6}"/>
              </a:ext>
            </a:extLst>
          </p:cNvPr>
          <p:cNvSpPr txBox="1"/>
          <p:nvPr/>
        </p:nvSpPr>
        <p:spPr>
          <a:xfrm>
            <a:off x="8877366" y="613784"/>
            <a:ext cx="1477328" cy="54374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發心即勝，正因其決定起行。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何況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者，顯其更勝。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DD749EB7-1EFF-4DA2-FE82-7D4899D35FBF}"/>
              </a:ext>
            </a:extLst>
          </p:cNvPr>
          <p:cNvSpPr txBox="1"/>
          <p:nvPr/>
        </p:nvSpPr>
        <p:spPr>
          <a:xfrm>
            <a:off x="6111869" y="545637"/>
            <a:ext cx="2769989" cy="54374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書寫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，為廣遍法施也。如今日發心弘揚流通，布施供養此經，無論印經、錄音帶、影帶、電腦軟件、</a:t>
            </a:r>
            <a:r>
              <a:rPr lang="en-US" altLang="zh-TW" sz="2800" b="1" dirty="0">
                <a:solidFill>
                  <a:schemeClr val="bg1"/>
                </a:solidFill>
              </a:rPr>
              <a:t>CD </a:t>
            </a:r>
            <a:r>
              <a:rPr lang="zh-TW" altLang="en-US" sz="2800" b="1" dirty="0">
                <a:solidFill>
                  <a:schemeClr val="bg1"/>
                </a:solidFill>
              </a:rPr>
              <a:t>等等，其功德與書寫等同。</a:t>
            </a: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1BF9F93A-1A45-8E48-7422-2611EA26470C}"/>
              </a:ext>
            </a:extLst>
          </p:cNvPr>
          <p:cNvSpPr txBox="1"/>
          <p:nvPr/>
        </p:nvSpPr>
        <p:spPr>
          <a:xfrm>
            <a:off x="62818" y="545637"/>
            <a:ext cx="6001643" cy="54374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受持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即是解行並進，所行不外離相施供，利益一切眾生。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讀誦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是薰習勝解，增長勝行。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為人解說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，是行法施以利眾。此經甚深，發心為眾解剖無謬，樂說無礙。令聞者得明義趣，啟發其信解受持之心也。足證其真是信心不逆。發此心時，悲智行願，一一具足，故能「荷擔如來」。</a:t>
            </a:r>
          </a:p>
        </p:txBody>
      </p:sp>
    </p:spTree>
    <p:extLst>
      <p:ext uri="{BB962C8B-B14F-4D97-AF65-F5344CB8AC3E}">
        <p14:creationId xmlns:p14="http://schemas.microsoft.com/office/powerpoint/2010/main" val="38435168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字方塊 5">
            <a:extLst>
              <a:ext uri="{FF2B5EF4-FFF2-40B4-BE49-F238E27FC236}">
                <a16:creationId xmlns:a16="http://schemas.microsoft.com/office/drawing/2014/main" id="{908847D6-A6D0-B48F-C6EE-30A1C4458ECB}"/>
              </a:ext>
            </a:extLst>
          </p:cNvPr>
          <p:cNvSpPr txBox="1"/>
          <p:nvPr/>
        </p:nvSpPr>
        <p:spPr>
          <a:xfrm>
            <a:off x="5087094" y="711073"/>
            <a:ext cx="6647974" cy="54374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上來四次較顯經功，次次增勝。初次（三六節）生信文中，能生信心，以此為實。乃至一念生淨信者，其福勝一大千界寶施。以明其趨向佛智，便是承佛家業也。二次（五四節）開解文初。三次（七十節）開解文中。今第四次（九七節），說在深解義趣及自證之法後。明其既能信心不逆，便不必經長時之苦行，便能如佛所證得者，而證得之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1D1E52E2-A9F5-EB35-8B7C-CA6F50D23340}"/>
              </a:ext>
            </a:extLst>
          </p:cNvPr>
          <p:cNvSpPr txBox="1"/>
          <p:nvPr/>
        </p:nvSpPr>
        <p:spPr>
          <a:xfrm>
            <a:off x="-313506" y="719096"/>
            <a:ext cx="5262979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這個經典境界不斷的向上提升，到這個地方可以說是很高的一個層次，能夠生起信心不逆，他對於經中的義趣，有相當深入的理解。這個心一生，他就能夠荷擔如來，就能夠續佛慧命、弘法利生，就得三寶加持。</a:t>
            </a:r>
          </a:p>
        </p:txBody>
      </p:sp>
    </p:spTree>
    <p:extLst>
      <p:ext uri="{BB962C8B-B14F-4D97-AF65-F5344CB8AC3E}">
        <p14:creationId xmlns:p14="http://schemas.microsoft.com/office/powerpoint/2010/main" val="3466367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26FB5661-2A82-8C56-0F2D-00A9EA37E4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D80C4E4D-3849-8BE7-3F59-6663A540581C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858C6C04-E03F-062F-F61F-6EA8F9819F2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431" y="45343"/>
            <a:ext cx="10700295" cy="6696819"/>
          </a:xfrm>
          <a:prstGeom prst="rect">
            <a:avLst/>
          </a:prstGeom>
        </p:spPr>
      </p:pic>
      <p:sp>
        <p:nvSpPr>
          <p:cNvPr id="7" name="矩形 6">
            <a:extLst>
              <a:ext uri="{FF2B5EF4-FFF2-40B4-BE49-F238E27FC236}">
                <a16:creationId xmlns:a16="http://schemas.microsoft.com/office/drawing/2014/main" id="{627121CC-A1F2-8765-0281-09203B1DFB9B}"/>
              </a:ext>
            </a:extLst>
          </p:cNvPr>
          <p:cNvSpPr/>
          <p:nvPr/>
        </p:nvSpPr>
        <p:spPr>
          <a:xfrm>
            <a:off x="7031310" y="2853730"/>
            <a:ext cx="648072" cy="1008112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73B3EA04-B159-3BD8-2446-24410B77D295}"/>
              </a:ext>
            </a:extLst>
          </p:cNvPr>
          <p:cNvSpPr/>
          <p:nvPr/>
        </p:nvSpPr>
        <p:spPr>
          <a:xfrm>
            <a:off x="5879182" y="4437906"/>
            <a:ext cx="504056" cy="648072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CEA64FAA-2342-4972-0543-1CEF324FA81A}"/>
              </a:ext>
            </a:extLst>
          </p:cNvPr>
          <p:cNvSpPr/>
          <p:nvPr/>
        </p:nvSpPr>
        <p:spPr>
          <a:xfrm>
            <a:off x="5951190" y="5662042"/>
            <a:ext cx="504056" cy="108012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407878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3CCCB719-7AB3-1810-A5A7-641092E5B45F}"/>
              </a:ext>
            </a:extLst>
          </p:cNvPr>
          <p:cNvSpPr txBox="1"/>
          <p:nvPr/>
        </p:nvSpPr>
        <p:spPr>
          <a:xfrm>
            <a:off x="9191550" y="549474"/>
            <a:ext cx="1477328" cy="54374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「須菩提。以要言之。是經有不可思議。不可稱量。無邊功德。」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1FA8A17B-4607-28D1-0CAB-490BDF29959C}"/>
              </a:ext>
            </a:extLst>
          </p:cNvPr>
          <p:cNvSpPr txBox="1"/>
          <p:nvPr/>
        </p:nvSpPr>
        <p:spPr>
          <a:xfrm>
            <a:off x="5663158" y="584975"/>
            <a:ext cx="3416320" cy="54374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不可思議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，指法身言，即是體也。性體空寂，離名字相、離言說相、離心緣相。故必須離相自證。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不可稱量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，指報身化身言，報化即是相用也。</a:t>
            </a: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F58DB36B-122E-54F9-7807-CDFE06D1FA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05875" y="693490"/>
            <a:ext cx="753576" cy="4032448"/>
          </a:xfrm>
          <a:prstGeom prst="rect">
            <a:avLst/>
          </a:prstGeom>
        </p:spPr>
      </p:pic>
      <p:sp>
        <p:nvSpPr>
          <p:cNvPr id="8" name="文字方塊 7">
            <a:extLst>
              <a:ext uri="{FF2B5EF4-FFF2-40B4-BE49-F238E27FC236}">
                <a16:creationId xmlns:a16="http://schemas.microsoft.com/office/drawing/2014/main" id="{58327A70-9A70-DC0A-126C-BB8ECF726A89}"/>
              </a:ext>
            </a:extLst>
          </p:cNvPr>
          <p:cNvSpPr txBox="1"/>
          <p:nvPr/>
        </p:nvSpPr>
        <p:spPr>
          <a:xfrm>
            <a:off x="334566" y="584975"/>
            <a:ext cx="5355312" cy="54374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無邊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以明事修，離四句之義。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功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，謂一超直入。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德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，謂體用圓彰。是此經教義，理事雙融，性修不二，能以一超直入之修功，成就體用圓彰之性德者。此是將無量無邊功德約自行者說。若言利他，則有令人成體用無邊之三身，以利益眾生，同證菩提。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794DE920-5239-CB4E-8E88-785713558348}"/>
              </a:ext>
            </a:extLst>
          </p:cNvPr>
          <p:cNvSpPr txBox="1"/>
          <p:nvPr/>
        </p:nvSpPr>
        <p:spPr>
          <a:xfrm>
            <a:off x="10520793" y="2979732"/>
            <a:ext cx="830997" cy="387985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（約緣起明、約荷擔明）</a:t>
            </a:r>
            <a:endParaRPr lang="zh-TW" altLang="en-US" sz="2800" b="1" dirty="0">
              <a:solidFill>
                <a:srgbClr val="FFFF00"/>
              </a:solidFill>
            </a:endParaRP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2905DA17-A37F-DCF5-377B-46BB7C6E6547}"/>
              </a:ext>
            </a:extLst>
          </p:cNvPr>
          <p:cNvSpPr/>
          <p:nvPr/>
        </p:nvSpPr>
        <p:spPr>
          <a:xfrm>
            <a:off x="11351790" y="3717826"/>
            <a:ext cx="504056" cy="648072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491329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2" grpId="0"/>
      <p:bldP spid="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16D495F4-658C-4468-9CEB-8AB610232CD0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03A81F5D-904B-68AF-CCFC-DC6CF28230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4" name="文字方塊 3">
            <a:extLst>
              <a:ext uri="{FF2B5EF4-FFF2-40B4-BE49-F238E27FC236}">
                <a16:creationId xmlns:a16="http://schemas.microsoft.com/office/drawing/2014/main" id="{A3F7A27C-50EF-4A61-C602-175C3150B873}"/>
              </a:ext>
            </a:extLst>
          </p:cNvPr>
          <p:cNvSpPr txBox="1"/>
          <p:nvPr/>
        </p:nvSpPr>
        <p:spPr>
          <a:xfrm>
            <a:off x="2710830" y="693490"/>
            <a:ext cx="7940635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我們念佛人，要</a:t>
            </a:r>
            <a:r>
              <a:rPr lang="zh-CN" altLang="en-US" sz="2800" dirty="0">
                <a:solidFill>
                  <a:srgbClr val="FFFF00"/>
                </a:solidFill>
              </a:rPr>
              <a:t>是</a:t>
            </a:r>
            <a:r>
              <a:rPr lang="zh-TW" altLang="en-US" sz="2800" dirty="0">
                <a:solidFill>
                  <a:srgbClr val="FFFF00"/>
                </a:solidFill>
              </a:rPr>
              <a:t>不離相，不能念到理一心不亂。如果要念到理一心不亂，這是用金剛般若來幫助我們念佛，念到理一心不亂，一到西方極樂世界就花開見佛。那個成佛太快太快了，實在不可思議！凡夫成佛，成圓教究竟圓滿佛，問題就是你肯不肯放下。同樣的，往生難不難？你果然能夠把身心世界一切放下，想什麼時候往生就什麼時候往生，一點都不難。</a:t>
            </a:r>
          </a:p>
        </p:txBody>
      </p:sp>
    </p:spTree>
    <p:extLst>
      <p:ext uri="{BB962C8B-B14F-4D97-AF65-F5344CB8AC3E}">
        <p14:creationId xmlns:p14="http://schemas.microsoft.com/office/powerpoint/2010/main" val="3864366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B330B1AD-F351-3AAC-B4B8-9235F22CCBEF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09E1CEA9-27A0-A635-3274-2257DC2984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4" name="文字方塊 3">
            <a:extLst>
              <a:ext uri="{FF2B5EF4-FFF2-40B4-BE49-F238E27FC236}">
                <a16:creationId xmlns:a16="http://schemas.microsoft.com/office/drawing/2014/main" id="{8C6A1437-3E66-1DDB-46F4-4CC0E1D85BBA}"/>
              </a:ext>
            </a:extLst>
          </p:cNvPr>
          <p:cNvSpPr txBox="1"/>
          <p:nvPr/>
        </p:nvSpPr>
        <p:spPr>
          <a:xfrm>
            <a:off x="8399462" y="558472"/>
            <a:ext cx="1477328" cy="54374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「如來為發大乘者說。為發最上乘者說。」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2B447351-B7FF-EF82-EFE7-9276D03435E4}"/>
              </a:ext>
            </a:extLst>
          </p:cNvPr>
          <p:cNvSpPr txBox="1"/>
          <p:nvPr/>
        </p:nvSpPr>
        <p:spPr>
          <a:xfrm>
            <a:off x="3574926" y="556379"/>
            <a:ext cx="2769989" cy="54374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如來既為如是發心者說，則信心不逆，依教奉行之人，其發心可知。其開佛知見可知，其為紹隆佛種亦可知。則為發心勝、根器勝也。</a:t>
            </a: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41538EEB-0778-BCE5-CF8A-4CD5DE2A1FC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55646" y="693489"/>
            <a:ext cx="661102" cy="2901455"/>
          </a:xfrm>
          <a:prstGeom prst="rect">
            <a:avLst/>
          </a:prstGeom>
        </p:spPr>
      </p:pic>
      <p:sp>
        <p:nvSpPr>
          <p:cNvPr id="8" name="文字方塊 7">
            <a:extLst>
              <a:ext uri="{FF2B5EF4-FFF2-40B4-BE49-F238E27FC236}">
                <a16:creationId xmlns:a16="http://schemas.microsoft.com/office/drawing/2014/main" id="{2D399453-E85F-29F8-7F9B-25255E677118}"/>
              </a:ext>
            </a:extLst>
          </p:cNvPr>
          <p:cNvSpPr txBox="1"/>
          <p:nvPr/>
        </p:nvSpPr>
        <p:spPr>
          <a:xfrm>
            <a:off x="6752314" y="462056"/>
            <a:ext cx="1477328" cy="54374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發大乘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，謂發行菩薩道之心。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發最上乘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，謂發紹隆佛種之心。</a:t>
            </a:r>
          </a:p>
        </p:txBody>
      </p:sp>
    </p:spTree>
    <p:extLst>
      <p:ext uri="{BB962C8B-B14F-4D97-AF65-F5344CB8AC3E}">
        <p14:creationId xmlns:p14="http://schemas.microsoft.com/office/powerpoint/2010/main" val="23068898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03AE1929-458C-2104-BA1A-B012C0DEEAB5}"/>
              </a:ext>
            </a:extLst>
          </p:cNvPr>
          <p:cNvSpPr txBox="1"/>
          <p:nvPr/>
        </p:nvSpPr>
        <p:spPr>
          <a:xfrm>
            <a:off x="6708437" y="558472"/>
            <a:ext cx="3416320" cy="54374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「若有人能受持讀誦。廣為人說。如來悉知是人。悉見是人。皆成就不可量。不可稱。無有邊。不可思議功德。如是人等。則為荷擔如來阿耨多羅三藐三菩提。」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D427376D-5A4B-1218-FC81-B6E61B6F43AE}"/>
              </a:ext>
            </a:extLst>
          </p:cNvPr>
          <p:cNvSpPr txBox="1"/>
          <p:nvPr/>
        </p:nvSpPr>
        <p:spPr>
          <a:xfrm>
            <a:off x="3772659" y="558472"/>
            <a:ext cx="2769989" cy="54374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初發心修行之凡夫，其福勝彼長劫苦行之菩薩者，因其發紹隆佛種之心，修紹隆佛種之行故也。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荷擔如來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，正明其能紹隆佛種也。</a:t>
            </a: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7C0D39C2-B0D3-DEFA-A0A7-49A9349987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91100" y="765498"/>
            <a:ext cx="717985" cy="3744416"/>
          </a:xfrm>
          <a:prstGeom prst="rect">
            <a:avLst/>
          </a:prstGeom>
        </p:spPr>
      </p:pic>
      <p:sp>
        <p:nvSpPr>
          <p:cNvPr id="8" name="文字方塊 7">
            <a:extLst>
              <a:ext uri="{FF2B5EF4-FFF2-40B4-BE49-F238E27FC236}">
                <a16:creationId xmlns:a16="http://schemas.microsoft.com/office/drawing/2014/main" id="{0EFC4855-F956-AA85-6D2D-D71FAC518063}"/>
              </a:ext>
            </a:extLst>
          </p:cNvPr>
          <p:cNvSpPr txBox="1"/>
          <p:nvPr/>
        </p:nvSpPr>
        <p:spPr>
          <a:xfrm>
            <a:off x="190550" y="558472"/>
            <a:ext cx="3416320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大乘法裡面常說，不但是菩薩，諸佛如來不輕初學，這是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華嚴經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的教義。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華嚴經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是一位攝一切位，等覺菩薩不敢輕慢初學。</a:t>
            </a:r>
          </a:p>
        </p:txBody>
      </p:sp>
      <p:sp>
        <p:nvSpPr>
          <p:cNvPr id="9" name="匾額 8" descr="佛學概要十四講表 習講">
            <a:extLst>
              <a:ext uri="{FF2B5EF4-FFF2-40B4-BE49-F238E27FC236}">
                <a16:creationId xmlns:a16="http://schemas.microsoft.com/office/drawing/2014/main" id="{99A73625-759F-DA38-600A-7649CA774AC4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id="{75EDE3CC-FC9F-8749-9936-8B428C2CB21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</p:spTree>
    <p:extLst>
      <p:ext uri="{BB962C8B-B14F-4D97-AF65-F5344CB8AC3E}">
        <p14:creationId xmlns:p14="http://schemas.microsoft.com/office/powerpoint/2010/main" val="4365711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9D4068DB-6EFC-8266-5F5E-778B8A21B257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1B1D1571-0F4A-BE35-80DF-26872E0FE0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4" name="文字方塊 3">
            <a:extLst>
              <a:ext uri="{FF2B5EF4-FFF2-40B4-BE49-F238E27FC236}">
                <a16:creationId xmlns:a16="http://schemas.microsoft.com/office/drawing/2014/main" id="{F60CC84C-A84A-17DA-EEB0-808B401BCBC1}"/>
              </a:ext>
            </a:extLst>
          </p:cNvPr>
          <p:cNvSpPr txBox="1"/>
          <p:nvPr/>
        </p:nvSpPr>
        <p:spPr>
          <a:xfrm>
            <a:off x="7895406" y="561575"/>
            <a:ext cx="2123658" cy="54374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「何以故。須菩提。若樂小法者。著我見人見眾生見壽者見。則於此經。不能聽受讀誦。為人解說。」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314E27A0-4310-ADC6-1B20-F968A8FB88C0}"/>
              </a:ext>
            </a:extLst>
          </p:cNvPr>
          <p:cNvSpPr txBox="1"/>
          <p:nvPr/>
        </p:nvSpPr>
        <p:spPr>
          <a:xfrm>
            <a:off x="499962" y="621482"/>
            <a:ext cx="4062651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不了義是人天法。現在我們也聽到許多人標榜人間淨土，勸人修行不要往生西方世界，勸他來生還作人，還當法師。這樣的論調，在現前社會上也很普遍。這都是喜歡小法的，這是不了義法。</a:t>
            </a: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A190FF37-7819-B4BB-DB22-909588EA6C2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71670" y="621482"/>
            <a:ext cx="584159" cy="1965552"/>
          </a:xfrm>
          <a:prstGeom prst="rect">
            <a:avLst/>
          </a:prstGeom>
        </p:spPr>
      </p:pic>
      <p:sp>
        <p:nvSpPr>
          <p:cNvPr id="8" name="文字方塊 7">
            <a:extLst>
              <a:ext uri="{FF2B5EF4-FFF2-40B4-BE49-F238E27FC236}">
                <a16:creationId xmlns:a16="http://schemas.microsoft.com/office/drawing/2014/main" id="{E60E0864-EC68-5BB0-FD8A-9869107B9321}"/>
              </a:ext>
            </a:extLst>
          </p:cNvPr>
          <p:cNvSpPr txBox="1"/>
          <p:nvPr/>
        </p:nvSpPr>
        <p:spPr>
          <a:xfrm>
            <a:off x="4815219" y="561575"/>
            <a:ext cx="2769989" cy="54374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小法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謂小乘法，兼指不了義法。正是「無上深經」反面。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樂小法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又是「聞此經典，信心不逆」之反面。是借反面以顯正面之義也。</a:t>
            </a:r>
          </a:p>
        </p:txBody>
      </p:sp>
    </p:spTree>
    <p:extLst>
      <p:ext uri="{BB962C8B-B14F-4D97-AF65-F5344CB8AC3E}">
        <p14:creationId xmlns:p14="http://schemas.microsoft.com/office/powerpoint/2010/main" val="3045365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E53B26C4-B7AC-1268-76FE-D6A59A188109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CB069CA1-F6D8-5942-3CBB-7DCB24B5B8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4" name="文字方塊 3">
            <a:extLst>
              <a:ext uri="{FF2B5EF4-FFF2-40B4-BE49-F238E27FC236}">
                <a16:creationId xmlns:a16="http://schemas.microsoft.com/office/drawing/2014/main" id="{E6EE27C7-0B4A-42D1-B4A5-AE2F1EFEC300}"/>
              </a:ext>
            </a:extLst>
          </p:cNvPr>
          <p:cNvSpPr txBox="1"/>
          <p:nvPr/>
        </p:nvSpPr>
        <p:spPr>
          <a:xfrm>
            <a:off x="7895406" y="583702"/>
            <a:ext cx="830997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/>
                </a:solidFill>
              </a:rPr>
              <a:t>一念不覺生三細</a:t>
            </a:r>
            <a:endParaRPr lang="zh-TW" altLang="en-US" sz="2800" b="1" dirty="0">
              <a:solidFill>
                <a:schemeClr val="bg1"/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7F1647A6-6FB0-9FFB-0D08-74F54CE437E1}"/>
              </a:ext>
            </a:extLst>
          </p:cNvPr>
          <p:cNvSpPr txBox="1"/>
          <p:nvPr/>
        </p:nvSpPr>
        <p:spPr>
          <a:xfrm>
            <a:off x="9430092" y="583702"/>
            <a:ext cx="1477328" cy="54374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此經前後所明，祇是一意。不過前半亦淺亦深，後半有深無淺。</a:t>
            </a: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95CC6F9B-301B-72F6-121C-6377F7132F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76425" y="231662"/>
            <a:ext cx="2042817" cy="6396261"/>
          </a:xfrm>
          <a:prstGeom prst="rect">
            <a:avLst/>
          </a:prstGeom>
        </p:spPr>
      </p:pic>
      <p:pic>
        <p:nvPicPr>
          <p:cNvPr id="15" name="圖片 14">
            <a:extLst>
              <a:ext uri="{FF2B5EF4-FFF2-40B4-BE49-F238E27FC236}">
                <a16:creationId xmlns:a16="http://schemas.microsoft.com/office/drawing/2014/main" id="{5F1AF510-C9FB-A828-F41B-D97FBE49778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9984" y="3429793"/>
            <a:ext cx="4574690" cy="2483807"/>
          </a:xfrm>
          <a:prstGeom prst="rect">
            <a:avLst/>
          </a:prstGeom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6FEC5053-5FA8-3BDE-6DD7-B5CB7FA1032C}"/>
              </a:ext>
            </a:extLst>
          </p:cNvPr>
          <p:cNvSpPr txBox="1"/>
          <p:nvPr/>
        </p:nvSpPr>
        <p:spPr>
          <a:xfrm>
            <a:off x="3341289" y="99364"/>
            <a:ext cx="692497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200" b="1" dirty="0"/>
              <a:t>（業相）</a:t>
            </a:r>
            <a:endParaRPr lang="zh-TW" altLang="en-US" sz="2200" b="1" dirty="0"/>
          </a:p>
        </p:txBody>
      </p:sp>
    </p:spTree>
    <p:extLst>
      <p:ext uri="{BB962C8B-B14F-4D97-AF65-F5344CB8AC3E}">
        <p14:creationId xmlns:p14="http://schemas.microsoft.com/office/powerpoint/2010/main" val="36676965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29D69C56-BBA2-36DC-0D64-9A2119BA4D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9DB0329A-5279-DC73-6CB9-E008E71A9C5A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5A680000-5F36-9819-7D30-E3386EBE10F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431" y="45343"/>
            <a:ext cx="10700295" cy="6696819"/>
          </a:xfrm>
          <a:prstGeom prst="rect">
            <a:avLst/>
          </a:prstGeom>
        </p:spPr>
      </p:pic>
      <p:sp>
        <p:nvSpPr>
          <p:cNvPr id="7" name="矩形 6">
            <a:extLst>
              <a:ext uri="{FF2B5EF4-FFF2-40B4-BE49-F238E27FC236}">
                <a16:creationId xmlns:a16="http://schemas.microsoft.com/office/drawing/2014/main" id="{F05D616D-0E34-04D6-8183-D3F11BBF4D94}"/>
              </a:ext>
            </a:extLst>
          </p:cNvPr>
          <p:cNvSpPr/>
          <p:nvPr/>
        </p:nvSpPr>
        <p:spPr>
          <a:xfrm>
            <a:off x="7031310" y="2853730"/>
            <a:ext cx="648072" cy="1008112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B9921176-EEBA-E26C-F066-26D0C561EF60}"/>
              </a:ext>
            </a:extLst>
          </p:cNvPr>
          <p:cNvSpPr/>
          <p:nvPr/>
        </p:nvSpPr>
        <p:spPr>
          <a:xfrm>
            <a:off x="5879182" y="4437906"/>
            <a:ext cx="504056" cy="648072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A14B6803-9BCB-ECBE-03EA-4C5E654461BB}"/>
              </a:ext>
            </a:extLst>
          </p:cNvPr>
          <p:cNvSpPr/>
          <p:nvPr/>
        </p:nvSpPr>
        <p:spPr>
          <a:xfrm>
            <a:off x="5159102" y="5662042"/>
            <a:ext cx="504056" cy="108012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855507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DE351A0A-D27B-5BCA-4C21-B0424CAE0DB8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07A5754C-B81A-E511-6AFA-391B1747CE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4" name="文字方塊 3">
            <a:extLst>
              <a:ext uri="{FF2B5EF4-FFF2-40B4-BE49-F238E27FC236}">
                <a16:creationId xmlns:a16="http://schemas.microsoft.com/office/drawing/2014/main" id="{3651BDCF-3D92-3132-FA55-8D337BE40CB3}"/>
              </a:ext>
            </a:extLst>
          </p:cNvPr>
          <p:cNvSpPr txBox="1"/>
          <p:nvPr/>
        </p:nvSpPr>
        <p:spPr>
          <a:xfrm>
            <a:off x="7168478" y="561575"/>
            <a:ext cx="2769989" cy="54374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「須菩提。在在處處。若有此經。一切世間天人阿脩羅。所應供養。當知此處。則為是塔。皆應恭敬。作禮圍繞。以諸華香而散其處。」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9DD8BAED-4747-3737-3467-0593FAD564B0}"/>
              </a:ext>
            </a:extLst>
          </p:cNvPr>
          <p:cNvSpPr txBox="1"/>
          <p:nvPr/>
        </p:nvSpPr>
        <p:spPr>
          <a:xfrm>
            <a:off x="1486694" y="595216"/>
            <a:ext cx="5355312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在在處處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，有應宏揚遍一切處，無處不在之意。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一切世間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謂遍法界、盡未來，一切天龍八部、四生六道，所應擁護。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供養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，表其擁護也。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所應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者，是明供養為一切眾生之責。故一切眾生，皆應極力弘揚，令在在處處，皆有此經。</a:t>
            </a: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F1DF7E8E-82DD-627B-D3AD-8DBD9DD755C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27654" y="703061"/>
            <a:ext cx="649225" cy="2825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59022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0E67A6AE-3278-C379-9E78-7476BA21AEED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488230CA-8158-9697-4329-F5819EAB7C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4" name="文字方塊 3">
            <a:extLst>
              <a:ext uri="{FF2B5EF4-FFF2-40B4-BE49-F238E27FC236}">
                <a16:creationId xmlns:a16="http://schemas.microsoft.com/office/drawing/2014/main" id="{0F72EA3F-49C7-F113-D1BB-0E458A0511FE}"/>
              </a:ext>
            </a:extLst>
          </p:cNvPr>
          <p:cNvSpPr txBox="1"/>
          <p:nvPr/>
        </p:nvSpPr>
        <p:spPr>
          <a:xfrm>
            <a:off x="7319342" y="765498"/>
            <a:ext cx="3416320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則為是塔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，經即是塔。前言「經典所在之處，即為有佛，若尊重弟子」。此處比前意深。應知此經為三寶命脈所關也。以此經能成三德、現三身耳。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FE936B62-8173-2328-45A6-433F008E1EEA}"/>
              </a:ext>
            </a:extLst>
          </p:cNvPr>
          <p:cNvSpPr txBox="1"/>
          <p:nvPr/>
        </p:nvSpPr>
        <p:spPr>
          <a:xfrm>
            <a:off x="3142878" y="765498"/>
            <a:ext cx="4062651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供養必用香花。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花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表莊嚴，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香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表清潔。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花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為果之因，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散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之，表種福慧雙修之因，證福慧莊嚴之果。又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香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為佛之使。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散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之，表三業清淨，感應道交也。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4F86836F-EFA2-703D-15CF-FCB70F387981}"/>
              </a:ext>
            </a:extLst>
          </p:cNvPr>
          <p:cNvSpPr txBox="1"/>
          <p:nvPr/>
        </p:nvSpPr>
        <p:spPr>
          <a:xfrm>
            <a:off x="876951" y="765498"/>
            <a:ext cx="2123658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經所在處，如是殊勝。則信心不逆、依教奉行之人，其福德之殊勝可知。</a:t>
            </a: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AA57C5E2-2A80-46F6-C7FE-6B4E932FC6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8" name="匾額 7" descr="佛學概要十四講表 習講">
            <a:extLst>
              <a:ext uri="{FF2B5EF4-FFF2-40B4-BE49-F238E27FC236}">
                <a16:creationId xmlns:a16="http://schemas.microsoft.com/office/drawing/2014/main" id="{43CC86A4-CCC7-E215-37E2-DF492A706832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449944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8B737059-269B-C51C-9797-BE731165BFFE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877E716F-5875-B320-7DFA-08180AECAF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02E8D00A-6EC9-4786-163D-530085A285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10" name="匾額 9" descr="佛學概要十四講表 習講">
            <a:extLst>
              <a:ext uri="{FF2B5EF4-FFF2-40B4-BE49-F238E27FC236}">
                <a16:creationId xmlns:a16="http://schemas.microsoft.com/office/drawing/2014/main" id="{209BD6DC-1EA5-B527-1A3D-86E339192394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14" name="圖片 13">
            <a:extLst>
              <a:ext uri="{FF2B5EF4-FFF2-40B4-BE49-F238E27FC236}">
                <a16:creationId xmlns:a16="http://schemas.microsoft.com/office/drawing/2014/main" id="{9570411C-DF04-66D6-5E56-CEE6C75D257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039" y="9376"/>
            <a:ext cx="10700295" cy="6696819"/>
          </a:xfrm>
          <a:prstGeom prst="rect">
            <a:avLst/>
          </a:prstGeom>
        </p:spPr>
      </p:pic>
      <p:sp>
        <p:nvSpPr>
          <p:cNvPr id="15" name="矩形 14">
            <a:extLst>
              <a:ext uri="{FF2B5EF4-FFF2-40B4-BE49-F238E27FC236}">
                <a16:creationId xmlns:a16="http://schemas.microsoft.com/office/drawing/2014/main" id="{9FC2A4D7-9B3A-F3C2-B652-2B0A205D1EEF}"/>
              </a:ext>
            </a:extLst>
          </p:cNvPr>
          <p:cNvSpPr/>
          <p:nvPr/>
        </p:nvSpPr>
        <p:spPr>
          <a:xfrm>
            <a:off x="4221567" y="4437906"/>
            <a:ext cx="648072" cy="144016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6" name="矩形 15">
            <a:extLst>
              <a:ext uri="{FF2B5EF4-FFF2-40B4-BE49-F238E27FC236}">
                <a16:creationId xmlns:a16="http://schemas.microsoft.com/office/drawing/2014/main" id="{3A4C7D5F-14BE-CCBA-C63B-0D66DD275212}"/>
              </a:ext>
            </a:extLst>
          </p:cNvPr>
          <p:cNvSpPr/>
          <p:nvPr/>
        </p:nvSpPr>
        <p:spPr>
          <a:xfrm>
            <a:off x="3862958" y="2817726"/>
            <a:ext cx="576064" cy="108012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770710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97E1D4CF-BD76-612F-0DE7-C225E1209096}"/>
              </a:ext>
            </a:extLst>
          </p:cNvPr>
          <p:cNvSpPr txBox="1"/>
          <p:nvPr/>
        </p:nvSpPr>
        <p:spPr>
          <a:xfrm>
            <a:off x="8977621" y="561575"/>
            <a:ext cx="2123658" cy="54374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「復次。須菩提。善男子。善女人。受持讀誦此經。若為人輕賤。是人先世罪業。應墮惡道。」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8E29B393-2704-2C03-B334-27DD86CB9FEB}"/>
              </a:ext>
            </a:extLst>
          </p:cNvPr>
          <p:cNvSpPr txBox="1"/>
          <p:nvPr/>
        </p:nvSpPr>
        <p:spPr>
          <a:xfrm>
            <a:off x="6566730" y="650703"/>
            <a:ext cx="2123658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因教義殊勝，能滅先世重罪，得無上菩提。欲證菩提，必先消除夙障，福德方為圓滿。</a:t>
            </a: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05F734DC-78EB-D232-4F79-B80794FE5C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81877" y="693489"/>
            <a:ext cx="717985" cy="4853311"/>
          </a:xfrm>
          <a:prstGeom prst="rect">
            <a:avLst/>
          </a:prstGeom>
        </p:spPr>
      </p:pic>
      <p:sp>
        <p:nvSpPr>
          <p:cNvPr id="8" name="文字方塊 7">
            <a:extLst>
              <a:ext uri="{FF2B5EF4-FFF2-40B4-BE49-F238E27FC236}">
                <a16:creationId xmlns:a16="http://schemas.microsoft.com/office/drawing/2014/main" id="{7BE2F039-0DB6-CC73-68AD-B88A45CD265F}"/>
              </a:ext>
            </a:extLst>
          </p:cNvPr>
          <p:cNvSpPr txBox="1"/>
          <p:nvPr/>
        </p:nvSpPr>
        <p:spPr>
          <a:xfrm>
            <a:off x="3509509" y="650703"/>
            <a:ext cx="2769989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為人輕賤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，如訕謗屈辱等。廣言之，凡遇困難拂逆之事皆是。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是人先世罪業應墮惡道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，明其被人輕賤之故也。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F21F4D07-B381-665E-E95C-B4EC206B2298}"/>
              </a:ext>
            </a:extLst>
          </p:cNvPr>
          <p:cNvSpPr txBox="1"/>
          <p:nvPr/>
        </p:nvSpPr>
        <p:spPr>
          <a:xfrm>
            <a:off x="622598" y="650703"/>
            <a:ext cx="2769989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起惑為造業招苦之根。惑滅則業苦隨之而滅。三障既消，便三德圓成、三身圓顯。此經，的是斷惑除障，達於究竟之經。</a:t>
            </a:r>
          </a:p>
        </p:txBody>
      </p:sp>
    </p:spTree>
    <p:extLst>
      <p:ext uri="{BB962C8B-B14F-4D97-AF65-F5344CB8AC3E}">
        <p14:creationId xmlns:p14="http://schemas.microsoft.com/office/powerpoint/2010/main" val="41979535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匾額 23" descr="佛學概要十四講表 習講">
            <a:extLst>
              <a:ext uri="{FF2B5EF4-FFF2-40B4-BE49-F238E27FC236}">
                <a16:creationId xmlns:a16="http://schemas.microsoft.com/office/drawing/2014/main" id="{580ED0C7-D738-C4FD-046C-348333F5DD16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25" name="圖片 24">
            <a:extLst>
              <a:ext uri="{FF2B5EF4-FFF2-40B4-BE49-F238E27FC236}">
                <a16:creationId xmlns:a16="http://schemas.microsoft.com/office/drawing/2014/main" id="{E78E5D52-B1DE-2CF8-E319-B4E3209548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pic>
        <p:nvPicPr>
          <p:cNvPr id="29" name="圖片 28">
            <a:extLst>
              <a:ext uri="{FF2B5EF4-FFF2-40B4-BE49-F238E27FC236}">
                <a16:creationId xmlns:a16="http://schemas.microsoft.com/office/drawing/2014/main" id="{7D4A2324-C057-0985-80EF-9912835794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30" name="匾額 29" descr="佛學概要十四講表 習講">
            <a:extLst>
              <a:ext uri="{FF2B5EF4-FFF2-40B4-BE49-F238E27FC236}">
                <a16:creationId xmlns:a16="http://schemas.microsoft.com/office/drawing/2014/main" id="{C5110A5E-9582-901C-01DB-819FB66AC7D1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34" name="圖片 33">
            <a:extLst>
              <a:ext uri="{FF2B5EF4-FFF2-40B4-BE49-F238E27FC236}">
                <a16:creationId xmlns:a16="http://schemas.microsoft.com/office/drawing/2014/main" id="{4C6D42EF-82BC-3283-29AB-20FAFDB1B6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431" y="45343"/>
            <a:ext cx="10700295" cy="6696819"/>
          </a:xfrm>
          <a:prstGeom prst="rect">
            <a:avLst/>
          </a:prstGeom>
        </p:spPr>
      </p:pic>
      <p:sp>
        <p:nvSpPr>
          <p:cNvPr id="35" name="矩形 34">
            <a:extLst>
              <a:ext uri="{FF2B5EF4-FFF2-40B4-BE49-F238E27FC236}">
                <a16:creationId xmlns:a16="http://schemas.microsoft.com/office/drawing/2014/main" id="{FD524213-3001-E7A8-0BF6-AA39D619C457}"/>
              </a:ext>
            </a:extLst>
          </p:cNvPr>
          <p:cNvSpPr/>
          <p:nvPr/>
        </p:nvSpPr>
        <p:spPr>
          <a:xfrm>
            <a:off x="3430910" y="4437906"/>
            <a:ext cx="648072" cy="144016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6" name="矩形 35">
            <a:extLst>
              <a:ext uri="{FF2B5EF4-FFF2-40B4-BE49-F238E27FC236}">
                <a16:creationId xmlns:a16="http://schemas.microsoft.com/office/drawing/2014/main" id="{97AF9043-0B13-A023-BB11-2CF1E3302589}"/>
              </a:ext>
            </a:extLst>
          </p:cNvPr>
          <p:cNvSpPr/>
          <p:nvPr/>
        </p:nvSpPr>
        <p:spPr>
          <a:xfrm>
            <a:off x="3862958" y="2817726"/>
            <a:ext cx="504056" cy="108012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130383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文字方塊 3">
            <a:extLst>
              <a:ext uri="{FF2B5EF4-FFF2-40B4-BE49-F238E27FC236}">
                <a16:creationId xmlns:a16="http://schemas.microsoft.com/office/drawing/2014/main" id="{97E1D4CF-BD76-612F-0DE7-C225E1209096}"/>
              </a:ext>
            </a:extLst>
          </p:cNvPr>
          <p:cNvSpPr txBox="1"/>
          <p:nvPr/>
        </p:nvSpPr>
        <p:spPr>
          <a:xfrm>
            <a:off x="9551590" y="711073"/>
            <a:ext cx="1477328" cy="54374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「以今世人輕賤故。先世罪業則為消滅。當得阿耨多羅三藐三菩提。」</a:t>
            </a:r>
          </a:p>
        </p:txBody>
      </p:sp>
      <p:sp>
        <p:nvSpPr>
          <p:cNvPr id="16" name="文字方塊 4">
            <a:extLst>
              <a:ext uri="{FF2B5EF4-FFF2-40B4-BE49-F238E27FC236}">
                <a16:creationId xmlns:a16="http://schemas.microsoft.com/office/drawing/2014/main" id="{8E29B393-2704-2C03-B334-27DD86CB9FEB}"/>
              </a:ext>
            </a:extLst>
          </p:cNvPr>
          <p:cNvSpPr txBox="1"/>
          <p:nvPr/>
        </p:nvSpPr>
        <p:spPr>
          <a:xfrm>
            <a:off x="4702276" y="854698"/>
            <a:ext cx="4708981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此正明經功不可思議也。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以今世人輕賤故，先世罪業則為消滅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。當知佛經常說，善惡二業，各有因果，各各並存，不能抵消。故經百千劫，其業不亡也。然則奈何，惟有極力消滅惡種之一法耳。</a:t>
            </a:r>
          </a:p>
        </p:txBody>
      </p:sp>
      <p:sp>
        <p:nvSpPr>
          <p:cNvPr id="17" name="文字方塊 8">
            <a:extLst>
              <a:ext uri="{FF2B5EF4-FFF2-40B4-BE49-F238E27FC236}">
                <a16:creationId xmlns:a16="http://schemas.microsoft.com/office/drawing/2014/main" id="{F21F4D07-B381-665E-E95C-B4EC206B2298}"/>
              </a:ext>
            </a:extLst>
          </p:cNvPr>
          <p:cNvSpPr txBox="1"/>
          <p:nvPr/>
        </p:nvSpPr>
        <p:spPr>
          <a:xfrm>
            <a:off x="-673546" y="819663"/>
            <a:ext cx="5355312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若依最上乘了義之教，修殊勝因，剋殊勝果。如念阿彌陀佛，求生淨土。便可將夙世所有惡種，連根帶葉及其將成未成之果，斬斷剷除。豈止善果先熟，不令惡果得成已哉。</a:t>
            </a:r>
          </a:p>
        </p:txBody>
      </p:sp>
      <p:pic>
        <p:nvPicPr>
          <p:cNvPr id="18" name="圖片 17">
            <a:extLst>
              <a:ext uri="{FF2B5EF4-FFF2-40B4-BE49-F238E27FC236}">
                <a16:creationId xmlns:a16="http://schemas.microsoft.com/office/drawing/2014/main" id="{9DBCD30F-F64B-A8E7-ECD2-68698651A3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69331" y="874192"/>
            <a:ext cx="611149" cy="3131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0645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</p:bldLst>
  </p:timing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33461</TotalTime>
  <Words>3165</Words>
  <Application>Microsoft Office PowerPoint</Application>
  <PresentationFormat>自訂</PresentationFormat>
  <Paragraphs>147</Paragraphs>
  <Slides>28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28</vt:i4>
      </vt:variant>
    </vt:vector>
  </HeadingPairs>
  <TitlesOfParts>
    <vt:vector size="31" baseType="lpstr">
      <vt:lpstr>Arial</vt:lpstr>
      <vt:lpstr>Calibri</vt:lpstr>
      <vt:lpstr>Office 主题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</cp:lastModifiedBy>
  <cp:revision>779</cp:revision>
  <dcterms:created xsi:type="dcterms:W3CDTF">2019-12-17T19:51:00Z</dcterms:created>
  <dcterms:modified xsi:type="dcterms:W3CDTF">2025-05-09T19:11:04Z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