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0" r:id="rId5"/>
    <p:sldId id="262" r:id="rId6"/>
    <p:sldId id="257" r:id="rId7"/>
    <p:sldId id="263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359F50-4FD8-4FDD-A75C-A0953E9DA248}" type="datetimeFigureOut">
              <a:rPr lang="en-US" smtClean="0"/>
              <a:pPr/>
              <a:t>2/22/2012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5DEA6-E169-45A6-AAF5-BC9BE799D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Tactical Analysis and Influence Maps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An influence map (IM) is a grid placed over the world, which has values assigned to each square based on some functions which represent a spatial feature or concept[2]</a:t>
            </a:r>
          </a:p>
          <a:p>
            <a:pPr>
              <a:buNone/>
            </a:pPr>
            <a:r>
              <a:rPr lang="en-GB" dirty="0" smtClean="0"/>
              <a:t>“Tactical Analyses of all kinds are sometimes known as influence maps”[1]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858280" cy="6357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64291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Influence </a:t>
            </a:r>
            <a:r>
              <a:rPr lang="en-GB" dirty="0"/>
              <a:t>maps evolved out of work done on </a:t>
            </a:r>
            <a:r>
              <a:rPr lang="en-GB" dirty="0" smtClean="0"/>
              <a:t>spatial reasoning </a:t>
            </a:r>
            <a:r>
              <a:rPr lang="en-GB" dirty="0"/>
              <a:t>within the game of Go and have been </a:t>
            </a:r>
            <a:r>
              <a:rPr lang="en-GB" dirty="0" smtClean="0"/>
              <a:t>used sporadically </a:t>
            </a:r>
            <a:r>
              <a:rPr lang="en-GB" dirty="0"/>
              <a:t>since then in games such as Age of </a:t>
            </a:r>
            <a:r>
              <a:rPr lang="en-GB" dirty="0" smtClean="0"/>
              <a:t>Empires and other RTS games.</a:t>
            </a:r>
          </a:p>
          <a:p>
            <a:r>
              <a:rPr lang="en-GB" dirty="0" smtClean="0"/>
              <a:t> Influence </a:t>
            </a:r>
            <a:r>
              <a:rPr lang="en-GB" dirty="0"/>
              <a:t>maps combine together to form spatial </a:t>
            </a:r>
            <a:r>
              <a:rPr lang="en-GB" dirty="0" smtClean="0"/>
              <a:t>decision making </a:t>
            </a:r>
            <a:r>
              <a:rPr lang="en-GB" dirty="0"/>
              <a:t>strategies. The IM function could be a summation </a:t>
            </a:r>
            <a:r>
              <a:rPr lang="en-GB" dirty="0" smtClean="0"/>
              <a:t>of the </a:t>
            </a:r>
            <a:r>
              <a:rPr lang="en-GB" dirty="0"/>
              <a:t>natural resources present in that square, the distance to </a:t>
            </a:r>
            <a:r>
              <a:rPr lang="en-GB" dirty="0" smtClean="0"/>
              <a:t>the closest </a:t>
            </a:r>
            <a:r>
              <a:rPr lang="en-GB" dirty="0"/>
              <a:t>enemy, or the number of friendly units in the </a:t>
            </a:r>
            <a:r>
              <a:rPr lang="en-GB" dirty="0" smtClean="0"/>
              <a:t>vicinity [1].</a:t>
            </a:r>
            <a:endParaRPr lang="en-GB" dirty="0"/>
          </a:p>
          <a:p>
            <a:r>
              <a:rPr lang="en-GB" dirty="0" smtClean="0"/>
              <a:t>Important </a:t>
            </a:r>
            <a:r>
              <a:rPr lang="en-GB" dirty="0"/>
              <a:t>in </a:t>
            </a:r>
            <a:r>
              <a:rPr lang="en-GB" dirty="0" smtClean="0"/>
              <a:t>generating </a:t>
            </a:r>
            <a:r>
              <a:rPr lang="en-GB" dirty="0"/>
              <a:t>optimal </a:t>
            </a:r>
            <a:r>
              <a:rPr lang="en-GB" dirty="0" smtClean="0"/>
              <a:t>strategies in real time </a:t>
            </a:r>
            <a:r>
              <a:rPr lang="en-GB" dirty="0"/>
              <a:t>strategy </a:t>
            </a:r>
            <a:r>
              <a:rPr lang="en-GB" dirty="0" smtClean="0"/>
              <a:t>games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Implementing Influence maps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428736"/>
            <a:ext cx="8229600" cy="4929222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Simple Influence.  Here influence drops off with distance in a linear way.</a:t>
            </a:r>
          </a:p>
          <a:p>
            <a:r>
              <a:rPr lang="en-GB" dirty="0" smtClean="0"/>
              <a:t>Use y=</a:t>
            </a:r>
            <a:r>
              <a:rPr lang="en-GB" dirty="0" err="1" smtClean="0"/>
              <a:t>mx+c</a:t>
            </a:r>
            <a:r>
              <a:rPr lang="en-GB" dirty="0" smtClean="0"/>
              <a:t> to determine influence</a:t>
            </a:r>
          </a:p>
          <a:p>
            <a:r>
              <a:rPr lang="en-GB" dirty="0" smtClean="0"/>
              <a:t>Or </a:t>
            </a:r>
            <a:r>
              <a:rPr lang="en-GB" dirty="0" smtClean="0"/>
              <a:t>a more rapid fall off </a:t>
            </a:r>
            <a:r>
              <a:rPr lang="en-GB" dirty="0" err="1" smtClean="0"/>
              <a:t>eg</a:t>
            </a:r>
            <a:r>
              <a:rPr lang="en-GB" dirty="0" smtClean="0"/>
              <a:t>  I</a:t>
            </a:r>
            <a:r>
              <a:rPr lang="en-GB" sz="2000" dirty="0" smtClean="0"/>
              <a:t>d</a:t>
            </a:r>
            <a:r>
              <a:rPr lang="en-GB" dirty="0" smtClean="0"/>
              <a:t> = I</a:t>
            </a:r>
            <a:r>
              <a:rPr lang="en-GB" sz="1800" dirty="0" smtClean="0"/>
              <a:t>0</a:t>
            </a:r>
            <a:r>
              <a:rPr lang="en-GB" dirty="0" smtClean="0"/>
              <a:t>/(</a:t>
            </a:r>
            <a:r>
              <a:rPr lang="en-GB" dirty="0" err="1" smtClean="0"/>
              <a:t>sqrt</a:t>
            </a:r>
            <a:r>
              <a:rPr lang="en-GB" dirty="0" smtClean="0"/>
              <a:t>(1+d))</a:t>
            </a:r>
          </a:p>
          <a:p>
            <a:r>
              <a:rPr lang="en-GB" dirty="0" smtClean="0"/>
              <a:t>Or something that </a:t>
            </a:r>
            <a:r>
              <a:rPr lang="en-GB" dirty="0" smtClean="0"/>
              <a:t>maintains influence only very near the influence origin then </a:t>
            </a:r>
            <a:r>
              <a:rPr lang="en-GB" dirty="0" smtClean="0"/>
              <a:t>rapidly tails </a:t>
            </a:r>
            <a:r>
              <a:rPr lang="en-GB" dirty="0" smtClean="0"/>
              <a:t>off at a distance. </a:t>
            </a:r>
            <a:r>
              <a:rPr lang="en-GB" dirty="0" err="1" smtClean="0"/>
              <a:t>eg</a:t>
            </a:r>
            <a:r>
              <a:rPr lang="en-GB" dirty="0" smtClean="0"/>
              <a:t>  I</a:t>
            </a:r>
            <a:r>
              <a:rPr lang="en-GB" sz="2000" dirty="0" smtClean="0"/>
              <a:t>d</a:t>
            </a:r>
            <a:r>
              <a:rPr lang="en-GB" dirty="0" smtClean="0"/>
              <a:t> = I</a:t>
            </a:r>
            <a:r>
              <a:rPr lang="en-GB" sz="1800" dirty="0" smtClean="0"/>
              <a:t>0</a:t>
            </a:r>
            <a:r>
              <a:rPr lang="en-GB" dirty="0" smtClean="0"/>
              <a:t>/( (1+d)(1+d</a:t>
            </a:r>
            <a:r>
              <a:rPr lang="en-GB" dirty="0" smtClean="0"/>
              <a:t>))</a:t>
            </a:r>
          </a:p>
          <a:p>
            <a:r>
              <a:rPr lang="en-GB" dirty="0" smtClean="0"/>
              <a:t>Or a function that is flat around a given distance from the centre of influence and then tails off very rapidly. E.g.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Where: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smtClean="0"/>
              <a:t>     d = distance from origin, c is a constant defining the distance of constant influence, Io is the Influence value at the origin of the influence and Id is the influence at distance d from the origin.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30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3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3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2910" y="3929066"/>
            <a:ext cx="2451752" cy="8572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357188" y="357188"/>
            <a:ext cx="8229600" cy="4525962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Local transforms and Convolution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Many local transforms rely on the idea of convolution.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Convolution:- Where a template is placed and centred over a location. For  each overlapping image/template pixel the mathematical product of the pixel value and template value is computed. All these computed products are then added together. It represents, in a sense, the amount of overlap between the template and the local pixels. E.g.:-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 descr="http://docs.gimp.org/2.2/images/filters/examples/convolution-example1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813" y="4714875"/>
            <a:ext cx="4762500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rtlCol="0">
            <a:normAutofit fontScale="9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Convolution Templates can determine the kind of transform and the result.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14313" y="1600200"/>
            <a:ext cx="8472487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 example, common effects are:-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Effect          Example convolution template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Sharpen                             -1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/High Pass Filter         -1    9   -1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/Edge enhancement        -1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Smooth</a:t>
            </a:r>
            <a:r>
              <a:rPr kumimoji="0" lang="en-GB" sz="1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/Average</a:t>
            </a:r>
            <a:r>
              <a:rPr kumimoji="0" lang="en-GB" sz="1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1/9  1/9   1 /9         </a:t>
            </a: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This gives the average of the nine overlapping pixels is computed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       1 /9  1 /9  1/9           This removes the high frequency (suddenly changing) components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       1 /9  1 /9  1/9          Think of it as a low pass filter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	          </a:t>
            </a:r>
            <a:r>
              <a:rPr kumimoji="0" lang="en-GB" sz="1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 set template values to one and sale result by 1/9th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Blur, Low Pass Filter, Gaussian – similar to average</a:t>
            </a: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00100" y="428604"/>
            <a:ext cx="678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can use a Gaussian convolution template to blur/spread out  the influence.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286000" y="1613119"/>
            <a:ext cx="4572000" cy="10341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dirty="0" smtClean="0"/>
              <a:t>1/16  2/16   1 /16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en-GB" dirty="0" smtClean="0"/>
              <a:t>	2/16  4/16  2/16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en-GB" dirty="0"/>
              <a:t>	</a:t>
            </a:r>
            <a:r>
              <a:rPr lang="en-GB" dirty="0" smtClean="0"/>
              <a:t>1/16  2/16  1/16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643042" y="428604"/>
            <a:ext cx="6929486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Time and Memory complexity</a:t>
            </a:r>
          </a:p>
          <a:p>
            <a:endParaRPr lang="en-GB" sz="3200" dirty="0" smtClean="0"/>
          </a:p>
          <a:p>
            <a:r>
              <a:rPr lang="en-GB" sz="3200" dirty="0" smtClean="0"/>
              <a:t>Execution time is O(</a:t>
            </a:r>
            <a:r>
              <a:rPr lang="en-GB" sz="3200" b="1" dirty="0" err="1" smtClean="0"/>
              <a:t>mn</a:t>
            </a:r>
            <a:r>
              <a:rPr lang="en-GB" sz="3200" dirty="0" smtClean="0"/>
              <a:t>) where m is the number of locations on the map,  </a:t>
            </a:r>
            <a:r>
              <a:rPr lang="en-GB" sz="3200" dirty="0" err="1" smtClean="0"/>
              <a:t>e</a:t>
            </a:r>
            <a:r>
              <a:rPr lang="en-GB" sz="3200" dirty="0" err="1" smtClean="0"/>
              <a:t>g</a:t>
            </a:r>
            <a:r>
              <a:rPr lang="en-GB" sz="3200" dirty="0" smtClean="0"/>
              <a:t> an 8x8 grid has </a:t>
            </a:r>
            <a:r>
              <a:rPr lang="en-GB" sz="3200" b="1" dirty="0" smtClean="0"/>
              <a:t>m</a:t>
            </a:r>
            <a:r>
              <a:rPr lang="en-GB" sz="3200" dirty="0" smtClean="0"/>
              <a:t>=64.</a:t>
            </a:r>
          </a:p>
          <a:p>
            <a:r>
              <a:rPr lang="en-GB" sz="3200" dirty="0" smtClean="0"/>
              <a:t>And </a:t>
            </a:r>
            <a:r>
              <a:rPr lang="en-GB" sz="3200" b="1" dirty="0" smtClean="0"/>
              <a:t> n </a:t>
            </a:r>
            <a:r>
              <a:rPr lang="en-GB" sz="3200" dirty="0" smtClean="0"/>
              <a:t>= the number of units that have influence values associated with them.</a:t>
            </a:r>
          </a:p>
          <a:p>
            <a:r>
              <a:rPr lang="en-GB" sz="3200" dirty="0" smtClean="0"/>
              <a:t>To update a map once where m = 100000 and n=1000 will take 100 million calculations!</a:t>
            </a:r>
          </a:p>
          <a:p>
            <a:r>
              <a:rPr lang="en-GB" sz="3200" dirty="0" smtClean="0"/>
              <a:t>The memory </a:t>
            </a:r>
            <a:r>
              <a:rPr lang="en-GB" sz="3200" dirty="0" err="1" smtClean="0"/>
              <a:t>useage</a:t>
            </a:r>
            <a:r>
              <a:rPr lang="en-GB" sz="3200" dirty="0" smtClean="0"/>
              <a:t> is proportional to the size of the grid, m.</a:t>
            </a:r>
            <a:endParaRPr lang="en-GB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14414" y="500042"/>
            <a:ext cx="642942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Reducing execution time</a:t>
            </a:r>
          </a:p>
          <a:p>
            <a:r>
              <a:rPr lang="en-GB" sz="2400" dirty="0" smtClean="0"/>
              <a:t>As the number of calculation is O(</a:t>
            </a:r>
            <a:r>
              <a:rPr lang="en-GB" sz="2400" dirty="0" err="1" smtClean="0"/>
              <a:t>mn</a:t>
            </a:r>
            <a:r>
              <a:rPr lang="en-GB" sz="2400" dirty="0" smtClean="0"/>
              <a:t>) -  see last slide – for just one update of the map and the map needs to be regularly updated, e.g. Once per world update, then the amount of calculations becomes prohibitive.</a:t>
            </a:r>
          </a:p>
          <a:p>
            <a:r>
              <a:rPr lang="en-GB" sz="2400" dirty="0" smtClean="0"/>
              <a:t>Simplifications involve:-</a:t>
            </a:r>
          </a:p>
          <a:p>
            <a:r>
              <a:rPr lang="en-GB" sz="2400" dirty="0" smtClean="0"/>
              <a:t>Limited Radius of Effect.</a:t>
            </a:r>
          </a:p>
          <a:p>
            <a:r>
              <a:rPr lang="en-GB" sz="2400" dirty="0" smtClean="0"/>
              <a:t>Only locations within a radius of influence are updated – i.e. not all locations in a map updated. Use a linear drop off formula and assume influence is zero beyond this. </a:t>
            </a:r>
            <a:r>
              <a:rPr lang="en-GB" sz="2400" dirty="0" smtClean="0"/>
              <a:t> </a:t>
            </a:r>
            <a:r>
              <a:rPr lang="en-GB" sz="2400" dirty="0" smtClean="0"/>
              <a:t>The radius of influence, r  is given by:-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dirty="0" smtClean="0"/>
              <a:t>Where It is the threshold </a:t>
            </a:r>
            <a:r>
              <a:rPr lang="en-GB" smtClean="0"/>
              <a:t>of influence.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2529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57290" y="5286388"/>
            <a:ext cx="1500198" cy="7278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1538" y="785794"/>
            <a:ext cx="6215106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Reducing execution </a:t>
            </a:r>
            <a:r>
              <a:rPr lang="en-GB" sz="3200" b="1" dirty="0" smtClean="0"/>
              <a:t>time (</a:t>
            </a:r>
            <a:r>
              <a:rPr lang="en-GB" sz="3200" b="1" dirty="0" err="1" smtClean="0"/>
              <a:t>contd</a:t>
            </a:r>
            <a:r>
              <a:rPr lang="en-GB" sz="3200" b="1" dirty="0" smtClean="0"/>
              <a:t>)</a:t>
            </a:r>
          </a:p>
          <a:p>
            <a:endParaRPr lang="en-GB" b="1" dirty="0" smtClean="0"/>
          </a:p>
          <a:p>
            <a:r>
              <a:rPr lang="en-GB" sz="2400" b="1" dirty="0" smtClean="0"/>
              <a:t>Using Convolution (</a:t>
            </a:r>
            <a:r>
              <a:rPr lang="en-GB" sz="2400" b="1" dirty="0" err="1" smtClean="0"/>
              <a:t>alread</a:t>
            </a:r>
            <a:r>
              <a:rPr lang="en-GB" sz="2400" b="1" dirty="0" smtClean="0"/>
              <a:t> discussed)</a:t>
            </a:r>
          </a:p>
          <a:p>
            <a:endParaRPr lang="en-GB" sz="2400" dirty="0" smtClean="0"/>
          </a:p>
          <a:p>
            <a:r>
              <a:rPr lang="en-GB" sz="2400" b="1" dirty="0" smtClean="0"/>
              <a:t>Map Flooding</a:t>
            </a:r>
          </a:p>
          <a:p>
            <a:r>
              <a:rPr lang="en-GB" sz="2400" dirty="0" smtClean="0"/>
              <a:t>Any given location  might contain many units that  each require an influence calculation.  Simply choose the unit with greatest value in the location and only calculate its influence – ignore all others.  This could cause problems.  </a:t>
            </a:r>
            <a:r>
              <a:rPr lang="en-GB" sz="2400" dirty="0" err="1" smtClean="0"/>
              <a:t>E.g</a:t>
            </a:r>
            <a:r>
              <a:rPr lang="en-GB" sz="2400" dirty="0" smtClean="0"/>
              <a:t>  many smaller units working together (e.g. A platoon) might easily overcome a small group, but their combined influence is calculated to be the influence of the platoon member with the highest influence.  The small group might think it is more powerful (Oops!)</a:t>
            </a:r>
            <a:endParaRPr lang="en-GB" sz="2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57290" y="642918"/>
            <a:ext cx="65008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 err="1" smtClean="0"/>
              <a:t>Millington,I</a:t>
            </a:r>
            <a:r>
              <a:rPr lang="en-GB" dirty="0" smtClean="0"/>
              <a:t> and </a:t>
            </a:r>
            <a:r>
              <a:rPr lang="en-GB" dirty="0" err="1" smtClean="0"/>
              <a:t>Funge</a:t>
            </a:r>
            <a:r>
              <a:rPr lang="en-GB" dirty="0" smtClean="0"/>
              <a:t>, J; Artificial Intelligence for Games, 2</a:t>
            </a:r>
            <a:r>
              <a:rPr lang="en-GB" baseline="30000" dirty="0" smtClean="0"/>
              <a:t>nd</a:t>
            </a:r>
            <a:r>
              <a:rPr lang="en-GB" dirty="0" smtClean="0"/>
              <a:t> Ed; Charles River Media, 2009.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Evolving </a:t>
            </a:r>
            <a:r>
              <a:rPr lang="en-GB" dirty="0"/>
              <a:t>Neural NPCs with Layered Influence </a:t>
            </a:r>
            <a:r>
              <a:rPr lang="en-GB" dirty="0" smtClean="0"/>
              <a:t>Map in </a:t>
            </a:r>
            <a:r>
              <a:rPr lang="en-GB" dirty="0"/>
              <a:t>the Real-time Simulation Game ‘</a:t>
            </a:r>
            <a:r>
              <a:rPr lang="en-GB" dirty="0" smtClean="0"/>
              <a:t>Conqueror’ Jang, S; Cho, S;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1539</TotalTime>
  <Words>650</Words>
  <Application>Microsoft Office PowerPoint</Application>
  <PresentationFormat>On-screen Show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Tactical Analysis and Influence Maps</vt:lpstr>
      <vt:lpstr>Slide 2</vt:lpstr>
      <vt:lpstr>Slide 3</vt:lpstr>
      <vt:lpstr>Slide 4</vt:lpstr>
      <vt:lpstr>Implementing Influence maps</vt:lpstr>
      <vt:lpstr>Slide 6</vt:lpstr>
      <vt:lpstr>Slide 7</vt:lpstr>
      <vt:lpstr>Slide 8</vt:lpstr>
      <vt:lpstr>Slide 9</vt:lpstr>
      <vt:lpstr>Slide 10</vt:lpstr>
      <vt:lpstr>Slide 11</vt:lpstr>
      <vt:lpstr>Slide 12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Tactical Analysis and Influence Maps</dc:title>
  <dc:creator>sc-gd</dc:creator>
  <cp:lastModifiedBy>sc-gd</cp:lastModifiedBy>
  <cp:revision>29</cp:revision>
  <dcterms:created xsi:type="dcterms:W3CDTF">2012-02-09T12:02:38Z</dcterms:created>
  <dcterms:modified xsi:type="dcterms:W3CDTF">2012-02-23T12:12:59Z</dcterms:modified>
</cp:coreProperties>
</file>