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60" r:id="rId4"/>
    <p:sldId id="257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C8FE0D-E79D-441A-B3EA-BB27736D07E3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098CD-710B-496D-B192-0A7CC052B2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92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Today ill be talking about the role of influencers in modern </a:t>
            </a:r>
            <a:r>
              <a:rPr lang="en-US" dirty="0" err="1"/>
              <a:t>makerketing</a:t>
            </a:r>
            <a:r>
              <a:rPr lang="en-US" dirty="0"/>
              <a:t>.</a:t>
            </a:r>
          </a:p>
          <a:p>
            <a:r>
              <a:rPr lang="en-US" dirty="0"/>
              <a:t>Influencer marketing has become a powerful and reliable tool in digital marketing for businesses.</a:t>
            </a:r>
            <a:br>
              <a:rPr lang="en-US" dirty="0"/>
            </a:br>
            <a:r>
              <a:rPr lang="en-US" dirty="0"/>
              <a:t>In a world where technology Is </a:t>
            </a:r>
            <a:r>
              <a:rPr lang="en-US" dirty="0" err="1"/>
              <a:t>consistnely</a:t>
            </a:r>
            <a:r>
              <a:rPr lang="en-US" dirty="0"/>
              <a:t> evolving, businesses must find innovative ways to adapt to this change and </a:t>
            </a:r>
            <a:r>
              <a:rPr lang="en-US" dirty="0" err="1"/>
              <a:t>utalise</a:t>
            </a:r>
            <a:r>
              <a:rPr lang="en-US" dirty="0"/>
              <a:t> digital marketing to its advantage.</a:t>
            </a:r>
            <a:br>
              <a:rPr lang="en-US" dirty="0"/>
            </a:br>
            <a:r>
              <a:rPr lang="en-US" dirty="0"/>
              <a:t>This is where </a:t>
            </a:r>
            <a:r>
              <a:rPr lang="en-US" dirty="0" err="1"/>
              <a:t>th</a:t>
            </a:r>
            <a:r>
              <a:rPr lang="en-US" dirty="0"/>
              <a:t> role of influencer play a key role in modern marketing with most people spending their time on social media.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548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Influencers are content creators that have a </a:t>
            </a:r>
            <a:r>
              <a:rPr lang="en-US" dirty="0" err="1"/>
              <a:t>prescence</a:t>
            </a:r>
            <a:r>
              <a:rPr lang="en-US" dirty="0"/>
              <a:t> on </a:t>
            </a:r>
            <a:r>
              <a:rPr lang="en-US" dirty="0" err="1"/>
              <a:t>ths</a:t>
            </a:r>
            <a:r>
              <a:rPr lang="en-US" dirty="0"/>
              <a:t> platforms as shown below. Who some have a target audience.</a:t>
            </a:r>
            <a:br>
              <a:rPr lang="en-US" dirty="0"/>
            </a:br>
            <a:r>
              <a:rPr lang="en-US" dirty="0"/>
              <a:t>Unlike traditional (high status) celebrities, most influencers share their everyday lives through content creation, making their audience feel connected with them on a personal level.</a:t>
            </a:r>
            <a:br>
              <a:rPr lang="en-US" dirty="0"/>
            </a:br>
            <a:r>
              <a:rPr lang="en-US" dirty="0"/>
              <a:t>When </a:t>
            </a:r>
            <a:r>
              <a:rPr lang="en-US" dirty="0" err="1"/>
              <a:t>infleuncers</a:t>
            </a:r>
            <a:r>
              <a:rPr lang="en-US" dirty="0"/>
              <a:t> promote a product, their followers often </a:t>
            </a:r>
            <a:r>
              <a:rPr lang="en-US" dirty="0" err="1"/>
              <a:t>persive</a:t>
            </a:r>
            <a:r>
              <a:rPr lang="en-US" dirty="0"/>
              <a:t> this as a genuine recommendation rather than a boring old advertisement, often relating to digital word of mouth.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70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influencers are not only humans but with increasing development in technology we have virtual influencers.</a:t>
            </a:r>
          </a:p>
          <a:p>
            <a:r>
              <a:rPr lang="en-US" dirty="0"/>
              <a:t>READ FROM SLIDE</a:t>
            </a:r>
          </a:p>
          <a:p>
            <a:r>
              <a:rPr lang="en-US" dirty="0"/>
              <a:t>Such as Miquela who is an established virtual influencer who has worked with brands such as Calvin Klein and Samsung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781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most cases there are advantages and disadvantages to influencer marketing.</a:t>
            </a:r>
            <a:br>
              <a:rPr lang="en-US" dirty="0"/>
            </a:br>
            <a:r>
              <a:rPr lang="en-US" dirty="0"/>
              <a:t>The advantages are: SLIDE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328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Moving on to the disadvantages: SLIDE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325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READ FROM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1684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that we have explored and researched into the advantages, disadvantages and a real world example utilizing influencers within their marketing strategy. </a:t>
            </a:r>
            <a:br>
              <a:rPr lang="en-US" dirty="0"/>
            </a:br>
            <a:r>
              <a:rPr lang="en-US" dirty="0"/>
              <a:t>READ CONCLUSION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8514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ANY QUESTIONS?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1098CD-710B-496D-B192-0A7CC052B26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370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827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428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922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885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713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903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146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945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395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108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116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322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63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367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554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652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7B4AFE1-9981-4DEE-A856-89B591D38906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2AD7E93-F058-4464-B65F-E84962433A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12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0222429221102889" TargetMode="External"/><Relationship Id="rId3" Type="http://schemas.openxmlformats.org/officeDocument/2006/relationships/hyperlink" Target="https://doi.org/10.1016/j.jretconser.2024.103831" TargetMode="External"/><Relationship Id="rId7" Type="http://schemas.openxmlformats.org/officeDocument/2006/relationships/hyperlink" Target="https://doi.org/10.1007/s10660-023-09719-z" TargetMode="External"/><Relationship Id="rId12" Type="http://schemas.openxmlformats.org/officeDocument/2006/relationships/hyperlink" Target="https://doi.org/10.2991/978-94-6463-036-7_16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ublication/375027061_WATCHING_SOCIAL_MEDIA_INFLUENCERS_AND_BEHAVIOURAL_INTENTIONS_OF_FOLLOWERS" TargetMode="External"/><Relationship Id="rId11" Type="http://schemas.openxmlformats.org/officeDocument/2006/relationships/hyperlink" Target="https://doi.org/10.17605/osf.io/zsm7a" TargetMode="External"/><Relationship Id="rId5" Type="http://schemas.openxmlformats.org/officeDocument/2006/relationships/hyperlink" Target="https://doi.org/10.3390/admsci13080178" TargetMode="External"/><Relationship Id="rId10" Type="http://schemas.openxmlformats.org/officeDocument/2006/relationships/hyperlink" Target="https://doi.org/10.1007/s11747-024-01052-7" TargetMode="External"/><Relationship Id="rId4" Type="http://schemas.openxmlformats.org/officeDocument/2006/relationships/hyperlink" Target="https://doi.org/10.1109/MCOM.001.2100786" TargetMode="External"/><Relationship Id="rId9" Type="http://schemas.openxmlformats.org/officeDocument/2006/relationships/hyperlink" Target="https://doi.org/10.1108/EJM-12-2022-09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E912D-240F-DC50-F036-9C74A0AFB8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Role of Influencers in Modern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97F21C-1BD0-25DA-CD18-2B08905CAC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Sarah-Jayne James</a:t>
            </a:r>
          </a:p>
          <a:p>
            <a:r>
              <a:rPr lang="en-US" dirty="0"/>
              <a:t>2517480</a:t>
            </a:r>
          </a:p>
        </p:txBody>
      </p:sp>
    </p:spTree>
    <p:extLst>
      <p:ext uri="{BB962C8B-B14F-4D97-AF65-F5344CB8AC3E}">
        <p14:creationId xmlns:p14="http://schemas.microsoft.com/office/powerpoint/2010/main" val="3520851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5000"/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A08AC-EA6D-42C7-2114-A8FBF83B0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8" y="764372"/>
            <a:ext cx="3443585" cy="5216013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Introduction to Influencers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4F4E66E-A845-45DA-DB7B-D9DAF8E3CA3A}"/>
              </a:ext>
            </a:extLst>
          </p:cNvPr>
          <p:cNvSpPr/>
          <p:nvPr/>
        </p:nvSpPr>
        <p:spPr>
          <a:xfrm>
            <a:off x="4315972" y="996696"/>
            <a:ext cx="7443201" cy="486460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692A1E-C357-F94C-16E3-C5B2A862AD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7645" y="4101359"/>
            <a:ext cx="1679448" cy="16794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19D42F4-4591-BA03-DF1C-ECA3A6FBA2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3220" y="4400185"/>
            <a:ext cx="1030522" cy="1030522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39A8E5E6-32E4-07FD-5FB0-F12DB708CC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53390" y="4400185"/>
            <a:ext cx="1030522" cy="103052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3B82DF78-F53E-72B9-F234-2DF73C9683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5633" y="4118123"/>
            <a:ext cx="1607037" cy="1607037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CC8292F8-A50B-B911-59CE-F59D27389B3E}"/>
              </a:ext>
            </a:extLst>
          </p:cNvPr>
          <p:cNvSpPr txBox="1"/>
          <p:nvPr/>
        </p:nvSpPr>
        <p:spPr>
          <a:xfrm>
            <a:off x="5048401" y="2215568"/>
            <a:ext cx="632963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>
                <a:latin typeface="Agency FB" panose="020B0503020202020204" pitchFamily="34" charset="0"/>
              </a:rPr>
              <a:t>Social Media = Targeted Following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>
                <a:latin typeface="Agency FB" panose="020B0503020202020204" pitchFamily="34" charset="0"/>
              </a:rPr>
              <a:t>Content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600" dirty="0">
                <a:latin typeface="Agency FB" panose="020B0503020202020204" pitchFamily="34" charset="0"/>
              </a:rPr>
              <a:t>Digital Word of Mouth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115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1649D0-38E0-E58D-EDF9-86B76B7011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268" r="27268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FD750D-2AE3-3100-7AD5-8109B198B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54" y="719139"/>
            <a:ext cx="5260680" cy="1752599"/>
          </a:xfrm>
        </p:spPr>
        <p:txBody>
          <a:bodyPr>
            <a:normAutofit/>
          </a:bodyPr>
          <a:lstStyle/>
          <a:p>
            <a:r>
              <a:rPr lang="en-US" sz="6000" b="1" dirty="0">
                <a:latin typeface="Agency FB" panose="020B0503020202020204" pitchFamily="34" charset="0"/>
              </a:rPr>
              <a:t>Virtual Influencers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380A0-3AE6-7EDB-DE7A-EA003D27D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054" y="2664619"/>
            <a:ext cx="5260680" cy="31242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Amasis MT Pro" panose="020F0502020204030204" pitchFamily="18" charset="0"/>
              </a:rPr>
              <a:t>Virtual influencers or digital avatars are CGI (Computer generated imagery) or AI generated influencers resembling humans and their behaviour and actions to capture content and depict them as humans promoting a product or service (Conti, </a:t>
            </a:r>
            <a:r>
              <a:rPr lang="en-GB" dirty="0" err="1">
                <a:latin typeface="Amasis MT Pro" panose="020F0502020204030204" pitchFamily="18" charset="0"/>
              </a:rPr>
              <a:t>Gathani</a:t>
            </a:r>
            <a:r>
              <a:rPr lang="en-GB" dirty="0">
                <a:latin typeface="Amasis MT Pro" panose="020F0502020204030204" pitchFamily="18" charset="0"/>
              </a:rPr>
              <a:t> and Tricomi, 2022).</a:t>
            </a:r>
            <a:endParaRPr lang="en-US" dirty="0">
              <a:latin typeface="Amasis MT Pro" panose="020F0502020204030204" pitchFamily="18" charset="0"/>
            </a:endParaRPr>
          </a:p>
          <a:p>
            <a:endParaRPr lang="en-US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84B284-E2C6-05F0-27BB-B18A8C7DF922}"/>
              </a:ext>
            </a:extLst>
          </p:cNvPr>
          <p:cNvSpPr/>
          <p:nvPr/>
        </p:nvSpPr>
        <p:spPr>
          <a:xfrm>
            <a:off x="10398432" y="6323798"/>
            <a:ext cx="162736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lilmiquela</a:t>
            </a:r>
            <a:endParaRPr lang="en-US" sz="28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1AEEBE-2E4E-D050-BF1F-42144A69D4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3795" y="6388090"/>
            <a:ext cx="394636" cy="39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847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8323D5-DC7C-C281-AF66-7B48FFD6F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74" y="-1106617"/>
            <a:ext cx="7303711" cy="338993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5000" dirty="0"/>
              <a:t>Why do Influencers Matter in Modern Marketing?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E57B46-81CF-5D70-8F47-E98079C0FB6D}"/>
              </a:ext>
            </a:extLst>
          </p:cNvPr>
          <p:cNvSpPr/>
          <p:nvPr/>
        </p:nvSpPr>
        <p:spPr>
          <a:xfrm>
            <a:off x="7012393" y="73717"/>
            <a:ext cx="276659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Trustworthy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64684F-9021-26F5-4299-14DD19353D80}"/>
              </a:ext>
            </a:extLst>
          </p:cNvPr>
          <p:cNvSpPr/>
          <p:nvPr/>
        </p:nvSpPr>
        <p:spPr>
          <a:xfrm>
            <a:off x="7766049" y="703342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Genuine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F50812-0F5B-5822-D9AD-A87ED796094C}"/>
              </a:ext>
            </a:extLst>
          </p:cNvPr>
          <p:cNvSpPr/>
          <p:nvPr/>
        </p:nvSpPr>
        <p:spPr>
          <a:xfrm>
            <a:off x="8666679" y="1409464"/>
            <a:ext cx="186903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Reliable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6C6D025-3143-D837-2AB1-E7B3FF7278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2130" y="4186506"/>
            <a:ext cx="2394014" cy="2394014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15316869-C7CB-DD73-0BD1-404C733259B7}"/>
              </a:ext>
            </a:extLst>
          </p:cNvPr>
          <p:cNvSpPr/>
          <p:nvPr/>
        </p:nvSpPr>
        <p:spPr>
          <a:xfrm>
            <a:off x="582359" y="2542279"/>
            <a:ext cx="298361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Advantages: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CE9AA82-F842-837D-264E-8ACEB857448F}"/>
              </a:ext>
            </a:extLst>
          </p:cNvPr>
          <p:cNvSpPr txBox="1"/>
          <p:nvPr/>
        </p:nvSpPr>
        <p:spPr>
          <a:xfrm>
            <a:off x="240824" y="3359703"/>
            <a:ext cx="70870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Human influencers are effective due to trust, authenticity and emotion connections – Pan et al., (2024);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Rachmad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(2024).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Influencer marketing is growing and shaping the future of digital marketing – Leung et al., (2022); Joshi et al., (2023).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Consumers prefer influencers content over traditional advertisements – Hassan and Ahmed (2022)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Individuals support virtual influencers due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reliability, predictions and trustworthiness – Gerlich (2023)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508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50109-D77D-04DF-F18C-511858E4B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684" y="685801"/>
            <a:ext cx="2985259" cy="5105400"/>
          </a:xfrm>
        </p:spPr>
        <p:txBody>
          <a:bodyPr>
            <a:normAutofit/>
          </a:bodyPr>
          <a:lstStyle/>
          <a:p>
            <a:pPr algn="l"/>
            <a:r>
              <a:rPr lang="en-US" sz="3600" dirty="0">
                <a:solidFill>
                  <a:srgbClr val="FFFFFF"/>
                </a:solidFill>
              </a:rPr>
              <a:t>Disadvantages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on Influencer Marketing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06FE52B-466D-956A-E86D-D6706BEC0369}"/>
              </a:ext>
            </a:extLst>
          </p:cNvPr>
          <p:cNvSpPr/>
          <p:nvPr/>
        </p:nvSpPr>
        <p:spPr>
          <a:xfrm>
            <a:off x="4882896" y="1639869"/>
            <a:ext cx="6848855" cy="316009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131D65-BEE3-B1FA-4ED9-397F19D2CB3A}"/>
              </a:ext>
            </a:extLst>
          </p:cNvPr>
          <p:cNvSpPr txBox="1"/>
          <p:nvPr/>
        </p:nvSpPr>
        <p:spPr>
          <a:xfrm>
            <a:off x="5010742" y="1945839"/>
            <a:ext cx="66559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development of virtual influencers lack genuine human lived experiences and pose ethical concerns - </a:t>
            </a:r>
            <a:r>
              <a:rPr lang="en-GB" dirty="0"/>
              <a:t>Mouritzen, Penttinen and Pedersen (2024)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Inconsistency in the product that influencers recommend or advertise – Wu (2022)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Increased concerns on influencers prioritising financial gain over genuine recommendation - (Cheah, Koay and Lim,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139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616610-5045-BF8D-04F6-1FC5A90B87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10558" r="12174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DBBC0D-0043-E762-3593-7EA3A4F30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773" y="-222541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dirty="0"/>
              <a:t>Real World Example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D0E285-FBA2-0FB5-F79D-CCEA4E271863}"/>
              </a:ext>
            </a:extLst>
          </p:cNvPr>
          <p:cNvSpPr txBox="1"/>
          <p:nvPr/>
        </p:nvSpPr>
        <p:spPr>
          <a:xfrm>
            <a:off x="705381" y="822921"/>
            <a:ext cx="5260680" cy="1735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/>
              <a:t>AU Vodka are an established Swansea based brand that effectively used Influencers to raise brand awareness and visibility.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7D9A8E-1D01-7DC6-2E1D-254CFE07FE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633" y="2685612"/>
            <a:ext cx="4940960" cy="33865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909D66-651D-7992-8282-E6C604C72F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24611" y="2685611"/>
            <a:ext cx="2056982" cy="205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456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59138C-74A1-445B-848C-3608AE871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DFD7409-66D7-4C9C-B528-E79EB64A4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87990EF0-5F6F-4FE3-AA65-8968AF2DF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78F7598-94C7-46E9-8B2A-CB44A0F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9D2CBB1-072D-4875-B7D7-CADB0ABF3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58F600B4-EE22-4BA5-A764-9D80C335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E8DAD02-2B30-48A9-ACE0-2E9193091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F8F76B12-142C-41AF-B239-F414ABCFA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25F4217-4021-45A0-812B-398F9A7A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67808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5CAD7-368B-67C9-5D43-B511779B9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702" y="1261872"/>
            <a:ext cx="3145536" cy="4334256"/>
          </a:xfrm>
        </p:spPr>
        <p:txBody>
          <a:bodyPr>
            <a:normAutofit/>
          </a:bodyPr>
          <a:lstStyle/>
          <a:p>
            <a:r>
              <a:rPr lang="en-US" sz="3600" b="1" dirty="0"/>
              <a:t>CONCLUSION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6F4EBC-E415-40E4-A8BA-BA66F0B63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F64588-B8CD-3DFF-E9D0-D805BD4B4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353" y="1926590"/>
            <a:ext cx="6392843" cy="312420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Although there are challenges and risks present. The advantages of influencer marketing has been proven effective throughout research and real-world use.</a:t>
            </a:r>
          </a:p>
        </p:txBody>
      </p:sp>
    </p:spTree>
    <p:extLst>
      <p:ext uri="{BB962C8B-B14F-4D97-AF65-F5344CB8AC3E}">
        <p14:creationId xmlns:p14="http://schemas.microsoft.com/office/powerpoint/2010/main" val="3180367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1DAAF-F1D7-1E37-5760-3740DA705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-210312"/>
            <a:ext cx="10018713" cy="1752599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F5711-E850-ECA0-B4C1-E0CF4C075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5477" y="2534411"/>
            <a:ext cx="10018713" cy="312420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/>
              <a:t>Cheah, C. W., Koay, K. Y. and Lim, W. M. (2024) 'Social media influencer over-endorsement: Implications from a moderated-mediation analysis', </a:t>
            </a:r>
            <a:r>
              <a:rPr lang="en-GB" sz="5600" i="1" dirty="0"/>
              <a:t>Journal of Retailing and Consumer Services, </a:t>
            </a:r>
            <a:r>
              <a:rPr lang="en-GB" sz="5600" dirty="0"/>
              <a:t>79. Available at: </a:t>
            </a:r>
            <a:r>
              <a:rPr lang="en-GB" sz="5600" u="sng" dirty="0">
                <a:hlinkClick r:id="rId3"/>
              </a:rPr>
              <a:t>https://doi.org/10.1016/j.jretconser.2024.103831</a:t>
            </a:r>
            <a:endParaRPr lang="en-US" sz="5600" dirty="0"/>
          </a:p>
          <a:p>
            <a:pPr marL="0" indent="0">
              <a:buNone/>
            </a:pPr>
            <a:r>
              <a:rPr lang="en-GB" sz="5600" dirty="0"/>
              <a:t>Conti, M., </a:t>
            </a:r>
            <a:r>
              <a:rPr lang="en-GB" sz="5600" dirty="0" err="1"/>
              <a:t>Gathani</a:t>
            </a:r>
            <a:r>
              <a:rPr lang="en-GB" sz="5600" dirty="0"/>
              <a:t>, J. and Tricomi, P. P. (2022) 'Virtual influencers in online social media', </a:t>
            </a:r>
            <a:r>
              <a:rPr lang="en-GB" sz="5600" i="1" dirty="0"/>
              <a:t>IEEE Communications Magazine, </a:t>
            </a:r>
            <a:r>
              <a:rPr lang="en-GB" sz="5600" dirty="0"/>
              <a:t>60(8), pp. 86–91. Available at: </a:t>
            </a:r>
            <a:r>
              <a:rPr lang="en-GB" sz="5600" u="sng" dirty="0">
                <a:hlinkClick r:id="rId4"/>
              </a:rPr>
              <a:t>https://doi.org/10.1109/MCOM.001.2100786</a:t>
            </a:r>
            <a:endParaRPr lang="en-US" sz="5600" dirty="0"/>
          </a:p>
          <a:p>
            <a:pPr marL="0" indent="0">
              <a:buNone/>
            </a:pPr>
            <a:r>
              <a:rPr lang="en-GB" sz="5600" dirty="0"/>
              <a:t>Gerlich, M. (2023) 'The power of virtual influencers: Impact on consumer behaviour and attitudes in the age of AI', </a:t>
            </a:r>
            <a:r>
              <a:rPr lang="en-GB" sz="5600" i="1" dirty="0"/>
              <a:t>Administrative Sciences, </a:t>
            </a:r>
            <a:r>
              <a:rPr lang="en-GB" sz="5600" dirty="0"/>
              <a:t>13(8), pp. 178. Available at: </a:t>
            </a:r>
            <a:r>
              <a:rPr lang="en-GB" sz="5600" u="sng" dirty="0">
                <a:hlinkClick r:id="rId5"/>
              </a:rPr>
              <a:t>https://doi.org/10.3390/admsci13080178</a:t>
            </a:r>
            <a:endParaRPr lang="en-GB" sz="5600" u="sng" dirty="0"/>
          </a:p>
          <a:p>
            <a:pPr marL="0" indent="0">
              <a:buNone/>
            </a:pPr>
            <a:r>
              <a:rPr lang="en-GB" sz="5600" dirty="0"/>
              <a:t>Hassan, S. and Ahmed, A. (2022) 'Watching social media influencers and behavioural intentions of followers', </a:t>
            </a:r>
            <a:r>
              <a:rPr lang="en-GB" sz="5600" i="1" dirty="0"/>
              <a:t>Journal of ISOSS, </a:t>
            </a:r>
            <a:r>
              <a:rPr lang="en-GB" sz="5600" dirty="0"/>
              <a:t>8(3), pp. 139–152. Available at: </a:t>
            </a:r>
            <a:r>
              <a:rPr lang="en-GB" sz="5600" u="sng" dirty="0">
                <a:hlinkClick r:id="rId6"/>
              </a:rPr>
              <a:t>https://www.researchgate.net/publication/375027061_WATCHING_SOCIAL_MEDIA_INFLUENCERS_AND_BEHAVIOURAL_INTENTIONS_OF_FOLLOWERS</a:t>
            </a:r>
            <a:endParaRPr lang="en-GB" sz="5600" u="sng" dirty="0"/>
          </a:p>
          <a:p>
            <a:pPr marL="0" indent="0">
              <a:buNone/>
            </a:pPr>
            <a:r>
              <a:rPr lang="en-GB" sz="5600" dirty="0"/>
              <a:t>Joshi, Y., Lim, W. M., </a:t>
            </a:r>
            <a:r>
              <a:rPr lang="en-GB" sz="5600" dirty="0" err="1"/>
              <a:t>Jagani</a:t>
            </a:r>
            <a:r>
              <a:rPr lang="en-GB" sz="5600" dirty="0"/>
              <a:t>, K. and Kumar, S. (2023) 'Social media influencer marketing: foundations, trends, and ways forward', </a:t>
            </a:r>
            <a:r>
              <a:rPr lang="en-GB" sz="5600" i="1" dirty="0"/>
              <a:t>Electronic Commerce Research, </a:t>
            </a:r>
            <a:r>
              <a:rPr lang="en-GB" sz="5600" dirty="0"/>
              <a:t>25(2), pp. 1199–1253. Available at: </a:t>
            </a:r>
            <a:r>
              <a:rPr lang="en-GB" sz="5600" u="sng" dirty="0">
                <a:hlinkClick r:id="rId7"/>
              </a:rPr>
              <a:t>https://doi.org/10.1007/s10660-023-09719-z</a:t>
            </a:r>
            <a:endParaRPr lang="en-GB" sz="5600" u="sng" dirty="0"/>
          </a:p>
          <a:p>
            <a:pPr marL="0" indent="0">
              <a:buNone/>
            </a:pPr>
            <a:r>
              <a:rPr lang="en-GB" sz="5600" dirty="0"/>
              <a:t>Leung, F. F., Gu, F. F., Li, Y., Zhang, J. Z. and Palmatier, R. W. (2022) 'Influencer marketing effectiveness', </a:t>
            </a:r>
            <a:r>
              <a:rPr lang="en-GB" sz="5600" i="1" dirty="0"/>
              <a:t>Journal of Marketing, </a:t>
            </a:r>
            <a:r>
              <a:rPr lang="en-GB" sz="5600" dirty="0"/>
              <a:t>86(6), pp. 93–115. Available at: </a:t>
            </a:r>
            <a:r>
              <a:rPr lang="en-GB" sz="5600" u="sng" dirty="0">
                <a:hlinkClick r:id="rId8"/>
              </a:rPr>
              <a:t>https://doi.org/10.1177/00222429221102889</a:t>
            </a:r>
            <a:endParaRPr lang="en-GB" sz="5600" u="sng" dirty="0"/>
          </a:p>
          <a:p>
            <a:pPr marL="0" indent="0">
              <a:buNone/>
            </a:pPr>
            <a:r>
              <a:rPr lang="en-GB" sz="5600" dirty="0"/>
              <a:t>Mouritzen, S. L. T., Penttinen, V. and Pedersen, S. (2024) 'Virtual influencer marketing: the good, the bad and the unreal', </a:t>
            </a:r>
            <a:r>
              <a:rPr lang="en-GB" sz="5600" i="1" dirty="0"/>
              <a:t>European journal of marketing., </a:t>
            </a:r>
            <a:r>
              <a:rPr lang="en-GB" sz="5600" dirty="0"/>
              <a:t>58(2), pp. 410–440. Available at: </a:t>
            </a:r>
            <a:r>
              <a:rPr lang="en-GB" sz="5600" u="sng" dirty="0">
                <a:hlinkClick r:id="rId9"/>
              </a:rPr>
              <a:t>https://doi.org/10.1108/EJM-12-2022-0915</a:t>
            </a:r>
            <a:endParaRPr lang="en-US" sz="5600" dirty="0"/>
          </a:p>
          <a:p>
            <a:pPr marL="0" indent="0">
              <a:buNone/>
            </a:pPr>
            <a:r>
              <a:rPr lang="en-GB" sz="5600" dirty="0"/>
              <a:t>Pan, M., Blut, M., </a:t>
            </a:r>
            <a:r>
              <a:rPr lang="en-GB" sz="5600" dirty="0" err="1"/>
              <a:t>Ghiassaleh</a:t>
            </a:r>
            <a:r>
              <a:rPr lang="en-GB" sz="5600" dirty="0"/>
              <a:t>, A. and Lee, Z. W. Y. (2024) 'Influencer marketing effectiveness: A meta-analytic review', </a:t>
            </a:r>
            <a:r>
              <a:rPr lang="en-GB" sz="5600" i="1" dirty="0"/>
              <a:t>Journal of the Academy of Marketing Science, </a:t>
            </a:r>
            <a:r>
              <a:rPr lang="en-GB" sz="5600" dirty="0"/>
              <a:t>53(1), pp. 52–78. Available at: </a:t>
            </a:r>
            <a:r>
              <a:rPr lang="en-GB" sz="5600" u="sng" dirty="0">
                <a:hlinkClick r:id="rId10"/>
              </a:rPr>
              <a:t>https://doi.org/10.1007/s11747-024-01052-7</a:t>
            </a:r>
            <a:endParaRPr lang="en-US" sz="5600" dirty="0"/>
          </a:p>
          <a:p>
            <a:pPr marL="0" indent="0">
              <a:buNone/>
            </a:pPr>
            <a:r>
              <a:rPr lang="en-GB" sz="5600" dirty="0" err="1"/>
              <a:t>Rachmad</a:t>
            </a:r>
            <a:r>
              <a:rPr lang="en-GB" sz="5600" dirty="0"/>
              <a:t>, Y. (2024) </a:t>
            </a:r>
            <a:r>
              <a:rPr lang="en-GB" sz="5600" i="1" dirty="0"/>
              <a:t>The Role of Influencers in Modern Marketing Campaigns</a:t>
            </a:r>
            <a:r>
              <a:rPr lang="en-GB" sz="5600" dirty="0"/>
              <a:t>. Available at: </a:t>
            </a:r>
            <a:r>
              <a:rPr lang="en-GB" sz="5600" u="sng" dirty="0">
                <a:hlinkClick r:id="rId11"/>
              </a:rPr>
              <a:t>10.17605/osf.io/zsm7a</a:t>
            </a:r>
            <a:endParaRPr lang="en-GB" sz="5600" u="sng" dirty="0"/>
          </a:p>
          <a:p>
            <a:pPr marL="0" indent="0">
              <a:buNone/>
            </a:pPr>
            <a:r>
              <a:rPr lang="en-GB" sz="5600" dirty="0"/>
              <a:t>Wu, J. (2022) </a:t>
            </a:r>
            <a:r>
              <a:rPr lang="en-GB" sz="5600" i="1" dirty="0"/>
              <a:t>Proceedings of the 2022 2nd International Conference on Economic Development and Business Culture</a:t>
            </a:r>
            <a:r>
              <a:rPr lang="en-GB" sz="5600" dirty="0"/>
              <a:t>: The pros and cons of influencer marketing', pp. 1093–1097. Available at: </a:t>
            </a:r>
            <a:r>
              <a:rPr lang="en-GB" sz="5600" u="sng" dirty="0">
                <a:hlinkClick r:id="rId12"/>
              </a:rPr>
              <a:t>https://doi.org/10.2991/978-94-6463-036-7_161</a:t>
            </a:r>
            <a:r>
              <a:rPr lang="en-US" sz="5600" dirty="0"/>
              <a:t> 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GB" sz="1300" u="sng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7570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555</TotalTime>
  <Words>1059</Words>
  <Application>Microsoft Office PowerPoint</Application>
  <PresentationFormat>Widescreen</PresentationFormat>
  <Paragraphs>67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Agency FB</vt:lpstr>
      <vt:lpstr>Amasis MT Pro</vt:lpstr>
      <vt:lpstr>Aptos</vt:lpstr>
      <vt:lpstr>Arial</vt:lpstr>
      <vt:lpstr>Century Gothic</vt:lpstr>
      <vt:lpstr>Corbel</vt:lpstr>
      <vt:lpstr>Parallax</vt:lpstr>
      <vt:lpstr>The Role of Influencers in Modern Marketing</vt:lpstr>
      <vt:lpstr>Introduction to Influencers</vt:lpstr>
      <vt:lpstr>Virtual Influencers</vt:lpstr>
      <vt:lpstr>Why do Influencers Matter in Modern Marketing?</vt:lpstr>
      <vt:lpstr>Disadvantages on Influencer Marketing</vt:lpstr>
      <vt:lpstr>Real World Example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Sarah-Jayne James (2517480)</dc:creator>
  <cp:lastModifiedBy>Sarah-Jayne James (2517480)</cp:lastModifiedBy>
  <cp:revision>16</cp:revision>
  <dcterms:created xsi:type="dcterms:W3CDTF">2025-11-18T23:41:40Z</dcterms:created>
  <dcterms:modified xsi:type="dcterms:W3CDTF">2025-11-26T08:05:29Z</dcterms:modified>
</cp:coreProperties>
</file>