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sldIdLst>
    <p:sldId id="256" r:id="rId2"/>
    <p:sldId id="257" r:id="rId3"/>
    <p:sldId id="258" r:id="rId4"/>
    <p:sldId id="262" r:id="rId5"/>
    <p:sldId id="267" r:id="rId6"/>
    <p:sldId id="263" r:id="rId7"/>
    <p:sldId id="268" r:id="rId8"/>
    <p:sldId id="269" r:id="rId9"/>
    <p:sldId id="270" r:id="rId10"/>
    <p:sldId id="271" r:id="rId11"/>
    <p:sldId id="275" r:id="rId12"/>
    <p:sldId id="273" r:id="rId13"/>
    <p:sldId id="274" r:id="rId14"/>
    <p:sldId id="276" r:id="rId15"/>
    <p:sldId id="277" r:id="rId16"/>
    <p:sldId id="278" r:id="rId17"/>
    <p:sldId id="272" r:id="rId18"/>
    <p:sldId id="261" r:id="rId19"/>
    <p:sldId id="264" r:id="rId20"/>
    <p:sldId id="266" r:id="rId21"/>
    <p:sldId id="265" r:id="rId22"/>
    <p:sldId id="25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9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E3562-BBCE-4047-A51D-DF879C0F3A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71B60B-CBE1-4D85-AEA1-BECD7BB6E1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825A61-19B3-467C-BD86-41BAC392437F}"/>
              </a:ext>
            </a:extLst>
          </p:cNvPr>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5" name="Footer Placeholder 4">
            <a:extLst>
              <a:ext uri="{FF2B5EF4-FFF2-40B4-BE49-F238E27FC236}">
                <a16:creationId xmlns:a16="http://schemas.microsoft.com/office/drawing/2014/main" id="{201D4327-A5C3-4AB5-AE98-E1010BD1F0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8A605B2-7C58-4BDD-9432-7A03CA28D17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85985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C0DC1-1F8B-4C96-9DFE-4CB2AAEEAC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9836FE-6EF7-4EC9-8CE8-2EF1D47D781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14CFF-6E5A-4235-B16E-CF847038CDF7}"/>
              </a:ext>
            </a:extLst>
          </p:cNvPr>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5" name="Footer Placeholder 4">
            <a:extLst>
              <a:ext uri="{FF2B5EF4-FFF2-40B4-BE49-F238E27FC236}">
                <a16:creationId xmlns:a16="http://schemas.microsoft.com/office/drawing/2014/main" id="{E935F8EF-7C09-467B-B179-75202B2586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05E931-2E70-4E4F-A44E-147FFD267B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89248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89D3-3B16-4AFF-B64C-CCDA96938A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02AEA8-57B0-4FB6-AEF3-1B6BB880E1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3C93C4E-A140-4D58-A906-90DDC344E949}"/>
              </a:ext>
            </a:extLst>
          </p:cNvPr>
          <p:cNvSpPr>
            <a:spLocks noGrp="1"/>
          </p:cNvSpPr>
          <p:nvPr>
            <p:ph type="dt" sz="half" idx="10"/>
          </p:nvPr>
        </p:nvSpPr>
        <p:spPr/>
        <p:txBody>
          <a:bodyPr/>
          <a:lstStyle/>
          <a:p>
            <a:fld id="{48A87A34-81AB-432B-8DAE-1953F412C126}" type="datetimeFigureOut">
              <a:rPr lang="en-US" smtClean="0"/>
              <a:pPr/>
              <a:t>5/1/2018</a:t>
            </a:fld>
            <a:endParaRPr lang="en-US" dirty="0"/>
          </a:p>
        </p:txBody>
      </p:sp>
      <p:sp>
        <p:nvSpPr>
          <p:cNvPr id="5" name="Footer Placeholder 4">
            <a:extLst>
              <a:ext uri="{FF2B5EF4-FFF2-40B4-BE49-F238E27FC236}">
                <a16:creationId xmlns:a16="http://schemas.microsoft.com/office/drawing/2014/main" id="{BF9FB7E1-EEAF-4B69-AE4F-F8BA95940C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B4D53E1-C8C0-4534-B336-AF63C68D5C7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25522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5AFB3-3FBF-46D3-BD9A-EF25BA2F7C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E93BDF-B5D7-49F4-8AC8-ED2CCBA614C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7C85D6-447B-43C0-B5C1-F30185A7197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372CCA-7623-4C41-9506-525D5BB12A42}"/>
              </a:ext>
            </a:extLst>
          </p:cNvPr>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6" name="Footer Placeholder 5">
            <a:extLst>
              <a:ext uri="{FF2B5EF4-FFF2-40B4-BE49-F238E27FC236}">
                <a16:creationId xmlns:a16="http://schemas.microsoft.com/office/drawing/2014/main" id="{E91E351C-0BCC-4FBC-9854-E5EDC1B002C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D3F92-74CE-4BF5-92A2-4B26EFB68A5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1766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D44F2-1464-40B8-96C5-D8527B8A6B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3E2B0A-8482-4D88-8977-0D0D20910A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32AED35-9B67-457A-8AAF-8E3C14084EE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C51F0D-7E8A-4048-8BFD-87D07B6E79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B5471C9-F150-48C3-83E7-40EB08831AC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308A19-8DB3-459B-B0E2-DE26024242F1}"/>
              </a:ext>
            </a:extLst>
          </p:cNvPr>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8" name="Footer Placeholder 7">
            <a:extLst>
              <a:ext uri="{FF2B5EF4-FFF2-40B4-BE49-F238E27FC236}">
                <a16:creationId xmlns:a16="http://schemas.microsoft.com/office/drawing/2014/main" id="{8F85B233-72AD-4637-8269-36958C6795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0DE9A7E-F076-44D1-8BED-B5C69220201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7575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0F326-4DF3-4A7B-B2B3-E704348941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643739-48C0-4EEE-9E02-01703978D19C}"/>
              </a:ext>
            </a:extLst>
          </p:cNvPr>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4" name="Footer Placeholder 3">
            <a:extLst>
              <a:ext uri="{FF2B5EF4-FFF2-40B4-BE49-F238E27FC236}">
                <a16:creationId xmlns:a16="http://schemas.microsoft.com/office/drawing/2014/main" id="{67E61DCE-3D7C-4BA6-A589-16211F31D98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25E48C0-C3C6-4909-AC17-416FAE92BEB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4716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955334-51F6-4B16-AF8F-51A896AD507B}"/>
              </a:ext>
            </a:extLst>
          </p:cNvPr>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3" name="Footer Placeholder 2">
            <a:extLst>
              <a:ext uri="{FF2B5EF4-FFF2-40B4-BE49-F238E27FC236}">
                <a16:creationId xmlns:a16="http://schemas.microsoft.com/office/drawing/2014/main" id="{AB0C08B3-BD32-41E7-85D6-8B01976A107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4E1BDB1-4CFF-4D02-8522-0F85634DC06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26350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0CFC5-3EB2-415B-86ED-D84B6DA57A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EC65B23-3400-4ACF-B16B-E89D7E32DF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DDBAF2-76D8-4895-92AE-C5249BE8E2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1A4C487-DC91-41FD-8CC3-419FE523CEDA}"/>
              </a:ext>
            </a:extLst>
          </p:cNvPr>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6" name="Footer Placeholder 5">
            <a:extLst>
              <a:ext uri="{FF2B5EF4-FFF2-40B4-BE49-F238E27FC236}">
                <a16:creationId xmlns:a16="http://schemas.microsoft.com/office/drawing/2014/main" id="{B118E151-2DB4-4CF8-BF22-C10C17F5952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ED096E2-EE86-4A3D-AC8C-B7361007046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57755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6DF67-3CD1-42A2-80F8-D3F6D25EBB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2A664E-1442-49F5-A1B3-00A72D1556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0F3BE3-CA94-4233-93F1-A4E9FB363C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BAC6213-C9AB-44FA-90D2-04B55A3CA05A}"/>
              </a:ext>
            </a:extLst>
          </p:cNvPr>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6" name="Footer Placeholder 5">
            <a:extLst>
              <a:ext uri="{FF2B5EF4-FFF2-40B4-BE49-F238E27FC236}">
                <a16:creationId xmlns:a16="http://schemas.microsoft.com/office/drawing/2014/main" id="{CEE1BF64-1723-4A18-AE9B-46100324BAA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51D7BB1-8D69-43E0-ADA6-9405C5C6C6C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1763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C460B-F24D-468A-BFAE-7772E038D6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D3DB76-110E-4305-AFE8-C33DF8F07D4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B7A8ED-381E-4A55-9809-D61B5F03089C}"/>
              </a:ext>
            </a:extLst>
          </p:cNvPr>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5" name="Footer Placeholder 4">
            <a:extLst>
              <a:ext uri="{FF2B5EF4-FFF2-40B4-BE49-F238E27FC236}">
                <a16:creationId xmlns:a16="http://schemas.microsoft.com/office/drawing/2014/main" id="{0DE83BB8-D793-4B2C-8B7D-A91B85D48C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E955F2-D167-4F0C-9298-4313D6997CE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9945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B65A9E-21B3-415B-9E20-4BABCEE61F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51B81B-8F10-4752-BC85-6C066CA8A80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96E6D4-9703-4DCE-955C-61F407B319E6}"/>
              </a:ext>
            </a:extLst>
          </p:cNvPr>
          <p:cNvSpPr>
            <a:spLocks noGrp="1"/>
          </p:cNvSpPr>
          <p:nvPr>
            <p:ph type="dt" sz="half" idx="10"/>
          </p:nvPr>
        </p:nvSpPr>
        <p:spPr/>
        <p:txBody>
          <a:bodyPr/>
          <a:lstStyle/>
          <a:p>
            <a:fld id="{48A87A34-81AB-432B-8DAE-1953F412C126}" type="datetimeFigureOut">
              <a:rPr lang="en-US" smtClean="0"/>
              <a:pPr/>
              <a:t>5/1/2018</a:t>
            </a:fld>
            <a:endParaRPr lang="en-US" dirty="0"/>
          </a:p>
        </p:txBody>
      </p:sp>
      <p:sp>
        <p:nvSpPr>
          <p:cNvPr id="5" name="Footer Placeholder 4">
            <a:extLst>
              <a:ext uri="{FF2B5EF4-FFF2-40B4-BE49-F238E27FC236}">
                <a16:creationId xmlns:a16="http://schemas.microsoft.com/office/drawing/2014/main" id="{B1C53A57-6D0B-4382-966D-3DAD0D70FD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81005D2-76E8-4CB7-94C7-078084BEF85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5633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3774C3-4FE6-47FA-8A6A-858DF2E6ED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B3D8B7-1118-4443-AD4D-DA2FE0D5FB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0E88FC-96C8-46F2-A7A6-32BF1DC061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5/1/2018</a:t>
            </a:fld>
            <a:endParaRPr lang="en-US" dirty="0"/>
          </a:p>
        </p:txBody>
      </p:sp>
      <p:sp>
        <p:nvSpPr>
          <p:cNvPr id="5" name="Footer Placeholder 4">
            <a:extLst>
              <a:ext uri="{FF2B5EF4-FFF2-40B4-BE49-F238E27FC236}">
                <a16:creationId xmlns:a16="http://schemas.microsoft.com/office/drawing/2014/main" id="{5CFFE6F9-0E17-4495-B14C-CDFCC8A77F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AA1F2A3-9AC5-491A-BC73-5CCEF91577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4535685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dMkp7uIKFSU"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CA15-3D25-448C-AFEB-C75DA74FFDAA}"/>
              </a:ext>
            </a:extLst>
          </p:cNvPr>
          <p:cNvSpPr>
            <a:spLocks noGrp="1"/>
          </p:cNvSpPr>
          <p:nvPr>
            <p:ph type="ctrTitle"/>
          </p:nvPr>
        </p:nvSpPr>
        <p:spPr>
          <a:xfrm>
            <a:off x="1371600" y="369277"/>
            <a:ext cx="9448800" cy="2405582"/>
          </a:xfrm>
        </p:spPr>
        <p:txBody>
          <a:bodyPr>
            <a:normAutofit fontScale="90000"/>
          </a:bodyPr>
          <a:lstStyle/>
          <a:p>
            <a:pPr algn="ctr"/>
            <a:r>
              <a:rPr lang="en-GB" dirty="0">
                <a:latin typeface="Algerian" panose="04020705040A02060702" pitchFamily="82" charset="0"/>
              </a:rPr>
              <a:t>Celebrity endorsement on the h &amp; M advert and David Beckham</a:t>
            </a:r>
          </a:p>
        </p:txBody>
      </p:sp>
      <p:sp>
        <p:nvSpPr>
          <p:cNvPr id="3" name="Subtitle 2">
            <a:extLst>
              <a:ext uri="{FF2B5EF4-FFF2-40B4-BE49-F238E27FC236}">
                <a16:creationId xmlns:a16="http://schemas.microsoft.com/office/drawing/2014/main" id="{F22FFFF0-4AB3-42EC-983F-EA66F7E9E7E1}"/>
              </a:ext>
            </a:extLst>
          </p:cNvPr>
          <p:cNvSpPr>
            <a:spLocks noGrp="1"/>
          </p:cNvSpPr>
          <p:nvPr>
            <p:ph type="subTitle" idx="1"/>
          </p:nvPr>
        </p:nvSpPr>
        <p:spPr>
          <a:xfrm>
            <a:off x="1371600" y="6620122"/>
            <a:ext cx="9448800" cy="45719"/>
          </a:xfrm>
        </p:spPr>
        <p:txBody>
          <a:bodyPr>
            <a:normAutofit fontScale="25000" lnSpcReduction="20000"/>
          </a:bodyPr>
          <a:lstStyle/>
          <a:p>
            <a:endParaRPr lang="en-GB" dirty="0"/>
          </a:p>
        </p:txBody>
      </p:sp>
      <p:pic>
        <p:nvPicPr>
          <p:cNvPr id="6" name="Picture 5">
            <a:extLst>
              <a:ext uri="{FF2B5EF4-FFF2-40B4-BE49-F238E27FC236}">
                <a16:creationId xmlns:a16="http://schemas.microsoft.com/office/drawing/2014/main" id="{A7EDDD00-1374-4789-9532-0F3049CFA2ED}"/>
              </a:ext>
            </a:extLst>
          </p:cNvPr>
          <p:cNvPicPr>
            <a:picLocks noChangeAspect="1"/>
          </p:cNvPicPr>
          <p:nvPr/>
        </p:nvPicPr>
        <p:blipFill>
          <a:blip r:embed="rId2"/>
          <a:stretch>
            <a:fillRect/>
          </a:stretch>
        </p:blipFill>
        <p:spPr>
          <a:xfrm>
            <a:off x="1955409" y="2633662"/>
            <a:ext cx="8426548" cy="4032179"/>
          </a:xfrm>
          <a:prstGeom prst="rect">
            <a:avLst/>
          </a:prstGeom>
        </p:spPr>
      </p:pic>
    </p:spTree>
    <p:extLst>
      <p:ext uri="{BB962C8B-B14F-4D97-AF65-F5344CB8AC3E}">
        <p14:creationId xmlns:p14="http://schemas.microsoft.com/office/powerpoint/2010/main" val="3235754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D6DA5-3B0B-4AB8-B0E0-AC1EB35C946D}"/>
              </a:ext>
            </a:extLst>
          </p:cNvPr>
          <p:cNvSpPr>
            <a:spLocks noGrp="1"/>
          </p:cNvSpPr>
          <p:nvPr>
            <p:ph type="title"/>
          </p:nvPr>
        </p:nvSpPr>
        <p:spPr>
          <a:xfrm>
            <a:off x="6095999" y="172278"/>
            <a:ext cx="4588565" cy="467037"/>
          </a:xfrm>
        </p:spPr>
        <p:txBody>
          <a:bodyPr>
            <a:normAutofit/>
          </a:bodyPr>
          <a:lstStyle/>
          <a:p>
            <a:r>
              <a:rPr lang="en-GB" sz="1200" dirty="0">
                <a:latin typeface="Arial" panose="020B0604020202020204" pitchFamily="34" charset="0"/>
                <a:cs typeface="Arial" panose="020B0604020202020204" pitchFamily="34" charset="0"/>
                <a:hlinkClick r:id="rId2"/>
              </a:rPr>
              <a:t>https://www.youtube.com/watch?v=dMkp7uIKFSU</a:t>
            </a:r>
            <a:endParaRPr lang="en-GB" sz="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E76262-306D-4B3B-B3AF-A5854CAA2336}"/>
              </a:ext>
            </a:extLst>
          </p:cNvPr>
          <p:cNvSpPr>
            <a:spLocks noGrp="1"/>
          </p:cNvSpPr>
          <p:nvPr>
            <p:ph idx="1"/>
          </p:nvPr>
        </p:nvSpPr>
        <p:spPr>
          <a:xfrm>
            <a:off x="685800" y="639315"/>
            <a:ext cx="10820400" cy="5827745"/>
          </a:xfrm>
        </p:spPr>
        <p:txBody>
          <a:bodyPr/>
          <a:lstStyle/>
          <a:p>
            <a:r>
              <a:rPr lang="en-GB" b="1" u="sng" dirty="0"/>
              <a:t>ABSTRACT</a:t>
            </a:r>
          </a:p>
          <a:p>
            <a:r>
              <a:rPr lang="en-GB" dirty="0"/>
              <a:t>Aim of this study is to explore consumer attituded towards celebrity endorsements.</a:t>
            </a:r>
          </a:p>
          <a:p>
            <a:r>
              <a:rPr lang="en-GB" dirty="0"/>
              <a:t>This study is based on empirical research </a:t>
            </a:r>
          </a:p>
          <a:p>
            <a:r>
              <a:rPr lang="en-US" dirty="0"/>
              <a:t>46 participants, 22 males and 24 females ages from 18 and older. </a:t>
            </a:r>
            <a:endParaRPr lang="en-GB" dirty="0"/>
          </a:p>
          <a:p>
            <a:r>
              <a:rPr lang="en-GB" dirty="0"/>
              <a:t>The Participants were mainly from the UK but some from Australia, America, South Africa and Zimbabwe.</a:t>
            </a:r>
          </a:p>
          <a:p>
            <a:r>
              <a:rPr lang="en-GB" dirty="0"/>
              <a:t>This data was collected in April of 2018. </a:t>
            </a:r>
          </a:p>
        </p:txBody>
      </p:sp>
    </p:spTree>
    <p:extLst>
      <p:ext uri="{BB962C8B-B14F-4D97-AF65-F5344CB8AC3E}">
        <p14:creationId xmlns:p14="http://schemas.microsoft.com/office/powerpoint/2010/main" val="2113669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E3583-494B-4E28-A743-9F3BDBB04A0C}"/>
              </a:ext>
            </a:extLst>
          </p:cNvPr>
          <p:cNvSpPr>
            <a:spLocks noGrp="1"/>
          </p:cNvSpPr>
          <p:nvPr>
            <p:ph type="title"/>
          </p:nvPr>
        </p:nvSpPr>
        <p:spPr>
          <a:xfrm>
            <a:off x="781878" y="132523"/>
            <a:ext cx="10724322" cy="768626"/>
          </a:xfrm>
        </p:spPr>
        <p:txBody>
          <a:bodyPr/>
          <a:lstStyle/>
          <a:p>
            <a:pPr algn="l"/>
            <a:r>
              <a:rPr lang="en-GB" dirty="0"/>
              <a:t>Introduction:</a:t>
            </a:r>
          </a:p>
        </p:txBody>
      </p:sp>
      <p:sp>
        <p:nvSpPr>
          <p:cNvPr id="3" name="Content Placeholder 2">
            <a:extLst>
              <a:ext uri="{FF2B5EF4-FFF2-40B4-BE49-F238E27FC236}">
                <a16:creationId xmlns:a16="http://schemas.microsoft.com/office/drawing/2014/main" id="{2D411B15-1F4C-46F9-A721-E7D43D9FD754}"/>
              </a:ext>
            </a:extLst>
          </p:cNvPr>
          <p:cNvSpPr>
            <a:spLocks noGrp="1"/>
          </p:cNvSpPr>
          <p:nvPr>
            <p:ph idx="1"/>
          </p:nvPr>
        </p:nvSpPr>
        <p:spPr>
          <a:xfrm>
            <a:off x="685800" y="901150"/>
            <a:ext cx="10820400" cy="5317536"/>
          </a:xfrm>
        </p:spPr>
        <p:txBody>
          <a:bodyPr>
            <a:normAutofit fontScale="77500" lnSpcReduction="20000"/>
          </a:bodyPr>
          <a:lstStyle/>
          <a:p>
            <a:pPr marL="0" indent="0">
              <a:lnSpc>
                <a:spcPct val="100000"/>
              </a:lnSpc>
              <a:spcBef>
                <a:spcPts val="0"/>
              </a:spcBef>
              <a:buNone/>
            </a:pPr>
            <a:r>
              <a:rPr lang="en-US" dirty="0"/>
              <a:t>Celebrity Based Television Advertising (CBTA) this means television advertising that primarily use </a:t>
            </a:r>
            <a:r>
              <a:rPr lang="en-US" dirty="0" err="1"/>
              <a:t>Celebritiy</a:t>
            </a:r>
            <a:r>
              <a:rPr lang="en-US" dirty="0"/>
              <a:t> endorsements. (</a:t>
            </a:r>
            <a:r>
              <a:rPr lang="en-US" dirty="0" err="1"/>
              <a:t>Alsmadi</a:t>
            </a:r>
            <a:r>
              <a:rPr lang="en-US" dirty="0"/>
              <a:t>, 2006). </a:t>
            </a:r>
          </a:p>
          <a:p>
            <a:pPr marL="0" indent="0">
              <a:lnSpc>
                <a:spcPct val="100000"/>
              </a:lnSpc>
              <a:spcBef>
                <a:spcPts val="0"/>
              </a:spcBef>
              <a:buNone/>
            </a:pPr>
            <a:endParaRPr lang="en-GB" dirty="0"/>
          </a:p>
          <a:p>
            <a:pPr marL="0" indent="0">
              <a:lnSpc>
                <a:spcPct val="100000"/>
              </a:lnSpc>
              <a:spcBef>
                <a:spcPts val="0"/>
              </a:spcBef>
              <a:buNone/>
            </a:pPr>
            <a:r>
              <a:rPr lang="en-GB" dirty="0"/>
              <a:t>AIMS:  The aim of this study is to measure Celebrity Endorsements on </a:t>
            </a:r>
          </a:p>
          <a:p>
            <a:pPr marL="0" indent="0">
              <a:lnSpc>
                <a:spcPct val="100000"/>
              </a:lnSpc>
              <a:spcBef>
                <a:spcPts val="0"/>
              </a:spcBef>
              <a:buNone/>
            </a:pPr>
            <a:r>
              <a:rPr lang="en-GB" dirty="0"/>
              <a:t>H &amp; M using David Beckham.</a:t>
            </a:r>
          </a:p>
          <a:p>
            <a:pPr marL="0" indent="0">
              <a:lnSpc>
                <a:spcPct val="100000"/>
              </a:lnSpc>
              <a:spcBef>
                <a:spcPts val="0"/>
              </a:spcBef>
              <a:buNone/>
            </a:pPr>
            <a:r>
              <a:rPr lang="en-US" dirty="0"/>
              <a:t>The purpose of this study is to explore consumer attitudes towards CBTA. </a:t>
            </a:r>
          </a:p>
          <a:p>
            <a:pPr marL="0" indent="0">
              <a:lnSpc>
                <a:spcPct val="100000"/>
              </a:lnSpc>
              <a:spcBef>
                <a:spcPts val="0"/>
              </a:spcBef>
              <a:buNone/>
            </a:pPr>
            <a:r>
              <a:rPr lang="en-US" dirty="0"/>
              <a:t>To understand consumer response to Celebrity endorsements advertising.</a:t>
            </a:r>
          </a:p>
          <a:p>
            <a:pPr marL="0" indent="0">
              <a:lnSpc>
                <a:spcPct val="100000"/>
              </a:lnSpc>
              <a:spcBef>
                <a:spcPts val="0"/>
              </a:spcBef>
              <a:buNone/>
            </a:pPr>
            <a:r>
              <a:rPr lang="en-US" dirty="0"/>
              <a:t>How attractive is CBTA to the consumer?</a:t>
            </a:r>
          </a:p>
          <a:p>
            <a:pPr marL="0" indent="0">
              <a:lnSpc>
                <a:spcPct val="100000"/>
              </a:lnSpc>
              <a:spcBef>
                <a:spcPts val="0"/>
              </a:spcBef>
              <a:buNone/>
            </a:pPr>
            <a:r>
              <a:rPr lang="en-US" dirty="0"/>
              <a:t>What is the effect of CBTA on consumers’ brand choice </a:t>
            </a:r>
            <a:r>
              <a:rPr lang="en-US" dirty="0" err="1"/>
              <a:t>behaviour</a:t>
            </a:r>
            <a:r>
              <a:rPr lang="en-US" dirty="0"/>
              <a:t>?</a:t>
            </a:r>
          </a:p>
          <a:p>
            <a:pPr marL="0" indent="0">
              <a:lnSpc>
                <a:spcPct val="100000"/>
              </a:lnSpc>
              <a:spcBef>
                <a:spcPts val="0"/>
              </a:spcBef>
              <a:buNone/>
            </a:pPr>
            <a:r>
              <a:rPr lang="en-US" dirty="0"/>
              <a:t>How important is the Celebrity-product match up?</a:t>
            </a:r>
          </a:p>
          <a:p>
            <a:pPr marL="0" indent="0">
              <a:lnSpc>
                <a:spcPct val="100000"/>
              </a:lnSpc>
              <a:spcBef>
                <a:spcPts val="0"/>
              </a:spcBef>
              <a:buNone/>
            </a:pPr>
            <a:r>
              <a:rPr lang="en-US" dirty="0"/>
              <a:t>Do consumer attitudes towards CBTA, with respect to brand-choice </a:t>
            </a:r>
            <a:r>
              <a:rPr lang="en-US" dirty="0" err="1"/>
              <a:t>behaviour</a:t>
            </a:r>
            <a:r>
              <a:rPr lang="en-US" dirty="0"/>
              <a:t>, vary by demographic variables? (Gender and Age)?</a:t>
            </a:r>
          </a:p>
          <a:p>
            <a:pPr marL="0" indent="0">
              <a:lnSpc>
                <a:spcPct val="100000"/>
              </a:lnSpc>
              <a:spcBef>
                <a:spcPts val="0"/>
              </a:spcBef>
              <a:buNone/>
            </a:pPr>
            <a:r>
              <a:rPr lang="en-US" dirty="0"/>
              <a:t>These findings are expected to assist and improve adverts and the effects of advertisers efforts to increase persuasion within the context</a:t>
            </a:r>
            <a:endParaRPr lang="en-GB" dirty="0"/>
          </a:p>
          <a:p>
            <a:pPr marL="0" indent="0">
              <a:lnSpc>
                <a:spcPct val="100000"/>
              </a:lnSpc>
              <a:spcBef>
                <a:spcPts val="0"/>
              </a:spcBef>
              <a:buNone/>
            </a:pPr>
            <a:endParaRPr lang="en-GB" dirty="0"/>
          </a:p>
          <a:p>
            <a:pPr marL="0" indent="0">
              <a:lnSpc>
                <a:spcPct val="100000"/>
              </a:lnSpc>
              <a:spcBef>
                <a:spcPts val="0"/>
              </a:spcBef>
              <a:buNone/>
            </a:pPr>
            <a:r>
              <a:rPr lang="en-GB" dirty="0"/>
              <a:t>HYPOTHOSIS: The use of Celebrities in Adverts and the attitude to brand choice behaviour will be difference between Males and Females and  younger and older age groups.</a:t>
            </a:r>
          </a:p>
        </p:txBody>
      </p:sp>
      <p:pic>
        <p:nvPicPr>
          <p:cNvPr id="4" name="Picture 3">
            <a:extLst>
              <a:ext uri="{FF2B5EF4-FFF2-40B4-BE49-F238E27FC236}">
                <a16:creationId xmlns:a16="http://schemas.microsoft.com/office/drawing/2014/main" id="{9F95531D-A9F3-478C-BFEF-4083AB512840}"/>
              </a:ext>
            </a:extLst>
          </p:cNvPr>
          <p:cNvPicPr>
            <a:picLocks noChangeAspect="1"/>
          </p:cNvPicPr>
          <p:nvPr/>
        </p:nvPicPr>
        <p:blipFill>
          <a:blip r:embed="rId2"/>
          <a:stretch>
            <a:fillRect/>
          </a:stretch>
        </p:blipFill>
        <p:spPr>
          <a:xfrm>
            <a:off x="9566031" y="1294229"/>
            <a:ext cx="2122610" cy="2278966"/>
          </a:xfrm>
          <a:prstGeom prst="rect">
            <a:avLst/>
          </a:prstGeom>
        </p:spPr>
      </p:pic>
    </p:spTree>
    <p:extLst>
      <p:ext uri="{BB962C8B-B14F-4D97-AF65-F5344CB8AC3E}">
        <p14:creationId xmlns:p14="http://schemas.microsoft.com/office/powerpoint/2010/main" val="461889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3AC54-A4FF-4477-80F9-78314D4C787F}"/>
              </a:ext>
            </a:extLst>
          </p:cNvPr>
          <p:cNvSpPr>
            <a:spLocks noGrp="1"/>
          </p:cNvSpPr>
          <p:nvPr>
            <p:ph type="title"/>
          </p:nvPr>
        </p:nvSpPr>
        <p:spPr>
          <a:xfrm>
            <a:off x="685800" y="132522"/>
            <a:ext cx="10820400" cy="848139"/>
          </a:xfrm>
        </p:spPr>
        <p:txBody>
          <a:bodyPr>
            <a:normAutofit/>
          </a:bodyPr>
          <a:lstStyle/>
          <a:p>
            <a:pPr algn="l"/>
            <a:r>
              <a:rPr lang="en-GB" dirty="0"/>
              <a:t>Method:</a:t>
            </a:r>
          </a:p>
        </p:txBody>
      </p:sp>
      <p:sp>
        <p:nvSpPr>
          <p:cNvPr id="3" name="Content Placeholder 2">
            <a:extLst>
              <a:ext uri="{FF2B5EF4-FFF2-40B4-BE49-F238E27FC236}">
                <a16:creationId xmlns:a16="http://schemas.microsoft.com/office/drawing/2014/main" id="{34777D58-54EB-4B44-A0A6-0F16FA31F941}"/>
              </a:ext>
            </a:extLst>
          </p:cNvPr>
          <p:cNvSpPr>
            <a:spLocks noGrp="1"/>
          </p:cNvSpPr>
          <p:nvPr>
            <p:ph idx="1"/>
          </p:nvPr>
        </p:nvSpPr>
        <p:spPr>
          <a:xfrm>
            <a:off x="685800" y="980662"/>
            <a:ext cx="10820400" cy="5744816"/>
          </a:xfrm>
        </p:spPr>
        <p:txBody>
          <a:bodyPr>
            <a:normAutofit lnSpcReduction="10000"/>
          </a:bodyPr>
          <a:lstStyle/>
          <a:p>
            <a:r>
              <a:rPr lang="en-US" b="1" u="sng" dirty="0"/>
              <a:t>DESIGN: </a:t>
            </a:r>
          </a:p>
          <a:p>
            <a:r>
              <a:rPr lang="en-US" dirty="0"/>
              <a:t>The design is a with-in design.  The  IV is the scores on the H &amp; M advert and David Beckham, measuring Attitude to Celebrity Endorsements the DV is the Gender and Age of the participants. 5 questions to measure attraction of David Beckham and CBTA endorsement on H &amp; M Advert. 4 questions to measure influence on consumers’ brand choice behavior. 2 questions Celebrity-product match up. A 5 Likert Scale was used with 5 = Strongly disagree and 1= Strongly Agree</a:t>
            </a:r>
          </a:p>
          <a:p>
            <a:r>
              <a:rPr lang="en-GB" b="1" u="sng" dirty="0"/>
              <a:t>PARTICIPANTS: </a:t>
            </a:r>
          </a:p>
          <a:p>
            <a:r>
              <a:rPr lang="en-GB" dirty="0"/>
              <a:t>The Participants were a random selection of 46 Participants 22 Males and 24 females.  All Participants were over the age of 18.</a:t>
            </a:r>
          </a:p>
          <a:p>
            <a:r>
              <a:rPr lang="en-GB" b="1" u="sng" dirty="0"/>
              <a:t>MATERIALS: </a:t>
            </a:r>
          </a:p>
          <a:p>
            <a:r>
              <a:rPr lang="en-GB" dirty="0" err="1"/>
              <a:t>Kwiksurveys</a:t>
            </a:r>
            <a:r>
              <a:rPr lang="en-GB" dirty="0"/>
              <a:t>, the internet, Facebook, YouTube, pens and Paper for manual participants.</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293451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18DA0-802F-4AAE-A05A-DF29F03CB078}"/>
              </a:ext>
            </a:extLst>
          </p:cNvPr>
          <p:cNvSpPr>
            <a:spLocks noGrp="1"/>
          </p:cNvSpPr>
          <p:nvPr>
            <p:ph type="title"/>
          </p:nvPr>
        </p:nvSpPr>
        <p:spPr>
          <a:xfrm>
            <a:off x="685799" y="639315"/>
            <a:ext cx="10820399" cy="632894"/>
          </a:xfrm>
        </p:spPr>
        <p:txBody>
          <a:bodyPr>
            <a:normAutofit fontScale="90000"/>
          </a:bodyPr>
          <a:lstStyle/>
          <a:p>
            <a:pPr algn="l"/>
            <a:r>
              <a:rPr lang="en-GB" dirty="0"/>
              <a:t>Method continued.</a:t>
            </a:r>
          </a:p>
        </p:txBody>
      </p:sp>
      <p:sp>
        <p:nvSpPr>
          <p:cNvPr id="3" name="Content Placeholder 2">
            <a:extLst>
              <a:ext uri="{FF2B5EF4-FFF2-40B4-BE49-F238E27FC236}">
                <a16:creationId xmlns:a16="http://schemas.microsoft.com/office/drawing/2014/main" id="{C5A9A0D2-F0FC-4C7A-95EC-9E969723F036}"/>
              </a:ext>
            </a:extLst>
          </p:cNvPr>
          <p:cNvSpPr>
            <a:spLocks noGrp="1"/>
          </p:cNvSpPr>
          <p:nvPr>
            <p:ph idx="1"/>
          </p:nvPr>
        </p:nvSpPr>
        <p:spPr>
          <a:xfrm>
            <a:off x="685800" y="1272210"/>
            <a:ext cx="10820400" cy="4946476"/>
          </a:xfrm>
        </p:spPr>
        <p:txBody>
          <a:bodyPr/>
          <a:lstStyle/>
          <a:p>
            <a:r>
              <a:rPr lang="en-US" dirty="0"/>
              <a:t>PROCEDURE: </a:t>
            </a:r>
          </a:p>
          <a:p>
            <a:r>
              <a:rPr lang="en-US" dirty="0"/>
              <a:t>The CBTA questionnaire was used to measure attitude to Celebrity endorsement.  The data was collected through </a:t>
            </a:r>
            <a:r>
              <a:rPr lang="en-US" dirty="0" err="1"/>
              <a:t>Kwiksurveys</a:t>
            </a:r>
            <a:r>
              <a:rPr lang="en-US" dirty="0"/>
              <a:t> and distributed through Facebook with the </a:t>
            </a:r>
            <a:r>
              <a:rPr lang="en-US" dirty="0" err="1"/>
              <a:t>Youtube</a:t>
            </a:r>
            <a:r>
              <a:rPr lang="en-US" dirty="0"/>
              <a:t> video of the advert attached, to even out the participants some data was collected manually and the YouTube video shown. All participants had given consent and were informed of their right to withdraw at any time.  Confidentiality was covered as no names or personal information was requested apart from age group and gender.</a:t>
            </a:r>
          </a:p>
          <a:p>
            <a:endParaRPr lang="en-GB" dirty="0"/>
          </a:p>
        </p:txBody>
      </p:sp>
    </p:spTree>
    <p:extLst>
      <p:ext uri="{BB962C8B-B14F-4D97-AF65-F5344CB8AC3E}">
        <p14:creationId xmlns:p14="http://schemas.microsoft.com/office/powerpoint/2010/main" val="719182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86A1B-E4EE-4405-AA49-9670A759FDE9}"/>
              </a:ext>
            </a:extLst>
          </p:cNvPr>
          <p:cNvSpPr>
            <a:spLocks noGrp="1"/>
          </p:cNvSpPr>
          <p:nvPr>
            <p:ph type="title"/>
          </p:nvPr>
        </p:nvSpPr>
        <p:spPr>
          <a:xfrm>
            <a:off x="705678" y="251791"/>
            <a:ext cx="10800522" cy="530087"/>
          </a:xfrm>
        </p:spPr>
        <p:txBody>
          <a:bodyPr>
            <a:normAutofit/>
          </a:bodyPr>
          <a:lstStyle/>
          <a:p>
            <a:pPr algn="l"/>
            <a:r>
              <a:rPr lang="en-GB" sz="2800" b="1" u="sng" dirty="0"/>
              <a:t>Results:</a:t>
            </a:r>
          </a:p>
        </p:txBody>
      </p:sp>
      <p:sp>
        <p:nvSpPr>
          <p:cNvPr id="3" name="Content Placeholder 2">
            <a:extLst>
              <a:ext uri="{FF2B5EF4-FFF2-40B4-BE49-F238E27FC236}">
                <a16:creationId xmlns:a16="http://schemas.microsoft.com/office/drawing/2014/main" id="{4A7C62B6-C1F1-4643-8F41-51A47C36718F}"/>
              </a:ext>
            </a:extLst>
          </p:cNvPr>
          <p:cNvSpPr>
            <a:spLocks noGrp="1"/>
          </p:cNvSpPr>
          <p:nvPr>
            <p:ph idx="1"/>
          </p:nvPr>
        </p:nvSpPr>
        <p:spPr>
          <a:xfrm>
            <a:off x="351692" y="781878"/>
            <a:ext cx="11605846" cy="6076121"/>
          </a:xfrm>
        </p:spPr>
        <p:txBody>
          <a:bodyPr/>
          <a:lstStyle/>
          <a:p>
            <a:r>
              <a:rPr lang="en-GB" dirty="0"/>
              <a:t>Do they like David Beckham	61% Yes and 39% No</a:t>
            </a:r>
          </a:p>
          <a:p>
            <a:endParaRPr lang="en-GB" dirty="0"/>
          </a:p>
        </p:txBody>
      </p:sp>
      <p:sp>
        <p:nvSpPr>
          <p:cNvPr id="7" name="Rectangle 6">
            <a:extLst>
              <a:ext uri="{FF2B5EF4-FFF2-40B4-BE49-F238E27FC236}">
                <a16:creationId xmlns:a16="http://schemas.microsoft.com/office/drawing/2014/main" id="{2251BB21-4ADD-47F9-8B02-8A1697BB6441}"/>
              </a:ext>
            </a:extLst>
          </p:cNvPr>
          <p:cNvSpPr/>
          <p:nvPr/>
        </p:nvSpPr>
        <p:spPr>
          <a:xfrm>
            <a:off x="705678" y="1311966"/>
            <a:ext cx="8425070" cy="2862322"/>
          </a:xfrm>
          <a:prstGeom prst="rect">
            <a:avLst/>
          </a:prstGeom>
        </p:spPr>
        <p:txBody>
          <a:bodyPr wrap="square">
            <a:spAutoFit/>
          </a:bodyPr>
          <a:lstStyle/>
          <a:p>
            <a:r>
              <a:rPr lang="en-US" dirty="0"/>
              <a:t>​​​Would  a television advert which uses David Beckham get your attention​</a:t>
            </a:r>
          </a:p>
          <a:p>
            <a:r>
              <a:rPr lang="en-US" dirty="0"/>
              <a:t>1	2	3	4	5	Standard Deviation	Responses	Weighted Average</a:t>
            </a:r>
          </a:p>
          <a:p>
            <a:r>
              <a:rPr lang="en-US" dirty="0"/>
              <a:t>Strongly Disagree - Strongly Agree	12 </a:t>
            </a:r>
          </a:p>
          <a:p>
            <a:r>
              <a:rPr lang="en-US" dirty="0"/>
              <a:t>(27%)	9 </a:t>
            </a:r>
          </a:p>
          <a:p>
            <a:r>
              <a:rPr lang="en-US" dirty="0"/>
              <a:t>(20%)	13 </a:t>
            </a:r>
          </a:p>
          <a:p>
            <a:r>
              <a:rPr lang="en-US" dirty="0"/>
              <a:t>(29%)	9 </a:t>
            </a:r>
          </a:p>
          <a:p>
            <a:r>
              <a:rPr lang="en-US" dirty="0"/>
              <a:t>(20%)	2 </a:t>
            </a:r>
          </a:p>
          <a:p>
            <a:r>
              <a:rPr lang="en-US" dirty="0"/>
              <a:t>(4%)	3.85					45	2.56 / 5</a:t>
            </a:r>
          </a:p>
          <a:p>
            <a:r>
              <a:rPr lang="en-US" dirty="0"/>
              <a:t>2.56 / 5</a:t>
            </a:r>
          </a:p>
        </p:txBody>
      </p:sp>
      <p:pic>
        <p:nvPicPr>
          <p:cNvPr id="8" name="Picture 7">
            <a:extLst>
              <a:ext uri="{FF2B5EF4-FFF2-40B4-BE49-F238E27FC236}">
                <a16:creationId xmlns:a16="http://schemas.microsoft.com/office/drawing/2014/main" id="{0BB15B3B-0A80-4F98-B795-B8B19C28FFE2}"/>
              </a:ext>
            </a:extLst>
          </p:cNvPr>
          <p:cNvPicPr>
            <a:picLocks noChangeAspect="1"/>
          </p:cNvPicPr>
          <p:nvPr/>
        </p:nvPicPr>
        <p:blipFill>
          <a:blip r:embed="rId2"/>
          <a:stretch>
            <a:fillRect/>
          </a:stretch>
        </p:blipFill>
        <p:spPr>
          <a:xfrm>
            <a:off x="6096000" y="4318782"/>
            <a:ext cx="5410200" cy="2091955"/>
          </a:xfrm>
          <a:prstGeom prst="rect">
            <a:avLst/>
          </a:prstGeom>
        </p:spPr>
      </p:pic>
    </p:spTree>
    <p:extLst>
      <p:ext uri="{BB962C8B-B14F-4D97-AF65-F5344CB8AC3E}">
        <p14:creationId xmlns:p14="http://schemas.microsoft.com/office/powerpoint/2010/main" val="3466644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CA2BD-C2AA-4FD0-95C9-E65693489BDC}"/>
              </a:ext>
            </a:extLst>
          </p:cNvPr>
          <p:cNvSpPr>
            <a:spLocks noGrp="1"/>
          </p:cNvSpPr>
          <p:nvPr>
            <p:ph type="title"/>
          </p:nvPr>
        </p:nvSpPr>
        <p:spPr>
          <a:xfrm>
            <a:off x="838200" y="365126"/>
            <a:ext cx="10515600" cy="801066"/>
          </a:xfrm>
        </p:spPr>
        <p:txBody>
          <a:bodyPr/>
          <a:lstStyle/>
          <a:p>
            <a:endParaRPr lang="en-GB" dirty="0"/>
          </a:p>
        </p:txBody>
      </p:sp>
      <p:sp>
        <p:nvSpPr>
          <p:cNvPr id="3" name="Content Placeholder 2">
            <a:extLst>
              <a:ext uri="{FF2B5EF4-FFF2-40B4-BE49-F238E27FC236}">
                <a16:creationId xmlns:a16="http://schemas.microsoft.com/office/drawing/2014/main" id="{1AEADDAC-599A-49E9-9BEA-249B81F90893}"/>
              </a:ext>
            </a:extLst>
          </p:cNvPr>
          <p:cNvSpPr>
            <a:spLocks noGrp="1"/>
          </p:cNvSpPr>
          <p:nvPr>
            <p:ph idx="1"/>
          </p:nvPr>
        </p:nvSpPr>
        <p:spPr>
          <a:xfrm>
            <a:off x="838200" y="1325218"/>
            <a:ext cx="10515600" cy="2939568"/>
          </a:xfrm>
        </p:spPr>
        <p:txBody>
          <a:bodyPr>
            <a:normAutofit fontScale="70000" lnSpcReduction="20000"/>
          </a:bodyPr>
          <a:lstStyle/>
          <a:p>
            <a:r>
              <a:rPr lang="en-US" dirty="0"/>
              <a:t>Television advertising which uses David Beckham is popular</a:t>
            </a:r>
          </a:p>
          <a:p>
            <a:r>
              <a:rPr lang="en-US" dirty="0"/>
              <a:t>1	2	3	4	5	Standard Deviation	Responses	Weighted Average</a:t>
            </a:r>
          </a:p>
          <a:p>
            <a:r>
              <a:rPr lang="en-US" dirty="0"/>
              <a:t>Strongly Disagree - Strongly Agree	2 </a:t>
            </a:r>
          </a:p>
          <a:p>
            <a:r>
              <a:rPr lang="en-US" dirty="0"/>
              <a:t>(5%)	5 </a:t>
            </a:r>
          </a:p>
          <a:p>
            <a:r>
              <a:rPr lang="en-US" dirty="0"/>
              <a:t>(11%)	16 </a:t>
            </a:r>
          </a:p>
          <a:p>
            <a:r>
              <a:rPr lang="en-US" dirty="0"/>
              <a:t>(36%)	13 </a:t>
            </a:r>
          </a:p>
          <a:p>
            <a:r>
              <a:rPr lang="en-US" dirty="0"/>
              <a:t>(30%)	8 </a:t>
            </a:r>
          </a:p>
          <a:p>
            <a:r>
              <a:rPr lang="en-US" dirty="0"/>
              <a:t>(18%)	5.11				44	  3.45 / 5		3.45 / 5</a:t>
            </a:r>
          </a:p>
          <a:p>
            <a:endParaRPr lang="en-GB" dirty="0"/>
          </a:p>
        </p:txBody>
      </p:sp>
      <p:pic>
        <p:nvPicPr>
          <p:cNvPr id="4" name="Picture 3">
            <a:extLst>
              <a:ext uri="{FF2B5EF4-FFF2-40B4-BE49-F238E27FC236}">
                <a16:creationId xmlns:a16="http://schemas.microsoft.com/office/drawing/2014/main" id="{D3A510D5-BFAB-4AD5-B3B5-50D48E46C9BA}"/>
              </a:ext>
            </a:extLst>
          </p:cNvPr>
          <p:cNvPicPr>
            <a:picLocks noChangeAspect="1"/>
          </p:cNvPicPr>
          <p:nvPr/>
        </p:nvPicPr>
        <p:blipFill>
          <a:blip r:embed="rId2"/>
          <a:stretch>
            <a:fillRect/>
          </a:stretch>
        </p:blipFill>
        <p:spPr>
          <a:xfrm>
            <a:off x="6096000" y="4264786"/>
            <a:ext cx="5369169" cy="2332962"/>
          </a:xfrm>
          <a:prstGeom prst="rect">
            <a:avLst/>
          </a:prstGeom>
        </p:spPr>
      </p:pic>
    </p:spTree>
    <p:extLst>
      <p:ext uri="{BB962C8B-B14F-4D97-AF65-F5344CB8AC3E}">
        <p14:creationId xmlns:p14="http://schemas.microsoft.com/office/powerpoint/2010/main" val="554012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37DB5-C6A1-42E3-838A-8CFCDAAD17EF}"/>
              </a:ext>
            </a:extLst>
          </p:cNvPr>
          <p:cNvSpPr>
            <a:spLocks noGrp="1"/>
          </p:cNvSpPr>
          <p:nvPr>
            <p:ph type="title"/>
          </p:nvPr>
        </p:nvSpPr>
        <p:spPr>
          <a:xfrm>
            <a:off x="838200" y="365126"/>
            <a:ext cx="10515600" cy="615536"/>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F9295296-3034-4F36-875B-BA9D745B0C10}"/>
              </a:ext>
            </a:extLst>
          </p:cNvPr>
          <p:cNvSpPr>
            <a:spLocks noGrp="1"/>
          </p:cNvSpPr>
          <p:nvPr>
            <p:ph idx="1"/>
          </p:nvPr>
        </p:nvSpPr>
        <p:spPr>
          <a:xfrm>
            <a:off x="838199" y="1272208"/>
            <a:ext cx="10515599" cy="3114261"/>
          </a:xfrm>
        </p:spPr>
        <p:txBody>
          <a:bodyPr>
            <a:normAutofit fontScale="77500" lnSpcReduction="20000"/>
          </a:bodyPr>
          <a:lstStyle/>
          <a:p>
            <a:r>
              <a:rPr lang="en-US" dirty="0"/>
              <a:t>Television advertising which uses David Beckham is more attractive​</a:t>
            </a:r>
          </a:p>
          <a:p>
            <a:r>
              <a:rPr lang="en-US" dirty="0"/>
              <a:t>1	2	3	4	5	Standard Deviation	Responses	Weighted Average</a:t>
            </a:r>
          </a:p>
          <a:p>
            <a:r>
              <a:rPr lang="en-US" dirty="0"/>
              <a:t>Strongly Disagree - Strongly Agree	7 </a:t>
            </a:r>
          </a:p>
          <a:p>
            <a:r>
              <a:rPr lang="en-US" dirty="0"/>
              <a:t>(16%)	7 </a:t>
            </a:r>
          </a:p>
          <a:p>
            <a:r>
              <a:rPr lang="en-US" dirty="0"/>
              <a:t>(16%)	17 </a:t>
            </a:r>
          </a:p>
          <a:p>
            <a:r>
              <a:rPr lang="en-US" dirty="0"/>
              <a:t>(40%)	10 </a:t>
            </a:r>
          </a:p>
          <a:p>
            <a:r>
              <a:rPr lang="en-US" dirty="0"/>
              <a:t>(23%)	2 </a:t>
            </a:r>
          </a:p>
          <a:p>
            <a:r>
              <a:rPr lang="en-US" dirty="0"/>
              <a:t>(5%)						4.92		    43		2.84 / 5</a:t>
            </a:r>
          </a:p>
          <a:p>
            <a:endParaRPr lang="en-GB" dirty="0"/>
          </a:p>
        </p:txBody>
      </p:sp>
      <p:pic>
        <p:nvPicPr>
          <p:cNvPr id="4" name="Picture 3">
            <a:extLst>
              <a:ext uri="{FF2B5EF4-FFF2-40B4-BE49-F238E27FC236}">
                <a16:creationId xmlns:a16="http://schemas.microsoft.com/office/drawing/2014/main" id="{EB961742-9610-4762-90E2-4011C77564DA}"/>
              </a:ext>
            </a:extLst>
          </p:cNvPr>
          <p:cNvPicPr>
            <a:picLocks noChangeAspect="1"/>
          </p:cNvPicPr>
          <p:nvPr/>
        </p:nvPicPr>
        <p:blipFill>
          <a:blip r:embed="rId2"/>
          <a:stretch>
            <a:fillRect/>
          </a:stretch>
        </p:blipFill>
        <p:spPr>
          <a:xfrm>
            <a:off x="6485205" y="4501661"/>
            <a:ext cx="4994031" cy="1991213"/>
          </a:xfrm>
          <a:prstGeom prst="rect">
            <a:avLst/>
          </a:prstGeom>
        </p:spPr>
      </p:pic>
    </p:spTree>
    <p:extLst>
      <p:ext uri="{BB962C8B-B14F-4D97-AF65-F5344CB8AC3E}">
        <p14:creationId xmlns:p14="http://schemas.microsoft.com/office/powerpoint/2010/main" val="3124497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A44E4-4BCE-4B4A-8FB7-FF69DBDD63BB}"/>
              </a:ext>
            </a:extLst>
          </p:cNvPr>
          <p:cNvSpPr>
            <a:spLocks noGrp="1"/>
          </p:cNvSpPr>
          <p:nvPr>
            <p:ph type="title"/>
          </p:nvPr>
        </p:nvSpPr>
        <p:spPr>
          <a:xfrm>
            <a:off x="838200" y="-350492"/>
            <a:ext cx="10515600" cy="1325563"/>
          </a:xfrm>
        </p:spPr>
        <p:txBody>
          <a:bodyPr/>
          <a:lstStyle/>
          <a:p>
            <a:endParaRPr lang="en-GB"/>
          </a:p>
        </p:txBody>
      </p:sp>
      <p:sp>
        <p:nvSpPr>
          <p:cNvPr id="3" name="Content Placeholder 2">
            <a:extLst>
              <a:ext uri="{FF2B5EF4-FFF2-40B4-BE49-F238E27FC236}">
                <a16:creationId xmlns:a16="http://schemas.microsoft.com/office/drawing/2014/main" id="{810919C7-578E-4B31-B8FE-694556E4786C}"/>
              </a:ext>
            </a:extLst>
          </p:cNvPr>
          <p:cNvSpPr>
            <a:spLocks noGrp="1"/>
          </p:cNvSpPr>
          <p:nvPr>
            <p:ph idx="1"/>
          </p:nvPr>
        </p:nvSpPr>
        <p:spPr>
          <a:xfrm>
            <a:off x="838200" y="795130"/>
            <a:ext cx="10515600" cy="3564835"/>
          </a:xfrm>
        </p:spPr>
        <p:txBody>
          <a:bodyPr>
            <a:normAutofit fontScale="77500" lnSpcReduction="20000"/>
          </a:bodyPr>
          <a:lstStyle/>
          <a:p>
            <a:r>
              <a:rPr lang="en-US" dirty="0"/>
              <a:t>Television advertising which uses David Beckham is enjoyable​</a:t>
            </a:r>
          </a:p>
          <a:p>
            <a:r>
              <a:rPr lang="en-US" dirty="0"/>
              <a:t>1	2	3	4	5	Standard Deviation	Responses	Weighted Average</a:t>
            </a:r>
          </a:p>
          <a:p>
            <a:r>
              <a:rPr lang="en-US" dirty="0"/>
              <a:t>Strongly Disagree - Strongly Agree	10 </a:t>
            </a:r>
          </a:p>
          <a:p>
            <a:r>
              <a:rPr lang="en-US" dirty="0"/>
              <a:t>(22%)	4 </a:t>
            </a:r>
          </a:p>
          <a:p>
            <a:r>
              <a:rPr lang="en-US" dirty="0"/>
              <a:t>(9%)	21 </a:t>
            </a:r>
          </a:p>
          <a:p>
            <a:r>
              <a:rPr lang="en-US" dirty="0"/>
              <a:t>(47%)	6 </a:t>
            </a:r>
          </a:p>
          <a:p>
            <a:r>
              <a:rPr lang="en-US" dirty="0"/>
              <a:t>(13%)	4 </a:t>
            </a:r>
          </a:p>
          <a:p>
            <a:r>
              <a:rPr lang="en-US" dirty="0"/>
              <a:t>(9%)	6					.39		    45		2.78 / 5</a:t>
            </a:r>
          </a:p>
          <a:p>
            <a:r>
              <a:rPr lang="en-US" dirty="0"/>
              <a:t>2.78 / 5</a:t>
            </a:r>
          </a:p>
          <a:p>
            <a:endParaRPr lang="en-GB" dirty="0"/>
          </a:p>
        </p:txBody>
      </p:sp>
      <p:pic>
        <p:nvPicPr>
          <p:cNvPr id="4" name="Picture 3">
            <a:extLst>
              <a:ext uri="{FF2B5EF4-FFF2-40B4-BE49-F238E27FC236}">
                <a16:creationId xmlns:a16="http://schemas.microsoft.com/office/drawing/2014/main" id="{EF96F87C-D496-44C9-9AAC-249AD4EEB6D2}"/>
              </a:ext>
            </a:extLst>
          </p:cNvPr>
          <p:cNvPicPr>
            <a:picLocks noChangeAspect="1"/>
          </p:cNvPicPr>
          <p:nvPr/>
        </p:nvPicPr>
        <p:blipFill>
          <a:blip r:embed="rId2"/>
          <a:stretch>
            <a:fillRect/>
          </a:stretch>
        </p:blipFill>
        <p:spPr>
          <a:xfrm>
            <a:off x="6682154" y="4009291"/>
            <a:ext cx="4652596" cy="2447780"/>
          </a:xfrm>
          <a:prstGeom prst="rect">
            <a:avLst/>
          </a:prstGeom>
        </p:spPr>
      </p:pic>
    </p:spTree>
    <p:extLst>
      <p:ext uri="{BB962C8B-B14F-4D97-AF65-F5344CB8AC3E}">
        <p14:creationId xmlns:p14="http://schemas.microsoft.com/office/powerpoint/2010/main" val="3180993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D3FCC-1E00-435F-837A-C8E1E273A8A8}"/>
              </a:ext>
            </a:extLst>
          </p:cNvPr>
          <p:cNvSpPr>
            <a:spLocks noGrp="1"/>
          </p:cNvSpPr>
          <p:nvPr>
            <p:ph type="title"/>
          </p:nvPr>
        </p:nvSpPr>
        <p:spPr>
          <a:xfrm>
            <a:off x="838200" y="365125"/>
            <a:ext cx="10515600" cy="816561"/>
          </a:xfrm>
        </p:spPr>
        <p:txBody>
          <a:bodyPr/>
          <a:lstStyle/>
          <a:p>
            <a:endParaRPr lang="en-GB" dirty="0"/>
          </a:p>
        </p:txBody>
      </p:sp>
      <p:sp>
        <p:nvSpPr>
          <p:cNvPr id="3" name="Content Placeholder 2">
            <a:extLst>
              <a:ext uri="{FF2B5EF4-FFF2-40B4-BE49-F238E27FC236}">
                <a16:creationId xmlns:a16="http://schemas.microsoft.com/office/drawing/2014/main" id="{91CB4BD7-46B0-4FD8-A8BF-828D3F334354}"/>
              </a:ext>
            </a:extLst>
          </p:cNvPr>
          <p:cNvSpPr>
            <a:spLocks noGrp="1"/>
          </p:cNvSpPr>
          <p:nvPr>
            <p:ph idx="1"/>
          </p:nvPr>
        </p:nvSpPr>
        <p:spPr>
          <a:xfrm>
            <a:off x="838200" y="1420837"/>
            <a:ext cx="10373139" cy="2607824"/>
          </a:xfrm>
        </p:spPr>
        <p:txBody>
          <a:bodyPr>
            <a:normAutofit fontScale="62500" lnSpcReduction="20000"/>
          </a:bodyPr>
          <a:lstStyle/>
          <a:p>
            <a:r>
              <a:rPr lang="en-US" dirty="0"/>
              <a:t>David Beckham in television advertising makes me pay more attention to product details​ from H &amp; M</a:t>
            </a:r>
          </a:p>
          <a:p>
            <a:r>
              <a:rPr lang="en-US" dirty="0"/>
              <a:t>1	2	3	4	5	Standard Deviation	Responses	Weighted Average</a:t>
            </a:r>
          </a:p>
          <a:p>
            <a:r>
              <a:rPr lang="en-US" dirty="0"/>
              <a:t>Strongly Disagree - Strongly Agree	18 </a:t>
            </a:r>
          </a:p>
          <a:p>
            <a:r>
              <a:rPr lang="en-US" dirty="0"/>
              <a:t>(39%)	14 </a:t>
            </a:r>
          </a:p>
          <a:p>
            <a:r>
              <a:rPr lang="en-US" dirty="0"/>
              <a:t>(30%)	6 </a:t>
            </a:r>
          </a:p>
          <a:p>
            <a:r>
              <a:rPr lang="en-US" dirty="0"/>
              <a:t>(13%)	6 </a:t>
            </a:r>
          </a:p>
          <a:p>
            <a:r>
              <a:rPr lang="en-US" dirty="0"/>
              <a:t>(13%)	2 </a:t>
            </a:r>
          </a:p>
          <a:p>
            <a:r>
              <a:rPr lang="en-US" dirty="0"/>
              <a:t>(4%)	5					.88		46		2.13 / 5</a:t>
            </a:r>
          </a:p>
          <a:p>
            <a:endParaRPr lang="en-GB" dirty="0"/>
          </a:p>
        </p:txBody>
      </p:sp>
      <p:pic>
        <p:nvPicPr>
          <p:cNvPr id="4" name="Picture 3">
            <a:extLst>
              <a:ext uri="{FF2B5EF4-FFF2-40B4-BE49-F238E27FC236}">
                <a16:creationId xmlns:a16="http://schemas.microsoft.com/office/drawing/2014/main" id="{D68A029B-AE83-4B11-A317-2E3EA77B36FB}"/>
              </a:ext>
            </a:extLst>
          </p:cNvPr>
          <p:cNvPicPr>
            <a:picLocks noChangeAspect="1"/>
          </p:cNvPicPr>
          <p:nvPr/>
        </p:nvPicPr>
        <p:blipFill>
          <a:blip r:embed="rId2"/>
          <a:stretch>
            <a:fillRect/>
          </a:stretch>
        </p:blipFill>
        <p:spPr>
          <a:xfrm>
            <a:off x="6281530" y="4028661"/>
            <a:ext cx="5053219" cy="2489980"/>
          </a:xfrm>
          <a:prstGeom prst="rect">
            <a:avLst/>
          </a:prstGeom>
        </p:spPr>
      </p:pic>
    </p:spTree>
    <p:extLst>
      <p:ext uri="{BB962C8B-B14F-4D97-AF65-F5344CB8AC3E}">
        <p14:creationId xmlns:p14="http://schemas.microsoft.com/office/powerpoint/2010/main" val="2480216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5932-B52D-485F-BC34-7BECA16D883B}"/>
              </a:ext>
            </a:extLst>
          </p:cNvPr>
          <p:cNvSpPr>
            <a:spLocks noGrp="1"/>
          </p:cNvSpPr>
          <p:nvPr>
            <p:ph type="title"/>
          </p:nvPr>
        </p:nvSpPr>
        <p:spPr>
          <a:xfrm>
            <a:off x="838200" y="365125"/>
            <a:ext cx="10515600" cy="5492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09C7560F-C5D7-418C-AF56-919784EB3375}"/>
              </a:ext>
            </a:extLst>
          </p:cNvPr>
          <p:cNvSpPr>
            <a:spLocks noGrp="1"/>
          </p:cNvSpPr>
          <p:nvPr>
            <p:ph idx="1"/>
          </p:nvPr>
        </p:nvSpPr>
        <p:spPr>
          <a:xfrm>
            <a:off x="838200" y="1192697"/>
            <a:ext cx="10515600" cy="2623930"/>
          </a:xfrm>
        </p:spPr>
        <p:txBody>
          <a:bodyPr>
            <a:normAutofit fontScale="62500" lnSpcReduction="20000"/>
          </a:bodyPr>
          <a:lstStyle/>
          <a:p>
            <a:r>
              <a:rPr lang="en-US" dirty="0"/>
              <a:t>David Beckham on a television advert helps me with making my decision in buying a product​ from H &amp; M</a:t>
            </a:r>
          </a:p>
          <a:p>
            <a:r>
              <a:rPr lang="en-US" dirty="0"/>
              <a:t>1	2	3	4	5	Standard Deviation	Responses	Weighted Average</a:t>
            </a:r>
          </a:p>
          <a:p>
            <a:r>
              <a:rPr lang="en-US" dirty="0"/>
              <a:t>Strongly Disagree - Strongly Agree	22 </a:t>
            </a:r>
          </a:p>
          <a:p>
            <a:r>
              <a:rPr lang="en-US" dirty="0"/>
              <a:t>(49%)	10 </a:t>
            </a:r>
          </a:p>
          <a:p>
            <a:r>
              <a:rPr lang="en-US" dirty="0"/>
              <a:t>(22%)	9 </a:t>
            </a:r>
          </a:p>
          <a:p>
            <a:r>
              <a:rPr lang="en-US" dirty="0"/>
              <a:t>(20%)	3 </a:t>
            </a:r>
          </a:p>
          <a:p>
            <a:r>
              <a:rPr lang="en-US" dirty="0"/>
              <a:t>(7%)	1 </a:t>
            </a:r>
          </a:p>
          <a:p>
            <a:r>
              <a:rPr lang="en-US" dirty="0"/>
              <a:t>(2%)	7					.35	45	1.91 / 5</a:t>
            </a:r>
          </a:p>
          <a:p>
            <a:endParaRPr lang="en-GB" dirty="0"/>
          </a:p>
        </p:txBody>
      </p:sp>
      <p:pic>
        <p:nvPicPr>
          <p:cNvPr id="4" name="Picture 3">
            <a:extLst>
              <a:ext uri="{FF2B5EF4-FFF2-40B4-BE49-F238E27FC236}">
                <a16:creationId xmlns:a16="http://schemas.microsoft.com/office/drawing/2014/main" id="{D8ECAB7F-AF64-4387-ADD4-268CFC0A302C}"/>
              </a:ext>
            </a:extLst>
          </p:cNvPr>
          <p:cNvPicPr>
            <a:picLocks noChangeAspect="1"/>
          </p:cNvPicPr>
          <p:nvPr/>
        </p:nvPicPr>
        <p:blipFill>
          <a:blip r:embed="rId2"/>
          <a:stretch>
            <a:fillRect/>
          </a:stretch>
        </p:blipFill>
        <p:spPr>
          <a:xfrm>
            <a:off x="6453808" y="3816627"/>
            <a:ext cx="4880941" cy="2822712"/>
          </a:xfrm>
          <a:prstGeom prst="rect">
            <a:avLst/>
          </a:prstGeom>
        </p:spPr>
      </p:pic>
    </p:spTree>
    <p:extLst>
      <p:ext uri="{BB962C8B-B14F-4D97-AF65-F5344CB8AC3E}">
        <p14:creationId xmlns:p14="http://schemas.microsoft.com/office/powerpoint/2010/main" val="1262189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844A3-9050-45C5-9DF0-8142A48CB3F0}"/>
              </a:ext>
            </a:extLst>
          </p:cNvPr>
          <p:cNvSpPr>
            <a:spLocks noGrp="1"/>
          </p:cNvSpPr>
          <p:nvPr>
            <p:ph type="title"/>
          </p:nvPr>
        </p:nvSpPr>
        <p:spPr>
          <a:xfrm>
            <a:off x="838200" y="365126"/>
            <a:ext cx="10515600" cy="509518"/>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AE5255ED-0EFD-406B-87C8-548AA8B63177}"/>
              </a:ext>
            </a:extLst>
          </p:cNvPr>
          <p:cNvSpPr>
            <a:spLocks noGrp="1"/>
          </p:cNvSpPr>
          <p:nvPr>
            <p:ph idx="1"/>
          </p:nvPr>
        </p:nvSpPr>
        <p:spPr>
          <a:xfrm>
            <a:off x="838200" y="1099930"/>
            <a:ext cx="10515600" cy="2955235"/>
          </a:xfrm>
        </p:spPr>
        <p:txBody>
          <a:bodyPr>
            <a:normAutofit fontScale="70000" lnSpcReduction="20000"/>
          </a:bodyPr>
          <a:lstStyle/>
          <a:p>
            <a:r>
              <a:rPr lang="en-US" dirty="0"/>
              <a:t>David Beckham on a television advert helps me remember the H &amp; M during shopping​</a:t>
            </a:r>
          </a:p>
          <a:p>
            <a:r>
              <a:rPr lang="en-US" dirty="0"/>
              <a:t>1	2	3	4	5	Standard Deviation	Responses	Weighted Average</a:t>
            </a:r>
          </a:p>
          <a:p>
            <a:r>
              <a:rPr lang="en-US" dirty="0"/>
              <a:t>Strongly Disagree - Strongly Agree	20 </a:t>
            </a:r>
          </a:p>
          <a:p>
            <a:r>
              <a:rPr lang="en-US" dirty="0"/>
              <a:t>(45%)	7 </a:t>
            </a:r>
          </a:p>
          <a:p>
            <a:r>
              <a:rPr lang="en-US" dirty="0"/>
              <a:t>(16%)	10 </a:t>
            </a:r>
          </a:p>
          <a:p>
            <a:r>
              <a:rPr lang="en-US" dirty="0"/>
              <a:t>(23%)	6 </a:t>
            </a:r>
          </a:p>
          <a:p>
            <a:r>
              <a:rPr lang="en-US" dirty="0"/>
              <a:t>(14%)	1 </a:t>
            </a:r>
          </a:p>
          <a:p>
            <a:r>
              <a:rPr lang="en-US" dirty="0"/>
              <a:t>(2%)							6.31	         44		2.11 / 5</a:t>
            </a:r>
          </a:p>
          <a:p>
            <a:endParaRPr lang="en-GB" dirty="0"/>
          </a:p>
        </p:txBody>
      </p:sp>
      <p:pic>
        <p:nvPicPr>
          <p:cNvPr id="4" name="Picture 3">
            <a:extLst>
              <a:ext uri="{FF2B5EF4-FFF2-40B4-BE49-F238E27FC236}">
                <a16:creationId xmlns:a16="http://schemas.microsoft.com/office/drawing/2014/main" id="{B214F202-2C06-462C-8CF2-99A9FAE5F2A4}"/>
              </a:ext>
            </a:extLst>
          </p:cNvPr>
          <p:cNvPicPr>
            <a:picLocks noChangeAspect="1"/>
          </p:cNvPicPr>
          <p:nvPr/>
        </p:nvPicPr>
        <p:blipFill>
          <a:blip r:embed="rId2"/>
          <a:stretch>
            <a:fillRect/>
          </a:stretch>
        </p:blipFill>
        <p:spPr>
          <a:xfrm>
            <a:off x="6668086" y="3953021"/>
            <a:ext cx="4666664" cy="2539853"/>
          </a:xfrm>
          <a:prstGeom prst="rect">
            <a:avLst/>
          </a:prstGeom>
        </p:spPr>
      </p:pic>
    </p:spTree>
    <p:extLst>
      <p:ext uri="{BB962C8B-B14F-4D97-AF65-F5344CB8AC3E}">
        <p14:creationId xmlns:p14="http://schemas.microsoft.com/office/powerpoint/2010/main" val="1052826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742EC-6539-48FC-896F-F71B3AD2E16B}"/>
              </a:ext>
            </a:extLst>
          </p:cNvPr>
          <p:cNvSpPr>
            <a:spLocks noGrp="1"/>
          </p:cNvSpPr>
          <p:nvPr>
            <p:ph type="title"/>
          </p:nvPr>
        </p:nvSpPr>
        <p:spPr>
          <a:xfrm>
            <a:off x="838200" y="365126"/>
            <a:ext cx="10515600" cy="615536"/>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0EAAB384-21AB-426F-8568-2E3664AFE8CD}"/>
              </a:ext>
            </a:extLst>
          </p:cNvPr>
          <p:cNvSpPr>
            <a:spLocks noGrp="1"/>
          </p:cNvSpPr>
          <p:nvPr>
            <p:ph idx="1"/>
          </p:nvPr>
        </p:nvSpPr>
        <p:spPr>
          <a:xfrm>
            <a:off x="838200" y="1126435"/>
            <a:ext cx="10515600" cy="3140765"/>
          </a:xfrm>
        </p:spPr>
        <p:txBody>
          <a:bodyPr>
            <a:normAutofit fontScale="62500" lnSpcReduction="20000"/>
          </a:bodyPr>
          <a:lstStyle/>
          <a:p>
            <a:r>
              <a:rPr lang="en-US" dirty="0"/>
              <a:t>David Beckham on a television advert increases acceptance of H &amp; M</a:t>
            </a:r>
          </a:p>
          <a:p>
            <a:r>
              <a:rPr lang="en-US" dirty="0"/>
              <a:t>1	2	3	4	5	Standard Deviation	Responses	Weighted Average</a:t>
            </a:r>
          </a:p>
          <a:p>
            <a:r>
              <a:rPr lang="en-US" dirty="0"/>
              <a:t>Strongly Disagree - Strongly Agree	19 </a:t>
            </a:r>
          </a:p>
          <a:p>
            <a:r>
              <a:rPr lang="en-US" dirty="0"/>
              <a:t>(43%)	8 </a:t>
            </a:r>
          </a:p>
          <a:p>
            <a:r>
              <a:rPr lang="en-US" dirty="0"/>
              <a:t>(18%)	9 </a:t>
            </a:r>
          </a:p>
          <a:p>
            <a:r>
              <a:rPr lang="en-US" dirty="0"/>
              <a:t>(20%)	7 </a:t>
            </a:r>
          </a:p>
          <a:p>
            <a:r>
              <a:rPr lang="en-US" dirty="0"/>
              <a:t>(16%)	1 </a:t>
            </a:r>
          </a:p>
          <a:p>
            <a:r>
              <a:rPr lang="en-US" dirty="0"/>
              <a:t>(2%)						5.81	        44			2.16 / 5</a:t>
            </a:r>
          </a:p>
          <a:p>
            <a:r>
              <a:rPr lang="en-US" dirty="0"/>
              <a:t>2.16 / 5</a:t>
            </a:r>
          </a:p>
          <a:p>
            <a:endParaRPr lang="en-GB" dirty="0"/>
          </a:p>
        </p:txBody>
      </p:sp>
      <p:pic>
        <p:nvPicPr>
          <p:cNvPr id="4" name="Picture 3">
            <a:extLst>
              <a:ext uri="{FF2B5EF4-FFF2-40B4-BE49-F238E27FC236}">
                <a16:creationId xmlns:a16="http://schemas.microsoft.com/office/drawing/2014/main" id="{55F5C953-EAC8-4612-92A0-6CB8B7771339}"/>
              </a:ext>
            </a:extLst>
          </p:cNvPr>
          <p:cNvPicPr>
            <a:picLocks noChangeAspect="1"/>
          </p:cNvPicPr>
          <p:nvPr/>
        </p:nvPicPr>
        <p:blipFill>
          <a:blip r:embed="rId2"/>
          <a:stretch>
            <a:fillRect/>
          </a:stretch>
        </p:blipFill>
        <p:spPr>
          <a:xfrm>
            <a:off x="6443002" y="4009291"/>
            <a:ext cx="4891747" cy="2483583"/>
          </a:xfrm>
          <a:prstGeom prst="rect">
            <a:avLst/>
          </a:prstGeom>
        </p:spPr>
      </p:pic>
    </p:spTree>
    <p:extLst>
      <p:ext uri="{BB962C8B-B14F-4D97-AF65-F5344CB8AC3E}">
        <p14:creationId xmlns:p14="http://schemas.microsoft.com/office/powerpoint/2010/main" val="212259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DDFE9-1385-413C-99B1-5DA2E67A3678}"/>
              </a:ext>
            </a:extLst>
          </p:cNvPr>
          <p:cNvSpPr>
            <a:spLocks noGrp="1"/>
          </p:cNvSpPr>
          <p:nvPr>
            <p:ph type="title"/>
          </p:nvPr>
        </p:nvSpPr>
        <p:spPr>
          <a:xfrm>
            <a:off x="838200" y="365126"/>
            <a:ext cx="10515600" cy="602284"/>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70968AAE-8F56-445B-B57D-1E01659D841E}"/>
              </a:ext>
            </a:extLst>
          </p:cNvPr>
          <p:cNvSpPr>
            <a:spLocks noGrp="1"/>
          </p:cNvSpPr>
          <p:nvPr>
            <p:ph idx="1"/>
          </p:nvPr>
        </p:nvSpPr>
        <p:spPr>
          <a:xfrm>
            <a:off x="838200" y="1152939"/>
            <a:ext cx="10121348" cy="2570922"/>
          </a:xfrm>
        </p:spPr>
        <p:txBody>
          <a:bodyPr>
            <a:normAutofit fontScale="62500" lnSpcReduction="20000"/>
          </a:bodyPr>
          <a:lstStyle/>
          <a:p>
            <a:r>
              <a:rPr lang="en-US" dirty="0"/>
              <a:t>David Beckham on a television advert increases my awareness of H &amp; M</a:t>
            </a:r>
          </a:p>
          <a:p>
            <a:r>
              <a:rPr lang="en-US" dirty="0"/>
              <a:t>1	2	3	4	5	Standard Deviation 	Responses	Weighted Average</a:t>
            </a:r>
          </a:p>
          <a:p>
            <a:r>
              <a:rPr lang="en-US" dirty="0"/>
              <a:t>Strongly Disagree - Strongly Agree	15 </a:t>
            </a:r>
          </a:p>
          <a:p>
            <a:r>
              <a:rPr lang="en-US" dirty="0"/>
              <a:t>(33%)	11 </a:t>
            </a:r>
          </a:p>
          <a:p>
            <a:r>
              <a:rPr lang="en-US" dirty="0"/>
              <a:t>(24%)	8 </a:t>
            </a:r>
          </a:p>
          <a:p>
            <a:r>
              <a:rPr lang="en-US" dirty="0"/>
              <a:t>(18%)	9 </a:t>
            </a:r>
          </a:p>
          <a:p>
            <a:r>
              <a:rPr lang="en-US" dirty="0"/>
              <a:t>(20%)	2 </a:t>
            </a:r>
          </a:p>
          <a:p>
            <a:r>
              <a:rPr lang="en-US" dirty="0"/>
              <a:t>(4%)						4.24                45		2.38 / 5</a:t>
            </a:r>
          </a:p>
          <a:p>
            <a:endParaRPr lang="en-GB" dirty="0"/>
          </a:p>
        </p:txBody>
      </p:sp>
      <p:pic>
        <p:nvPicPr>
          <p:cNvPr id="4" name="Picture 3">
            <a:extLst>
              <a:ext uri="{FF2B5EF4-FFF2-40B4-BE49-F238E27FC236}">
                <a16:creationId xmlns:a16="http://schemas.microsoft.com/office/drawing/2014/main" id="{C469F86E-E39A-4A21-9B42-AEC8ECC56C38}"/>
              </a:ext>
            </a:extLst>
          </p:cNvPr>
          <p:cNvPicPr>
            <a:picLocks noChangeAspect="1"/>
          </p:cNvPicPr>
          <p:nvPr/>
        </p:nvPicPr>
        <p:blipFill>
          <a:blip r:embed="rId2"/>
          <a:stretch>
            <a:fillRect/>
          </a:stretch>
        </p:blipFill>
        <p:spPr>
          <a:xfrm>
            <a:off x="6428934" y="3723860"/>
            <a:ext cx="4905815" cy="2769013"/>
          </a:xfrm>
          <a:prstGeom prst="rect">
            <a:avLst/>
          </a:prstGeom>
        </p:spPr>
      </p:pic>
    </p:spTree>
    <p:extLst>
      <p:ext uri="{BB962C8B-B14F-4D97-AF65-F5344CB8AC3E}">
        <p14:creationId xmlns:p14="http://schemas.microsoft.com/office/powerpoint/2010/main" val="702300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55086-6FD2-40A9-AF34-B8E7FE52F4DA}"/>
              </a:ext>
            </a:extLst>
          </p:cNvPr>
          <p:cNvSpPr>
            <a:spLocks noGrp="1"/>
          </p:cNvSpPr>
          <p:nvPr>
            <p:ph type="title"/>
          </p:nvPr>
        </p:nvSpPr>
        <p:spPr>
          <a:xfrm>
            <a:off x="838200" y="365126"/>
            <a:ext cx="10515600" cy="774562"/>
          </a:xfrm>
        </p:spPr>
        <p:txBody>
          <a:bodyPr/>
          <a:lstStyle/>
          <a:p>
            <a:endParaRPr lang="en-GB" dirty="0"/>
          </a:p>
        </p:txBody>
      </p:sp>
      <p:sp>
        <p:nvSpPr>
          <p:cNvPr id="3" name="Content Placeholder 2">
            <a:extLst>
              <a:ext uri="{FF2B5EF4-FFF2-40B4-BE49-F238E27FC236}">
                <a16:creationId xmlns:a16="http://schemas.microsoft.com/office/drawing/2014/main" id="{64F7CD65-8724-4526-A4F7-3FC4E9876612}"/>
              </a:ext>
            </a:extLst>
          </p:cNvPr>
          <p:cNvSpPr>
            <a:spLocks noGrp="1"/>
          </p:cNvSpPr>
          <p:nvPr>
            <p:ph idx="1"/>
          </p:nvPr>
        </p:nvSpPr>
        <p:spPr>
          <a:xfrm>
            <a:off x="838200" y="927653"/>
            <a:ext cx="10515600" cy="3061252"/>
          </a:xfrm>
        </p:spPr>
        <p:txBody>
          <a:bodyPr>
            <a:normAutofit fontScale="62500" lnSpcReduction="20000"/>
          </a:bodyPr>
          <a:lstStyle/>
          <a:p>
            <a:r>
              <a:rPr lang="en-US" dirty="0"/>
              <a:t>David Beckham on a television advert increases acceptance of H &amp; M</a:t>
            </a:r>
          </a:p>
          <a:p>
            <a:r>
              <a:rPr lang="en-US" dirty="0"/>
              <a:t>1	2	3	4	5	Standard Deviation	Responses	Weighted Average</a:t>
            </a:r>
          </a:p>
          <a:p>
            <a:r>
              <a:rPr lang="en-US" dirty="0"/>
              <a:t>Strongly Disagree - Strongly Agree	19 </a:t>
            </a:r>
          </a:p>
          <a:p>
            <a:r>
              <a:rPr lang="en-US" dirty="0"/>
              <a:t>(43%)	8 </a:t>
            </a:r>
          </a:p>
          <a:p>
            <a:r>
              <a:rPr lang="en-US" dirty="0"/>
              <a:t>(18%)	9 </a:t>
            </a:r>
          </a:p>
          <a:p>
            <a:r>
              <a:rPr lang="en-US" dirty="0"/>
              <a:t>(20%)	7 </a:t>
            </a:r>
          </a:p>
          <a:p>
            <a:r>
              <a:rPr lang="en-US" dirty="0"/>
              <a:t>(16%)	1 </a:t>
            </a:r>
          </a:p>
          <a:p>
            <a:r>
              <a:rPr lang="en-US" dirty="0"/>
              <a:t>(2%)						5.81	      44		2.16 / 5</a:t>
            </a:r>
          </a:p>
          <a:p>
            <a:r>
              <a:rPr lang="en-US" dirty="0"/>
              <a:t>2.16 / 5</a:t>
            </a:r>
          </a:p>
          <a:p>
            <a:endParaRPr lang="en-GB" dirty="0"/>
          </a:p>
        </p:txBody>
      </p:sp>
      <p:pic>
        <p:nvPicPr>
          <p:cNvPr id="4" name="Picture 3">
            <a:extLst>
              <a:ext uri="{FF2B5EF4-FFF2-40B4-BE49-F238E27FC236}">
                <a16:creationId xmlns:a16="http://schemas.microsoft.com/office/drawing/2014/main" id="{EFB1F83A-7907-45BD-A375-86664183B4A0}"/>
              </a:ext>
            </a:extLst>
          </p:cNvPr>
          <p:cNvPicPr>
            <a:picLocks noChangeAspect="1"/>
          </p:cNvPicPr>
          <p:nvPr/>
        </p:nvPicPr>
        <p:blipFill>
          <a:blip r:embed="rId2"/>
          <a:stretch>
            <a:fillRect/>
          </a:stretch>
        </p:blipFill>
        <p:spPr>
          <a:xfrm>
            <a:off x="6344528" y="3988904"/>
            <a:ext cx="4990221" cy="2665113"/>
          </a:xfrm>
          <a:prstGeom prst="rect">
            <a:avLst/>
          </a:prstGeom>
        </p:spPr>
      </p:pic>
    </p:spTree>
    <p:extLst>
      <p:ext uri="{BB962C8B-B14F-4D97-AF65-F5344CB8AC3E}">
        <p14:creationId xmlns:p14="http://schemas.microsoft.com/office/powerpoint/2010/main" val="2054028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F9D5-D0EC-4A12-9A22-F1A67D5F65F1}"/>
              </a:ext>
            </a:extLst>
          </p:cNvPr>
          <p:cNvSpPr>
            <a:spLocks noGrp="1"/>
          </p:cNvSpPr>
          <p:nvPr>
            <p:ph type="title"/>
          </p:nvPr>
        </p:nvSpPr>
        <p:spPr>
          <a:xfrm>
            <a:off x="838200" y="365126"/>
            <a:ext cx="10515600" cy="602284"/>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F9E81F8C-E5D6-4C24-8F4C-67CA1A2708B7}"/>
              </a:ext>
            </a:extLst>
          </p:cNvPr>
          <p:cNvSpPr>
            <a:spLocks noGrp="1"/>
          </p:cNvSpPr>
          <p:nvPr>
            <p:ph idx="1"/>
          </p:nvPr>
        </p:nvSpPr>
        <p:spPr>
          <a:xfrm>
            <a:off x="838200" y="1152939"/>
            <a:ext cx="10515600" cy="2902226"/>
          </a:xfrm>
        </p:spPr>
        <p:txBody>
          <a:bodyPr>
            <a:normAutofit fontScale="70000" lnSpcReduction="20000"/>
          </a:bodyPr>
          <a:lstStyle/>
          <a:p>
            <a:r>
              <a:rPr lang="en-US" dirty="0"/>
              <a:t>David Beckham on a television advert increases my awareness of H &amp; M</a:t>
            </a:r>
          </a:p>
          <a:p>
            <a:r>
              <a:rPr lang="en-US" dirty="0"/>
              <a:t>1	2	3	4	5	Standard Deviation	Responses	Weighted Average</a:t>
            </a:r>
          </a:p>
          <a:p>
            <a:r>
              <a:rPr lang="en-US" dirty="0"/>
              <a:t>Strongly Disagree - Strongly Agree	15 </a:t>
            </a:r>
          </a:p>
          <a:p>
            <a:r>
              <a:rPr lang="en-US" dirty="0"/>
              <a:t>(33%)	11 </a:t>
            </a:r>
          </a:p>
          <a:p>
            <a:r>
              <a:rPr lang="en-US" dirty="0"/>
              <a:t>(24%)	8 </a:t>
            </a:r>
          </a:p>
          <a:p>
            <a:r>
              <a:rPr lang="en-US" dirty="0"/>
              <a:t>(18%)	9 </a:t>
            </a:r>
          </a:p>
          <a:p>
            <a:r>
              <a:rPr lang="en-US" dirty="0"/>
              <a:t>(20%)	2 </a:t>
            </a:r>
          </a:p>
          <a:p>
            <a:r>
              <a:rPr lang="en-US" dirty="0"/>
              <a:t>(4%)						4.24			45	2.38 / 5</a:t>
            </a:r>
          </a:p>
          <a:p>
            <a:endParaRPr lang="en-GB" dirty="0"/>
          </a:p>
        </p:txBody>
      </p:sp>
      <p:pic>
        <p:nvPicPr>
          <p:cNvPr id="4" name="Picture 3">
            <a:extLst>
              <a:ext uri="{FF2B5EF4-FFF2-40B4-BE49-F238E27FC236}">
                <a16:creationId xmlns:a16="http://schemas.microsoft.com/office/drawing/2014/main" id="{4FF639C9-B552-48A8-AF67-A94D9433810A}"/>
              </a:ext>
            </a:extLst>
          </p:cNvPr>
          <p:cNvPicPr>
            <a:picLocks noChangeAspect="1"/>
          </p:cNvPicPr>
          <p:nvPr/>
        </p:nvPicPr>
        <p:blipFill>
          <a:blip r:embed="rId2"/>
          <a:stretch>
            <a:fillRect/>
          </a:stretch>
        </p:blipFill>
        <p:spPr>
          <a:xfrm>
            <a:off x="6246054" y="4240693"/>
            <a:ext cx="5088695" cy="2413325"/>
          </a:xfrm>
          <a:prstGeom prst="rect">
            <a:avLst/>
          </a:prstGeom>
        </p:spPr>
      </p:pic>
    </p:spTree>
    <p:extLst>
      <p:ext uri="{BB962C8B-B14F-4D97-AF65-F5344CB8AC3E}">
        <p14:creationId xmlns:p14="http://schemas.microsoft.com/office/powerpoint/2010/main" val="463351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7B28A-9D31-4252-8657-E0C245E8BFB6}"/>
              </a:ext>
            </a:extLst>
          </p:cNvPr>
          <p:cNvSpPr>
            <a:spLocks noGrp="1"/>
          </p:cNvSpPr>
          <p:nvPr>
            <p:ph type="title"/>
          </p:nvPr>
        </p:nvSpPr>
        <p:spPr/>
        <p:txBody>
          <a:bodyPr/>
          <a:lstStyle/>
          <a:p>
            <a:r>
              <a:rPr lang="en-GB" dirty="0"/>
              <a:t>Explanation of the Results:</a:t>
            </a:r>
          </a:p>
        </p:txBody>
      </p:sp>
      <p:sp>
        <p:nvSpPr>
          <p:cNvPr id="3" name="Content Placeholder 2">
            <a:extLst>
              <a:ext uri="{FF2B5EF4-FFF2-40B4-BE49-F238E27FC236}">
                <a16:creationId xmlns:a16="http://schemas.microsoft.com/office/drawing/2014/main" id="{60EBFA37-2055-4131-BCA4-ACEA856C74FD}"/>
              </a:ext>
            </a:extLst>
          </p:cNvPr>
          <p:cNvSpPr>
            <a:spLocks noGrp="1"/>
          </p:cNvSpPr>
          <p:nvPr>
            <p:ph idx="1"/>
          </p:nvPr>
        </p:nvSpPr>
        <p:spPr>
          <a:xfrm>
            <a:off x="838200" y="1350498"/>
            <a:ext cx="10515600" cy="5142377"/>
          </a:xfrm>
        </p:spPr>
        <p:txBody>
          <a:bodyPr>
            <a:normAutofit fontScale="92500" lnSpcReduction="20000"/>
          </a:bodyPr>
          <a:lstStyle/>
          <a:p>
            <a:r>
              <a:rPr lang="en-GB" dirty="0"/>
              <a:t>The results showed that there was a 11% agreed to the persuasion of David Beckham and his image of H &amp; M, but 11% also said their attitude was Neutral to their attitude change.</a:t>
            </a:r>
          </a:p>
          <a:p>
            <a:r>
              <a:rPr lang="en-GB" dirty="0"/>
              <a:t>Attention: of H &amp; M 29% Neutral was the highest, with Strongly Disagree just behind with 27% The least being Strongly Agree with 4%</a:t>
            </a:r>
          </a:p>
          <a:p>
            <a:r>
              <a:rPr lang="en-GB" dirty="0"/>
              <a:t>Popularity: of H &amp; M with Neutral being the highest of 36% and the lowest being Strongly Disagree with 5%</a:t>
            </a:r>
          </a:p>
          <a:p>
            <a:r>
              <a:rPr lang="en-GB" dirty="0"/>
              <a:t>Attraction: of H &amp; M Neutral being the highest with 40% the lowest being 5%</a:t>
            </a:r>
          </a:p>
          <a:p>
            <a:r>
              <a:rPr lang="en-GB" dirty="0"/>
              <a:t>Enjoyable:	of H &amp; M The highest being Neutral with 47% the Lowest being Disagree with 9%</a:t>
            </a:r>
          </a:p>
          <a:p>
            <a:r>
              <a:rPr lang="en-GB" dirty="0"/>
              <a:t>The attitude of Trust and Worthiness was Neutral by the highest score being 14%.</a:t>
            </a:r>
          </a:p>
          <a:p>
            <a:r>
              <a:rPr lang="en-GB" dirty="0"/>
              <a:t>The Hypothesis was rejected as the findings were Neutral.</a:t>
            </a:r>
          </a:p>
        </p:txBody>
      </p:sp>
    </p:spTree>
    <p:extLst>
      <p:ext uri="{BB962C8B-B14F-4D97-AF65-F5344CB8AC3E}">
        <p14:creationId xmlns:p14="http://schemas.microsoft.com/office/powerpoint/2010/main" val="2788853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2B095-F754-41C1-9936-33376F3DFFBA}"/>
              </a:ext>
            </a:extLst>
          </p:cNvPr>
          <p:cNvSpPr>
            <a:spLocks noGrp="1"/>
          </p:cNvSpPr>
          <p:nvPr>
            <p:ph type="title"/>
          </p:nvPr>
        </p:nvSpPr>
        <p:spPr>
          <a:xfrm>
            <a:off x="685800" y="212035"/>
            <a:ext cx="10820400" cy="800839"/>
          </a:xfrm>
        </p:spPr>
        <p:txBody>
          <a:bodyPr>
            <a:normAutofit/>
          </a:bodyPr>
          <a:lstStyle/>
          <a:p>
            <a:pPr algn="l"/>
            <a:r>
              <a:rPr lang="en-GB" dirty="0"/>
              <a:t>Discussion:</a:t>
            </a:r>
          </a:p>
        </p:txBody>
      </p:sp>
      <p:sp>
        <p:nvSpPr>
          <p:cNvPr id="3" name="Content Placeholder 2">
            <a:extLst>
              <a:ext uri="{FF2B5EF4-FFF2-40B4-BE49-F238E27FC236}">
                <a16:creationId xmlns:a16="http://schemas.microsoft.com/office/drawing/2014/main" id="{42901C3B-C2FA-44C0-87BB-8694425488D6}"/>
              </a:ext>
            </a:extLst>
          </p:cNvPr>
          <p:cNvSpPr>
            <a:spLocks noGrp="1"/>
          </p:cNvSpPr>
          <p:nvPr>
            <p:ph idx="1"/>
          </p:nvPr>
        </p:nvSpPr>
        <p:spPr>
          <a:xfrm>
            <a:off x="685800" y="1219200"/>
            <a:ext cx="10820400" cy="5426765"/>
          </a:xfrm>
        </p:spPr>
        <p:txBody>
          <a:bodyPr>
            <a:normAutofit/>
          </a:bodyPr>
          <a:lstStyle/>
          <a:p>
            <a:r>
              <a:rPr lang="en-GB" sz="1800" dirty="0"/>
              <a:t>Today’s dynamic and competitive business environment customers are becoming more demanding. (Alsmadi,2006)</a:t>
            </a:r>
          </a:p>
          <a:p>
            <a:r>
              <a:rPr lang="en-GB" sz="1800" dirty="0"/>
              <a:t>Customer expectations are rising, marketers continue to meet their prospects. (</a:t>
            </a:r>
            <a:r>
              <a:rPr lang="en-GB" sz="1800" dirty="0" err="1"/>
              <a:t>Alsmadi</a:t>
            </a:r>
            <a:r>
              <a:rPr lang="en-GB" sz="1800" dirty="0"/>
              <a:t>, 2006)</a:t>
            </a:r>
          </a:p>
          <a:p>
            <a:r>
              <a:rPr lang="en-GB" sz="1800" dirty="0"/>
              <a:t>Advertisers turn to the use of well known personalities who are well known for their accomplishments to influence consumer brand choice behaviour. (</a:t>
            </a:r>
            <a:r>
              <a:rPr lang="en-GB" sz="1800" dirty="0" err="1"/>
              <a:t>Schlecht</a:t>
            </a:r>
            <a:r>
              <a:rPr lang="en-GB" sz="1800" dirty="0"/>
              <a:t>, 2003)</a:t>
            </a:r>
          </a:p>
          <a:p>
            <a:r>
              <a:rPr lang="en-GB" sz="1800" dirty="0"/>
              <a:t>This helps increase awareness of brands and create positive affects on customers brand choice behaviour . (Solomon, 2002)</a:t>
            </a:r>
          </a:p>
          <a:p>
            <a:r>
              <a:rPr lang="en-GB" sz="1800" b="1" u="sng" dirty="0"/>
              <a:t>Endorser Attributes: </a:t>
            </a:r>
            <a:r>
              <a:rPr lang="en-GB" sz="1800" b="1" dirty="0"/>
              <a:t>  This is known as the TEARS model (</a:t>
            </a:r>
            <a:r>
              <a:rPr lang="en-GB" sz="1800" b="1" dirty="0" err="1"/>
              <a:t>Shimp</a:t>
            </a:r>
            <a:r>
              <a:rPr lang="en-GB" sz="1800" b="1" dirty="0"/>
              <a:t> 2003)</a:t>
            </a:r>
            <a:endParaRPr lang="en-GB" sz="1800" b="1" u="sng" dirty="0"/>
          </a:p>
          <a:p>
            <a:r>
              <a:rPr lang="en-GB" sz="2000" b="1" dirty="0"/>
              <a:t>T</a:t>
            </a:r>
            <a:r>
              <a:rPr lang="en-GB" sz="1800" dirty="0"/>
              <a:t>rustworthiness: Honesty, integrity, believability of an endorser. This reflects that the customers can put their trust in what the celebrity says.</a:t>
            </a:r>
          </a:p>
          <a:p>
            <a:r>
              <a:rPr lang="en-GB" sz="1800" b="1" dirty="0"/>
              <a:t>E</a:t>
            </a:r>
            <a:r>
              <a:rPr lang="en-GB" sz="1800" dirty="0"/>
              <a:t>xpertise: knowledge, experience. For example: a sports athlete needs to endorse sports products.</a:t>
            </a:r>
          </a:p>
          <a:p>
            <a:r>
              <a:rPr lang="en-GB" sz="1800" b="1" dirty="0"/>
              <a:t>A</a:t>
            </a:r>
            <a:r>
              <a:rPr lang="en-GB" sz="1800" dirty="0"/>
              <a:t>ttractiveness: all characteristics that the public find attractive. (physical looks, personality properties, attractive lifestyle).</a:t>
            </a:r>
          </a:p>
          <a:p>
            <a:r>
              <a:rPr lang="en-GB" sz="1800" b="1" dirty="0"/>
              <a:t>R</a:t>
            </a:r>
            <a:r>
              <a:rPr lang="en-GB" sz="1800" dirty="0"/>
              <a:t>espect: Quality of being admired, due to endorsers over all accomplishments.</a:t>
            </a:r>
          </a:p>
          <a:p>
            <a:r>
              <a:rPr lang="en-GB" sz="1800" b="1" dirty="0"/>
              <a:t>S</a:t>
            </a:r>
            <a:r>
              <a:rPr lang="en-GB" sz="1800" dirty="0"/>
              <a:t>imilarity: representation of the endorsers matched target audience on lifestyle, sex, age.</a:t>
            </a:r>
          </a:p>
        </p:txBody>
      </p:sp>
    </p:spTree>
    <p:extLst>
      <p:ext uri="{BB962C8B-B14F-4D97-AF65-F5344CB8AC3E}">
        <p14:creationId xmlns:p14="http://schemas.microsoft.com/office/powerpoint/2010/main" val="27010336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18325-0A12-4060-B99A-4BBD3FC4D787}"/>
              </a:ext>
            </a:extLst>
          </p:cNvPr>
          <p:cNvSpPr>
            <a:spLocks noGrp="1"/>
          </p:cNvSpPr>
          <p:nvPr>
            <p:ph type="title"/>
          </p:nvPr>
        </p:nvSpPr>
        <p:spPr>
          <a:xfrm>
            <a:off x="685800" y="366808"/>
            <a:ext cx="10820400" cy="441575"/>
          </a:xfrm>
        </p:spPr>
        <p:txBody>
          <a:bodyPr>
            <a:normAutofit fontScale="90000"/>
          </a:bodyPr>
          <a:lstStyle/>
          <a:p>
            <a:pPr algn="l"/>
            <a:r>
              <a:rPr lang="en-GB" dirty="0"/>
              <a:t>Previous Studies:</a:t>
            </a:r>
          </a:p>
        </p:txBody>
      </p:sp>
      <p:sp>
        <p:nvSpPr>
          <p:cNvPr id="3" name="Content Placeholder 2">
            <a:extLst>
              <a:ext uri="{FF2B5EF4-FFF2-40B4-BE49-F238E27FC236}">
                <a16:creationId xmlns:a16="http://schemas.microsoft.com/office/drawing/2014/main" id="{CA4AD03A-73AF-4040-804A-31D203832B46}"/>
              </a:ext>
            </a:extLst>
          </p:cNvPr>
          <p:cNvSpPr>
            <a:spLocks noGrp="1"/>
          </p:cNvSpPr>
          <p:nvPr>
            <p:ph idx="1"/>
          </p:nvPr>
        </p:nvSpPr>
        <p:spPr>
          <a:xfrm>
            <a:off x="685800" y="808384"/>
            <a:ext cx="10820400" cy="5410302"/>
          </a:xfrm>
        </p:spPr>
        <p:txBody>
          <a:bodyPr>
            <a:normAutofit fontScale="85000" lnSpcReduction="20000"/>
          </a:bodyPr>
          <a:lstStyle/>
          <a:p>
            <a:r>
              <a:rPr lang="en-GB" dirty="0"/>
              <a:t>Wang, Kao, </a:t>
            </a:r>
            <a:r>
              <a:rPr lang="en-GB" dirty="0" err="1"/>
              <a:t>Ngamsiriudom</a:t>
            </a:r>
            <a:r>
              <a:rPr lang="en-GB" dirty="0"/>
              <a:t> (2017).</a:t>
            </a:r>
          </a:p>
          <a:p>
            <a:r>
              <a:rPr lang="en-GB" dirty="0"/>
              <a:t>Researched consumer attitude and Celebrity endorsements of the Airline Sector.</a:t>
            </a:r>
          </a:p>
          <a:p>
            <a:r>
              <a:rPr lang="en-GB" dirty="0"/>
              <a:t>The Aim of this study was to measure the causal relationship  between celebrity endorsement credibility, brand attitude, brand credibility and purchase intention on airlines.</a:t>
            </a:r>
          </a:p>
          <a:p>
            <a:r>
              <a:rPr lang="en-GB" dirty="0"/>
              <a:t>The </a:t>
            </a:r>
            <a:r>
              <a:rPr lang="en-GB" dirty="0" err="1"/>
              <a:t>Hypothosis</a:t>
            </a:r>
            <a:r>
              <a:rPr lang="en-GB" dirty="0"/>
              <a:t> was that </a:t>
            </a:r>
            <a:r>
              <a:rPr lang="en-GB" dirty="0" err="1"/>
              <a:t>faverable</a:t>
            </a:r>
            <a:r>
              <a:rPr lang="en-GB" dirty="0"/>
              <a:t> and creditable celebrity endorsement will enhance purchase intention.</a:t>
            </a:r>
          </a:p>
          <a:p>
            <a:r>
              <a:rPr lang="en-GB" dirty="0"/>
              <a:t>The findings were in agreement with their hypothesis Attractiveness, trustworthiness and expertise are supported. </a:t>
            </a:r>
          </a:p>
          <a:p>
            <a:r>
              <a:rPr lang="en-GB" dirty="0"/>
              <a:t>There were 637 participants, 344 males and 293 females. Ages between the ages of Under 20 and over the age of 51. They observed levels of education, the amount of times the participants go abroad per year, type of abroad and expense.</a:t>
            </a:r>
          </a:p>
          <a:p>
            <a:r>
              <a:rPr lang="en-GB" dirty="0"/>
              <a:t>What was found that Celebrity Endorsements created product differentiation  </a:t>
            </a:r>
            <a:r>
              <a:rPr lang="en-GB"/>
              <a:t>persuaded consumers,  </a:t>
            </a:r>
            <a:r>
              <a:rPr lang="en-GB" dirty="0"/>
              <a:t>reduced competition and increased barriers of entry. This then ends up with creation of subjective image differentiation of quality, sustaining loyalty.</a:t>
            </a:r>
          </a:p>
        </p:txBody>
      </p:sp>
    </p:spTree>
    <p:extLst>
      <p:ext uri="{BB962C8B-B14F-4D97-AF65-F5344CB8AC3E}">
        <p14:creationId xmlns:p14="http://schemas.microsoft.com/office/powerpoint/2010/main" val="30469095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3B435-0748-49C8-ACEC-A139DEFEDF9C}"/>
              </a:ext>
            </a:extLst>
          </p:cNvPr>
          <p:cNvSpPr>
            <a:spLocks noGrp="1"/>
          </p:cNvSpPr>
          <p:nvPr>
            <p:ph type="title"/>
          </p:nvPr>
        </p:nvSpPr>
        <p:spPr>
          <a:xfrm>
            <a:off x="718930" y="639315"/>
            <a:ext cx="10787270" cy="1293028"/>
          </a:xfrm>
        </p:spPr>
        <p:txBody>
          <a:bodyPr/>
          <a:lstStyle/>
          <a:p>
            <a:pPr algn="l"/>
            <a:r>
              <a:rPr lang="en-GB" dirty="0"/>
              <a:t>Limitations:</a:t>
            </a:r>
          </a:p>
        </p:txBody>
      </p:sp>
      <p:sp>
        <p:nvSpPr>
          <p:cNvPr id="3" name="Content Placeholder 2">
            <a:extLst>
              <a:ext uri="{FF2B5EF4-FFF2-40B4-BE49-F238E27FC236}">
                <a16:creationId xmlns:a16="http://schemas.microsoft.com/office/drawing/2014/main" id="{FA4FB8DA-4920-4BFD-A97C-9F7B368EA5C9}"/>
              </a:ext>
            </a:extLst>
          </p:cNvPr>
          <p:cNvSpPr>
            <a:spLocks noGrp="1"/>
          </p:cNvSpPr>
          <p:nvPr>
            <p:ph idx="1"/>
          </p:nvPr>
        </p:nvSpPr>
        <p:spPr>
          <a:xfrm>
            <a:off x="685800" y="1688124"/>
            <a:ext cx="10820400" cy="4530562"/>
          </a:xfrm>
        </p:spPr>
        <p:txBody>
          <a:bodyPr/>
          <a:lstStyle/>
          <a:p>
            <a:r>
              <a:rPr lang="en-GB" dirty="0"/>
              <a:t>Consideration must be taken into account the number of times the advertisement is exposed, celebrities gender, or their skill domain. David Beckham is a an Athlete(Fleck et al, 2012) cited by Albert, </a:t>
            </a:r>
            <a:r>
              <a:rPr lang="en-GB" dirty="0" err="1"/>
              <a:t>Ambroise</a:t>
            </a:r>
            <a:r>
              <a:rPr lang="en-GB" dirty="0"/>
              <a:t>, Valette Florence 2017.</a:t>
            </a:r>
          </a:p>
          <a:p>
            <a:r>
              <a:rPr lang="en-GB" dirty="0"/>
              <a:t>The impacts of participants attitude and behaviours suggests that an investigation of congruency needs to be looked at more closely.</a:t>
            </a:r>
          </a:p>
          <a:p>
            <a:endParaRPr lang="en-GB" dirty="0"/>
          </a:p>
          <a:p>
            <a:endParaRPr lang="en-GB" dirty="0"/>
          </a:p>
        </p:txBody>
      </p:sp>
    </p:spTree>
    <p:extLst>
      <p:ext uri="{BB962C8B-B14F-4D97-AF65-F5344CB8AC3E}">
        <p14:creationId xmlns:p14="http://schemas.microsoft.com/office/powerpoint/2010/main" val="211801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C7710-0230-40DE-9201-CBB7EE9FBF7F}"/>
              </a:ext>
            </a:extLst>
          </p:cNvPr>
          <p:cNvSpPr>
            <a:spLocks noGrp="1"/>
          </p:cNvSpPr>
          <p:nvPr>
            <p:ph type="title"/>
          </p:nvPr>
        </p:nvSpPr>
        <p:spPr>
          <a:xfrm>
            <a:off x="685800" y="211015"/>
            <a:ext cx="10820400" cy="1237957"/>
          </a:xfrm>
        </p:spPr>
        <p:txBody>
          <a:bodyPr/>
          <a:lstStyle/>
          <a:p>
            <a:pPr algn="l"/>
            <a:r>
              <a:rPr lang="en-GB" dirty="0"/>
              <a:t>CONCLUSION AND IMPLICATIONS:</a:t>
            </a:r>
          </a:p>
        </p:txBody>
      </p:sp>
      <p:sp>
        <p:nvSpPr>
          <p:cNvPr id="3" name="Content Placeholder 2">
            <a:extLst>
              <a:ext uri="{FF2B5EF4-FFF2-40B4-BE49-F238E27FC236}">
                <a16:creationId xmlns:a16="http://schemas.microsoft.com/office/drawing/2014/main" id="{49CC14F7-47BC-486D-9BC9-B8DE7A11876C}"/>
              </a:ext>
            </a:extLst>
          </p:cNvPr>
          <p:cNvSpPr>
            <a:spLocks noGrp="1"/>
          </p:cNvSpPr>
          <p:nvPr>
            <p:ph idx="1"/>
          </p:nvPr>
        </p:nvSpPr>
        <p:spPr>
          <a:xfrm>
            <a:off x="685800" y="1237957"/>
            <a:ext cx="10820400" cy="5289451"/>
          </a:xfrm>
        </p:spPr>
        <p:txBody>
          <a:bodyPr/>
          <a:lstStyle/>
          <a:p>
            <a:r>
              <a:rPr lang="en-US" dirty="0"/>
              <a:t>Having a good product on its own is not enough to compete in marketing a brand, that is the reasoning behind the use of celebrity endorsements. (</a:t>
            </a:r>
            <a:r>
              <a:rPr lang="en-US" dirty="0" err="1"/>
              <a:t>Alsmadi</a:t>
            </a:r>
            <a:r>
              <a:rPr lang="en-US" dirty="0"/>
              <a:t>, 2006). </a:t>
            </a:r>
          </a:p>
          <a:p>
            <a:r>
              <a:rPr lang="en-US" dirty="0"/>
              <a:t>Celebrities , actors, musicians, athletes are used to influence consumers brand choice in the hope to influence consumer buying habits. (</a:t>
            </a:r>
            <a:r>
              <a:rPr lang="en-US" dirty="0" err="1"/>
              <a:t>Shimp</a:t>
            </a:r>
            <a:r>
              <a:rPr lang="en-US" dirty="0"/>
              <a:t>, 2003) cited by </a:t>
            </a:r>
            <a:r>
              <a:rPr lang="en-US" dirty="0" err="1"/>
              <a:t>Alsmadi</a:t>
            </a:r>
            <a:r>
              <a:rPr lang="en-US" dirty="0"/>
              <a:t> (2006).</a:t>
            </a:r>
          </a:p>
          <a:p>
            <a:r>
              <a:rPr lang="en-US" dirty="0"/>
              <a:t>Consumer buying </a:t>
            </a:r>
            <a:r>
              <a:rPr lang="en-US" dirty="0" err="1"/>
              <a:t>behaviour</a:t>
            </a:r>
            <a:r>
              <a:rPr lang="en-US" dirty="0"/>
              <a:t> are complex it is difficult to identify effective approaches that are universal. It is not clear if Celebrity endorsement is effective. (</a:t>
            </a:r>
            <a:r>
              <a:rPr lang="en-US" dirty="0" err="1"/>
              <a:t>Alsmadi</a:t>
            </a:r>
            <a:r>
              <a:rPr lang="en-US" dirty="0"/>
              <a:t>, 2006; </a:t>
            </a:r>
            <a:r>
              <a:rPr lang="en-US" dirty="0" err="1"/>
              <a:t>Garthwaite</a:t>
            </a:r>
            <a:r>
              <a:rPr lang="en-US" dirty="0"/>
              <a:t> 2014).</a:t>
            </a:r>
          </a:p>
          <a:p>
            <a:r>
              <a:rPr lang="en-US" dirty="0"/>
              <a:t>In this research the hypothesis does not agree with the findings as majority of the participants did not feel that they would be wanting to change their purchasing behavior.</a:t>
            </a:r>
          </a:p>
          <a:p>
            <a:pPr marL="0" indent="0">
              <a:buNone/>
            </a:pPr>
            <a:endParaRPr lang="en-US" dirty="0"/>
          </a:p>
          <a:p>
            <a:endParaRPr lang="en-GB" dirty="0"/>
          </a:p>
        </p:txBody>
      </p:sp>
    </p:spTree>
    <p:extLst>
      <p:ext uri="{BB962C8B-B14F-4D97-AF65-F5344CB8AC3E}">
        <p14:creationId xmlns:p14="http://schemas.microsoft.com/office/powerpoint/2010/main" val="41369239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254C8-748F-40E6-9728-44341CFDF350}"/>
              </a:ext>
            </a:extLst>
          </p:cNvPr>
          <p:cNvSpPr>
            <a:spLocks noGrp="1"/>
          </p:cNvSpPr>
          <p:nvPr>
            <p:ph type="title"/>
          </p:nvPr>
        </p:nvSpPr>
        <p:spPr>
          <a:xfrm>
            <a:off x="685800" y="764373"/>
            <a:ext cx="10820400" cy="1293028"/>
          </a:xfrm>
        </p:spPr>
        <p:txBody>
          <a:bodyPr/>
          <a:lstStyle/>
          <a:p>
            <a:pPr algn="l"/>
            <a:r>
              <a:rPr lang="en-GB" dirty="0"/>
              <a:t>References:</a:t>
            </a:r>
          </a:p>
        </p:txBody>
      </p:sp>
      <p:sp>
        <p:nvSpPr>
          <p:cNvPr id="3" name="Content Placeholder 2">
            <a:extLst>
              <a:ext uri="{FF2B5EF4-FFF2-40B4-BE49-F238E27FC236}">
                <a16:creationId xmlns:a16="http://schemas.microsoft.com/office/drawing/2014/main" id="{765E4E98-892F-46E4-B1B2-563A415E4E87}"/>
              </a:ext>
            </a:extLst>
          </p:cNvPr>
          <p:cNvSpPr>
            <a:spLocks noGrp="1"/>
          </p:cNvSpPr>
          <p:nvPr>
            <p:ph idx="1"/>
          </p:nvPr>
        </p:nvSpPr>
        <p:spPr>
          <a:xfrm>
            <a:off x="685800" y="1828800"/>
            <a:ext cx="10820400" cy="4757530"/>
          </a:xfrm>
        </p:spPr>
        <p:txBody>
          <a:bodyPr>
            <a:normAutofit fontScale="92500" lnSpcReduction="20000"/>
          </a:bodyPr>
          <a:lstStyle/>
          <a:p>
            <a:r>
              <a:rPr lang="en-GB" dirty="0"/>
              <a:t>Albert, N., </a:t>
            </a:r>
            <a:r>
              <a:rPr lang="en-GB" dirty="0" err="1"/>
              <a:t>Ambroise</a:t>
            </a:r>
            <a:r>
              <a:rPr lang="en-GB" dirty="0"/>
              <a:t>, L., &amp; Valette-Florence, P. (2017). Consumer, Brand, celebrity: Which </a:t>
            </a:r>
            <a:r>
              <a:rPr lang="en-GB" dirty="0" err="1"/>
              <a:t>conruency</a:t>
            </a:r>
            <a:r>
              <a:rPr lang="en-GB" dirty="0"/>
              <a:t> produces effective celebrity </a:t>
            </a:r>
            <a:r>
              <a:rPr lang="en-GB" dirty="0" err="1"/>
              <a:t>ensorsements</a:t>
            </a:r>
            <a:r>
              <a:rPr lang="en-GB" dirty="0"/>
              <a:t>. </a:t>
            </a:r>
            <a:r>
              <a:rPr lang="en-GB" i="1" dirty="0"/>
              <a:t>Journal of Business Research</a:t>
            </a:r>
            <a:r>
              <a:rPr lang="en-GB" dirty="0"/>
              <a:t>, 96-106.</a:t>
            </a:r>
          </a:p>
          <a:p>
            <a:r>
              <a:rPr lang="en-GB" dirty="0" err="1"/>
              <a:t>Alsmadi</a:t>
            </a:r>
            <a:r>
              <a:rPr lang="en-GB" dirty="0"/>
              <a:t>, S. (2006). The power of celebrity endorsement in brand choice behaviour: An Empirical Study of consumer Attitudes in Jordan. </a:t>
            </a:r>
            <a:r>
              <a:rPr lang="en-GB" i="1" dirty="0"/>
              <a:t>Journal of Accounting - Business &amp; Management</a:t>
            </a:r>
            <a:r>
              <a:rPr lang="en-GB" dirty="0"/>
              <a:t>, 69-84.</a:t>
            </a:r>
          </a:p>
          <a:p>
            <a:r>
              <a:rPr lang="en-GB" dirty="0" err="1"/>
              <a:t>Kelting</a:t>
            </a:r>
            <a:r>
              <a:rPr lang="en-GB" dirty="0"/>
              <a:t>, K., &amp; Rice, D. H. (2013). Should We Hire David Beckham to Endorse our Brand? Contextual Interference and Consumer Memory for Brands in a Celebrities </a:t>
            </a:r>
            <a:r>
              <a:rPr lang="en-GB" dirty="0" err="1"/>
              <a:t>Ensorsement</a:t>
            </a:r>
            <a:r>
              <a:rPr lang="en-GB" dirty="0"/>
              <a:t> Portfolio. </a:t>
            </a:r>
            <a:r>
              <a:rPr lang="en-GB" i="1" dirty="0"/>
              <a:t>Psychology and Marketing</a:t>
            </a:r>
            <a:r>
              <a:rPr lang="en-GB" dirty="0"/>
              <a:t>, 602-613.</a:t>
            </a:r>
          </a:p>
          <a:p>
            <a:r>
              <a:rPr lang="en-GB" dirty="0"/>
              <a:t>Wang, S., Hsiu-Ying Koa, G., &amp; </a:t>
            </a:r>
            <a:r>
              <a:rPr lang="en-GB" dirty="0" err="1"/>
              <a:t>Ngamsiriudom</a:t>
            </a:r>
            <a:r>
              <a:rPr lang="en-GB" dirty="0"/>
              <a:t>, W. (2017). Consumers' attitude of endorser credibility, brand and intention with respect to celebrity endorsement of the airline sector. </a:t>
            </a:r>
            <a:r>
              <a:rPr lang="en-GB" i="1" dirty="0"/>
              <a:t>Journal of Air Transport Management</a:t>
            </a:r>
            <a:r>
              <a:rPr lang="en-GB" dirty="0"/>
              <a:t>, 10-17.</a:t>
            </a:r>
          </a:p>
          <a:p>
            <a:r>
              <a:rPr lang="en-GB" dirty="0"/>
              <a:t> </a:t>
            </a:r>
          </a:p>
          <a:p>
            <a:endParaRPr lang="en-GB" dirty="0"/>
          </a:p>
        </p:txBody>
      </p:sp>
    </p:spTree>
    <p:extLst>
      <p:ext uri="{BB962C8B-B14F-4D97-AF65-F5344CB8AC3E}">
        <p14:creationId xmlns:p14="http://schemas.microsoft.com/office/powerpoint/2010/main" val="3515512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549</TotalTime>
  <Words>1478</Words>
  <Application>Microsoft Office PowerPoint</Application>
  <PresentationFormat>Widescreen</PresentationFormat>
  <Paragraphs>168</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Algerian</vt:lpstr>
      <vt:lpstr>Arial</vt:lpstr>
      <vt:lpstr>Calibri</vt:lpstr>
      <vt:lpstr>Calibri Light</vt:lpstr>
      <vt:lpstr>Office Theme</vt:lpstr>
      <vt:lpstr>Celebrity endorsement on the h &amp; M advert and David Beckham</vt:lpstr>
      <vt:lpstr>https://www.youtube.com/watch?v=dMkp7uIKFSU</vt:lpstr>
      <vt:lpstr>Introduction:</vt:lpstr>
      <vt:lpstr>Method:</vt:lpstr>
      <vt:lpstr>Method continued.</vt:lpstr>
      <vt:lpstr>Results: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Explanation of the Results:</vt:lpstr>
      <vt:lpstr>Discussion:</vt:lpstr>
      <vt:lpstr>Previous Studies:</vt:lpstr>
      <vt:lpstr>Limitations:</vt:lpstr>
      <vt:lpstr>CONCLUSION AND IMPLICATIONS: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Celebrity endorsement on the h &amp; M advert and David Beckham</dc:title>
  <dc:creator>Giselle Neill (1502701)</dc:creator>
  <cp:lastModifiedBy>Giselle Neill (1502701)</cp:lastModifiedBy>
  <cp:revision>70</cp:revision>
  <dcterms:created xsi:type="dcterms:W3CDTF">2018-04-30T10:37:45Z</dcterms:created>
  <dcterms:modified xsi:type="dcterms:W3CDTF">2018-05-01T10:52:50Z</dcterms:modified>
</cp:coreProperties>
</file>