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3"/>
  </p:notesMasterIdLst>
  <p:sldIdLst>
    <p:sldId id="256" r:id="rId2"/>
    <p:sldId id="865" r:id="rId3"/>
    <p:sldId id="896" r:id="rId4"/>
    <p:sldId id="269" r:id="rId5"/>
    <p:sldId id="863" r:id="rId6"/>
    <p:sldId id="866" r:id="rId7"/>
    <p:sldId id="868" r:id="rId8"/>
    <p:sldId id="867" r:id="rId9"/>
    <p:sldId id="869" r:id="rId10"/>
    <p:sldId id="870" r:id="rId11"/>
    <p:sldId id="871" r:id="rId12"/>
    <p:sldId id="874" r:id="rId13"/>
    <p:sldId id="872" r:id="rId14"/>
    <p:sldId id="886" r:id="rId15"/>
    <p:sldId id="891" r:id="rId16"/>
    <p:sldId id="892" r:id="rId17"/>
    <p:sldId id="887" r:id="rId18"/>
    <p:sldId id="888" r:id="rId19"/>
    <p:sldId id="889" r:id="rId20"/>
    <p:sldId id="873" r:id="rId21"/>
    <p:sldId id="876" r:id="rId22"/>
    <p:sldId id="877" r:id="rId23"/>
    <p:sldId id="879" r:id="rId24"/>
    <p:sldId id="878" r:id="rId25"/>
    <p:sldId id="895" r:id="rId26"/>
    <p:sldId id="880" r:id="rId27"/>
    <p:sldId id="882" r:id="rId28"/>
    <p:sldId id="881" r:id="rId29"/>
    <p:sldId id="893" r:id="rId30"/>
    <p:sldId id="894" r:id="rId31"/>
    <p:sldId id="875" r:id="rId3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8B96EBD-4D1D-438D-A7EC-3E4B14629574}" v="7" dt="2025-06-08T14:27:45.54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88" autoAdjust="0"/>
    <p:restoredTop sz="94660"/>
  </p:normalViewPr>
  <p:slideViewPr>
    <p:cSldViewPr snapToGrid="0">
      <p:cViewPr varScale="1">
        <p:scale>
          <a:sx n="86" d="100"/>
          <a:sy n="86" d="100"/>
        </p:scale>
        <p:origin x="48" y="15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microsoft.com/office/2015/10/relationships/revisionInfo" Target="revisionInfo.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38"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elen Lee" userId="950b76d7-29a8-4037-9cf6-1d47a6b96373" providerId="ADAL" clId="{68B96EBD-4D1D-438D-A7EC-3E4B14629574}"/>
    <pc:docChg chg="custSel delSld modSld">
      <pc:chgData name="Helen Lee" userId="950b76d7-29a8-4037-9cf6-1d47a6b96373" providerId="ADAL" clId="{68B96EBD-4D1D-438D-A7EC-3E4B14629574}" dt="2025-06-08T14:29:33.161" v="43" actId="14100"/>
      <pc:docMkLst>
        <pc:docMk/>
      </pc:docMkLst>
      <pc:sldChg chg="modSp mod">
        <pc:chgData name="Helen Lee" userId="950b76d7-29a8-4037-9cf6-1d47a6b96373" providerId="ADAL" clId="{68B96EBD-4D1D-438D-A7EC-3E4B14629574}" dt="2025-06-08T14:29:33.161" v="43" actId="14100"/>
        <pc:sldMkLst>
          <pc:docMk/>
          <pc:sldMk cId="3921660168" sldId="256"/>
        </pc:sldMkLst>
        <pc:spChg chg="mod">
          <ac:chgData name="Helen Lee" userId="950b76d7-29a8-4037-9cf6-1d47a6b96373" providerId="ADAL" clId="{68B96EBD-4D1D-438D-A7EC-3E4B14629574}" dt="2025-06-08T14:29:33.161" v="43" actId="14100"/>
          <ac:spMkLst>
            <pc:docMk/>
            <pc:sldMk cId="3921660168" sldId="256"/>
            <ac:spMk id="3" creationId="{707084A7-D0E3-AB95-15F5-C8EE94B88A22}"/>
          </ac:spMkLst>
        </pc:spChg>
      </pc:sldChg>
      <pc:sldChg chg="addSp delSp modSp mod">
        <pc:chgData name="Helen Lee" userId="950b76d7-29a8-4037-9cf6-1d47a6b96373" providerId="ADAL" clId="{68B96EBD-4D1D-438D-A7EC-3E4B14629574}" dt="2025-06-08T14:26:37.689" v="10" actId="20577"/>
        <pc:sldMkLst>
          <pc:docMk/>
          <pc:sldMk cId="3324264755" sldId="880"/>
        </pc:sldMkLst>
        <pc:graphicFrameChg chg="add mod modGraphic">
          <ac:chgData name="Helen Lee" userId="950b76d7-29a8-4037-9cf6-1d47a6b96373" providerId="ADAL" clId="{68B96EBD-4D1D-438D-A7EC-3E4B14629574}" dt="2025-06-08T14:26:37.689" v="10" actId="20577"/>
          <ac:graphicFrameMkLst>
            <pc:docMk/>
            <pc:sldMk cId="3324264755" sldId="880"/>
            <ac:graphicFrameMk id="3" creationId="{D39F4481-027D-2949-1C03-990059A860BF}"/>
          </ac:graphicFrameMkLst>
        </pc:graphicFrameChg>
        <pc:picChg chg="del">
          <ac:chgData name="Helen Lee" userId="950b76d7-29a8-4037-9cf6-1d47a6b96373" providerId="ADAL" clId="{68B96EBD-4D1D-438D-A7EC-3E4B14629574}" dt="2025-06-08T14:26:12.172" v="4" actId="478"/>
          <ac:picMkLst>
            <pc:docMk/>
            <pc:sldMk cId="3324264755" sldId="880"/>
            <ac:picMk id="8" creationId="{2A7558BB-A58F-0399-D664-DB8BE43CD014}"/>
          </ac:picMkLst>
        </pc:picChg>
      </pc:sldChg>
      <pc:sldChg chg="addSp delSp modSp mod">
        <pc:chgData name="Helen Lee" userId="950b76d7-29a8-4037-9cf6-1d47a6b96373" providerId="ADAL" clId="{68B96EBD-4D1D-438D-A7EC-3E4B14629574}" dt="2025-06-08T14:28:40.898" v="26" actId="255"/>
        <pc:sldMkLst>
          <pc:docMk/>
          <pc:sldMk cId="4182236652" sldId="881"/>
        </pc:sldMkLst>
        <pc:graphicFrameChg chg="add mod">
          <ac:chgData name="Helen Lee" userId="950b76d7-29a8-4037-9cf6-1d47a6b96373" providerId="ADAL" clId="{68B96EBD-4D1D-438D-A7EC-3E4B14629574}" dt="2025-06-08T14:27:20.612" v="13"/>
          <ac:graphicFrameMkLst>
            <pc:docMk/>
            <pc:sldMk cId="4182236652" sldId="881"/>
            <ac:graphicFrameMk id="3" creationId="{9EDF34D1-1566-919A-C00E-7C3817FA7F44}"/>
          </ac:graphicFrameMkLst>
        </pc:graphicFrameChg>
        <pc:graphicFrameChg chg="del modGraphic">
          <ac:chgData name="Helen Lee" userId="950b76d7-29a8-4037-9cf6-1d47a6b96373" providerId="ADAL" clId="{68B96EBD-4D1D-438D-A7EC-3E4B14629574}" dt="2025-06-08T14:27:15.334" v="12" actId="478"/>
          <ac:graphicFrameMkLst>
            <pc:docMk/>
            <pc:sldMk cId="4182236652" sldId="881"/>
            <ac:graphicFrameMk id="5" creationId="{948A8DE0-4BAC-CDC5-E704-35D129BE80B9}"/>
          </ac:graphicFrameMkLst>
        </pc:graphicFrameChg>
        <pc:graphicFrameChg chg="add del mod">
          <ac:chgData name="Helen Lee" userId="950b76d7-29a8-4037-9cf6-1d47a6b96373" providerId="ADAL" clId="{68B96EBD-4D1D-438D-A7EC-3E4B14629574}" dt="2025-06-08T14:27:39.179" v="16" actId="478"/>
          <ac:graphicFrameMkLst>
            <pc:docMk/>
            <pc:sldMk cId="4182236652" sldId="881"/>
            <ac:graphicFrameMk id="6" creationId="{DA031D16-0DD7-850E-1AA6-E8EF81957F87}"/>
          </ac:graphicFrameMkLst>
        </pc:graphicFrameChg>
        <pc:graphicFrameChg chg="add mod modGraphic">
          <ac:chgData name="Helen Lee" userId="950b76d7-29a8-4037-9cf6-1d47a6b96373" providerId="ADAL" clId="{68B96EBD-4D1D-438D-A7EC-3E4B14629574}" dt="2025-06-08T14:28:40.898" v="26" actId="255"/>
          <ac:graphicFrameMkLst>
            <pc:docMk/>
            <pc:sldMk cId="4182236652" sldId="881"/>
            <ac:graphicFrameMk id="7" creationId="{96BF90C1-F374-B623-3C90-91AB2CFA83AD}"/>
          </ac:graphicFrameMkLst>
        </pc:graphicFrameChg>
        <pc:picChg chg="add">
          <ac:chgData name="Helen Lee" userId="950b76d7-29a8-4037-9cf6-1d47a6b96373" providerId="ADAL" clId="{68B96EBD-4D1D-438D-A7EC-3E4B14629574}" dt="2025-06-08T14:27:28.059" v="14"/>
          <ac:picMkLst>
            <pc:docMk/>
            <pc:sldMk cId="4182236652" sldId="881"/>
            <ac:picMk id="4" creationId="{F7B7FD2E-AA27-0748-B80F-24230D18DAC3}"/>
          </ac:picMkLst>
        </pc:picChg>
      </pc:sldChg>
      <pc:sldChg chg="del">
        <pc:chgData name="Helen Lee" userId="950b76d7-29a8-4037-9cf6-1d47a6b96373" providerId="ADAL" clId="{68B96EBD-4D1D-438D-A7EC-3E4B14629574}" dt="2025-06-08T14:24:48.957" v="1" actId="47"/>
        <pc:sldMkLst>
          <pc:docMk/>
          <pc:sldMk cId="4069586007" sldId="883"/>
        </pc:sldMkLst>
      </pc:sldChg>
      <pc:sldChg chg="del">
        <pc:chgData name="Helen Lee" userId="950b76d7-29a8-4037-9cf6-1d47a6b96373" providerId="ADAL" clId="{68B96EBD-4D1D-438D-A7EC-3E4B14629574}" dt="2025-06-08T14:24:49.753" v="2" actId="47"/>
        <pc:sldMkLst>
          <pc:docMk/>
          <pc:sldMk cId="3980689221" sldId="884"/>
        </pc:sldMkLst>
      </pc:sldChg>
      <pc:sldChg chg="del">
        <pc:chgData name="Helen Lee" userId="950b76d7-29a8-4037-9cf6-1d47a6b96373" providerId="ADAL" clId="{68B96EBD-4D1D-438D-A7EC-3E4B14629574}" dt="2025-06-08T14:24:51.403" v="3" actId="47"/>
        <pc:sldMkLst>
          <pc:docMk/>
          <pc:sldMk cId="2211322166" sldId="885"/>
        </pc:sldMkLst>
      </pc:sldChg>
      <pc:sldChg chg="modSp mod">
        <pc:chgData name="Helen Lee" userId="950b76d7-29a8-4037-9cf6-1d47a6b96373" providerId="ADAL" clId="{68B96EBD-4D1D-438D-A7EC-3E4B14629574}" dt="2025-06-08T14:24:16.666" v="0" actId="6549"/>
        <pc:sldMkLst>
          <pc:docMk/>
          <pc:sldMk cId="4026720772" sldId="887"/>
        </pc:sldMkLst>
        <pc:spChg chg="mod">
          <ac:chgData name="Helen Lee" userId="950b76d7-29a8-4037-9cf6-1d47a6b96373" providerId="ADAL" clId="{68B96EBD-4D1D-438D-A7EC-3E4B14629574}" dt="2025-06-08T14:24:16.666" v="0" actId="6549"/>
          <ac:spMkLst>
            <pc:docMk/>
            <pc:sldMk cId="4026720772" sldId="887"/>
            <ac:spMk id="3" creationId="{E92801BA-13DD-A829-1CF2-6AB12F12B839}"/>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9609849-4EC5-45AF-A462-376F5EAB6036}" type="datetimeFigureOut">
              <a:rPr lang="en-GB" smtClean="0"/>
              <a:t>08/06/2025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948340F-E2BE-4CAB-BA75-987158F9A80A}" type="slidenum">
              <a:rPr lang="en-GB" smtClean="0"/>
              <a:t>‹#›</a:t>
            </a:fld>
            <a:endParaRPr lang="en-GB"/>
          </a:p>
        </p:txBody>
      </p:sp>
    </p:spTree>
    <p:extLst>
      <p:ext uri="{BB962C8B-B14F-4D97-AF65-F5344CB8AC3E}">
        <p14:creationId xmlns:p14="http://schemas.microsoft.com/office/powerpoint/2010/main" val="14871654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a:solidFill>
                  <a:schemeClr val="tx1"/>
                </a:solidFill>
                <a:effectLst/>
                <a:latin typeface="+mn-lt"/>
                <a:ea typeface="+mn-ea"/>
                <a:cs typeface="+mn-cs"/>
              </a:rPr>
              <a:t> For him is Paradise packed with bounties, pleasure and delight and spiritual sustenance and comforts</a:t>
            </a:r>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4D43FD9-D1D0-4CE0-84D1-A3A9AB9D63C3}"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920421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435E61-A3A7-B589-3101-65F20D48A47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800A466E-326D-99C1-6550-64E30D11EFA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A504CBA9-519F-3EEF-B8F0-181AE8BB0992}"/>
              </a:ext>
            </a:extLst>
          </p:cNvPr>
          <p:cNvSpPr>
            <a:spLocks noGrp="1"/>
          </p:cNvSpPr>
          <p:nvPr>
            <p:ph type="dt" sz="half" idx="10"/>
          </p:nvPr>
        </p:nvSpPr>
        <p:spPr/>
        <p:txBody>
          <a:bodyPr/>
          <a:lstStyle/>
          <a:p>
            <a:fld id="{AE87CFB8-660E-411D-923E-36F6A68639A3}" type="datetimeFigureOut">
              <a:rPr lang="en-GB" smtClean="0"/>
              <a:t>08/06/2025</a:t>
            </a:fld>
            <a:endParaRPr lang="en-GB"/>
          </a:p>
        </p:txBody>
      </p:sp>
      <p:sp>
        <p:nvSpPr>
          <p:cNvPr id="5" name="Footer Placeholder 4">
            <a:extLst>
              <a:ext uri="{FF2B5EF4-FFF2-40B4-BE49-F238E27FC236}">
                <a16:creationId xmlns:a16="http://schemas.microsoft.com/office/drawing/2014/main" id="{72795793-3DF7-8C18-145A-3B867F0AB02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C221AE6-4C33-43D6-4C0C-07CB93B6CE0B}"/>
              </a:ext>
            </a:extLst>
          </p:cNvPr>
          <p:cNvSpPr>
            <a:spLocks noGrp="1"/>
          </p:cNvSpPr>
          <p:nvPr>
            <p:ph type="sldNum" sz="quarter" idx="12"/>
          </p:nvPr>
        </p:nvSpPr>
        <p:spPr/>
        <p:txBody>
          <a:bodyPr/>
          <a:lstStyle/>
          <a:p>
            <a:fld id="{BC41A4BF-286C-4F60-A45D-4C94650173E8}" type="slidenum">
              <a:rPr lang="en-GB" smtClean="0"/>
              <a:t>‹#›</a:t>
            </a:fld>
            <a:endParaRPr lang="en-GB"/>
          </a:p>
        </p:txBody>
      </p:sp>
    </p:spTree>
    <p:extLst>
      <p:ext uri="{BB962C8B-B14F-4D97-AF65-F5344CB8AC3E}">
        <p14:creationId xmlns:p14="http://schemas.microsoft.com/office/powerpoint/2010/main" val="24205680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539F77-2FB7-CDC2-7C19-6F415DC1213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538039F-99DD-99F7-6234-64DF09F372C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12EDACD-E41F-9580-4C69-A5D28C823AF8}"/>
              </a:ext>
            </a:extLst>
          </p:cNvPr>
          <p:cNvSpPr>
            <a:spLocks noGrp="1"/>
          </p:cNvSpPr>
          <p:nvPr>
            <p:ph type="dt" sz="half" idx="10"/>
          </p:nvPr>
        </p:nvSpPr>
        <p:spPr/>
        <p:txBody>
          <a:bodyPr/>
          <a:lstStyle/>
          <a:p>
            <a:fld id="{AE87CFB8-660E-411D-923E-36F6A68639A3}" type="datetimeFigureOut">
              <a:rPr lang="en-GB" smtClean="0"/>
              <a:t>08/06/2025</a:t>
            </a:fld>
            <a:endParaRPr lang="en-GB"/>
          </a:p>
        </p:txBody>
      </p:sp>
      <p:sp>
        <p:nvSpPr>
          <p:cNvPr id="5" name="Footer Placeholder 4">
            <a:extLst>
              <a:ext uri="{FF2B5EF4-FFF2-40B4-BE49-F238E27FC236}">
                <a16:creationId xmlns:a16="http://schemas.microsoft.com/office/drawing/2014/main" id="{91434EB8-4877-FCED-5C9F-A4BA472CD54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28AA36A-BD29-023D-6FE6-73BBDEECB773}"/>
              </a:ext>
            </a:extLst>
          </p:cNvPr>
          <p:cNvSpPr>
            <a:spLocks noGrp="1"/>
          </p:cNvSpPr>
          <p:nvPr>
            <p:ph type="sldNum" sz="quarter" idx="12"/>
          </p:nvPr>
        </p:nvSpPr>
        <p:spPr/>
        <p:txBody>
          <a:bodyPr/>
          <a:lstStyle/>
          <a:p>
            <a:fld id="{BC41A4BF-286C-4F60-A45D-4C94650173E8}" type="slidenum">
              <a:rPr lang="en-GB" smtClean="0"/>
              <a:t>‹#›</a:t>
            </a:fld>
            <a:endParaRPr lang="en-GB"/>
          </a:p>
        </p:txBody>
      </p:sp>
    </p:spTree>
    <p:extLst>
      <p:ext uri="{BB962C8B-B14F-4D97-AF65-F5344CB8AC3E}">
        <p14:creationId xmlns:p14="http://schemas.microsoft.com/office/powerpoint/2010/main" val="39332152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EC5F6A-A080-19EC-48F4-A802212D6B1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609805B7-9403-D365-1663-3E87CA56AF4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81D4EF3-237D-4F03-F0DC-F2C1983F4450}"/>
              </a:ext>
            </a:extLst>
          </p:cNvPr>
          <p:cNvSpPr>
            <a:spLocks noGrp="1"/>
          </p:cNvSpPr>
          <p:nvPr>
            <p:ph type="dt" sz="half" idx="10"/>
          </p:nvPr>
        </p:nvSpPr>
        <p:spPr/>
        <p:txBody>
          <a:bodyPr/>
          <a:lstStyle/>
          <a:p>
            <a:fld id="{AE87CFB8-660E-411D-923E-36F6A68639A3}" type="datetimeFigureOut">
              <a:rPr lang="en-GB" smtClean="0"/>
              <a:t>08/06/2025</a:t>
            </a:fld>
            <a:endParaRPr lang="en-GB"/>
          </a:p>
        </p:txBody>
      </p:sp>
      <p:sp>
        <p:nvSpPr>
          <p:cNvPr id="5" name="Footer Placeholder 4">
            <a:extLst>
              <a:ext uri="{FF2B5EF4-FFF2-40B4-BE49-F238E27FC236}">
                <a16:creationId xmlns:a16="http://schemas.microsoft.com/office/drawing/2014/main" id="{7AE08CC4-0646-4E6F-11D5-7509F40BBAF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53E4FFC-FEB5-BBF6-3172-3AC23240BDD7}"/>
              </a:ext>
            </a:extLst>
          </p:cNvPr>
          <p:cNvSpPr>
            <a:spLocks noGrp="1"/>
          </p:cNvSpPr>
          <p:nvPr>
            <p:ph type="sldNum" sz="quarter" idx="12"/>
          </p:nvPr>
        </p:nvSpPr>
        <p:spPr/>
        <p:txBody>
          <a:bodyPr/>
          <a:lstStyle/>
          <a:p>
            <a:fld id="{BC41A4BF-286C-4F60-A45D-4C94650173E8}" type="slidenum">
              <a:rPr lang="en-GB" smtClean="0"/>
              <a:t>‹#›</a:t>
            </a:fld>
            <a:endParaRPr lang="en-GB"/>
          </a:p>
        </p:txBody>
      </p:sp>
    </p:spTree>
    <p:extLst>
      <p:ext uri="{BB962C8B-B14F-4D97-AF65-F5344CB8AC3E}">
        <p14:creationId xmlns:p14="http://schemas.microsoft.com/office/powerpoint/2010/main" val="34402252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6620A1-9081-E2CC-5663-C202A284904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1A7E154-F560-BD74-D57A-42302FDCBDC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76D59165-F014-4DC6-35B2-309D5B235AE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99A6845C-BC4D-F324-720D-B5E483CC48C0}"/>
              </a:ext>
            </a:extLst>
          </p:cNvPr>
          <p:cNvSpPr>
            <a:spLocks noGrp="1"/>
          </p:cNvSpPr>
          <p:nvPr>
            <p:ph type="dt" sz="half" idx="10"/>
          </p:nvPr>
        </p:nvSpPr>
        <p:spPr/>
        <p:txBody>
          <a:bodyPr/>
          <a:lstStyle/>
          <a:p>
            <a:fld id="{AE87CFB8-660E-411D-923E-36F6A68639A3}" type="datetimeFigureOut">
              <a:rPr lang="en-GB" smtClean="0"/>
              <a:t>08/06/2025</a:t>
            </a:fld>
            <a:endParaRPr lang="en-GB"/>
          </a:p>
        </p:txBody>
      </p:sp>
      <p:sp>
        <p:nvSpPr>
          <p:cNvPr id="6" name="Footer Placeholder 5">
            <a:extLst>
              <a:ext uri="{FF2B5EF4-FFF2-40B4-BE49-F238E27FC236}">
                <a16:creationId xmlns:a16="http://schemas.microsoft.com/office/drawing/2014/main" id="{EA5E9593-6B9D-5E70-50A3-66F213253BD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72B902C-537B-A8BC-F262-D77917080E4B}"/>
              </a:ext>
            </a:extLst>
          </p:cNvPr>
          <p:cNvSpPr>
            <a:spLocks noGrp="1"/>
          </p:cNvSpPr>
          <p:nvPr>
            <p:ph type="sldNum" sz="quarter" idx="12"/>
          </p:nvPr>
        </p:nvSpPr>
        <p:spPr/>
        <p:txBody>
          <a:bodyPr/>
          <a:lstStyle/>
          <a:p>
            <a:fld id="{BC41A4BF-286C-4F60-A45D-4C94650173E8}" type="slidenum">
              <a:rPr lang="en-GB" smtClean="0"/>
              <a:t>‹#›</a:t>
            </a:fld>
            <a:endParaRPr lang="en-GB"/>
          </a:p>
        </p:txBody>
      </p:sp>
    </p:spTree>
    <p:extLst>
      <p:ext uri="{BB962C8B-B14F-4D97-AF65-F5344CB8AC3E}">
        <p14:creationId xmlns:p14="http://schemas.microsoft.com/office/powerpoint/2010/main" val="28217292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6A68F8-C969-5EA3-37F4-E72D525C7C80}"/>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626A888-D1AD-BAAE-FDD3-851D4182A9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68C48C9-3B0E-B29C-B0A6-5106932706FA}"/>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78E3B005-B172-F94B-7B2F-8DAC8EA993C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06CE6F0-C46C-E33E-49AB-7ADAFA30EAB7}"/>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6E5F6324-3C4F-C6A4-C64B-8150014AB47D}"/>
              </a:ext>
            </a:extLst>
          </p:cNvPr>
          <p:cNvSpPr>
            <a:spLocks noGrp="1"/>
          </p:cNvSpPr>
          <p:nvPr>
            <p:ph type="dt" sz="half" idx="10"/>
          </p:nvPr>
        </p:nvSpPr>
        <p:spPr/>
        <p:txBody>
          <a:bodyPr/>
          <a:lstStyle/>
          <a:p>
            <a:fld id="{AE87CFB8-660E-411D-923E-36F6A68639A3}" type="datetimeFigureOut">
              <a:rPr lang="en-GB" smtClean="0"/>
              <a:t>08/06/2025</a:t>
            </a:fld>
            <a:endParaRPr lang="en-GB"/>
          </a:p>
        </p:txBody>
      </p:sp>
      <p:sp>
        <p:nvSpPr>
          <p:cNvPr id="8" name="Footer Placeholder 7">
            <a:extLst>
              <a:ext uri="{FF2B5EF4-FFF2-40B4-BE49-F238E27FC236}">
                <a16:creationId xmlns:a16="http://schemas.microsoft.com/office/drawing/2014/main" id="{9E14D9F6-5D3F-D67A-B5A2-A12BE0FAF435}"/>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378D735B-E2F0-65FE-7FA3-1EB705A9601A}"/>
              </a:ext>
            </a:extLst>
          </p:cNvPr>
          <p:cNvSpPr>
            <a:spLocks noGrp="1"/>
          </p:cNvSpPr>
          <p:nvPr>
            <p:ph type="sldNum" sz="quarter" idx="12"/>
          </p:nvPr>
        </p:nvSpPr>
        <p:spPr/>
        <p:txBody>
          <a:bodyPr/>
          <a:lstStyle/>
          <a:p>
            <a:fld id="{BC41A4BF-286C-4F60-A45D-4C94650173E8}" type="slidenum">
              <a:rPr lang="en-GB" smtClean="0"/>
              <a:t>‹#›</a:t>
            </a:fld>
            <a:endParaRPr lang="en-GB"/>
          </a:p>
        </p:txBody>
      </p:sp>
    </p:spTree>
    <p:extLst>
      <p:ext uri="{BB962C8B-B14F-4D97-AF65-F5344CB8AC3E}">
        <p14:creationId xmlns:p14="http://schemas.microsoft.com/office/powerpoint/2010/main" val="100226856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D6C562-3806-E1B9-73A3-F9580551C39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A66588B5-29F4-A465-2B9A-DBE4C4FCD812}"/>
              </a:ext>
            </a:extLst>
          </p:cNvPr>
          <p:cNvSpPr>
            <a:spLocks noGrp="1"/>
          </p:cNvSpPr>
          <p:nvPr>
            <p:ph type="dt" sz="half" idx="10"/>
          </p:nvPr>
        </p:nvSpPr>
        <p:spPr/>
        <p:txBody>
          <a:bodyPr/>
          <a:lstStyle/>
          <a:p>
            <a:fld id="{AE87CFB8-660E-411D-923E-36F6A68639A3}" type="datetimeFigureOut">
              <a:rPr lang="en-GB" smtClean="0"/>
              <a:t>08/06/2025</a:t>
            </a:fld>
            <a:endParaRPr lang="en-GB"/>
          </a:p>
        </p:txBody>
      </p:sp>
      <p:sp>
        <p:nvSpPr>
          <p:cNvPr id="4" name="Footer Placeholder 3">
            <a:extLst>
              <a:ext uri="{FF2B5EF4-FFF2-40B4-BE49-F238E27FC236}">
                <a16:creationId xmlns:a16="http://schemas.microsoft.com/office/drawing/2014/main" id="{6DF47EC3-6121-0A2C-20C6-7311F614FBE4}"/>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7A3B630A-49D6-D932-FE44-0EDDBE369F3C}"/>
              </a:ext>
            </a:extLst>
          </p:cNvPr>
          <p:cNvSpPr>
            <a:spLocks noGrp="1"/>
          </p:cNvSpPr>
          <p:nvPr>
            <p:ph type="sldNum" sz="quarter" idx="12"/>
          </p:nvPr>
        </p:nvSpPr>
        <p:spPr/>
        <p:txBody>
          <a:bodyPr/>
          <a:lstStyle/>
          <a:p>
            <a:fld id="{BC41A4BF-286C-4F60-A45D-4C94650173E8}" type="slidenum">
              <a:rPr lang="en-GB" smtClean="0"/>
              <a:t>‹#›</a:t>
            </a:fld>
            <a:endParaRPr lang="en-GB"/>
          </a:p>
        </p:txBody>
      </p:sp>
    </p:spTree>
    <p:extLst>
      <p:ext uri="{BB962C8B-B14F-4D97-AF65-F5344CB8AC3E}">
        <p14:creationId xmlns:p14="http://schemas.microsoft.com/office/powerpoint/2010/main" val="33290189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7030CBF-31A5-9B46-B4F2-549EDE121473}"/>
              </a:ext>
            </a:extLst>
          </p:cNvPr>
          <p:cNvSpPr>
            <a:spLocks noGrp="1"/>
          </p:cNvSpPr>
          <p:nvPr>
            <p:ph type="dt" sz="half" idx="10"/>
          </p:nvPr>
        </p:nvSpPr>
        <p:spPr/>
        <p:txBody>
          <a:bodyPr/>
          <a:lstStyle/>
          <a:p>
            <a:fld id="{AE87CFB8-660E-411D-923E-36F6A68639A3}" type="datetimeFigureOut">
              <a:rPr lang="en-GB" smtClean="0"/>
              <a:t>08/06/2025</a:t>
            </a:fld>
            <a:endParaRPr lang="en-GB"/>
          </a:p>
        </p:txBody>
      </p:sp>
      <p:sp>
        <p:nvSpPr>
          <p:cNvPr id="3" name="Footer Placeholder 2">
            <a:extLst>
              <a:ext uri="{FF2B5EF4-FFF2-40B4-BE49-F238E27FC236}">
                <a16:creationId xmlns:a16="http://schemas.microsoft.com/office/drawing/2014/main" id="{8499D957-011B-5690-94D0-E1FED2948780}"/>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96C3D440-D567-E358-F014-2FE2D7D46598}"/>
              </a:ext>
            </a:extLst>
          </p:cNvPr>
          <p:cNvSpPr>
            <a:spLocks noGrp="1"/>
          </p:cNvSpPr>
          <p:nvPr>
            <p:ph type="sldNum" sz="quarter" idx="12"/>
          </p:nvPr>
        </p:nvSpPr>
        <p:spPr/>
        <p:txBody>
          <a:bodyPr/>
          <a:lstStyle/>
          <a:p>
            <a:fld id="{BC41A4BF-286C-4F60-A45D-4C94650173E8}" type="slidenum">
              <a:rPr lang="en-GB" smtClean="0"/>
              <a:t>‹#›</a:t>
            </a:fld>
            <a:endParaRPr lang="en-GB"/>
          </a:p>
        </p:txBody>
      </p:sp>
    </p:spTree>
    <p:extLst>
      <p:ext uri="{BB962C8B-B14F-4D97-AF65-F5344CB8AC3E}">
        <p14:creationId xmlns:p14="http://schemas.microsoft.com/office/powerpoint/2010/main" val="15355088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4448B4-C8B5-9F9E-8D8C-E0E16AB720C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0D5AF6F7-CD99-BE0A-C8E9-7DB9F73F9C6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CE986C3-4618-A2F7-F7FA-B74C34C1F42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E7EDB05-A203-99EB-2F8E-BC012A3B042D}"/>
              </a:ext>
            </a:extLst>
          </p:cNvPr>
          <p:cNvSpPr>
            <a:spLocks noGrp="1"/>
          </p:cNvSpPr>
          <p:nvPr>
            <p:ph type="dt" sz="half" idx="10"/>
          </p:nvPr>
        </p:nvSpPr>
        <p:spPr/>
        <p:txBody>
          <a:bodyPr/>
          <a:lstStyle/>
          <a:p>
            <a:fld id="{AE87CFB8-660E-411D-923E-36F6A68639A3}" type="datetimeFigureOut">
              <a:rPr lang="en-GB" smtClean="0"/>
              <a:t>08/06/2025</a:t>
            </a:fld>
            <a:endParaRPr lang="en-GB"/>
          </a:p>
        </p:txBody>
      </p:sp>
      <p:sp>
        <p:nvSpPr>
          <p:cNvPr id="6" name="Footer Placeholder 5">
            <a:extLst>
              <a:ext uri="{FF2B5EF4-FFF2-40B4-BE49-F238E27FC236}">
                <a16:creationId xmlns:a16="http://schemas.microsoft.com/office/drawing/2014/main" id="{9F8AB9C8-ECBB-9CC6-4B9A-22A83E7F25E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AB5A436-65D3-1219-50D7-7228D488FBE1}"/>
              </a:ext>
            </a:extLst>
          </p:cNvPr>
          <p:cNvSpPr>
            <a:spLocks noGrp="1"/>
          </p:cNvSpPr>
          <p:nvPr>
            <p:ph type="sldNum" sz="quarter" idx="12"/>
          </p:nvPr>
        </p:nvSpPr>
        <p:spPr/>
        <p:txBody>
          <a:bodyPr/>
          <a:lstStyle/>
          <a:p>
            <a:fld id="{BC41A4BF-286C-4F60-A45D-4C94650173E8}" type="slidenum">
              <a:rPr lang="en-GB" smtClean="0"/>
              <a:t>‹#›</a:t>
            </a:fld>
            <a:endParaRPr lang="en-GB"/>
          </a:p>
        </p:txBody>
      </p:sp>
    </p:spTree>
    <p:extLst>
      <p:ext uri="{BB962C8B-B14F-4D97-AF65-F5344CB8AC3E}">
        <p14:creationId xmlns:p14="http://schemas.microsoft.com/office/powerpoint/2010/main" val="3228485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A66A51-AD1E-EAA1-9292-6C356097DCD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0526EF4D-3677-B1B1-1DAE-EEB823192FC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3D085E65-4BDE-781A-DCE8-ACB8C0E5725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B60C3B3-E0D9-25F0-8CD4-124059EB21E7}"/>
              </a:ext>
            </a:extLst>
          </p:cNvPr>
          <p:cNvSpPr>
            <a:spLocks noGrp="1"/>
          </p:cNvSpPr>
          <p:nvPr>
            <p:ph type="dt" sz="half" idx="10"/>
          </p:nvPr>
        </p:nvSpPr>
        <p:spPr/>
        <p:txBody>
          <a:bodyPr/>
          <a:lstStyle/>
          <a:p>
            <a:fld id="{AE87CFB8-660E-411D-923E-36F6A68639A3}" type="datetimeFigureOut">
              <a:rPr lang="en-GB" smtClean="0"/>
              <a:t>08/06/2025</a:t>
            </a:fld>
            <a:endParaRPr lang="en-GB"/>
          </a:p>
        </p:txBody>
      </p:sp>
      <p:sp>
        <p:nvSpPr>
          <p:cNvPr id="6" name="Footer Placeholder 5">
            <a:extLst>
              <a:ext uri="{FF2B5EF4-FFF2-40B4-BE49-F238E27FC236}">
                <a16:creationId xmlns:a16="http://schemas.microsoft.com/office/drawing/2014/main" id="{63F45EFF-3BC6-9306-78BF-30BB42F72F8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B27781F-ACC1-F629-581C-1247242F6864}"/>
              </a:ext>
            </a:extLst>
          </p:cNvPr>
          <p:cNvSpPr>
            <a:spLocks noGrp="1"/>
          </p:cNvSpPr>
          <p:nvPr>
            <p:ph type="sldNum" sz="quarter" idx="12"/>
          </p:nvPr>
        </p:nvSpPr>
        <p:spPr/>
        <p:txBody>
          <a:bodyPr/>
          <a:lstStyle/>
          <a:p>
            <a:fld id="{BC41A4BF-286C-4F60-A45D-4C94650173E8}" type="slidenum">
              <a:rPr lang="en-GB" smtClean="0"/>
              <a:t>‹#›</a:t>
            </a:fld>
            <a:endParaRPr lang="en-GB"/>
          </a:p>
        </p:txBody>
      </p:sp>
    </p:spTree>
    <p:extLst>
      <p:ext uri="{BB962C8B-B14F-4D97-AF65-F5344CB8AC3E}">
        <p14:creationId xmlns:p14="http://schemas.microsoft.com/office/powerpoint/2010/main" val="4992691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07C70C-3D0F-D0F4-7C93-348EC1090A82}"/>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757B0BE-F7A3-B340-214F-6A4E6855FE6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425DE80-2EF6-0D5F-5328-BA565351A9BA}"/>
              </a:ext>
            </a:extLst>
          </p:cNvPr>
          <p:cNvSpPr>
            <a:spLocks noGrp="1"/>
          </p:cNvSpPr>
          <p:nvPr>
            <p:ph type="dt" sz="half" idx="10"/>
          </p:nvPr>
        </p:nvSpPr>
        <p:spPr/>
        <p:txBody>
          <a:bodyPr/>
          <a:lstStyle/>
          <a:p>
            <a:fld id="{AE87CFB8-660E-411D-923E-36F6A68639A3}" type="datetimeFigureOut">
              <a:rPr lang="en-GB" smtClean="0"/>
              <a:t>08/06/2025</a:t>
            </a:fld>
            <a:endParaRPr lang="en-GB"/>
          </a:p>
        </p:txBody>
      </p:sp>
      <p:sp>
        <p:nvSpPr>
          <p:cNvPr id="5" name="Footer Placeholder 4">
            <a:extLst>
              <a:ext uri="{FF2B5EF4-FFF2-40B4-BE49-F238E27FC236}">
                <a16:creationId xmlns:a16="http://schemas.microsoft.com/office/drawing/2014/main" id="{0E505FF2-4A7E-8847-8411-7B9FE1122E8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5BA4218-FBF3-CDB2-3665-44856B0AE9A1}"/>
              </a:ext>
            </a:extLst>
          </p:cNvPr>
          <p:cNvSpPr>
            <a:spLocks noGrp="1"/>
          </p:cNvSpPr>
          <p:nvPr>
            <p:ph type="sldNum" sz="quarter" idx="12"/>
          </p:nvPr>
        </p:nvSpPr>
        <p:spPr/>
        <p:txBody>
          <a:bodyPr/>
          <a:lstStyle/>
          <a:p>
            <a:fld id="{BC41A4BF-286C-4F60-A45D-4C94650173E8}" type="slidenum">
              <a:rPr lang="en-GB" smtClean="0"/>
              <a:t>‹#›</a:t>
            </a:fld>
            <a:endParaRPr lang="en-GB"/>
          </a:p>
        </p:txBody>
      </p:sp>
    </p:spTree>
    <p:extLst>
      <p:ext uri="{BB962C8B-B14F-4D97-AF65-F5344CB8AC3E}">
        <p14:creationId xmlns:p14="http://schemas.microsoft.com/office/powerpoint/2010/main" val="10597041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3405400-DBA3-9414-2B4C-414207BB8D58}"/>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0488A3B-679F-6B5E-B0BE-4C9AD70D4800}"/>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D3F35F6-7337-4350-62EC-2CC368D39BC7}"/>
              </a:ext>
            </a:extLst>
          </p:cNvPr>
          <p:cNvSpPr>
            <a:spLocks noGrp="1"/>
          </p:cNvSpPr>
          <p:nvPr>
            <p:ph type="dt" sz="half" idx="10"/>
          </p:nvPr>
        </p:nvSpPr>
        <p:spPr/>
        <p:txBody>
          <a:bodyPr/>
          <a:lstStyle/>
          <a:p>
            <a:fld id="{AE87CFB8-660E-411D-923E-36F6A68639A3}" type="datetimeFigureOut">
              <a:rPr lang="en-GB" smtClean="0"/>
              <a:t>08/06/2025</a:t>
            </a:fld>
            <a:endParaRPr lang="en-GB"/>
          </a:p>
        </p:txBody>
      </p:sp>
      <p:sp>
        <p:nvSpPr>
          <p:cNvPr id="5" name="Footer Placeholder 4">
            <a:extLst>
              <a:ext uri="{FF2B5EF4-FFF2-40B4-BE49-F238E27FC236}">
                <a16:creationId xmlns:a16="http://schemas.microsoft.com/office/drawing/2014/main" id="{FE753FE5-E5FC-1DDB-5537-1D1C7A21251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CC0E907-97D8-EF1D-10D1-D08C9EC38F78}"/>
              </a:ext>
            </a:extLst>
          </p:cNvPr>
          <p:cNvSpPr>
            <a:spLocks noGrp="1"/>
          </p:cNvSpPr>
          <p:nvPr>
            <p:ph type="sldNum" sz="quarter" idx="12"/>
          </p:nvPr>
        </p:nvSpPr>
        <p:spPr/>
        <p:txBody>
          <a:bodyPr/>
          <a:lstStyle/>
          <a:p>
            <a:fld id="{BC41A4BF-286C-4F60-A45D-4C94650173E8}" type="slidenum">
              <a:rPr lang="en-GB" smtClean="0"/>
              <a:t>‹#›</a:t>
            </a:fld>
            <a:endParaRPr lang="en-GB"/>
          </a:p>
        </p:txBody>
      </p:sp>
    </p:spTree>
    <p:extLst>
      <p:ext uri="{BB962C8B-B14F-4D97-AF65-F5344CB8AC3E}">
        <p14:creationId xmlns:p14="http://schemas.microsoft.com/office/powerpoint/2010/main" val="35624754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17D6284-B838-5A1C-F2BF-A6285C43038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856B2E4-F491-F1A4-1DA7-61F2277A1B1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CA993AB-3F3C-97A0-BA53-C2806FF8137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E87CFB8-660E-411D-923E-36F6A68639A3}" type="datetimeFigureOut">
              <a:rPr lang="en-GB" smtClean="0"/>
              <a:t>08/06/2025</a:t>
            </a:fld>
            <a:endParaRPr lang="en-GB"/>
          </a:p>
        </p:txBody>
      </p:sp>
      <p:sp>
        <p:nvSpPr>
          <p:cNvPr id="5" name="Footer Placeholder 4">
            <a:extLst>
              <a:ext uri="{FF2B5EF4-FFF2-40B4-BE49-F238E27FC236}">
                <a16:creationId xmlns:a16="http://schemas.microsoft.com/office/drawing/2014/main" id="{7A7A0EAC-A308-885C-FF83-BA293851508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B1A8273C-4AF6-7A6D-D404-C906D218D4E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C41A4BF-286C-4F60-A45D-4C94650173E8}" type="slidenum">
              <a:rPr lang="en-GB" smtClean="0"/>
              <a:t>‹#›</a:t>
            </a:fld>
            <a:endParaRPr lang="en-GB"/>
          </a:p>
        </p:txBody>
      </p:sp>
    </p:spTree>
    <p:extLst>
      <p:ext uri="{BB962C8B-B14F-4D97-AF65-F5344CB8AC3E}">
        <p14:creationId xmlns:p14="http://schemas.microsoft.com/office/powerpoint/2010/main" val="236928045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hyperlink" Target="https://www.jstor.org/stable/257453" TargetMode="Externa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hyperlink" Target="https://doi.org/10.1016/S0140-6736(01)05627-6" TargetMode="External"/><Relationship Id="rId2" Type="http://schemas.openxmlformats.org/officeDocument/2006/relationships/hyperlink" Target="https://doi.org/10.1177/1468794112468475" TargetMode="Externa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hyperlink" Target="https://doi.org/10.5430/ijhe.v6n5p26"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4" name="Rectangle 23">
            <a:extLst>
              <a:ext uri="{FF2B5EF4-FFF2-40B4-BE49-F238E27FC236}">
                <a16:creationId xmlns:a16="http://schemas.microsoft.com/office/drawing/2014/main" id="{9B7AD9F6-8CE7-4299-8FC6-328F4DCD3FF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07BEC59-2CA2-9A9E-F48E-4648A4D2E472}"/>
              </a:ext>
            </a:extLst>
          </p:cNvPr>
          <p:cNvSpPr>
            <a:spLocks noGrp="1"/>
          </p:cNvSpPr>
          <p:nvPr>
            <p:ph type="ctrTitle"/>
          </p:nvPr>
        </p:nvSpPr>
        <p:spPr>
          <a:xfrm>
            <a:off x="541204" y="1514578"/>
            <a:ext cx="5333124" cy="2397946"/>
          </a:xfrm>
        </p:spPr>
        <p:txBody>
          <a:bodyPr anchor="b">
            <a:normAutofit/>
          </a:bodyPr>
          <a:lstStyle/>
          <a:p>
            <a:pPr algn="l"/>
            <a:r>
              <a:rPr lang="en-GB" sz="5000" dirty="0"/>
              <a:t>Advancing to the Doctoral Research Stage (LCDB 7012)</a:t>
            </a:r>
          </a:p>
        </p:txBody>
      </p:sp>
      <p:sp>
        <p:nvSpPr>
          <p:cNvPr id="3" name="Subtitle 2">
            <a:extLst>
              <a:ext uri="{FF2B5EF4-FFF2-40B4-BE49-F238E27FC236}">
                <a16:creationId xmlns:a16="http://schemas.microsoft.com/office/drawing/2014/main" id="{707084A7-D0E3-AB95-15F5-C8EE94B88A22}"/>
              </a:ext>
            </a:extLst>
          </p:cNvPr>
          <p:cNvSpPr>
            <a:spLocks noGrp="1"/>
          </p:cNvSpPr>
          <p:nvPr>
            <p:ph type="subTitle" idx="1"/>
          </p:nvPr>
        </p:nvSpPr>
        <p:spPr>
          <a:xfrm>
            <a:off x="890338" y="4636008"/>
            <a:ext cx="5443959" cy="1572768"/>
          </a:xfrm>
        </p:spPr>
        <p:txBody>
          <a:bodyPr>
            <a:normAutofit/>
          </a:bodyPr>
          <a:lstStyle/>
          <a:p>
            <a:pPr algn="l"/>
            <a:r>
              <a:rPr lang="en-GB" dirty="0"/>
              <a:t>Week 2 - </a:t>
            </a:r>
            <a:r>
              <a:rPr lang="en-US" sz="2400" dirty="0"/>
              <a:t>Paradigm, Methodology and methods</a:t>
            </a:r>
          </a:p>
          <a:p>
            <a:pPr algn="l"/>
            <a:r>
              <a:rPr lang="en-GB" dirty="0"/>
              <a:t>Dr. Helen Lee </a:t>
            </a:r>
          </a:p>
        </p:txBody>
      </p:sp>
      <p:sp>
        <p:nvSpPr>
          <p:cNvPr id="26" name="sketchy line">
            <a:extLst>
              <a:ext uri="{FF2B5EF4-FFF2-40B4-BE49-F238E27FC236}">
                <a16:creationId xmlns:a16="http://schemas.microsoft.com/office/drawing/2014/main" id="{F49775AF-8896-43EE-92C6-83497D6DC5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0338" y="4409267"/>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07957EA3-DFC5-9FEA-4A5E-3320CB44174D}"/>
              </a:ext>
            </a:extLst>
          </p:cNvPr>
          <p:cNvPicPr>
            <a:picLocks noChangeAspect="1"/>
          </p:cNvPicPr>
          <p:nvPr/>
        </p:nvPicPr>
        <p:blipFill>
          <a:blip r:embed="rId2"/>
          <a:srcRect t="8060" b="17416"/>
          <a:stretch>
            <a:fillRect/>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39216601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885BA0-59C2-1D31-E19A-460F326B912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C2E0003-5EBE-BF40-9959-78D3F20D3B0C}"/>
              </a:ext>
            </a:extLst>
          </p:cNvPr>
          <p:cNvSpPr>
            <a:spLocks noGrp="1"/>
          </p:cNvSpPr>
          <p:nvPr>
            <p:ph type="title"/>
          </p:nvPr>
        </p:nvSpPr>
        <p:spPr>
          <a:xfrm>
            <a:off x="1331421" y="465514"/>
            <a:ext cx="9857510" cy="5153890"/>
          </a:xfrm>
        </p:spPr>
        <p:txBody>
          <a:bodyPr>
            <a:normAutofit/>
          </a:bodyPr>
          <a:lstStyle/>
          <a:p>
            <a:r>
              <a:rPr lang="en-US" dirty="0"/>
              <a:t>Class schedule </a:t>
            </a:r>
            <a:br>
              <a:rPr lang="en-US" dirty="0"/>
            </a:br>
            <a:br>
              <a:rPr lang="en-US" dirty="0"/>
            </a:br>
            <a:r>
              <a:rPr lang="en-US" dirty="0"/>
              <a:t>1. Concept </a:t>
            </a:r>
            <a:br>
              <a:rPr lang="en-US" dirty="0"/>
            </a:br>
            <a:r>
              <a:rPr lang="en-US" dirty="0"/>
              <a:t>2. Activity and sharing</a:t>
            </a:r>
            <a:br>
              <a:rPr lang="en-US" dirty="0"/>
            </a:br>
            <a:r>
              <a:rPr lang="en-US" dirty="0"/>
              <a:t>3. Assignment brief </a:t>
            </a:r>
            <a:br>
              <a:rPr lang="en-US" dirty="0"/>
            </a:br>
            <a:r>
              <a:rPr lang="en-US" dirty="0"/>
              <a:t>4. Activity </a:t>
            </a:r>
            <a:br>
              <a:rPr lang="en-US" dirty="0"/>
            </a:br>
            <a:r>
              <a:rPr lang="en-US" dirty="0"/>
              <a:t>5. Q&amp;A </a:t>
            </a:r>
            <a:endParaRPr lang="en-GB" dirty="0"/>
          </a:p>
        </p:txBody>
      </p:sp>
    </p:spTree>
    <p:extLst>
      <p:ext uri="{BB962C8B-B14F-4D97-AF65-F5344CB8AC3E}">
        <p14:creationId xmlns:p14="http://schemas.microsoft.com/office/powerpoint/2010/main" val="3054640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A158DD-E977-BF2E-D735-FC7E96B876F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6E16932-DFBF-6D85-791D-9F98CD1A6A04}"/>
              </a:ext>
            </a:extLst>
          </p:cNvPr>
          <p:cNvSpPr>
            <a:spLocks noGrp="1"/>
          </p:cNvSpPr>
          <p:nvPr>
            <p:ph type="title"/>
          </p:nvPr>
        </p:nvSpPr>
        <p:spPr/>
        <p:txBody>
          <a:bodyPr>
            <a:normAutofit/>
          </a:bodyPr>
          <a:lstStyle/>
          <a:p>
            <a:r>
              <a:rPr lang="en-GB" sz="3200" b="1" kern="100" dirty="0">
                <a:effectLst/>
                <a:latin typeface="Calibri" panose="020F0502020204030204" pitchFamily="34" charset="0"/>
                <a:ea typeface="DengXian" panose="02010600030101010101" pitchFamily="2" charset="-122"/>
                <a:cs typeface="Arial" panose="020B0604020202020204" pitchFamily="34" charset="0"/>
              </a:rPr>
              <a:t>Agenda</a:t>
            </a:r>
            <a:endParaRPr lang="en-GB" sz="3200" dirty="0"/>
          </a:p>
        </p:txBody>
      </p:sp>
      <p:sp>
        <p:nvSpPr>
          <p:cNvPr id="3" name="Content Placeholder 2">
            <a:extLst>
              <a:ext uri="{FF2B5EF4-FFF2-40B4-BE49-F238E27FC236}">
                <a16:creationId xmlns:a16="http://schemas.microsoft.com/office/drawing/2014/main" id="{B77C9C3F-4E9B-EC06-ABB6-63BC69D01CC1}"/>
              </a:ext>
            </a:extLst>
          </p:cNvPr>
          <p:cNvSpPr>
            <a:spLocks noGrp="1"/>
          </p:cNvSpPr>
          <p:nvPr>
            <p:ph idx="1"/>
          </p:nvPr>
        </p:nvSpPr>
        <p:spPr>
          <a:xfrm>
            <a:off x="838200" y="1352637"/>
            <a:ext cx="10515600" cy="4316643"/>
          </a:xfrm>
        </p:spPr>
        <p:txBody>
          <a:bodyPr>
            <a:normAutofit/>
          </a:bodyPr>
          <a:lstStyle/>
          <a:p>
            <a:endParaRPr lang="en-US" dirty="0"/>
          </a:p>
          <a:p>
            <a:r>
              <a:rPr lang="en-US" sz="3200" dirty="0"/>
              <a:t>Paradigm, Methodology and methods</a:t>
            </a:r>
          </a:p>
          <a:p>
            <a:r>
              <a:rPr lang="en-US" sz="3200" dirty="0"/>
              <a:t>Activity(</a:t>
            </a:r>
            <a:r>
              <a:rPr lang="en-US" sz="3200" dirty="0" err="1"/>
              <a:t>ies</a:t>
            </a:r>
            <a:r>
              <a:rPr lang="en-US" sz="3200" dirty="0"/>
              <a:t>) 1-3 </a:t>
            </a:r>
          </a:p>
          <a:p>
            <a:r>
              <a:rPr lang="en-US" sz="3200" dirty="0"/>
              <a:t>Epistemological positions and methodology in business research</a:t>
            </a:r>
          </a:p>
          <a:p>
            <a:endParaRPr lang="en-US" sz="4800" dirty="0"/>
          </a:p>
          <a:p>
            <a:endParaRPr lang="en-GB" dirty="0"/>
          </a:p>
        </p:txBody>
      </p:sp>
    </p:spTree>
    <p:extLst>
      <p:ext uri="{BB962C8B-B14F-4D97-AF65-F5344CB8AC3E}">
        <p14:creationId xmlns:p14="http://schemas.microsoft.com/office/powerpoint/2010/main" val="33344336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3A1329-FB49-46D9-8DC9-3633D7210747}"/>
              </a:ext>
            </a:extLst>
          </p:cNvPr>
          <p:cNvSpPr>
            <a:spLocks noGrp="1"/>
          </p:cNvSpPr>
          <p:nvPr>
            <p:ph type="title"/>
          </p:nvPr>
        </p:nvSpPr>
        <p:spPr>
          <a:xfrm>
            <a:off x="640080" y="325369"/>
            <a:ext cx="4368602" cy="1956841"/>
          </a:xfrm>
        </p:spPr>
        <p:txBody>
          <a:bodyPr anchor="b">
            <a:normAutofit/>
          </a:bodyPr>
          <a:lstStyle/>
          <a:p>
            <a:r>
              <a:rPr lang="en-GB" sz="5400"/>
              <a:t>Please note</a:t>
            </a:r>
          </a:p>
        </p:txBody>
      </p:sp>
      <p:sp>
        <p:nvSpPr>
          <p:cNvPr id="3" name="Content Placeholder 2">
            <a:extLst>
              <a:ext uri="{FF2B5EF4-FFF2-40B4-BE49-F238E27FC236}">
                <a16:creationId xmlns:a16="http://schemas.microsoft.com/office/drawing/2014/main" id="{279303E4-27AB-4B32-9A8D-CF3267101601}"/>
              </a:ext>
            </a:extLst>
          </p:cNvPr>
          <p:cNvSpPr>
            <a:spLocks noGrp="1"/>
          </p:cNvSpPr>
          <p:nvPr>
            <p:ph idx="1"/>
          </p:nvPr>
        </p:nvSpPr>
        <p:spPr>
          <a:xfrm>
            <a:off x="640080" y="2872899"/>
            <a:ext cx="4243589" cy="3320668"/>
          </a:xfrm>
        </p:spPr>
        <p:txBody>
          <a:bodyPr>
            <a:normAutofit/>
          </a:bodyPr>
          <a:lstStyle/>
          <a:p>
            <a:r>
              <a:rPr lang="en-GB" sz="1400" dirty="0"/>
              <a:t>This presentation  will introduce you to some aspects of research methods – but it is NOT intended to replace key reading, such as Bryman, Crotty, Creswell, Maxwell, Denscombe, Denzin, Guba and Lincoln and Cohen.  </a:t>
            </a:r>
          </a:p>
          <a:p>
            <a:r>
              <a:rPr lang="en-GB" sz="1400" b="1" dirty="0"/>
              <a:t>SAUNDERS SHOULD NOT BE USED IN MY MODULES.</a:t>
            </a:r>
          </a:p>
          <a:p>
            <a:r>
              <a:rPr lang="en-GB" sz="1400" dirty="0"/>
              <a:t>You must read key texts and beyond at doctoral level that cover the method and for this you may have to go beyond your modules reading list.</a:t>
            </a:r>
          </a:p>
          <a:p>
            <a:r>
              <a:rPr lang="en-GB" sz="1400" dirty="0"/>
              <a:t>Again some slides will not be focused on and you are expected at this doctoral level to be motivated, engaged and understand the areas you need to explore.</a:t>
            </a:r>
          </a:p>
          <a:p>
            <a:endParaRPr lang="en-GB" sz="1400" dirty="0"/>
          </a:p>
        </p:txBody>
      </p:sp>
      <p:pic>
        <p:nvPicPr>
          <p:cNvPr id="4" name="Picture 3">
            <a:extLst>
              <a:ext uri="{FF2B5EF4-FFF2-40B4-BE49-F238E27FC236}">
                <a16:creationId xmlns:a16="http://schemas.microsoft.com/office/drawing/2014/main" id="{2ABFBCBA-D4BB-4516-835F-614E3E0F6B2D}"/>
              </a:ext>
            </a:extLst>
          </p:cNvPr>
          <p:cNvPicPr>
            <a:picLocks noChangeAspect="1"/>
          </p:cNvPicPr>
          <p:nvPr/>
        </p:nvPicPr>
        <p:blipFill rotWithShape="1">
          <a:blip r:embed="rId3"/>
          <a:srcRect l="13397" r="23411" b="-1"/>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415424492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3C03A3-7B10-00DC-8B02-A8F5939CBA14}"/>
              </a:ext>
            </a:extLst>
          </p:cNvPr>
          <p:cNvSpPr>
            <a:spLocks noGrp="1"/>
          </p:cNvSpPr>
          <p:nvPr>
            <p:ph type="title"/>
          </p:nvPr>
        </p:nvSpPr>
        <p:spPr/>
        <p:txBody>
          <a:bodyPr>
            <a:normAutofit/>
          </a:bodyPr>
          <a:lstStyle/>
          <a:p>
            <a:r>
              <a:rPr lang="en-GB" sz="3200" b="1" kern="100" dirty="0">
                <a:effectLst/>
                <a:latin typeface="Calibri" panose="020F0502020204030204" pitchFamily="34" charset="0"/>
                <a:ea typeface="DengXian" panose="02010600030101010101" pitchFamily="2" charset="-122"/>
                <a:cs typeface="Arial" panose="020B0604020202020204" pitchFamily="34" charset="0"/>
              </a:rPr>
              <a:t>Paradigm, Methodology And Methods </a:t>
            </a:r>
            <a:endParaRPr lang="en-GB" sz="3200" dirty="0"/>
          </a:p>
        </p:txBody>
      </p:sp>
      <p:sp>
        <p:nvSpPr>
          <p:cNvPr id="3" name="Content Placeholder 2">
            <a:extLst>
              <a:ext uri="{FF2B5EF4-FFF2-40B4-BE49-F238E27FC236}">
                <a16:creationId xmlns:a16="http://schemas.microsoft.com/office/drawing/2014/main" id="{72EA1186-20A1-7650-3800-8756A0590A4E}"/>
              </a:ext>
            </a:extLst>
          </p:cNvPr>
          <p:cNvSpPr>
            <a:spLocks noGrp="1"/>
          </p:cNvSpPr>
          <p:nvPr>
            <p:ph idx="1"/>
          </p:nvPr>
        </p:nvSpPr>
        <p:spPr>
          <a:xfrm>
            <a:off x="774590" y="1690688"/>
            <a:ext cx="10515600" cy="4351338"/>
          </a:xfrm>
        </p:spPr>
        <p:txBody>
          <a:bodyPr/>
          <a:lstStyle/>
          <a:p>
            <a:endParaRPr lang="en-US" dirty="0"/>
          </a:p>
          <a:p>
            <a:endParaRPr lang="en-GB" sz="3200" dirty="0"/>
          </a:p>
          <a:p>
            <a:r>
              <a:rPr lang="en-GB" sz="3200" dirty="0"/>
              <a:t>What is (Research) Paradigm ? </a:t>
            </a:r>
          </a:p>
          <a:p>
            <a:endParaRPr lang="en-GB" dirty="0"/>
          </a:p>
        </p:txBody>
      </p:sp>
    </p:spTree>
    <p:extLst>
      <p:ext uri="{BB962C8B-B14F-4D97-AF65-F5344CB8AC3E}">
        <p14:creationId xmlns:p14="http://schemas.microsoft.com/office/powerpoint/2010/main" val="10579816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924FA1A3-66C4-EEBC-92F0-271F571B276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6427F5E-CFD9-A07F-B07B-8FC781850871}"/>
              </a:ext>
            </a:extLst>
          </p:cNvPr>
          <p:cNvSpPr>
            <a:spLocks noGrp="1"/>
          </p:cNvSpPr>
          <p:nvPr>
            <p:ph type="title"/>
          </p:nvPr>
        </p:nvSpPr>
        <p:spPr>
          <a:xfrm>
            <a:off x="243646" y="58962"/>
            <a:ext cx="8470507" cy="660053"/>
          </a:xfrm>
        </p:spPr>
        <p:txBody>
          <a:bodyPr anchor="b">
            <a:normAutofit/>
          </a:bodyPr>
          <a:lstStyle/>
          <a:p>
            <a:r>
              <a:rPr lang="en-GB" sz="3200" b="1" kern="100" dirty="0">
                <a:effectLst/>
                <a:latin typeface="Calibri" panose="020F0502020204030204" pitchFamily="34" charset="0"/>
                <a:ea typeface="DengXian" panose="02010600030101010101" pitchFamily="2" charset="-122"/>
                <a:cs typeface="Arial" panose="020B0604020202020204" pitchFamily="34" charset="0"/>
              </a:rPr>
              <a:t>Paradigm, Methodology And Methods </a:t>
            </a:r>
            <a:endParaRPr lang="en-GB" sz="3200" dirty="0"/>
          </a:p>
        </p:txBody>
      </p:sp>
      <p:sp>
        <p:nvSpPr>
          <p:cNvPr id="3" name="Content Placeholder 2">
            <a:extLst>
              <a:ext uri="{FF2B5EF4-FFF2-40B4-BE49-F238E27FC236}">
                <a16:creationId xmlns:a16="http://schemas.microsoft.com/office/drawing/2014/main" id="{22A2B472-345C-6CF7-A894-E27631EBFAE4}"/>
              </a:ext>
            </a:extLst>
          </p:cNvPr>
          <p:cNvSpPr>
            <a:spLocks noGrp="1"/>
          </p:cNvSpPr>
          <p:nvPr>
            <p:ph idx="1"/>
          </p:nvPr>
        </p:nvSpPr>
        <p:spPr>
          <a:xfrm>
            <a:off x="515814" y="828431"/>
            <a:ext cx="7686139" cy="5152877"/>
          </a:xfrm>
        </p:spPr>
        <p:txBody>
          <a:bodyPr anchor="t">
            <a:normAutofit fontScale="92500" lnSpcReduction="10000"/>
          </a:bodyPr>
          <a:lstStyle/>
          <a:p>
            <a:pPr marL="0" marR="0">
              <a:spcAft>
                <a:spcPts val="800"/>
              </a:spcAft>
              <a:buNone/>
            </a:pPr>
            <a:r>
              <a:rPr lang="en-GB" kern="100" dirty="0">
                <a:effectLst/>
                <a:latin typeface="Calibri" panose="020F0502020204030204" pitchFamily="34" charset="0"/>
                <a:ea typeface="DengXian" panose="02010600030101010101" pitchFamily="2" charset="-122"/>
                <a:cs typeface="Arial" panose="020B0604020202020204" pitchFamily="34" charset="0"/>
              </a:rPr>
              <a:t>A paradigm is a way of describing a world view that is informed by philosophical assumptions about;</a:t>
            </a:r>
          </a:p>
          <a:p>
            <a:pPr marL="685800" marR="0" indent="-457200">
              <a:spcAft>
                <a:spcPts val="800"/>
              </a:spcAft>
            </a:pPr>
            <a:r>
              <a:rPr lang="en-GB" b="1" i="1" kern="100" dirty="0">
                <a:effectLst/>
                <a:latin typeface="Calibri" panose="020F0502020204030204" pitchFamily="34" charset="0"/>
                <a:ea typeface="DengXian" panose="02010600030101010101" pitchFamily="2" charset="-122"/>
                <a:cs typeface="Arial" panose="020B0604020202020204" pitchFamily="34" charset="0"/>
              </a:rPr>
              <a:t>The nature of social reality (known as ontology – that is, what do we believe about the nature of reality?)</a:t>
            </a:r>
            <a:endParaRPr lang="en-GB" kern="100" dirty="0">
              <a:effectLst/>
              <a:latin typeface="Calibri" panose="020F0502020204030204" pitchFamily="34" charset="0"/>
              <a:ea typeface="DengXian" panose="02010600030101010101" pitchFamily="2" charset="-122"/>
              <a:cs typeface="Arial" panose="020B0604020202020204" pitchFamily="34" charset="0"/>
            </a:endParaRPr>
          </a:p>
          <a:p>
            <a:pPr marL="685800" marR="0" indent="-457200">
              <a:spcAft>
                <a:spcPts val="800"/>
              </a:spcAft>
              <a:buFont typeface="Wingdings" panose="05000000000000000000" pitchFamily="2" charset="2"/>
              <a:buChar char="§"/>
            </a:pPr>
            <a:r>
              <a:rPr lang="en-GB" b="1" i="1" kern="100" dirty="0">
                <a:effectLst/>
                <a:latin typeface="Calibri" panose="020F0502020204030204" pitchFamily="34" charset="0"/>
                <a:ea typeface="DengXian" panose="02010600030101010101" pitchFamily="2" charset="-122"/>
                <a:cs typeface="Arial" panose="020B0604020202020204" pitchFamily="34" charset="0"/>
              </a:rPr>
              <a:t>Ways of knowing (known as epistemology – that is, how do we know what we know?)</a:t>
            </a:r>
          </a:p>
          <a:p>
            <a:pPr marL="685800" marR="0" indent="-457200">
              <a:spcAft>
                <a:spcPts val="800"/>
              </a:spcAft>
              <a:buFont typeface="Wingdings" panose="05000000000000000000" pitchFamily="2" charset="2"/>
              <a:buChar char="§"/>
            </a:pPr>
            <a:r>
              <a:rPr lang="en-GB" b="1" i="1" kern="100" dirty="0">
                <a:effectLst/>
                <a:latin typeface="Calibri" panose="020F0502020204030204" pitchFamily="34" charset="0"/>
                <a:ea typeface="DengXian" panose="02010600030101010101" pitchFamily="2" charset="-122"/>
                <a:cs typeface="Arial" panose="020B0604020202020204" pitchFamily="34" charset="0"/>
              </a:rPr>
              <a:t>And ethics and value systems (known as axiology – that is, what do we believe is true?) (Patton, 2002)</a:t>
            </a:r>
          </a:p>
          <a:p>
            <a:pPr marL="685800" marR="0" indent="-457200">
              <a:spcAft>
                <a:spcPts val="800"/>
              </a:spcAft>
              <a:buFont typeface="Wingdings" panose="05000000000000000000" pitchFamily="2" charset="2"/>
              <a:buChar char="§"/>
            </a:pPr>
            <a:endParaRPr lang="en-GB" b="1" i="1" kern="100" dirty="0">
              <a:latin typeface="Calibri" panose="020F0502020204030204" pitchFamily="34" charset="0"/>
              <a:ea typeface="DengXian" panose="02010600030101010101" pitchFamily="2" charset="-122"/>
              <a:cs typeface="Arial" panose="020B0604020202020204" pitchFamily="34" charset="0"/>
            </a:endParaRPr>
          </a:p>
          <a:p>
            <a:pPr marL="685800" marR="0" indent="-457200">
              <a:spcAft>
                <a:spcPts val="800"/>
              </a:spcAft>
              <a:buFont typeface="Wingdings" panose="05000000000000000000" pitchFamily="2" charset="2"/>
              <a:buChar char="§"/>
            </a:pPr>
            <a:r>
              <a:rPr lang="en-GB" b="1" i="1" kern="100" dirty="0">
                <a:effectLst/>
                <a:latin typeface="Calibri" panose="020F0502020204030204" pitchFamily="34" charset="0"/>
                <a:ea typeface="DengXian" panose="02010600030101010101" pitchFamily="2" charset="-122"/>
                <a:cs typeface="Arial" panose="020B0604020202020204" pitchFamily="34" charset="0"/>
              </a:rPr>
              <a:t>See Figure 1 </a:t>
            </a:r>
            <a:endParaRPr lang="en-GB" kern="100" dirty="0">
              <a:effectLst/>
              <a:latin typeface="Calibri" panose="020F0502020204030204" pitchFamily="34" charset="0"/>
              <a:ea typeface="DengXian" panose="02010600030101010101" pitchFamily="2" charset="-122"/>
              <a:cs typeface="Arial" panose="020B0604020202020204" pitchFamily="34" charset="0"/>
            </a:endParaRPr>
          </a:p>
          <a:p>
            <a:pPr marL="0" indent="0">
              <a:buNone/>
            </a:pPr>
            <a:endParaRPr lang="en-GB" sz="1700" dirty="0"/>
          </a:p>
        </p:txBody>
      </p:sp>
      <p:pic>
        <p:nvPicPr>
          <p:cNvPr id="4" name="Picture 3">
            <a:extLst>
              <a:ext uri="{FF2B5EF4-FFF2-40B4-BE49-F238E27FC236}">
                <a16:creationId xmlns:a16="http://schemas.microsoft.com/office/drawing/2014/main" id="{CE1D9E11-F1D5-B9C5-6223-4340822AE3CE}"/>
              </a:ext>
            </a:extLst>
          </p:cNvPr>
          <p:cNvPicPr>
            <a:picLocks noChangeAspect="1"/>
          </p:cNvPicPr>
          <p:nvPr/>
        </p:nvPicPr>
        <p:blipFill>
          <a:blip r:embed="rId2"/>
          <a:srcRect l="45337" r="21465"/>
          <a:stretch>
            <a:fillRect/>
          </a:stretch>
        </p:blipFill>
        <p:spPr>
          <a:xfrm>
            <a:off x="8201953" y="1092174"/>
            <a:ext cx="3920698" cy="5048790"/>
          </a:xfrm>
          <a:prstGeom prst="rect">
            <a:avLst/>
          </a:prstGeom>
        </p:spPr>
      </p:pic>
      <p:grpSp>
        <p:nvGrpSpPr>
          <p:cNvPr id="26" name="Group 25">
            <a:extLst>
              <a:ext uri="{FF2B5EF4-FFF2-40B4-BE49-F238E27FC236}">
                <a16:creationId xmlns:a16="http://schemas.microsoft.com/office/drawing/2014/main" id="{1FD67D68-9B83-C338-8342-3348D8F2234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025" y="6737718"/>
            <a:ext cx="12207200" cy="123363"/>
            <a:chOff x="-5025" y="6737718"/>
            <a:chExt cx="12207200" cy="123363"/>
          </a:xfrm>
        </p:grpSpPr>
        <p:sp>
          <p:nvSpPr>
            <p:cNvPr id="27" name="Rectangle 26">
              <a:extLst>
                <a:ext uri="{FF2B5EF4-FFF2-40B4-BE49-F238E27FC236}">
                  <a16:creationId xmlns:a16="http://schemas.microsoft.com/office/drawing/2014/main" id="{1E397F34-6B84-0D3B-0F29-B1D134B3B8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flipH="1">
              <a:off x="6036894" y="695800"/>
              <a:ext cx="123362" cy="12207199"/>
            </a:xfrm>
            <a:prstGeom prst="rect">
              <a:avLst/>
            </a:prstGeom>
            <a:gradFill>
              <a:gsLst>
                <a:gs pos="0">
                  <a:schemeClr val="accent5"/>
                </a:gs>
                <a:gs pos="100000">
                  <a:schemeClr val="accent2"/>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27">
              <a:extLst>
                <a:ext uri="{FF2B5EF4-FFF2-40B4-BE49-F238E27FC236}">
                  <a16:creationId xmlns:a16="http://schemas.microsoft.com/office/drawing/2014/main" id="{9BD98075-BFC1-BE9C-7FB7-23FE55E4339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9176406" y="3835311"/>
              <a:ext cx="123362" cy="5928176"/>
            </a:xfrm>
            <a:prstGeom prst="rect">
              <a:avLst/>
            </a:prstGeom>
            <a:gradFill>
              <a:gsLst>
                <a:gs pos="19000">
                  <a:schemeClr val="accent5">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29797152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665DBBEF-238B-476B-96AB-8AAC3224ECE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848ABBC-B216-51B0-C107-4D09FFF826F6}"/>
              </a:ext>
            </a:extLst>
          </p:cNvPr>
          <p:cNvSpPr>
            <a:spLocks noGrp="1"/>
          </p:cNvSpPr>
          <p:nvPr>
            <p:ph type="title"/>
          </p:nvPr>
        </p:nvSpPr>
        <p:spPr>
          <a:xfrm>
            <a:off x="211016" y="1819316"/>
            <a:ext cx="3976230" cy="1869545"/>
          </a:xfrm>
        </p:spPr>
        <p:txBody>
          <a:bodyPr vert="horz" lIns="91440" tIns="45720" rIns="91440" bIns="45720" rtlCol="0" anchor="b">
            <a:normAutofit/>
          </a:bodyPr>
          <a:lstStyle/>
          <a:p>
            <a:r>
              <a:rPr lang="en-US" sz="6600" kern="1200" dirty="0">
                <a:solidFill>
                  <a:schemeClr val="tx1"/>
                </a:solidFill>
                <a:latin typeface="+mj-lt"/>
                <a:ea typeface="+mj-ea"/>
                <a:cs typeface="+mj-cs"/>
              </a:rPr>
              <a:t>Paradigms</a:t>
            </a:r>
          </a:p>
        </p:txBody>
      </p:sp>
      <p:sp>
        <p:nvSpPr>
          <p:cNvPr id="14" name="sketch line">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4409267"/>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9227AFF5-CFDD-F99A-280E-6DAE9745B1C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4012276" y="880148"/>
            <a:ext cx="7856636" cy="5521468"/>
          </a:xfrm>
          <a:prstGeom prst="rect">
            <a:avLst/>
          </a:prstGeom>
        </p:spPr>
      </p:pic>
    </p:spTree>
    <p:extLst>
      <p:ext uri="{BB962C8B-B14F-4D97-AF65-F5344CB8AC3E}">
        <p14:creationId xmlns:p14="http://schemas.microsoft.com/office/powerpoint/2010/main" val="152904757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7B866C-D7F0-44CF-C208-489759FB6D73}"/>
              </a:ext>
            </a:extLst>
          </p:cNvPr>
          <p:cNvSpPr>
            <a:spLocks noGrp="1"/>
          </p:cNvSpPr>
          <p:nvPr>
            <p:ph type="title"/>
          </p:nvPr>
        </p:nvSpPr>
        <p:spPr>
          <a:xfrm>
            <a:off x="838200" y="365126"/>
            <a:ext cx="10515600" cy="517470"/>
          </a:xfrm>
        </p:spPr>
        <p:txBody>
          <a:bodyPr>
            <a:normAutofit fontScale="90000"/>
          </a:bodyPr>
          <a:lstStyle/>
          <a:p>
            <a:r>
              <a:rPr lang="en-GB" sz="4400" b="1" kern="100" dirty="0">
                <a:effectLst/>
                <a:latin typeface="Calibri" panose="020F0502020204030204" pitchFamily="34" charset="0"/>
                <a:ea typeface="DengXian" panose="02010600030101010101" pitchFamily="2" charset="-122"/>
                <a:cs typeface="Arial" panose="020B0604020202020204" pitchFamily="34" charset="0"/>
              </a:rPr>
              <a:t>Paradigm, Methodology And Methods </a:t>
            </a:r>
            <a:endParaRPr lang="en-GB" dirty="0"/>
          </a:p>
        </p:txBody>
      </p:sp>
      <p:sp>
        <p:nvSpPr>
          <p:cNvPr id="3" name="Content Placeholder 2">
            <a:extLst>
              <a:ext uri="{FF2B5EF4-FFF2-40B4-BE49-F238E27FC236}">
                <a16:creationId xmlns:a16="http://schemas.microsoft.com/office/drawing/2014/main" id="{EF07AA24-C1B7-FCF0-0BD0-A54F655858D6}"/>
              </a:ext>
            </a:extLst>
          </p:cNvPr>
          <p:cNvSpPr>
            <a:spLocks noGrp="1"/>
          </p:cNvSpPr>
          <p:nvPr>
            <p:ph idx="1"/>
          </p:nvPr>
        </p:nvSpPr>
        <p:spPr>
          <a:xfrm>
            <a:off x="774590" y="1272844"/>
            <a:ext cx="10515600" cy="5421589"/>
          </a:xfrm>
        </p:spPr>
        <p:txBody>
          <a:bodyPr>
            <a:normAutofit fontScale="92500"/>
          </a:bodyPr>
          <a:lstStyle/>
          <a:p>
            <a:r>
              <a:rPr lang="en-GB" kern="100" dirty="0">
                <a:effectLst/>
                <a:latin typeface="Calibri" panose="020F0502020204030204" pitchFamily="34" charset="0"/>
                <a:ea typeface="DengXian" panose="02010600030101010101" pitchFamily="2" charset="-122"/>
                <a:cs typeface="Arial" panose="020B0604020202020204" pitchFamily="34" charset="0"/>
              </a:rPr>
              <a:t>Philosophical belief such as e</a:t>
            </a:r>
            <a:r>
              <a:rPr lang="en-GB" b="1" i="1" kern="100" dirty="0">
                <a:effectLst/>
                <a:latin typeface="Calibri" panose="020F0502020204030204" pitchFamily="34" charset="0"/>
                <a:ea typeface="DengXian" panose="02010600030101010101" pitchFamily="2" charset="-122"/>
                <a:cs typeface="Arial" panose="020B0604020202020204" pitchFamily="34" charset="0"/>
              </a:rPr>
              <a:t>pistemology</a:t>
            </a:r>
            <a:r>
              <a:rPr lang="en-GB" kern="100" dirty="0">
                <a:effectLst/>
                <a:latin typeface="Calibri" panose="020F0502020204030204" pitchFamily="34" charset="0"/>
                <a:ea typeface="DengXian" panose="02010600030101010101" pitchFamily="2" charset="-122"/>
                <a:cs typeface="Arial" panose="020B0604020202020204" pitchFamily="34" charset="0"/>
              </a:rPr>
              <a:t> </a:t>
            </a:r>
          </a:p>
          <a:p>
            <a:pPr marL="0" marR="0">
              <a:lnSpc>
                <a:spcPct val="107000"/>
              </a:lnSpc>
              <a:spcAft>
                <a:spcPts val="800"/>
              </a:spcAft>
              <a:buNone/>
            </a:pPr>
            <a:r>
              <a:rPr lang="en-GB" b="1" kern="100" dirty="0">
                <a:effectLst/>
                <a:latin typeface="Calibri" panose="020F0502020204030204" pitchFamily="34" charset="0"/>
                <a:ea typeface="DengXian" panose="02010600030101010101" pitchFamily="2" charset="-122"/>
                <a:cs typeface="Arial" panose="020B0604020202020204" pitchFamily="34" charset="0"/>
              </a:rPr>
              <a:t>Ontology</a:t>
            </a:r>
            <a:r>
              <a:rPr lang="en-GB" kern="100" dirty="0">
                <a:effectLst/>
                <a:latin typeface="Calibri" panose="020F0502020204030204" pitchFamily="34" charset="0"/>
                <a:ea typeface="DengXian" panose="02010600030101010101" pitchFamily="2" charset="-122"/>
                <a:cs typeface="Arial" panose="020B0604020202020204" pitchFamily="34" charset="0"/>
              </a:rPr>
              <a:t> relates to whether we believe there is one verifiable reality or whether there exist multiple, socially constructed realities (Patton, 2002). </a:t>
            </a:r>
          </a:p>
          <a:p>
            <a:pPr marL="0" marR="0">
              <a:lnSpc>
                <a:spcPct val="107000"/>
              </a:lnSpc>
              <a:spcAft>
                <a:spcPts val="800"/>
              </a:spcAft>
              <a:buNone/>
            </a:pPr>
            <a:r>
              <a:rPr lang="en-GB" b="1" kern="100" dirty="0">
                <a:effectLst/>
                <a:latin typeface="Calibri" panose="020F0502020204030204" pitchFamily="34" charset="0"/>
                <a:ea typeface="DengXian" panose="02010600030101010101" pitchFamily="2" charset="-122"/>
                <a:cs typeface="Arial" panose="020B0604020202020204" pitchFamily="34" charset="0"/>
              </a:rPr>
              <a:t>Epistemology</a:t>
            </a:r>
            <a:r>
              <a:rPr lang="en-GB" kern="100" dirty="0">
                <a:effectLst/>
                <a:latin typeface="Calibri" panose="020F0502020204030204" pitchFamily="34" charset="0"/>
                <a:ea typeface="DengXian" panose="02010600030101010101" pitchFamily="2" charset="-122"/>
                <a:cs typeface="Arial" panose="020B0604020202020204" pitchFamily="34" charset="0"/>
              </a:rPr>
              <a:t> inquires into the nature of knowledge and truth. It asks the following questions: </a:t>
            </a:r>
          </a:p>
          <a:p>
            <a:pPr marR="0">
              <a:lnSpc>
                <a:spcPct val="107000"/>
              </a:lnSpc>
              <a:spcAft>
                <a:spcPts val="800"/>
              </a:spcAft>
              <a:buFont typeface="Wingdings" panose="05000000000000000000" pitchFamily="2" charset="2"/>
              <a:buChar char="Ø"/>
            </a:pPr>
            <a:r>
              <a:rPr lang="en-GB" b="1" kern="100" dirty="0">
                <a:solidFill>
                  <a:srgbClr val="7030A0"/>
                </a:solidFill>
                <a:effectLst/>
                <a:latin typeface="Calibri" panose="020F0502020204030204" pitchFamily="34" charset="0"/>
                <a:ea typeface="DengXian" panose="02010600030101010101" pitchFamily="2" charset="-122"/>
                <a:cs typeface="Arial" panose="020B0604020202020204" pitchFamily="34" charset="0"/>
              </a:rPr>
              <a:t>What are the sources of knowledge? </a:t>
            </a:r>
            <a:endParaRPr lang="en-GB" kern="100" dirty="0">
              <a:effectLst/>
              <a:latin typeface="Calibri" panose="020F0502020204030204" pitchFamily="34" charset="0"/>
              <a:ea typeface="DengXian" panose="02010600030101010101" pitchFamily="2" charset="-122"/>
              <a:cs typeface="Arial" panose="020B0604020202020204" pitchFamily="34" charset="0"/>
            </a:endParaRPr>
          </a:p>
          <a:p>
            <a:pPr marR="0">
              <a:lnSpc>
                <a:spcPct val="107000"/>
              </a:lnSpc>
              <a:spcAft>
                <a:spcPts val="800"/>
              </a:spcAft>
              <a:buFont typeface="Wingdings" panose="05000000000000000000" pitchFamily="2" charset="2"/>
              <a:buChar char="Ø"/>
            </a:pPr>
            <a:r>
              <a:rPr lang="en-GB" b="1" kern="100" dirty="0">
                <a:solidFill>
                  <a:srgbClr val="7030A0"/>
                </a:solidFill>
                <a:effectLst/>
                <a:latin typeface="Calibri" panose="020F0502020204030204" pitchFamily="34" charset="0"/>
                <a:ea typeface="DengXian" panose="02010600030101010101" pitchFamily="2" charset="-122"/>
                <a:cs typeface="Arial" panose="020B0604020202020204" pitchFamily="34" charset="0"/>
              </a:rPr>
              <a:t>How reliable are these sources? </a:t>
            </a:r>
            <a:endParaRPr lang="en-GB" kern="100" dirty="0">
              <a:effectLst/>
              <a:latin typeface="Calibri" panose="020F0502020204030204" pitchFamily="34" charset="0"/>
              <a:ea typeface="DengXian" panose="02010600030101010101" pitchFamily="2" charset="-122"/>
              <a:cs typeface="Arial" panose="020B0604020202020204" pitchFamily="34" charset="0"/>
            </a:endParaRPr>
          </a:p>
          <a:p>
            <a:pPr marR="0">
              <a:lnSpc>
                <a:spcPct val="107000"/>
              </a:lnSpc>
              <a:spcAft>
                <a:spcPts val="800"/>
              </a:spcAft>
              <a:buFont typeface="Wingdings" panose="05000000000000000000" pitchFamily="2" charset="2"/>
              <a:buChar char="Ø"/>
            </a:pPr>
            <a:r>
              <a:rPr lang="en-GB" b="1" kern="100" dirty="0">
                <a:solidFill>
                  <a:srgbClr val="7030A0"/>
                </a:solidFill>
                <a:effectLst/>
                <a:latin typeface="Calibri" panose="020F0502020204030204" pitchFamily="34" charset="0"/>
                <a:ea typeface="DengXian" panose="02010600030101010101" pitchFamily="2" charset="-122"/>
                <a:cs typeface="Arial" panose="020B0604020202020204" pitchFamily="34" charset="0"/>
              </a:rPr>
              <a:t>What can one know? </a:t>
            </a:r>
          </a:p>
          <a:p>
            <a:pPr>
              <a:lnSpc>
                <a:spcPct val="107000"/>
              </a:lnSpc>
              <a:spcAft>
                <a:spcPts val="800"/>
              </a:spcAft>
              <a:buFont typeface="Wingdings" panose="05000000000000000000" pitchFamily="2" charset="2"/>
              <a:buChar char="Ø"/>
            </a:pPr>
            <a:r>
              <a:rPr lang="en-GB" b="1" kern="100" dirty="0">
                <a:solidFill>
                  <a:srgbClr val="7030A0"/>
                </a:solidFill>
                <a:effectLst/>
                <a:latin typeface="Calibri" panose="020F0502020204030204" pitchFamily="34" charset="0"/>
                <a:ea typeface="DengXian" panose="02010600030101010101" pitchFamily="2" charset="-122"/>
                <a:cs typeface="Arial" panose="020B0604020202020204" pitchFamily="34" charset="0"/>
              </a:rPr>
              <a:t>How does one know if something is true? </a:t>
            </a:r>
            <a:endParaRPr lang="en-GB" kern="100" dirty="0">
              <a:effectLst/>
              <a:latin typeface="Calibri" panose="020F0502020204030204" pitchFamily="34" charset="0"/>
              <a:ea typeface="DengXian" panose="02010600030101010101" pitchFamily="2" charset="-122"/>
              <a:cs typeface="Arial" panose="020B0604020202020204" pitchFamily="34" charset="0"/>
            </a:endParaRPr>
          </a:p>
          <a:p>
            <a:pPr marL="0" marR="0" indent="457200">
              <a:lnSpc>
                <a:spcPct val="107000"/>
              </a:lnSpc>
              <a:spcAft>
                <a:spcPts val="800"/>
              </a:spcAft>
            </a:pPr>
            <a:endParaRPr lang="en-GB" kern="100" dirty="0">
              <a:effectLst/>
              <a:latin typeface="Calibri" panose="020F0502020204030204" pitchFamily="34" charset="0"/>
              <a:ea typeface="DengXian" panose="02010600030101010101" pitchFamily="2" charset="-122"/>
              <a:cs typeface="Arial" panose="020B0604020202020204" pitchFamily="34" charset="0"/>
            </a:endParaRPr>
          </a:p>
          <a:p>
            <a:endParaRPr lang="en-GB" dirty="0"/>
          </a:p>
        </p:txBody>
      </p:sp>
    </p:spTree>
    <p:extLst>
      <p:ext uri="{BB962C8B-B14F-4D97-AF65-F5344CB8AC3E}">
        <p14:creationId xmlns:p14="http://schemas.microsoft.com/office/powerpoint/2010/main" val="368636271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665DBBEF-238B-476B-96AB-8AAC3224ECE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111AF77-EAFD-1DF8-6DF4-184BF8F70D17}"/>
              </a:ext>
            </a:extLst>
          </p:cNvPr>
          <p:cNvSpPr>
            <a:spLocks noGrp="1"/>
          </p:cNvSpPr>
          <p:nvPr>
            <p:ph type="title"/>
          </p:nvPr>
        </p:nvSpPr>
        <p:spPr>
          <a:xfrm>
            <a:off x="638882" y="639193"/>
            <a:ext cx="3571810" cy="3573516"/>
          </a:xfrm>
        </p:spPr>
        <p:txBody>
          <a:bodyPr vert="horz" lIns="91440" tIns="45720" rIns="91440" bIns="45720" rtlCol="0" anchor="b">
            <a:normAutofit/>
          </a:bodyPr>
          <a:lstStyle/>
          <a:p>
            <a:r>
              <a:rPr lang="en-US" sz="4600" b="1" kern="1200" dirty="0">
                <a:solidFill>
                  <a:schemeClr val="tx1"/>
                </a:solidFill>
                <a:effectLst/>
                <a:latin typeface="+mj-lt"/>
                <a:ea typeface="+mj-ea"/>
                <a:cs typeface="+mj-cs"/>
              </a:rPr>
              <a:t>Paradigm, Methodology And Methods </a:t>
            </a:r>
            <a:br>
              <a:rPr lang="en-US" sz="4600" kern="1200" dirty="0">
                <a:solidFill>
                  <a:schemeClr val="tx1"/>
                </a:solidFill>
                <a:latin typeface="+mj-lt"/>
                <a:ea typeface="+mj-ea"/>
                <a:cs typeface="+mj-cs"/>
              </a:rPr>
            </a:br>
            <a:endParaRPr lang="en-US" sz="4600" kern="1200" dirty="0">
              <a:solidFill>
                <a:schemeClr val="tx1"/>
              </a:solidFill>
              <a:latin typeface="+mj-lt"/>
              <a:ea typeface="+mj-ea"/>
              <a:cs typeface="+mj-cs"/>
            </a:endParaRPr>
          </a:p>
        </p:txBody>
      </p:sp>
      <p:sp>
        <p:nvSpPr>
          <p:cNvPr id="5" name="Content Placeholder 4">
            <a:extLst>
              <a:ext uri="{FF2B5EF4-FFF2-40B4-BE49-F238E27FC236}">
                <a16:creationId xmlns:a16="http://schemas.microsoft.com/office/drawing/2014/main" id="{CDB72401-E68B-106C-EB5E-CBF8B6231701}"/>
              </a:ext>
            </a:extLst>
          </p:cNvPr>
          <p:cNvSpPr>
            <a:spLocks noGrp="1"/>
          </p:cNvSpPr>
          <p:nvPr>
            <p:ph idx="1"/>
          </p:nvPr>
        </p:nvSpPr>
        <p:spPr>
          <a:xfrm>
            <a:off x="638882" y="4631161"/>
            <a:ext cx="3571810" cy="1559327"/>
          </a:xfrm>
        </p:spPr>
        <p:txBody>
          <a:bodyPr vert="horz" lIns="91440" tIns="45720" rIns="91440" bIns="45720" rtlCol="0">
            <a:normAutofit/>
          </a:bodyPr>
          <a:lstStyle/>
          <a:p>
            <a:pPr marL="0" indent="0">
              <a:buNone/>
            </a:pPr>
            <a:r>
              <a:rPr lang="en-US" sz="2400" kern="1200" dirty="0">
                <a:solidFill>
                  <a:schemeClr val="tx1"/>
                </a:solidFill>
                <a:latin typeface="+mn-lt"/>
                <a:ea typeface="+mn-ea"/>
                <a:cs typeface="+mn-cs"/>
              </a:rPr>
              <a:t>What is Methodology ? </a:t>
            </a:r>
          </a:p>
        </p:txBody>
      </p:sp>
      <p:sp>
        <p:nvSpPr>
          <p:cNvPr id="16" name="sketch line">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4409267"/>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AA98FDB7-0D3F-278D-A4B7-46520F6EBA6E}"/>
              </a:ext>
            </a:extLst>
          </p:cNvPr>
          <p:cNvPicPr>
            <a:picLocks noChangeAspect="1"/>
          </p:cNvPicPr>
          <p:nvPr/>
        </p:nvPicPr>
        <p:blipFill>
          <a:blip r:embed="rId2"/>
          <a:stretch>
            <a:fillRect/>
          </a:stretch>
        </p:blipFill>
        <p:spPr>
          <a:xfrm>
            <a:off x="4654296" y="1007406"/>
            <a:ext cx="7214616" cy="4815756"/>
          </a:xfrm>
          <a:prstGeom prst="rect">
            <a:avLst/>
          </a:prstGeom>
        </p:spPr>
      </p:pic>
    </p:spTree>
    <p:extLst>
      <p:ext uri="{BB962C8B-B14F-4D97-AF65-F5344CB8AC3E}">
        <p14:creationId xmlns:p14="http://schemas.microsoft.com/office/powerpoint/2010/main" val="17240703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542F3F-0F86-3D59-E4FF-A498B12E368D}"/>
              </a:ext>
            </a:extLst>
          </p:cNvPr>
          <p:cNvSpPr>
            <a:spLocks noGrp="1"/>
          </p:cNvSpPr>
          <p:nvPr>
            <p:ph type="title"/>
          </p:nvPr>
        </p:nvSpPr>
        <p:spPr/>
        <p:txBody>
          <a:bodyPr/>
          <a:lstStyle/>
          <a:p>
            <a:r>
              <a:rPr lang="en-US" sz="4400" b="1" kern="1200" dirty="0">
                <a:solidFill>
                  <a:schemeClr val="tx1"/>
                </a:solidFill>
                <a:effectLst/>
                <a:latin typeface="+mj-lt"/>
                <a:ea typeface="+mj-ea"/>
                <a:cs typeface="+mj-cs"/>
              </a:rPr>
              <a:t>Paradigm, Methodology And Methods</a:t>
            </a:r>
            <a:endParaRPr lang="en-GB" dirty="0"/>
          </a:p>
        </p:txBody>
      </p:sp>
      <p:sp>
        <p:nvSpPr>
          <p:cNvPr id="3" name="Content Placeholder 2">
            <a:extLst>
              <a:ext uri="{FF2B5EF4-FFF2-40B4-BE49-F238E27FC236}">
                <a16:creationId xmlns:a16="http://schemas.microsoft.com/office/drawing/2014/main" id="{D5E4D34E-40B6-49B8-9E4D-C3FB81588D7A}"/>
              </a:ext>
            </a:extLst>
          </p:cNvPr>
          <p:cNvSpPr>
            <a:spLocks noGrp="1"/>
          </p:cNvSpPr>
          <p:nvPr>
            <p:ph idx="1"/>
          </p:nvPr>
        </p:nvSpPr>
        <p:spPr/>
        <p:txBody>
          <a:bodyPr/>
          <a:lstStyle/>
          <a:p>
            <a:pPr marL="0" indent="0">
              <a:buNone/>
            </a:pPr>
            <a:r>
              <a:rPr lang="en-US" dirty="0"/>
              <a:t>Methodology </a:t>
            </a:r>
          </a:p>
          <a:p>
            <a:pPr marL="0" indent="0">
              <a:buNone/>
            </a:pPr>
            <a:endParaRPr lang="en-US" dirty="0"/>
          </a:p>
          <a:p>
            <a:pPr marL="0" indent="0">
              <a:buNone/>
            </a:pPr>
            <a:r>
              <a:rPr lang="en-GB" sz="4000" dirty="0">
                <a:effectLst/>
                <a:latin typeface="Calibri" panose="020F0502020204030204" pitchFamily="34" charset="0"/>
                <a:ea typeface="DengXian" panose="02010600030101010101" pitchFamily="2" charset="-122"/>
                <a:cs typeface="Arial" panose="020B0604020202020204" pitchFamily="34" charset="0"/>
              </a:rPr>
              <a:t>The methodology summarizes the research process, that is, how the research will proceed.</a:t>
            </a:r>
            <a:endParaRPr lang="en-GB" sz="4000" dirty="0"/>
          </a:p>
        </p:txBody>
      </p:sp>
    </p:spTree>
    <p:extLst>
      <p:ext uri="{BB962C8B-B14F-4D97-AF65-F5344CB8AC3E}">
        <p14:creationId xmlns:p14="http://schemas.microsoft.com/office/powerpoint/2010/main" val="170689583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8C5F9E-C50C-C345-9BE0-65CDA4A7B51A}"/>
              </a:ext>
            </a:extLst>
          </p:cNvPr>
          <p:cNvSpPr>
            <a:spLocks noGrp="1"/>
          </p:cNvSpPr>
          <p:nvPr>
            <p:ph type="title"/>
          </p:nvPr>
        </p:nvSpPr>
        <p:spPr/>
        <p:txBody>
          <a:bodyPr/>
          <a:lstStyle/>
          <a:p>
            <a:r>
              <a:rPr lang="en-US" sz="4400" b="1" kern="1200" dirty="0">
                <a:solidFill>
                  <a:schemeClr val="tx1"/>
                </a:solidFill>
                <a:effectLst/>
                <a:latin typeface="+mj-lt"/>
                <a:ea typeface="+mj-ea"/>
                <a:cs typeface="+mj-cs"/>
              </a:rPr>
              <a:t>Paradigm, Methodology And Methods</a:t>
            </a:r>
            <a:endParaRPr lang="en-GB" dirty="0"/>
          </a:p>
        </p:txBody>
      </p:sp>
      <p:sp>
        <p:nvSpPr>
          <p:cNvPr id="3" name="Content Placeholder 2">
            <a:extLst>
              <a:ext uri="{FF2B5EF4-FFF2-40B4-BE49-F238E27FC236}">
                <a16:creationId xmlns:a16="http://schemas.microsoft.com/office/drawing/2014/main" id="{DC63E15B-CADA-F026-B71D-EC53FB04F220}"/>
              </a:ext>
            </a:extLst>
          </p:cNvPr>
          <p:cNvSpPr>
            <a:spLocks noGrp="1"/>
          </p:cNvSpPr>
          <p:nvPr>
            <p:ph idx="1"/>
          </p:nvPr>
        </p:nvSpPr>
        <p:spPr/>
        <p:txBody>
          <a:bodyPr>
            <a:normAutofit/>
          </a:bodyPr>
          <a:lstStyle/>
          <a:p>
            <a:pPr algn="just"/>
            <a:r>
              <a:rPr lang="en-GB" sz="3200" dirty="0">
                <a:effectLst/>
                <a:latin typeface="Calibri" panose="020F0502020204030204" pitchFamily="34" charset="0"/>
                <a:ea typeface="DengXian" panose="02010600030101010101" pitchFamily="2" charset="-122"/>
                <a:cs typeface="Arial" panose="020B0604020202020204" pitchFamily="34" charset="0"/>
              </a:rPr>
              <a:t>Deciding on a methodology starts with a choice of the research paradigm that informs the study.  </a:t>
            </a:r>
          </a:p>
          <a:p>
            <a:pPr algn="just"/>
            <a:r>
              <a:rPr lang="en-GB" sz="3200" dirty="0">
                <a:effectLst/>
                <a:latin typeface="Calibri" panose="020F0502020204030204" pitchFamily="34" charset="0"/>
                <a:ea typeface="DengXian" panose="02010600030101010101" pitchFamily="2" charset="-122"/>
                <a:cs typeface="Arial" panose="020B0604020202020204" pitchFamily="34" charset="0"/>
              </a:rPr>
              <a:t>The methodological process, therefore, is guided by philosophical beliefs about the nature of reality, knowledge, and values and by the theoretical framework that informs comprehension, interpretation, choice of literature and research practice on a given topic of study (see Figure 2).</a:t>
            </a:r>
            <a:endParaRPr lang="en-GB" sz="3200" dirty="0"/>
          </a:p>
        </p:txBody>
      </p:sp>
    </p:spTree>
    <p:extLst>
      <p:ext uri="{BB962C8B-B14F-4D97-AF65-F5344CB8AC3E}">
        <p14:creationId xmlns:p14="http://schemas.microsoft.com/office/powerpoint/2010/main" val="81078416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988976-F15E-45E3-B038-F263C2924C0A}"/>
              </a:ext>
            </a:extLst>
          </p:cNvPr>
          <p:cNvSpPr>
            <a:spLocks noGrp="1"/>
          </p:cNvSpPr>
          <p:nvPr>
            <p:ph type="title"/>
          </p:nvPr>
        </p:nvSpPr>
        <p:spPr/>
        <p:txBody>
          <a:bodyPr/>
          <a:lstStyle/>
          <a:p>
            <a:r>
              <a:rPr lang="en-US" sz="4400" b="1" kern="1200" dirty="0">
                <a:solidFill>
                  <a:schemeClr val="tx1"/>
                </a:solidFill>
                <a:effectLst/>
                <a:latin typeface="+mj-lt"/>
                <a:ea typeface="+mj-ea"/>
                <a:cs typeface="+mj-cs"/>
              </a:rPr>
              <a:t>Paradigm, Methodology And Methods</a:t>
            </a:r>
            <a:endParaRPr lang="en-GB" dirty="0"/>
          </a:p>
        </p:txBody>
      </p:sp>
      <p:sp>
        <p:nvSpPr>
          <p:cNvPr id="3" name="Content Placeholder 2">
            <a:extLst>
              <a:ext uri="{FF2B5EF4-FFF2-40B4-BE49-F238E27FC236}">
                <a16:creationId xmlns:a16="http://schemas.microsoft.com/office/drawing/2014/main" id="{06F4DA44-9098-9382-B08A-F333F57BFF3C}"/>
              </a:ext>
            </a:extLst>
          </p:cNvPr>
          <p:cNvSpPr>
            <a:spLocks noGrp="1"/>
          </p:cNvSpPr>
          <p:nvPr>
            <p:ph idx="1"/>
          </p:nvPr>
        </p:nvSpPr>
        <p:spPr/>
        <p:txBody>
          <a:bodyPr>
            <a:normAutofit/>
          </a:bodyPr>
          <a:lstStyle/>
          <a:p>
            <a:pPr algn="just"/>
            <a:r>
              <a:rPr lang="en-GB" sz="4000" dirty="0">
                <a:effectLst/>
                <a:latin typeface="Calibri" panose="020F0502020204030204" pitchFamily="34" charset="0"/>
                <a:ea typeface="DengXian" panose="02010600030101010101" pitchFamily="2" charset="-122"/>
                <a:cs typeface="Arial" panose="020B0604020202020204" pitchFamily="34" charset="0"/>
              </a:rPr>
              <a:t>Methodology is where assumptions about the nature of reality and knowledge, values, and theory and practice on a given topic come together. </a:t>
            </a:r>
          </a:p>
          <a:p>
            <a:pPr algn="just"/>
            <a:endParaRPr lang="en-GB" sz="4000" dirty="0">
              <a:latin typeface="Calibri" panose="020F0502020204030204" pitchFamily="34" charset="0"/>
              <a:ea typeface="DengXian" panose="02010600030101010101" pitchFamily="2" charset="-122"/>
              <a:cs typeface="Arial" panose="020B0604020202020204" pitchFamily="34" charset="0"/>
            </a:endParaRPr>
          </a:p>
          <a:p>
            <a:pPr algn="just"/>
            <a:r>
              <a:rPr lang="en-GB" sz="4000" kern="100" dirty="0">
                <a:effectLst/>
                <a:latin typeface="Calibri" panose="020F0502020204030204" pitchFamily="34" charset="0"/>
                <a:ea typeface="DengXian" panose="02010600030101010101" pitchFamily="2" charset="-122"/>
                <a:cs typeface="Arial" panose="020B0604020202020204" pitchFamily="34" charset="0"/>
              </a:rPr>
              <a:t>Methods are the means used for gathering data and are an important part of the methodology.  </a:t>
            </a:r>
          </a:p>
          <a:p>
            <a:pPr algn="just"/>
            <a:endParaRPr lang="en-GB" sz="4000" dirty="0"/>
          </a:p>
        </p:txBody>
      </p:sp>
    </p:spTree>
    <p:extLst>
      <p:ext uri="{BB962C8B-B14F-4D97-AF65-F5344CB8AC3E}">
        <p14:creationId xmlns:p14="http://schemas.microsoft.com/office/powerpoint/2010/main" val="398617262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B79B63-A506-85C7-FC3B-04DB0DF21890}"/>
              </a:ext>
            </a:extLst>
          </p:cNvPr>
          <p:cNvSpPr>
            <a:spLocks noGrp="1"/>
          </p:cNvSpPr>
          <p:nvPr>
            <p:ph type="title"/>
          </p:nvPr>
        </p:nvSpPr>
        <p:spPr/>
        <p:txBody>
          <a:bodyPr/>
          <a:lstStyle/>
          <a:p>
            <a:r>
              <a:rPr lang="en-GB" sz="4400" b="1" kern="100" dirty="0">
                <a:effectLst/>
                <a:latin typeface="Calibri" panose="020F0502020204030204" pitchFamily="34" charset="0"/>
                <a:ea typeface="DengXian" panose="02010600030101010101" pitchFamily="2" charset="-122"/>
                <a:cs typeface="Arial" panose="020B0604020202020204" pitchFamily="34" charset="0"/>
              </a:rPr>
              <a:t>Paradigm, Methodology And Methods </a:t>
            </a:r>
            <a:endParaRPr lang="en-GB" dirty="0"/>
          </a:p>
        </p:txBody>
      </p:sp>
      <p:pic>
        <p:nvPicPr>
          <p:cNvPr id="7" name="Picture 6">
            <a:extLst>
              <a:ext uri="{FF2B5EF4-FFF2-40B4-BE49-F238E27FC236}">
                <a16:creationId xmlns:a16="http://schemas.microsoft.com/office/drawing/2014/main" id="{9300BAA4-953E-34BB-8A47-CDB5204C71C6}"/>
              </a:ext>
            </a:extLst>
          </p:cNvPr>
          <p:cNvPicPr>
            <a:picLocks noChangeAspect="1"/>
          </p:cNvPicPr>
          <p:nvPr/>
        </p:nvPicPr>
        <p:blipFill>
          <a:blip r:embed="rId2"/>
          <a:stretch>
            <a:fillRect/>
          </a:stretch>
        </p:blipFill>
        <p:spPr>
          <a:xfrm>
            <a:off x="4334297" y="1690688"/>
            <a:ext cx="6312500" cy="5085900"/>
          </a:xfrm>
          <a:prstGeom prst="rect">
            <a:avLst/>
          </a:prstGeom>
        </p:spPr>
      </p:pic>
      <p:cxnSp>
        <p:nvCxnSpPr>
          <p:cNvPr id="9" name="Straight Arrow Connector 8">
            <a:extLst>
              <a:ext uri="{FF2B5EF4-FFF2-40B4-BE49-F238E27FC236}">
                <a16:creationId xmlns:a16="http://schemas.microsoft.com/office/drawing/2014/main" id="{44E7D6FF-AAD4-1A0A-60B8-78D1EC9601F9}"/>
              </a:ext>
            </a:extLst>
          </p:cNvPr>
          <p:cNvCxnSpPr>
            <a:cxnSpLocks/>
          </p:cNvCxnSpPr>
          <p:nvPr/>
        </p:nvCxnSpPr>
        <p:spPr>
          <a:xfrm>
            <a:off x="3172570" y="2965837"/>
            <a:ext cx="3816627" cy="1622066"/>
          </a:xfrm>
          <a:prstGeom prst="straightConnector1">
            <a:avLst/>
          </a:prstGeom>
          <a:ln w="19050" cap="flat" cmpd="sng" algn="ctr">
            <a:solidFill>
              <a:schemeClr val="accent3"/>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sp>
        <p:nvSpPr>
          <p:cNvPr id="10" name="Rectangle 9">
            <a:extLst>
              <a:ext uri="{FF2B5EF4-FFF2-40B4-BE49-F238E27FC236}">
                <a16:creationId xmlns:a16="http://schemas.microsoft.com/office/drawing/2014/main" id="{E36A247D-2064-090A-AA20-9894C9C0EF59}"/>
              </a:ext>
            </a:extLst>
          </p:cNvPr>
          <p:cNvSpPr/>
          <p:nvPr/>
        </p:nvSpPr>
        <p:spPr>
          <a:xfrm>
            <a:off x="405516" y="2244255"/>
            <a:ext cx="2767054" cy="1184745"/>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3200" dirty="0"/>
              <a:t>Methodology</a:t>
            </a:r>
            <a:endParaRPr lang="en-GB" sz="3200" dirty="0"/>
          </a:p>
        </p:txBody>
      </p:sp>
    </p:spTree>
    <p:extLst>
      <p:ext uri="{BB962C8B-B14F-4D97-AF65-F5344CB8AC3E}">
        <p14:creationId xmlns:p14="http://schemas.microsoft.com/office/powerpoint/2010/main" val="25387292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AF9F1F-434E-5818-0F26-BFD0FA70726D}"/>
              </a:ext>
            </a:extLst>
          </p:cNvPr>
          <p:cNvSpPr>
            <a:spLocks noGrp="1"/>
          </p:cNvSpPr>
          <p:nvPr>
            <p:ph type="title"/>
          </p:nvPr>
        </p:nvSpPr>
        <p:spPr/>
        <p:txBody>
          <a:bodyPr/>
          <a:lstStyle/>
          <a:p>
            <a:r>
              <a:rPr lang="en-GB" sz="4400" b="1" kern="100" dirty="0">
                <a:effectLst/>
                <a:latin typeface="Calibri" panose="020F0502020204030204" pitchFamily="34" charset="0"/>
                <a:ea typeface="DengXian" panose="02010600030101010101" pitchFamily="2" charset="-122"/>
                <a:cs typeface="Arial" panose="020B0604020202020204" pitchFamily="34" charset="0"/>
              </a:rPr>
              <a:t>Paradigm, Methodology And Methods </a:t>
            </a:r>
            <a:endParaRPr lang="en-GB" dirty="0"/>
          </a:p>
        </p:txBody>
      </p:sp>
      <p:pic>
        <p:nvPicPr>
          <p:cNvPr id="4" name="Picture 3">
            <a:extLst>
              <a:ext uri="{FF2B5EF4-FFF2-40B4-BE49-F238E27FC236}">
                <a16:creationId xmlns:a16="http://schemas.microsoft.com/office/drawing/2014/main" id="{9BFA22C0-7E3F-8D17-8005-9983434250E0}"/>
              </a:ext>
            </a:extLst>
          </p:cNvPr>
          <p:cNvPicPr>
            <a:picLocks noChangeAspect="1"/>
          </p:cNvPicPr>
          <p:nvPr/>
        </p:nvPicPr>
        <p:blipFill>
          <a:blip r:embed="rId2"/>
          <a:stretch>
            <a:fillRect/>
          </a:stretch>
        </p:blipFill>
        <p:spPr>
          <a:xfrm>
            <a:off x="687594" y="1865179"/>
            <a:ext cx="6195344" cy="3475273"/>
          </a:xfrm>
          <a:prstGeom prst="rect">
            <a:avLst/>
          </a:prstGeom>
        </p:spPr>
      </p:pic>
    </p:spTree>
    <p:extLst>
      <p:ext uri="{BB962C8B-B14F-4D97-AF65-F5344CB8AC3E}">
        <p14:creationId xmlns:p14="http://schemas.microsoft.com/office/powerpoint/2010/main" val="225493149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BF445E-9814-D618-A77B-F8C67F11D1EC}"/>
              </a:ext>
            </a:extLst>
          </p:cNvPr>
          <p:cNvSpPr>
            <a:spLocks noGrp="1"/>
          </p:cNvSpPr>
          <p:nvPr>
            <p:ph type="title"/>
          </p:nvPr>
        </p:nvSpPr>
        <p:spPr/>
        <p:txBody>
          <a:bodyPr/>
          <a:lstStyle/>
          <a:p>
            <a:r>
              <a:rPr lang="en-GB" sz="4400" b="1" kern="100" dirty="0">
                <a:effectLst/>
                <a:latin typeface="Calibri" panose="020F0502020204030204" pitchFamily="34" charset="0"/>
                <a:ea typeface="DengXian" panose="02010600030101010101" pitchFamily="2" charset="-122"/>
                <a:cs typeface="Arial" panose="020B0604020202020204" pitchFamily="34" charset="0"/>
              </a:rPr>
              <a:t>Paradigm, Methodology And Methods </a:t>
            </a:r>
            <a:endParaRPr lang="en-GB" dirty="0"/>
          </a:p>
        </p:txBody>
      </p:sp>
      <p:pic>
        <p:nvPicPr>
          <p:cNvPr id="1026" name="Picture 2" descr="UK weather: Why is it so windy? - BBC Weather">
            <a:extLst>
              <a:ext uri="{FF2B5EF4-FFF2-40B4-BE49-F238E27FC236}">
                <a16:creationId xmlns:a16="http://schemas.microsoft.com/office/drawing/2014/main" id="{9B1956F8-4939-384A-FFE2-E9C03312E60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05891" y="1643636"/>
            <a:ext cx="8976836" cy="50494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6667728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15C860-71A1-8B68-FEE0-33754417714D}"/>
              </a:ext>
            </a:extLst>
          </p:cNvPr>
          <p:cNvSpPr>
            <a:spLocks noGrp="1"/>
          </p:cNvSpPr>
          <p:nvPr>
            <p:ph type="title"/>
          </p:nvPr>
        </p:nvSpPr>
        <p:spPr>
          <a:xfrm>
            <a:off x="838200" y="365125"/>
            <a:ext cx="10515600" cy="721071"/>
          </a:xfrm>
        </p:spPr>
        <p:txBody>
          <a:bodyPr/>
          <a:lstStyle/>
          <a:p>
            <a:r>
              <a:rPr lang="en-GB" sz="4400" b="1" kern="100" dirty="0">
                <a:effectLst/>
                <a:latin typeface="Calibri" panose="020F0502020204030204" pitchFamily="34" charset="0"/>
                <a:ea typeface="DengXian" panose="02010600030101010101" pitchFamily="2" charset="-122"/>
                <a:cs typeface="Arial" panose="020B0604020202020204" pitchFamily="34" charset="0"/>
              </a:rPr>
              <a:t>Paradigm, Methodology And Methods  </a:t>
            </a:r>
            <a:endParaRPr lang="en-GB" dirty="0"/>
          </a:p>
        </p:txBody>
      </p:sp>
      <p:pic>
        <p:nvPicPr>
          <p:cNvPr id="5" name="Picture 4">
            <a:extLst>
              <a:ext uri="{FF2B5EF4-FFF2-40B4-BE49-F238E27FC236}">
                <a16:creationId xmlns:a16="http://schemas.microsoft.com/office/drawing/2014/main" id="{E791F780-35ED-2454-97BC-6C26EFB52F16}"/>
              </a:ext>
            </a:extLst>
          </p:cNvPr>
          <p:cNvPicPr>
            <a:picLocks noChangeAspect="1"/>
          </p:cNvPicPr>
          <p:nvPr/>
        </p:nvPicPr>
        <p:blipFill>
          <a:blip r:embed="rId2"/>
          <a:stretch>
            <a:fillRect/>
          </a:stretch>
        </p:blipFill>
        <p:spPr>
          <a:xfrm>
            <a:off x="2412941" y="1142077"/>
            <a:ext cx="7730141" cy="5153427"/>
          </a:xfrm>
          <a:prstGeom prst="rect">
            <a:avLst/>
          </a:prstGeom>
        </p:spPr>
      </p:pic>
    </p:spTree>
    <p:extLst>
      <p:ext uri="{BB962C8B-B14F-4D97-AF65-F5344CB8AC3E}">
        <p14:creationId xmlns:p14="http://schemas.microsoft.com/office/powerpoint/2010/main" val="328548628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1F87BC-3D71-CD68-E1F6-6220AE30AEEE}"/>
              </a:ext>
            </a:extLst>
          </p:cNvPr>
          <p:cNvSpPr>
            <a:spLocks noGrp="1"/>
          </p:cNvSpPr>
          <p:nvPr>
            <p:ph type="title"/>
          </p:nvPr>
        </p:nvSpPr>
        <p:spPr/>
        <p:txBody>
          <a:bodyPr/>
          <a:lstStyle/>
          <a:p>
            <a:r>
              <a:rPr lang="en-GB" sz="4400" b="1" kern="100" dirty="0">
                <a:effectLst/>
                <a:latin typeface="Calibri" panose="020F0502020204030204" pitchFamily="34" charset="0"/>
                <a:ea typeface="DengXian" panose="02010600030101010101" pitchFamily="2" charset="-122"/>
                <a:cs typeface="Arial" panose="020B0604020202020204" pitchFamily="34" charset="0"/>
              </a:rPr>
              <a:t>Paradigm, Methodology And Methods </a:t>
            </a:r>
            <a:endParaRPr lang="en-GB" dirty="0"/>
          </a:p>
        </p:txBody>
      </p:sp>
      <p:sp>
        <p:nvSpPr>
          <p:cNvPr id="3" name="Content Placeholder 2">
            <a:extLst>
              <a:ext uri="{FF2B5EF4-FFF2-40B4-BE49-F238E27FC236}">
                <a16:creationId xmlns:a16="http://schemas.microsoft.com/office/drawing/2014/main" id="{E92801BA-13DD-A829-1CF2-6AB12F12B839}"/>
              </a:ext>
            </a:extLst>
          </p:cNvPr>
          <p:cNvSpPr>
            <a:spLocks noGrp="1"/>
          </p:cNvSpPr>
          <p:nvPr>
            <p:ph idx="1"/>
          </p:nvPr>
        </p:nvSpPr>
        <p:spPr/>
        <p:txBody>
          <a:bodyPr/>
          <a:lstStyle/>
          <a:p>
            <a:r>
              <a:rPr lang="en-US" b="0" i="0" dirty="0">
                <a:solidFill>
                  <a:srgbClr val="001E62"/>
                </a:solidFill>
                <a:effectLst/>
                <a:latin typeface="Suisse Intl"/>
              </a:rPr>
              <a:t>●  </a:t>
            </a:r>
            <a:r>
              <a:rPr lang="en-US" b="1" i="0" u="none" strike="noStrike" dirty="0">
                <a:solidFill>
                  <a:srgbClr val="00B373"/>
                </a:solidFill>
                <a:effectLst/>
                <a:latin typeface="Suisse Intl"/>
              </a:rPr>
              <a:t>Ontology</a:t>
            </a:r>
            <a:r>
              <a:rPr lang="en-US" b="0" i="0" dirty="0">
                <a:solidFill>
                  <a:srgbClr val="001E62"/>
                </a:solidFill>
                <a:effectLst/>
                <a:latin typeface="Suisse Intl"/>
              </a:rPr>
              <a:t> answers the question: “What is reality?” That is, does a single reality exist within your research? </a:t>
            </a:r>
          </a:p>
          <a:p>
            <a:r>
              <a:rPr lang="en-US" b="0" i="0" dirty="0">
                <a:solidFill>
                  <a:srgbClr val="001E62"/>
                </a:solidFill>
                <a:effectLst/>
                <a:latin typeface="Suisse Intl"/>
              </a:rPr>
              <a:t>Example  : Does Wind exist?” There are two possible realities (or ontologies) in response to this question: “Yes, Wind exists,” or “No, Wind does not exist.”</a:t>
            </a:r>
          </a:p>
          <a:p>
            <a:endParaRPr lang="en-US" dirty="0">
              <a:solidFill>
                <a:srgbClr val="001E62"/>
              </a:solidFill>
              <a:latin typeface="Suisse Intl"/>
            </a:endParaRPr>
          </a:p>
          <a:p>
            <a:r>
              <a:rPr lang="en-US" dirty="0">
                <a:solidFill>
                  <a:srgbClr val="001E62"/>
                </a:solidFill>
                <a:latin typeface="Suisse Intl"/>
              </a:rPr>
              <a:t>In business Context : ?</a:t>
            </a:r>
            <a:endParaRPr lang="en-GB" dirty="0"/>
          </a:p>
        </p:txBody>
      </p:sp>
    </p:spTree>
    <p:extLst>
      <p:ext uri="{BB962C8B-B14F-4D97-AF65-F5344CB8AC3E}">
        <p14:creationId xmlns:p14="http://schemas.microsoft.com/office/powerpoint/2010/main" val="402672077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A979DE-41BD-14D3-A03A-312934A48882}"/>
              </a:ext>
            </a:extLst>
          </p:cNvPr>
          <p:cNvSpPr>
            <a:spLocks noGrp="1"/>
          </p:cNvSpPr>
          <p:nvPr>
            <p:ph type="title"/>
          </p:nvPr>
        </p:nvSpPr>
        <p:spPr/>
        <p:txBody>
          <a:bodyPr/>
          <a:lstStyle/>
          <a:p>
            <a:r>
              <a:rPr lang="en-GB" sz="4400" b="1" kern="100" dirty="0">
                <a:effectLst/>
                <a:latin typeface="Calibri" panose="020F0502020204030204" pitchFamily="34" charset="0"/>
                <a:ea typeface="DengXian" panose="02010600030101010101" pitchFamily="2" charset="-122"/>
                <a:cs typeface="Arial" panose="020B0604020202020204" pitchFamily="34" charset="0"/>
              </a:rPr>
              <a:t>Paradigm, Methodology And Methods </a:t>
            </a:r>
            <a:endParaRPr lang="en-GB" dirty="0"/>
          </a:p>
        </p:txBody>
      </p:sp>
      <p:sp>
        <p:nvSpPr>
          <p:cNvPr id="3" name="Content Placeholder 2">
            <a:extLst>
              <a:ext uri="{FF2B5EF4-FFF2-40B4-BE49-F238E27FC236}">
                <a16:creationId xmlns:a16="http://schemas.microsoft.com/office/drawing/2014/main" id="{68D6446A-DE50-5670-FB74-5F46ACC55493}"/>
              </a:ext>
            </a:extLst>
          </p:cNvPr>
          <p:cNvSpPr>
            <a:spLocks noGrp="1"/>
          </p:cNvSpPr>
          <p:nvPr>
            <p:ph idx="1"/>
          </p:nvPr>
        </p:nvSpPr>
        <p:spPr/>
        <p:txBody>
          <a:bodyPr/>
          <a:lstStyle/>
          <a:p>
            <a:r>
              <a:rPr lang="en-US" b="0" i="0" dirty="0">
                <a:solidFill>
                  <a:srgbClr val="001E62"/>
                </a:solidFill>
                <a:effectLst/>
                <a:latin typeface="Suisse Intl"/>
              </a:rPr>
              <a:t>  </a:t>
            </a:r>
            <a:r>
              <a:rPr lang="en-US" b="1" i="0" u="none" strike="noStrike" dirty="0">
                <a:solidFill>
                  <a:srgbClr val="00B373"/>
                </a:solidFill>
                <a:effectLst/>
                <a:latin typeface="Suisse Intl"/>
              </a:rPr>
              <a:t>Epistemology</a:t>
            </a:r>
            <a:r>
              <a:rPr lang="en-US" b="0" i="0" dirty="0">
                <a:solidFill>
                  <a:srgbClr val="001E62"/>
                </a:solidFill>
                <a:effectLst/>
                <a:latin typeface="Suisse Intl"/>
              </a:rPr>
              <a:t> is the study of knowledge. It answers the question: “How is it possible to know reality?” Epistemology incorporates the validity, parameters, and methods of acquiring knowledge. An example of an epistemological question would be: “How is it possible to know whether wind exists or not?”</a:t>
            </a:r>
          </a:p>
          <a:p>
            <a:endParaRPr lang="en-US" dirty="0">
              <a:solidFill>
                <a:srgbClr val="001E62"/>
              </a:solidFill>
              <a:latin typeface="Suisse Intl"/>
            </a:endParaRPr>
          </a:p>
          <a:p>
            <a:r>
              <a:rPr lang="en-US" dirty="0">
                <a:solidFill>
                  <a:srgbClr val="001E62"/>
                </a:solidFill>
                <a:latin typeface="Suisse Intl"/>
              </a:rPr>
              <a:t>In business Context : ?</a:t>
            </a:r>
            <a:endParaRPr lang="en-GB" dirty="0"/>
          </a:p>
          <a:p>
            <a:endParaRPr lang="en-GB" dirty="0"/>
          </a:p>
        </p:txBody>
      </p:sp>
    </p:spTree>
    <p:extLst>
      <p:ext uri="{BB962C8B-B14F-4D97-AF65-F5344CB8AC3E}">
        <p14:creationId xmlns:p14="http://schemas.microsoft.com/office/powerpoint/2010/main" val="158061777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7093BE-D33A-FFCE-5228-A419467BE168}"/>
              </a:ext>
            </a:extLst>
          </p:cNvPr>
          <p:cNvSpPr>
            <a:spLocks noGrp="1"/>
          </p:cNvSpPr>
          <p:nvPr>
            <p:ph type="title"/>
          </p:nvPr>
        </p:nvSpPr>
        <p:spPr/>
        <p:txBody>
          <a:bodyPr/>
          <a:lstStyle/>
          <a:p>
            <a:r>
              <a:rPr lang="en-GB" sz="4400" b="1" kern="100" dirty="0">
                <a:effectLst/>
                <a:latin typeface="Calibri" panose="020F0502020204030204" pitchFamily="34" charset="0"/>
                <a:ea typeface="DengXian" panose="02010600030101010101" pitchFamily="2" charset="-122"/>
                <a:cs typeface="Arial" panose="020B0604020202020204" pitchFamily="34" charset="0"/>
              </a:rPr>
              <a:t>Paradigm, Methodology And Methods </a:t>
            </a:r>
            <a:endParaRPr lang="en-GB" dirty="0"/>
          </a:p>
        </p:txBody>
      </p:sp>
      <p:sp>
        <p:nvSpPr>
          <p:cNvPr id="3" name="Content Placeholder 2">
            <a:extLst>
              <a:ext uri="{FF2B5EF4-FFF2-40B4-BE49-F238E27FC236}">
                <a16:creationId xmlns:a16="http://schemas.microsoft.com/office/drawing/2014/main" id="{FF2C3BB8-1D3E-64EB-43BE-9BBD07DC6BB5}"/>
              </a:ext>
            </a:extLst>
          </p:cNvPr>
          <p:cNvSpPr>
            <a:spLocks noGrp="1"/>
          </p:cNvSpPr>
          <p:nvPr>
            <p:ph idx="1"/>
          </p:nvPr>
        </p:nvSpPr>
        <p:spPr/>
        <p:txBody>
          <a:bodyPr/>
          <a:lstStyle/>
          <a:p>
            <a:pPr algn="just"/>
            <a:r>
              <a:rPr lang="en-US" b="1" i="0" u="none" strike="noStrike" dirty="0">
                <a:solidFill>
                  <a:srgbClr val="00B373"/>
                </a:solidFill>
                <a:effectLst/>
                <a:latin typeface="Suisse Intl"/>
              </a:rPr>
              <a:t>Research Methodology</a:t>
            </a:r>
            <a:r>
              <a:rPr lang="en-US" b="1" i="1" dirty="0">
                <a:solidFill>
                  <a:srgbClr val="001E62"/>
                </a:solidFill>
                <a:effectLst/>
                <a:latin typeface="Suisse Intl"/>
              </a:rPr>
              <a:t> </a:t>
            </a:r>
            <a:r>
              <a:rPr lang="en-US" b="0" i="0" dirty="0">
                <a:solidFill>
                  <a:srgbClr val="001E62"/>
                </a:solidFill>
                <a:effectLst/>
                <a:latin typeface="Suisse Intl"/>
              </a:rPr>
              <a:t>answers the question: “How do we go about discovering the answer or reality?” This includes the process of data collection and analysis. Research methodology should outline how you conduct your research and demonstrate that the findings are valid.</a:t>
            </a:r>
            <a:endParaRPr lang="en-GB" dirty="0"/>
          </a:p>
        </p:txBody>
      </p:sp>
    </p:spTree>
    <p:extLst>
      <p:ext uri="{BB962C8B-B14F-4D97-AF65-F5344CB8AC3E}">
        <p14:creationId xmlns:p14="http://schemas.microsoft.com/office/powerpoint/2010/main" val="110267075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9A05935-6119-CC57-A173-0F31F7E2238C}"/>
              </a:ext>
            </a:extLst>
          </p:cNvPr>
          <p:cNvSpPr>
            <a:spLocks noGrp="1"/>
          </p:cNvSpPr>
          <p:nvPr>
            <p:ph type="title"/>
          </p:nvPr>
        </p:nvSpPr>
        <p:spPr>
          <a:xfrm>
            <a:off x="640080" y="325369"/>
            <a:ext cx="4368602" cy="1956841"/>
          </a:xfrm>
        </p:spPr>
        <p:txBody>
          <a:bodyPr anchor="b">
            <a:normAutofit/>
          </a:bodyPr>
          <a:lstStyle/>
          <a:p>
            <a:r>
              <a:rPr lang="en-GB" sz="4200" b="1" kern="100">
                <a:effectLst/>
                <a:latin typeface="Calibri" panose="020F0502020204030204" pitchFamily="34" charset="0"/>
                <a:ea typeface="DengXian" panose="02010600030101010101" pitchFamily="2" charset="-122"/>
                <a:cs typeface="Arial" panose="020B0604020202020204" pitchFamily="34" charset="0"/>
              </a:rPr>
              <a:t>Paradigm, Methodology And Methods </a:t>
            </a:r>
            <a:endParaRPr lang="en-GB" sz="4200"/>
          </a:p>
        </p:txBody>
      </p:sp>
      <p:sp>
        <p:nvSpPr>
          <p:cNvPr id="11"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31290919-4924-BFD5-AFF6-F3FA3A40DB94}"/>
              </a:ext>
            </a:extLst>
          </p:cNvPr>
          <p:cNvSpPr>
            <a:spLocks noGrp="1"/>
          </p:cNvSpPr>
          <p:nvPr>
            <p:ph idx="1"/>
          </p:nvPr>
        </p:nvSpPr>
        <p:spPr>
          <a:xfrm>
            <a:off x="640080" y="2872899"/>
            <a:ext cx="4243589" cy="3320668"/>
          </a:xfrm>
        </p:spPr>
        <p:txBody>
          <a:bodyPr>
            <a:normAutofit/>
          </a:bodyPr>
          <a:lstStyle/>
          <a:p>
            <a:pPr marL="0" indent="0">
              <a:buNone/>
            </a:pPr>
            <a:endParaRPr lang="en-US" sz="2200"/>
          </a:p>
          <a:p>
            <a:pPr marL="0" indent="0">
              <a:buNone/>
            </a:pPr>
            <a:r>
              <a:rPr lang="en-GB" sz="2200"/>
              <a:t>Example : A</a:t>
            </a:r>
            <a:r>
              <a:rPr lang="en-GB" sz="2200">
                <a:effectLst/>
                <a:latin typeface="Calibri" panose="020F0502020204030204" pitchFamily="34" charset="0"/>
                <a:ea typeface="DengXian" panose="02010600030101010101" pitchFamily="2" charset="-122"/>
                <a:cs typeface="Arial" panose="020B0604020202020204" pitchFamily="34" charset="0"/>
              </a:rPr>
              <a:t> positivistic paradigm typically assumes a quantitative methodology </a:t>
            </a:r>
            <a:endParaRPr lang="en-GB" sz="2200"/>
          </a:p>
        </p:txBody>
      </p:sp>
      <p:pic>
        <p:nvPicPr>
          <p:cNvPr id="5" name="Picture 4" descr="Complex math formulas on a blackboard">
            <a:extLst>
              <a:ext uri="{FF2B5EF4-FFF2-40B4-BE49-F238E27FC236}">
                <a16:creationId xmlns:a16="http://schemas.microsoft.com/office/drawing/2014/main" id="{C247322A-23A7-F5AB-47FF-D63BA2E8BA0E}"/>
              </a:ext>
            </a:extLst>
          </p:cNvPr>
          <p:cNvPicPr>
            <a:picLocks noChangeAspect="1"/>
          </p:cNvPicPr>
          <p:nvPr/>
        </p:nvPicPr>
        <p:blipFill>
          <a:blip r:embed="rId2"/>
          <a:srcRect l="20351" r="6427" b="-1"/>
          <a:stretch>
            <a:fillRect/>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49363477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5D0719-136E-B8E6-F101-D76A01D362F1}"/>
              </a:ext>
            </a:extLst>
          </p:cNvPr>
          <p:cNvSpPr>
            <a:spLocks noGrp="1"/>
          </p:cNvSpPr>
          <p:nvPr>
            <p:ph type="title"/>
          </p:nvPr>
        </p:nvSpPr>
        <p:spPr/>
        <p:txBody>
          <a:bodyPr/>
          <a:lstStyle/>
          <a:p>
            <a:r>
              <a:rPr lang="en-GB" sz="4400" b="1" kern="100" dirty="0">
                <a:effectLst/>
                <a:latin typeface="Calibri" panose="020F0502020204030204" pitchFamily="34" charset="0"/>
                <a:ea typeface="DengXian" panose="02010600030101010101" pitchFamily="2" charset="-122"/>
                <a:cs typeface="Arial" panose="020B0604020202020204" pitchFamily="34" charset="0"/>
              </a:rPr>
              <a:t>Paradigm, Methodology And Methods </a:t>
            </a:r>
            <a:endParaRPr lang="en-GB" dirty="0"/>
          </a:p>
        </p:txBody>
      </p:sp>
      <p:sp>
        <p:nvSpPr>
          <p:cNvPr id="3" name="Content Placeholder 2">
            <a:extLst>
              <a:ext uri="{FF2B5EF4-FFF2-40B4-BE49-F238E27FC236}">
                <a16:creationId xmlns:a16="http://schemas.microsoft.com/office/drawing/2014/main" id="{E8F84E8B-CF11-D752-9FC9-67203076E235}"/>
              </a:ext>
            </a:extLst>
          </p:cNvPr>
          <p:cNvSpPr>
            <a:spLocks noGrp="1"/>
          </p:cNvSpPr>
          <p:nvPr>
            <p:ph idx="1"/>
          </p:nvPr>
        </p:nvSpPr>
        <p:spPr/>
        <p:txBody>
          <a:bodyPr/>
          <a:lstStyle/>
          <a:p>
            <a:pPr algn="just"/>
            <a:r>
              <a:rPr lang="en-US" dirty="0"/>
              <a:t>Positivist Paradigm First proposed by a French philosopher, Auguste Comte (1798 – 1857), the Positivist paradigm defines a worldview to research, which is grounded in what is known in research methods as </a:t>
            </a:r>
            <a:r>
              <a:rPr lang="en-US" dirty="0">
                <a:solidFill>
                  <a:srgbClr val="FF0000"/>
                </a:solidFill>
              </a:rPr>
              <a:t>the scientific method of investigation. </a:t>
            </a:r>
          </a:p>
          <a:p>
            <a:pPr algn="just"/>
            <a:r>
              <a:rPr lang="en-US" dirty="0"/>
              <a:t>Comte (1856) postulated that experimentation, observation and reason based on experience ought to be the basis for understanding human </a:t>
            </a:r>
            <a:r>
              <a:rPr lang="en-US" dirty="0" err="1"/>
              <a:t>behaviour</a:t>
            </a:r>
            <a:r>
              <a:rPr lang="en-US" dirty="0"/>
              <a:t>, and therefore, the only legitimate means of extending knowledge and human understanding.</a:t>
            </a:r>
            <a:endParaRPr lang="en-GB" dirty="0"/>
          </a:p>
        </p:txBody>
      </p:sp>
    </p:spTree>
    <p:extLst>
      <p:ext uri="{BB962C8B-B14F-4D97-AF65-F5344CB8AC3E}">
        <p14:creationId xmlns:p14="http://schemas.microsoft.com/office/powerpoint/2010/main" val="358848158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3CCF5E-4641-142F-6EBF-E1BB7FF3603B}"/>
              </a:ext>
            </a:extLst>
          </p:cNvPr>
          <p:cNvSpPr>
            <a:spLocks noGrp="1"/>
          </p:cNvSpPr>
          <p:nvPr>
            <p:ph type="title"/>
          </p:nvPr>
        </p:nvSpPr>
        <p:spPr/>
        <p:txBody>
          <a:bodyPr/>
          <a:lstStyle/>
          <a:p>
            <a:r>
              <a:rPr lang="en-GB" sz="4400" b="1" kern="100" dirty="0">
                <a:effectLst/>
                <a:latin typeface="Calibri" panose="020F0502020204030204" pitchFamily="34" charset="0"/>
                <a:ea typeface="DengXian" panose="02010600030101010101" pitchFamily="2" charset="-122"/>
                <a:cs typeface="Arial" panose="020B0604020202020204" pitchFamily="34" charset="0"/>
              </a:rPr>
              <a:t>Paradigm, Methodology And Methods </a:t>
            </a:r>
            <a:endParaRPr lang="en-GB" dirty="0"/>
          </a:p>
        </p:txBody>
      </p:sp>
      <p:sp>
        <p:nvSpPr>
          <p:cNvPr id="3" name="Content Placeholder 2">
            <a:extLst>
              <a:ext uri="{FF2B5EF4-FFF2-40B4-BE49-F238E27FC236}">
                <a16:creationId xmlns:a16="http://schemas.microsoft.com/office/drawing/2014/main" id="{B66E0C6E-2069-9B46-2C3A-26BE0FB19774}"/>
              </a:ext>
            </a:extLst>
          </p:cNvPr>
          <p:cNvSpPr>
            <a:spLocks noGrp="1"/>
          </p:cNvSpPr>
          <p:nvPr>
            <p:ph idx="1"/>
          </p:nvPr>
        </p:nvSpPr>
        <p:spPr>
          <a:xfrm>
            <a:off x="838200" y="1690688"/>
            <a:ext cx="10515600" cy="4486275"/>
          </a:xfrm>
        </p:spPr>
        <p:txBody>
          <a:bodyPr/>
          <a:lstStyle/>
          <a:p>
            <a:pPr marL="0" indent="0">
              <a:buNone/>
            </a:pPr>
            <a:r>
              <a:rPr lang="fr-FR" b="1" dirty="0"/>
              <a:t>Example 2: The </a:t>
            </a:r>
            <a:r>
              <a:rPr lang="fr-FR" b="1" dirty="0" err="1"/>
              <a:t>Interpretivist</a:t>
            </a:r>
            <a:r>
              <a:rPr lang="fr-FR" b="1" dirty="0"/>
              <a:t> </a:t>
            </a:r>
            <a:r>
              <a:rPr lang="fr-FR" b="1" dirty="0" err="1"/>
              <a:t>Paradigm</a:t>
            </a:r>
            <a:r>
              <a:rPr lang="fr-FR" b="1" dirty="0"/>
              <a:t>/</a:t>
            </a:r>
            <a:r>
              <a:rPr lang="fr-FR" b="1" dirty="0" err="1"/>
              <a:t>Constructivist</a:t>
            </a:r>
            <a:r>
              <a:rPr lang="fr-FR" b="1" dirty="0"/>
              <a:t> </a:t>
            </a:r>
            <a:r>
              <a:rPr lang="fr-FR" b="1" dirty="0" err="1"/>
              <a:t>Paradigm</a:t>
            </a:r>
            <a:endParaRPr lang="fr-FR" b="1" dirty="0"/>
          </a:p>
          <a:p>
            <a:pPr marL="0" indent="0">
              <a:buNone/>
            </a:pPr>
            <a:endParaRPr lang="fr-FR" dirty="0"/>
          </a:p>
          <a:p>
            <a:pPr marL="0" indent="0">
              <a:buNone/>
            </a:pPr>
            <a:r>
              <a:rPr lang="en-US" dirty="0"/>
              <a:t>Interpretivist paradigm is to understand the subjective world of human experience (Guba &amp; Lincoln, 1989)</a:t>
            </a:r>
            <a:endParaRPr lang="fr-FR" dirty="0"/>
          </a:p>
          <a:p>
            <a:pPr marL="0" indent="0">
              <a:buNone/>
            </a:pPr>
            <a:r>
              <a:rPr lang="en-US" dirty="0"/>
              <a:t>Emphasis is placed on understanding the individual and their interpretation of the world around them.</a:t>
            </a:r>
            <a:endParaRPr lang="fr-FR" dirty="0"/>
          </a:p>
          <a:p>
            <a:pPr marL="0" indent="0">
              <a:buNone/>
            </a:pPr>
            <a:r>
              <a:rPr lang="en-US" dirty="0"/>
              <a:t>The belief that realities are multiple and socially constructed</a:t>
            </a:r>
            <a:endParaRPr lang="en-GB" dirty="0"/>
          </a:p>
        </p:txBody>
      </p:sp>
    </p:spTree>
    <p:extLst>
      <p:ext uri="{BB962C8B-B14F-4D97-AF65-F5344CB8AC3E}">
        <p14:creationId xmlns:p14="http://schemas.microsoft.com/office/powerpoint/2010/main" val="164642937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6" name="Rectangle 25">
            <a:extLst>
              <a:ext uri="{FF2B5EF4-FFF2-40B4-BE49-F238E27FC236}">
                <a16:creationId xmlns:a16="http://schemas.microsoft.com/office/drawing/2014/main" id="{9A724DBA-D2D9-471E-8ED7-2015DDD950D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A9C64D1-C35B-CFD8-E75D-225233DA1257}"/>
              </a:ext>
            </a:extLst>
          </p:cNvPr>
          <p:cNvSpPr>
            <a:spLocks noGrp="1"/>
          </p:cNvSpPr>
          <p:nvPr>
            <p:ph type="title"/>
          </p:nvPr>
        </p:nvSpPr>
        <p:spPr>
          <a:xfrm>
            <a:off x="6867110" y="850881"/>
            <a:ext cx="4282983" cy="635756"/>
          </a:xfrm>
        </p:spPr>
        <p:txBody>
          <a:bodyPr anchor="b">
            <a:normAutofit/>
          </a:bodyPr>
          <a:lstStyle/>
          <a:p>
            <a:r>
              <a:rPr lang="en-US" sz="3600" b="1" dirty="0"/>
              <a:t>Activity 1</a:t>
            </a:r>
            <a:endParaRPr lang="en-GB" sz="3600" b="1" dirty="0"/>
          </a:p>
        </p:txBody>
      </p:sp>
      <p:sp>
        <p:nvSpPr>
          <p:cNvPr id="28" name="Rectangle 27">
            <a:extLst>
              <a:ext uri="{FF2B5EF4-FFF2-40B4-BE49-F238E27FC236}">
                <a16:creationId xmlns:a16="http://schemas.microsoft.com/office/drawing/2014/main" id="{08980754-6F4B-43C9-B9BE-127B6BED65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546413" y="215201"/>
            <a:ext cx="740664" cy="1183349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9">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0234" y="354959"/>
            <a:ext cx="6184973" cy="591521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A67E4FBC-F4E4-4483-50AF-C97042FD8AFB}"/>
              </a:ext>
            </a:extLst>
          </p:cNvPr>
          <p:cNvPicPr>
            <a:picLocks noChangeAspect="1"/>
          </p:cNvPicPr>
          <p:nvPr/>
        </p:nvPicPr>
        <p:blipFill>
          <a:blip r:embed="rId2"/>
          <a:srcRect l="4747" r="22040" b="-1"/>
          <a:stretch>
            <a:fillRect/>
          </a:stretch>
        </p:blipFill>
        <p:spPr>
          <a:xfrm>
            <a:off x="576244" y="650497"/>
            <a:ext cx="5628018" cy="5324135"/>
          </a:xfrm>
          <a:prstGeom prst="rect">
            <a:avLst/>
          </a:prstGeom>
        </p:spPr>
      </p:pic>
      <p:sp>
        <p:nvSpPr>
          <p:cNvPr id="32" name="Rectangle 31">
            <a:extLst>
              <a:ext uri="{FF2B5EF4-FFF2-40B4-BE49-F238E27FC236}">
                <a16:creationId xmlns:a16="http://schemas.microsoft.com/office/drawing/2014/main" id="{169CC832-2974-4E8D-90ED-3E2941BA73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277786" y="1944913"/>
            <a:ext cx="402336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D23086B8-BCCC-0760-2A69-CABB01B46101}"/>
              </a:ext>
            </a:extLst>
          </p:cNvPr>
          <p:cNvSpPr>
            <a:spLocks noGrp="1"/>
          </p:cNvSpPr>
          <p:nvPr>
            <p:ph idx="1"/>
          </p:nvPr>
        </p:nvSpPr>
        <p:spPr>
          <a:xfrm>
            <a:off x="6408295" y="1726343"/>
            <a:ext cx="5113701" cy="3816701"/>
          </a:xfrm>
        </p:spPr>
        <p:txBody>
          <a:bodyPr anchor="ctr">
            <a:normAutofit/>
          </a:bodyPr>
          <a:lstStyle/>
          <a:p>
            <a:r>
              <a:rPr lang="en-US" dirty="0"/>
              <a:t>Please provide ONE example in business research that explains the relationship between </a:t>
            </a:r>
            <a:r>
              <a:rPr lang="en-GB" b="1" kern="100" dirty="0">
                <a:effectLst/>
                <a:latin typeface="Calibri" panose="020F0502020204030204" pitchFamily="34" charset="0"/>
                <a:ea typeface="DengXian" panose="02010600030101010101" pitchFamily="2" charset="-122"/>
                <a:cs typeface="Arial" panose="020B0604020202020204" pitchFamily="34" charset="0"/>
              </a:rPr>
              <a:t>Paradigm, Methodology And Methods </a:t>
            </a:r>
          </a:p>
          <a:p>
            <a:endParaRPr lang="en-GB" b="1" kern="100" dirty="0">
              <a:latin typeface="Calibri" panose="020F0502020204030204" pitchFamily="34" charset="0"/>
              <a:ea typeface="DengXian" panose="02010600030101010101" pitchFamily="2" charset="-122"/>
              <a:cs typeface="Arial" panose="020B0604020202020204" pitchFamily="34" charset="0"/>
            </a:endParaRPr>
          </a:p>
          <a:p>
            <a:r>
              <a:rPr lang="en-GB" b="1" kern="100" dirty="0">
                <a:latin typeface="Calibri" panose="020F0502020204030204" pitchFamily="34" charset="0"/>
                <a:ea typeface="DengXian" panose="02010600030101010101" pitchFamily="2" charset="-122"/>
                <a:cs typeface="Arial" panose="020B0604020202020204" pitchFamily="34" charset="0"/>
              </a:rPr>
              <a:t>E.g. Ontology, Epistemology </a:t>
            </a:r>
            <a:r>
              <a:rPr lang="en-US" dirty="0"/>
              <a:t>  </a:t>
            </a:r>
            <a:endParaRPr lang="en-GB" dirty="0"/>
          </a:p>
        </p:txBody>
      </p:sp>
      <p:sp>
        <p:nvSpPr>
          <p:cNvPr id="34" name="Rectangle 33">
            <a:extLst>
              <a:ext uri="{FF2B5EF4-FFF2-40B4-BE49-F238E27FC236}">
                <a16:creationId xmlns:a16="http://schemas.microsoft.com/office/drawing/2014/main" id="{55222F96-971A-4F90-B841-6BAB416C7A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677179" y="6053360"/>
            <a:ext cx="740664" cy="154124"/>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85463826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1" name="Rectangle 10">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504166F-202B-8C71-E05F-4E0FDC8DF1D9}"/>
              </a:ext>
            </a:extLst>
          </p:cNvPr>
          <p:cNvSpPr>
            <a:spLocks noGrp="1"/>
          </p:cNvSpPr>
          <p:nvPr>
            <p:ph type="title"/>
          </p:nvPr>
        </p:nvSpPr>
        <p:spPr>
          <a:xfrm>
            <a:off x="761802" y="350196"/>
            <a:ext cx="9963659" cy="797117"/>
          </a:xfrm>
        </p:spPr>
        <p:txBody>
          <a:bodyPr anchor="ctr">
            <a:normAutofit/>
          </a:bodyPr>
          <a:lstStyle/>
          <a:p>
            <a:r>
              <a:rPr lang="en-US" sz="4000" b="1" dirty="0"/>
              <a:t>Activity 2 - Writing Task</a:t>
            </a:r>
            <a:endParaRPr lang="en-GB" sz="4000" b="1" dirty="0"/>
          </a:p>
        </p:txBody>
      </p:sp>
      <p:pic>
        <p:nvPicPr>
          <p:cNvPr id="5" name="Picture 4" descr="Angled shot of pen on a graph">
            <a:extLst>
              <a:ext uri="{FF2B5EF4-FFF2-40B4-BE49-F238E27FC236}">
                <a16:creationId xmlns:a16="http://schemas.microsoft.com/office/drawing/2014/main" id="{CB3EE5DD-5175-6F58-B28C-17F17E2697C0}"/>
              </a:ext>
            </a:extLst>
          </p:cNvPr>
          <p:cNvPicPr>
            <a:picLocks noChangeAspect="1"/>
          </p:cNvPicPr>
          <p:nvPr/>
        </p:nvPicPr>
        <p:blipFill>
          <a:blip r:embed="rId2"/>
          <a:srcRect l="1567" r="39032" b="-2"/>
          <a:stretch>
            <a:fillRect/>
          </a:stretch>
        </p:blipFill>
        <p:spPr>
          <a:xfrm>
            <a:off x="8847819" y="3092335"/>
            <a:ext cx="3351006" cy="3765666"/>
          </a:xfrm>
          <a:prstGeom prst="rect">
            <a:avLst/>
          </a:prstGeom>
        </p:spPr>
      </p:pic>
      <p:sp>
        <p:nvSpPr>
          <p:cNvPr id="3" name="Content Placeholder 2">
            <a:extLst>
              <a:ext uri="{FF2B5EF4-FFF2-40B4-BE49-F238E27FC236}">
                <a16:creationId xmlns:a16="http://schemas.microsoft.com/office/drawing/2014/main" id="{09911EA4-83E4-CBB7-2906-D357BAB317FB}"/>
              </a:ext>
            </a:extLst>
          </p:cNvPr>
          <p:cNvSpPr>
            <a:spLocks noGrp="1"/>
          </p:cNvSpPr>
          <p:nvPr>
            <p:ph idx="1"/>
          </p:nvPr>
        </p:nvSpPr>
        <p:spPr>
          <a:xfrm>
            <a:off x="194303" y="1238870"/>
            <a:ext cx="9221647" cy="3920447"/>
          </a:xfrm>
          <a:solidFill>
            <a:schemeClr val="bg1"/>
          </a:solidFill>
        </p:spPr>
        <p:txBody>
          <a:bodyPr anchor="ctr">
            <a:normAutofit fontScale="85000" lnSpcReduction="20000"/>
          </a:bodyPr>
          <a:lstStyle/>
          <a:p>
            <a:pPr marL="0" marR="0">
              <a:spcAft>
                <a:spcPts val="800"/>
              </a:spcAft>
              <a:buNone/>
            </a:pPr>
            <a:r>
              <a:rPr lang="en-GB" sz="2400" kern="100" dirty="0">
                <a:effectLst/>
                <a:latin typeface="Arial" panose="020B0604020202020204" pitchFamily="34" charset="0"/>
                <a:ea typeface="DengXian" panose="02010600030101010101" pitchFamily="2" charset="-122"/>
                <a:cs typeface="Arial" panose="020B0604020202020204" pitchFamily="34" charset="0"/>
              </a:rPr>
              <a:t>1. Research Paradigm Analysis Exercise</a:t>
            </a:r>
            <a:endParaRPr lang="en-GB" sz="2400" kern="100" dirty="0">
              <a:effectLst/>
              <a:latin typeface="Aptos" panose="020B0004020202020204" pitchFamily="34" charset="0"/>
              <a:ea typeface="DengXian" panose="02010600030101010101" pitchFamily="2" charset="-122"/>
              <a:cs typeface="Arial" panose="020B0604020202020204" pitchFamily="34" charset="0"/>
            </a:endParaRPr>
          </a:p>
          <a:p>
            <a:pPr marL="0" marR="0">
              <a:spcAft>
                <a:spcPts val="800"/>
              </a:spcAft>
              <a:buNone/>
            </a:pPr>
            <a:r>
              <a:rPr lang="en-GB" sz="2400" kern="100" dirty="0">
                <a:effectLst/>
                <a:latin typeface="Arial" panose="020B0604020202020204" pitchFamily="34" charset="0"/>
                <a:ea typeface="DengXian" panose="02010600030101010101" pitchFamily="2" charset="-122"/>
                <a:cs typeface="Arial" panose="020B0604020202020204" pitchFamily="34" charset="0"/>
              </a:rPr>
              <a:t>- Take a business phenomenon you're interested in (e.g., leadership, innovation, change)</a:t>
            </a:r>
            <a:endParaRPr lang="en-GB" sz="2400" kern="100" dirty="0">
              <a:effectLst/>
              <a:latin typeface="Aptos" panose="020B0004020202020204" pitchFamily="34" charset="0"/>
              <a:ea typeface="DengXian" panose="02010600030101010101" pitchFamily="2" charset="-122"/>
              <a:cs typeface="Arial" panose="020B0604020202020204" pitchFamily="34" charset="0"/>
            </a:endParaRPr>
          </a:p>
          <a:p>
            <a:pPr marL="0" marR="0">
              <a:spcAft>
                <a:spcPts val="800"/>
              </a:spcAft>
              <a:buNone/>
            </a:pPr>
            <a:r>
              <a:rPr lang="en-GB" sz="2400" kern="100" dirty="0">
                <a:effectLst/>
                <a:latin typeface="Arial" panose="020B0604020202020204" pitchFamily="34" charset="0"/>
                <a:ea typeface="DengXian" panose="02010600030101010101" pitchFamily="2" charset="-122"/>
                <a:cs typeface="Arial" panose="020B0604020202020204" pitchFamily="34" charset="0"/>
              </a:rPr>
              <a:t>- Write one research question for each epistemological position</a:t>
            </a:r>
            <a:endParaRPr lang="en-GB" sz="2400" kern="100" dirty="0">
              <a:effectLst/>
              <a:latin typeface="Aptos" panose="020B0004020202020204" pitchFamily="34" charset="0"/>
              <a:ea typeface="DengXian" panose="02010600030101010101" pitchFamily="2" charset="-122"/>
              <a:cs typeface="Arial" panose="020B0604020202020204" pitchFamily="34" charset="0"/>
            </a:endParaRPr>
          </a:p>
          <a:p>
            <a:pPr marL="0" marR="0">
              <a:spcAft>
                <a:spcPts val="800"/>
              </a:spcAft>
              <a:buNone/>
            </a:pPr>
            <a:r>
              <a:rPr lang="en-GB" sz="2400" kern="100" dirty="0">
                <a:effectLst/>
                <a:latin typeface="Arial" panose="020B0604020202020204" pitchFamily="34" charset="0"/>
                <a:ea typeface="DengXian" panose="02010600030101010101" pitchFamily="2" charset="-122"/>
                <a:cs typeface="Arial" panose="020B0604020202020204" pitchFamily="34" charset="0"/>
              </a:rPr>
              <a:t>- For each question, outline:</a:t>
            </a:r>
            <a:endParaRPr lang="en-GB" sz="2400" kern="100" dirty="0">
              <a:effectLst/>
              <a:latin typeface="Aptos" panose="020B0004020202020204" pitchFamily="34" charset="0"/>
              <a:ea typeface="DengXian" panose="02010600030101010101" pitchFamily="2" charset="-122"/>
              <a:cs typeface="Arial" panose="020B0604020202020204" pitchFamily="34" charset="0"/>
            </a:endParaRPr>
          </a:p>
          <a:p>
            <a:pPr marL="0" marR="0">
              <a:spcAft>
                <a:spcPts val="800"/>
              </a:spcAft>
              <a:buNone/>
            </a:pPr>
            <a:r>
              <a:rPr lang="en-GB" sz="2400" kern="100" dirty="0">
                <a:effectLst/>
                <a:latin typeface="Arial" panose="020B0604020202020204" pitchFamily="34" charset="0"/>
                <a:ea typeface="DengXian" panose="02010600030101010101" pitchFamily="2" charset="-122"/>
                <a:cs typeface="Arial" panose="020B0604020202020204" pitchFamily="34" charset="0"/>
              </a:rPr>
              <a:t>    What data you would collect</a:t>
            </a:r>
            <a:endParaRPr lang="en-GB" sz="2400" kern="100" dirty="0">
              <a:effectLst/>
              <a:latin typeface="Aptos" panose="020B0004020202020204" pitchFamily="34" charset="0"/>
              <a:ea typeface="DengXian" panose="02010600030101010101" pitchFamily="2" charset="-122"/>
              <a:cs typeface="Arial" panose="020B0604020202020204" pitchFamily="34" charset="0"/>
            </a:endParaRPr>
          </a:p>
          <a:p>
            <a:pPr marL="0" marR="0">
              <a:spcAft>
                <a:spcPts val="800"/>
              </a:spcAft>
              <a:buNone/>
            </a:pPr>
            <a:r>
              <a:rPr lang="en-GB" sz="2400" kern="100" dirty="0">
                <a:effectLst/>
                <a:latin typeface="Arial" panose="020B0604020202020204" pitchFamily="34" charset="0"/>
                <a:ea typeface="DengXian" panose="02010600030101010101" pitchFamily="2" charset="-122"/>
                <a:cs typeface="Arial" panose="020B0604020202020204" pitchFamily="34" charset="0"/>
              </a:rPr>
              <a:t>    How you would collect it</a:t>
            </a:r>
            <a:endParaRPr lang="en-GB" sz="2400" kern="100" dirty="0">
              <a:effectLst/>
              <a:latin typeface="Aptos" panose="020B0004020202020204" pitchFamily="34" charset="0"/>
              <a:ea typeface="DengXian" panose="02010600030101010101" pitchFamily="2" charset="-122"/>
              <a:cs typeface="Arial" panose="020B0604020202020204" pitchFamily="34" charset="0"/>
            </a:endParaRPr>
          </a:p>
          <a:p>
            <a:pPr marL="0" marR="0">
              <a:spcAft>
                <a:spcPts val="800"/>
              </a:spcAft>
              <a:buNone/>
            </a:pPr>
            <a:r>
              <a:rPr lang="en-GB" sz="2400" kern="100" dirty="0">
                <a:effectLst/>
                <a:latin typeface="Arial" panose="020B0604020202020204" pitchFamily="34" charset="0"/>
                <a:ea typeface="DengXian" panose="02010600030101010101" pitchFamily="2" charset="-122"/>
                <a:cs typeface="Arial" panose="020B0604020202020204" pitchFamily="34" charset="0"/>
              </a:rPr>
              <a:t>    What knowledge you expect to gain</a:t>
            </a:r>
            <a:endParaRPr lang="en-GB" sz="2400" kern="100" dirty="0">
              <a:effectLst/>
              <a:latin typeface="Aptos" panose="020B0004020202020204" pitchFamily="34" charset="0"/>
              <a:ea typeface="DengXian" panose="02010600030101010101" pitchFamily="2" charset="-122"/>
              <a:cs typeface="Arial" panose="020B0604020202020204" pitchFamily="34" charset="0"/>
            </a:endParaRPr>
          </a:p>
          <a:p>
            <a:pPr marL="0" marR="0">
              <a:spcAft>
                <a:spcPts val="800"/>
              </a:spcAft>
            </a:pPr>
            <a:r>
              <a:rPr lang="en-GB" sz="2400" kern="100" dirty="0">
                <a:effectLst/>
                <a:latin typeface="Arial" panose="020B0604020202020204" pitchFamily="34" charset="0"/>
                <a:ea typeface="DengXian" panose="02010600030101010101" pitchFamily="2" charset="-122"/>
                <a:cs typeface="Arial" panose="020B0604020202020204" pitchFamily="34" charset="0"/>
              </a:rPr>
              <a:t>- Compare and reflect on how each position changes your approach</a:t>
            </a:r>
            <a:endParaRPr lang="en-GB" sz="2400" kern="100" dirty="0">
              <a:effectLst/>
              <a:latin typeface="Aptos" panose="020B0004020202020204" pitchFamily="34" charset="0"/>
              <a:ea typeface="DengXian" panose="02010600030101010101" pitchFamily="2" charset="-122"/>
              <a:cs typeface="Arial" panose="020B0604020202020204" pitchFamily="34" charset="0"/>
            </a:endParaRPr>
          </a:p>
          <a:p>
            <a:endParaRPr lang="en-GB" sz="1100" dirty="0"/>
          </a:p>
        </p:txBody>
      </p:sp>
    </p:spTree>
    <p:extLst>
      <p:ext uri="{BB962C8B-B14F-4D97-AF65-F5344CB8AC3E}">
        <p14:creationId xmlns:p14="http://schemas.microsoft.com/office/powerpoint/2010/main" val="166557520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B32391-1793-691F-A653-6594A22BE50B}"/>
              </a:ext>
            </a:extLst>
          </p:cNvPr>
          <p:cNvSpPr>
            <a:spLocks noGrp="1"/>
          </p:cNvSpPr>
          <p:nvPr>
            <p:ph type="title"/>
          </p:nvPr>
        </p:nvSpPr>
        <p:spPr/>
        <p:txBody>
          <a:bodyPr/>
          <a:lstStyle/>
          <a:p>
            <a:r>
              <a:rPr lang="en-US" dirty="0"/>
              <a:t>Activity 2 – Recommended reading</a:t>
            </a:r>
            <a:endParaRPr lang="en-GB" dirty="0"/>
          </a:p>
        </p:txBody>
      </p:sp>
      <p:sp>
        <p:nvSpPr>
          <p:cNvPr id="3" name="Content Placeholder 2">
            <a:extLst>
              <a:ext uri="{FF2B5EF4-FFF2-40B4-BE49-F238E27FC236}">
                <a16:creationId xmlns:a16="http://schemas.microsoft.com/office/drawing/2014/main" id="{71B1C476-5F33-1CBC-4C39-FE63674A7601}"/>
              </a:ext>
            </a:extLst>
          </p:cNvPr>
          <p:cNvSpPr>
            <a:spLocks noGrp="1"/>
          </p:cNvSpPr>
          <p:nvPr>
            <p:ph idx="1"/>
          </p:nvPr>
        </p:nvSpPr>
        <p:spPr/>
        <p:txBody>
          <a:bodyPr/>
          <a:lstStyle/>
          <a:p>
            <a:r>
              <a:rPr lang="en-GB" sz="1800" kern="100" dirty="0">
                <a:effectLst/>
                <a:latin typeface="Arial" panose="020B0604020202020204" pitchFamily="34" charset="0"/>
                <a:ea typeface="DengXian" panose="02010600030101010101" pitchFamily="2" charset="-122"/>
                <a:cs typeface="Arial" panose="020B0604020202020204" pitchFamily="34" charset="0"/>
              </a:rPr>
              <a:t>"The importance of being earnest: The relationship between research paradigms and philosophical assumptions in business research methodologies" by Morgan, G., &amp; </a:t>
            </a:r>
            <a:r>
              <a:rPr lang="en-GB" sz="1800" kern="100" dirty="0" err="1">
                <a:effectLst/>
                <a:latin typeface="Arial" panose="020B0604020202020204" pitchFamily="34" charset="0"/>
                <a:ea typeface="DengXian" panose="02010600030101010101" pitchFamily="2" charset="-122"/>
                <a:cs typeface="Arial" panose="020B0604020202020204" pitchFamily="34" charset="0"/>
              </a:rPr>
              <a:t>Smircich</a:t>
            </a:r>
            <a:r>
              <a:rPr lang="en-GB" sz="1800" kern="100" dirty="0">
                <a:effectLst/>
                <a:latin typeface="Arial" panose="020B0604020202020204" pitchFamily="34" charset="0"/>
                <a:ea typeface="DengXian" panose="02010600030101010101" pitchFamily="2" charset="-122"/>
                <a:cs typeface="Arial" panose="020B0604020202020204" pitchFamily="34" charset="0"/>
              </a:rPr>
              <a:t>, L. (1980) from Academy of Management Review, 5(4), 491-500 </a:t>
            </a:r>
            <a:r>
              <a:rPr lang="en-GB" sz="1800" kern="100" dirty="0">
                <a:effectLst/>
                <a:latin typeface="Aptos" panose="020B0004020202020204" pitchFamily="34" charset="0"/>
                <a:ea typeface="DengXian" panose="02010600030101010101" pitchFamily="2" charset="-122"/>
                <a:cs typeface="Arial" panose="020B0604020202020204" pitchFamily="34" charset="0"/>
                <a:hlinkClick r:id="rId2"/>
              </a:rPr>
              <a:t>https://www.jstor.org/stable/257453</a:t>
            </a:r>
            <a:endParaRPr lang="en-GB" sz="1800" kern="100" dirty="0">
              <a:latin typeface="Arial" panose="020B0604020202020204" pitchFamily="34" charset="0"/>
              <a:ea typeface="DengXian" panose="02010600030101010101" pitchFamily="2" charset="-122"/>
              <a:cs typeface="Arial" panose="020B0604020202020204" pitchFamily="34" charset="0"/>
            </a:endParaRPr>
          </a:p>
          <a:p>
            <a:endParaRPr lang="en-GB" sz="1800" kern="100" dirty="0">
              <a:effectLst/>
              <a:latin typeface="Aptos" panose="020B0004020202020204" pitchFamily="34" charset="0"/>
              <a:ea typeface="DengXian" panose="02010600030101010101" pitchFamily="2" charset="-122"/>
              <a:cs typeface="Arial" panose="020B0604020202020204" pitchFamily="34" charset="0"/>
            </a:endParaRPr>
          </a:p>
          <a:p>
            <a:endParaRPr lang="en-GB" dirty="0"/>
          </a:p>
        </p:txBody>
      </p:sp>
    </p:spTree>
    <p:extLst>
      <p:ext uri="{BB962C8B-B14F-4D97-AF65-F5344CB8AC3E}">
        <p14:creationId xmlns:p14="http://schemas.microsoft.com/office/powerpoint/2010/main" val="200512678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0" name="Rectangle 29">
            <a:extLst>
              <a:ext uri="{FF2B5EF4-FFF2-40B4-BE49-F238E27FC236}">
                <a16:creationId xmlns:a16="http://schemas.microsoft.com/office/drawing/2014/main" id="{BCED4D40-4B67-4331-AC48-79B82B4A47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900B1FC-00EC-7B16-7111-E6623CA97E9D}"/>
              </a:ext>
            </a:extLst>
          </p:cNvPr>
          <p:cNvSpPr>
            <a:spLocks noGrp="1"/>
          </p:cNvSpPr>
          <p:nvPr>
            <p:ph type="title"/>
          </p:nvPr>
        </p:nvSpPr>
        <p:spPr>
          <a:xfrm>
            <a:off x="638881" y="417576"/>
            <a:ext cx="10909640" cy="1249394"/>
          </a:xfrm>
        </p:spPr>
        <p:txBody>
          <a:bodyPr vert="horz" lIns="91440" tIns="45720" rIns="91440" bIns="45720" rtlCol="0" anchor="ctr">
            <a:normAutofit/>
          </a:bodyPr>
          <a:lstStyle/>
          <a:p>
            <a:pPr algn="ctr"/>
            <a:r>
              <a:rPr lang="en-US" sz="5600" b="1" kern="1200" dirty="0">
                <a:solidFill>
                  <a:schemeClr val="tx1"/>
                </a:solidFill>
                <a:effectLst/>
                <a:latin typeface="+mj-lt"/>
                <a:ea typeface="+mj-ea"/>
                <a:cs typeface="+mj-cs"/>
              </a:rPr>
              <a:t>Paradigm, Methodology And Methods </a:t>
            </a:r>
            <a:endParaRPr lang="en-US" sz="5600" kern="1200" dirty="0">
              <a:solidFill>
                <a:schemeClr val="tx1"/>
              </a:solidFill>
              <a:latin typeface="+mj-lt"/>
              <a:ea typeface="+mj-ea"/>
              <a:cs typeface="+mj-cs"/>
            </a:endParaRPr>
          </a:p>
        </p:txBody>
      </p:sp>
      <p:sp>
        <p:nvSpPr>
          <p:cNvPr id="31" name="sketch line">
            <a:extLst>
              <a:ext uri="{FF2B5EF4-FFF2-40B4-BE49-F238E27FC236}">
                <a16:creationId xmlns:a16="http://schemas.microsoft.com/office/drawing/2014/main" id="{670CEDEF-4F34-412E-84EE-329C1E936A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07702" y="1733454"/>
            <a:ext cx="4572000" cy="18288"/>
          </a:xfrm>
          <a:custGeom>
            <a:avLst/>
            <a:gdLst>
              <a:gd name="connsiteX0" fmla="*/ 0 w 4572000"/>
              <a:gd name="connsiteY0" fmla="*/ 0 h 18288"/>
              <a:gd name="connsiteX1" fmla="*/ 515983 w 4572000"/>
              <a:gd name="connsiteY1" fmla="*/ 0 h 18288"/>
              <a:gd name="connsiteX2" fmla="*/ 1031966 w 4572000"/>
              <a:gd name="connsiteY2" fmla="*/ 0 h 18288"/>
              <a:gd name="connsiteX3" fmla="*/ 1639389 w 4572000"/>
              <a:gd name="connsiteY3" fmla="*/ 0 h 18288"/>
              <a:gd name="connsiteX4" fmla="*/ 2383971 w 4572000"/>
              <a:gd name="connsiteY4" fmla="*/ 0 h 18288"/>
              <a:gd name="connsiteX5" fmla="*/ 2945674 w 4572000"/>
              <a:gd name="connsiteY5" fmla="*/ 0 h 18288"/>
              <a:gd name="connsiteX6" fmla="*/ 3507377 w 4572000"/>
              <a:gd name="connsiteY6" fmla="*/ 0 h 18288"/>
              <a:gd name="connsiteX7" fmla="*/ 4572000 w 4572000"/>
              <a:gd name="connsiteY7" fmla="*/ 0 h 18288"/>
              <a:gd name="connsiteX8" fmla="*/ 4572000 w 4572000"/>
              <a:gd name="connsiteY8" fmla="*/ 18288 h 18288"/>
              <a:gd name="connsiteX9" fmla="*/ 3873137 w 4572000"/>
              <a:gd name="connsiteY9" fmla="*/ 18288 h 18288"/>
              <a:gd name="connsiteX10" fmla="*/ 3311434 w 4572000"/>
              <a:gd name="connsiteY10" fmla="*/ 18288 h 18288"/>
              <a:gd name="connsiteX11" fmla="*/ 2749731 w 4572000"/>
              <a:gd name="connsiteY11" fmla="*/ 18288 h 18288"/>
              <a:gd name="connsiteX12" fmla="*/ 2050869 w 4572000"/>
              <a:gd name="connsiteY12" fmla="*/ 18288 h 18288"/>
              <a:gd name="connsiteX13" fmla="*/ 1306286 w 4572000"/>
              <a:gd name="connsiteY13" fmla="*/ 18288 h 18288"/>
              <a:gd name="connsiteX14" fmla="*/ 790303 w 4572000"/>
              <a:gd name="connsiteY14" fmla="*/ 18288 h 18288"/>
              <a:gd name="connsiteX15" fmla="*/ 0 w 4572000"/>
              <a:gd name="connsiteY15" fmla="*/ 18288 h 18288"/>
              <a:gd name="connsiteX16" fmla="*/ 0 w 457200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572000" h="18288" fill="none" extrusionOk="0">
                <a:moveTo>
                  <a:pt x="0" y="0"/>
                </a:moveTo>
                <a:cubicBezTo>
                  <a:pt x="105156" y="-20963"/>
                  <a:pt x="340432" y="822"/>
                  <a:pt x="515983" y="0"/>
                </a:cubicBezTo>
                <a:cubicBezTo>
                  <a:pt x="691534" y="-822"/>
                  <a:pt x="850679" y="16479"/>
                  <a:pt x="1031966" y="0"/>
                </a:cubicBezTo>
                <a:cubicBezTo>
                  <a:pt x="1213253" y="-16479"/>
                  <a:pt x="1443646" y="-18730"/>
                  <a:pt x="1639389" y="0"/>
                </a:cubicBezTo>
                <a:cubicBezTo>
                  <a:pt x="1835132" y="18730"/>
                  <a:pt x="2159975" y="18531"/>
                  <a:pt x="2383971" y="0"/>
                </a:cubicBezTo>
                <a:cubicBezTo>
                  <a:pt x="2607967" y="-18531"/>
                  <a:pt x="2719096" y="-12030"/>
                  <a:pt x="2945674" y="0"/>
                </a:cubicBezTo>
                <a:cubicBezTo>
                  <a:pt x="3172252" y="12030"/>
                  <a:pt x="3269167" y="27666"/>
                  <a:pt x="3507377" y="0"/>
                </a:cubicBezTo>
                <a:cubicBezTo>
                  <a:pt x="3745587" y="-27666"/>
                  <a:pt x="4116741" y="18705"/>
                  <a:pt x="4572000" y="0"/>
                </a:cubicBezTo>
                <a:cubicBezTo>
                  <a:pt x="4572895" y="8974"/>
                  <a:pt x="4571454" y="9359"/>
                  <a:pt x="4572000" y="18288"/>
                </a:cubicBezTo>
                <a:cubicBezTo>
                  <a:pt x="4374698" y="3942"/>
                  <a:pt x="4098874" y="-11042"/>
                  <a:pt x="3873137" y="18288"/>
                </a:cubicBezTo>
                <a:cubicBezTo>
                  <a:pt x="3647400" y="47618"/>
                  <a:pt x="3517055" y="5421"/>
                  <a:pt x="3311434" y="18288"/>
                </a:cubicBezTo>
                <a:cubicBezTo>
                  <a:pt x="3105813" y="31155"/>
                  <a:pt x="3025168" y="17856"/>
                  <a:pt x="2749731" y="18288"/>
                </a:cubicBezTo>
                <a:cubicBezTo>
                  <a:pt x="2474294" y="18720"/>
                  <a:pt x="2291766" y="-14168"/>
                  <a:pt x="2050869" y="18288"/>
                </a:cubicBezTo>
                <a:cubicBezTo>
                  <a:pt x="1809972" y="50744"/>
                  <a:pt x="1540276" y="46798"/>
                  <a:pt x="1306286" y="18288"/>
                </a:cubicBezTo>
                <a:cubicBezTo>
                  <a:pt x="1072296" y="-10222"/>
                  <a:pt x="972445" y="19645"/>
                  <a:pt x="790303" y="18288"/>
                </a:cubicBezTo>
                <a:cubicBezTo>
                  <a:pt x="608161" y="16931"/>
                  <a:pt x="200981" y="8241"/>
                  <a:pt x="0" y="18288"/>
                </a:cubicBezTo>
                <a:cubicBezTo>
                  <a:pt x="-229" y="14222"/>
                  <a:pt x="509" y="5816"/>
                  <a:pt x="0" y="0"/>
                </a:cubicBezTo>
                <a:close/>
              </a:path>
              <a:path w="4572000" h="18288" stroke="0" extrusionOk="0">
                <a:moveTo>
                  <a:pt x="0" y="0"/>
                </a:moveTo>
                <a:cubicBezTo>
                  <a:pt x="143285" y="-9565"/>
                  <a:pt x="327959" y="-11498"/>
                  <a:pt x="561703" y="0"/>
                </a:cubicBezTo>
                <a:cubicBezTo>
                  <a:pt x="795447" y="11498"/>
                  <a:pt x="838260" y="18255"/>
                  <a:pt x="1077686" y="0"/>
                </a:cubicBezTo>
                <a:cubicBezTo>
                  <a:pt x="1317112" y="-18255"/>
                  <a:pt x="1437472" y="23514"/>
                  <a:pt x="1639389" y="0"/>
                </a:cubicBezTo>
                <a:cubicBezTo>
                  <a:pt x="1841306" y="-23514"/>
                  <a:pt x="2037142" y="-12551"/>
                  <a:pt x="2292531" y="0"/>
                </a:cubicBezTo>
                <a:cubicBezTo>
                  <a:pt x="2547920" y="12551"/>
                  <a:pt x="2810436" y="-20352"/>
                  <a:pt x="2991394" y="0"/>
                </a:cubicBezTo>
                <a:cubicBezTo>
                  <a:pt x="3172352" y="20352"/>
                  <a:pt x="3530025" y="-13347"/>
                  <a:pt x="3735977" y="0"/>
                </a:cubicBezTo>
                <a:cubicBezTo>
                  <a:pt x="3941929" y="13347"/>
                  <a:pt x="4161497" y="34086"/>
                  <a:pt x="4572000" y="0"/>
                </a:cubicBezTo>
                <a:cubicBezTo>
                  <a:pt x="4571545" y="6162"/>
                  <a:pt x="4571903" y="11775"/>
                  <a:pt x="4572000" y="18288"/>
                </a:cubicBezTo>
                <a:cubicBezTo>
                  <a:pt x="4228040" y="36490"/>
                  <a:pt x="4199736" y="42557"/>
                  <a:pt x="3873137" y="18288"/>
                </a:cubicBezTo>
                <a:cubicBezTo>
                  <a:pt x="3546538" y="-5981"/>
                  <a:pt x="3472124" y="16809"/>
                  <a:pt x="3128554" y="18288"/>
                </a:cubicBezTo>
                <a:cubicBezTo>
                  <a:pt x="2784984" y="19767"/>
                  <a:pt x="2735896" y="-17781"/>
                  <a:pt x="2383971" y="18288"/>
                </a:cubicBezTo>
                <a:cubicBezTo>
                  <a:pt x="2032046" y="54357"/>
                  <a:pt x="2019324" y="2920"/>
                  <a:pt x="1867989" y="18288"/>
                </a:cubicBezTo>
                <a:cubicBezTo>
                  <a:pt x="1716654" y="33656"/>
                  <a:pt x="1418675" y="32575"/>
                  <a:pt x="1169126" y="18288"/>
                </a:cubicBezTo>
                <a:cubicBezTo>
                  <a:pt x="919577" y="4001"/>
                  <a:pt x="798537" y="16165"/>
                  <a:pt x="561703" y="18288"/>
                </a:cubicBezTo>
                <a:cubicBezTo>
                  <a:pt x="324869" y="20411"/>
                  <a:pt x="221395" y="-912"/>
                  <a:pt x="0" y="18288"/>
                </a:cubicBezTo>
                <a:cubicBezTo>
                  <a:pt x="766" y="10800"/>
                  <a:pt x="-457" y="8180"/>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3" name="Table 2">
            <a:extLst>
              <a:ext uri="{FF2B5EF4-FFF2-40B4-BE49-F238E27FC236}">
                <a16:creationId xmlns:a16="http://schemas.microsoft.com/office/drawing/2014/main" id="{D39F4481-027D-2949-1C03-990059A860BF}"/>
              </a:ext>
            </a:extLst>
          </p:cNvPr>
          <p:cNvGraphicFramePr>
            <a:graphicFrameLocks noGrp="1"/>
          </p:cNvGraphicFramePr>
          <p:nvPr>
            <p:extLst>
              <p:ext uri="{D42A27DB-BD31-4B8C-83A1-F6EECF244321}">
                <p14:modId xmlns:p14="http://schemas.microsoft.com/office/powerpoint/2010/main" val="867769679"/>
              </p:ext>
            </p:extLst>
          </p:nvPr>
        </p:nvGraphicFramePr>
        <p:xfrm>
          <a:off x="638881" y="2144683"/>
          <a:ext cx="10140766" cy="3685309"/>
        </p:xfrm>
        <a:graphic>
          <a:graphicData uri="http://schemas.openxmlformats.org/drawingml/2006/table">
            <a:tbl>
              <a:tblPr firstRow="1" firstCol="1" bandRow="1"/>
              <a:tblGrid>
                <a:gridCol w="1369147">
                  <a:extLst>
                    <a:ext uri="{9D8B030D-6E8A-4147-A177-3AD203B41FA5}">
                      <a16:colId xmlns:a16="http://schemas.microsoft.com/office/drawing/2014/main" val="44195114"/>
                    </a:ext>
                  </a:extLst>
                </a:gridCol>
                <a:gridCol w="1466062">
                  <a:extLst>
                    <a:ext uri="{9D8B030D-6E8A-4147-A177-3AD203B41FA5}">
                      <a16:colId xmlns:a16="http://schemas.microsoft.com/office/drawing/2014/main" val="4271070651"/>
                    </a:ext>
                  </a:extLst>
                </a:gridCol>
                <a:gridCol w="1426883">
                  <a:extLst>
                    <a:ext uri="{9D8B030D-6E8A-4147-A177-3AD203B41FA5}">
                      <a16:colId xmlns:a16="http://schemas.microsoft.com/office/drawing/2014/main" val="1315422109"/>
                    </a:ext>
                  </a:extLst>
                </a:gridCol>
                <a:gridCol w="1426883">
                  <a:extLst>
                    <a:ext uri="{9D8B030D-6E8A-4147-A177-3AD203B41FA5}">
                      <a16:colId xmlns:a16="http://schemas.microsoft.com/office/drawing/2014/main" val="2372688663"/>
                    </a:ext>
                  </a:extLst>
                </a:gridCol>
                <a:gridCol w="1352651">
                  <a:extLst>
                    <a:ext uri="{9D8B030D-6E8A-4147-A177-3AD203B41FA5}">
                      <a16:colId xmlns:a16="http://schemas.microsoft.com/office/drawing/2014/main" val="110514457"/>
                    </a:ext>
                  </a:extLst>
                </a:gridCol>
                <a:gridCol w="3099140">
                  <a:extLst>
                    <a:ext uri="{9D8B030D-6E8A-4147-A177-3AD203B41FA5}">
                      <a16:colId xmlns:a16="http://schemas.microsoft.com/office/drawing/2014/main" val="4158023292"/>
                    </a:ext>
                  </a:extLst>
                </a:gridCol>
              </a:tblGrid>
              <a:tr h="1078594">
                <a:tc>
                  <a:txBody>
                    <a:bodyPr/>
                    <a:lstStyle/>
                    <a:p>
                      <a:pPr marL="0" marR="0" algn="ctr">
                        <a:lnSpc>
                          <a:spcPct val="115000"/>
                        </a:lnSpc>
                        <a:spcAft>
                          <a:spcPts val="800"/>
                        </a:spcAft>
                        <a:buNone/>
                      </a:pPr>
                      <a:r>
                        <a:rPr lang="en-GB" sz="1400" b="1" kern="0" dirty="0">
                          <a:effectLst/>
                          <a:latin typeface="Arial" panose="020B0604020202020204" pitchFamily="34" charset="0"/>
                          <a:ea typeface="Times New Roman" panose="02020603050405020304" pitchFamily="18" charset="0"/>
                          <a:cs typeface="Arial" panose="020B0604020202020204" pitchFamily="34" charset="0"/>
                        </a:rPr>
                        <a:t>Research Paradigm</a:t>
                      </a:r>
                      <a:endParaRPr lang="en-GB" sz="1400" kern="100" dirty="0">
                        <a:effectLst/>
                        <a:latin typeface="Aptos" panose="020B0004020202020204" pitchFamily="34" charset="0"/>
                        <a:ea typeface="DengXian" panose="02010600030101010101" pitchFamily="2" charset="-122"/>
                        <a:cs typeface="Arial" panose="020B0604020202020204" pitchFamily="34" charset="0"/>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lnSpc>
                          <a:spcPct val="115000"/>
                        </a:lnSpc>
                        <a:spcAft>
                          <a:spcPts val="800"/>
                        </a:spcAft>
                        <a:buNone/>
                      </a:pPr>
                      <a:r>
                        <a:rPr lang="en-GB" sz="1400" b="1" kern="0" dirty="0">
                          <a:effectLst/>
                          <a:latin typeface="Arial" panose="020B0604020202020204" pitchFamily="34" charset="0"/>
                          <a:ea typeface="Times New Roman" panose="02020603050405020304" pitchFamily="18" charset="0"/>
                          <a:cs typeface="Arial" panose="020B0604020202020204" pitchFamily="34" charset="0"/>
                        </a:rPr>
                        <a:t>Epistemological </a:t>
                      </a:r>
                      <a:endParaRPr lang="en-GB" sz="1400" kern="100" dirty="0">
                        <a:effectLst/>
                        <a:latin typeface="Aptos" panose="020B0004020202020204" pitchFamily="34" charset="0"/>
                        <a:ea typeface="DengXian" panose="02010600030101010101" pitchFamily="2" charset="-122"/>
                        <a:cs typeface="Arial" panose="020B0604020202020204" pitchFamily="34" charset="0"/>
                      </a:endParaRPr>
                    </a:p>
                    <a:p>
                      <a:pPr marL="0" marR="0" algn="ctr">
                        <a:lnSpc>
                          <a:spcPct val="115000"/>
                        </a:lnSpc>
                        <a:spcAft>
                          <a:spcPts val="800"/>
                        </a:spcAft>
                        <a:buNone/>
                      </a:pPr>
                      <a:r>
                        <a:rPr lang="en-GB" sz="1400" b="1" kern="0" dirty="0">
                          <a:effectLst/>
                          <a:latin typeface="Arial" panose="020B0604020202020204" pitchFamily="34" charset="0"/>
                          <a:ea typeface="Times New Roman" panose="02020603050405020304" pitchFamily="18" charset="0"/>
                          <a:cs typeface="Arial" panose="020B0604020202020204" pitchFamily="34" charset="0"/>
                        </a:rPr>
                        <a:t>Position</a:t>
                      </a:r>
                      <a:endParaRPr lang="en-GB" sz="1400" kern="100" dirty="0">
                        <a:effectLst/>
                        <a:latin typeface="Aptos" panose="020B0004020202020204" pitchFamily="34" charset="0"/>
                        <a:ea typeface="DengXian" panose="02010600030101010101" pitchFamily="2" charset="-122"/>
                        <a:cs typeface="Arial" panose="020B0604020202020204" pitchFamily="34" charset="0"/>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lnSpc>
                          <a:spcPct val="115000"/>
                        </a:lnSpc>
                        <a:spcAft>
                          <a:spcPts val="800"/>
                        </a:spcAft>
                        <a:buNone/>
                      </a:pPr>
                      <a:endParaRPr lang="en-GB" sz="1400" b="1" kern="0" dirty="0">
                        <a:effectLst/>
                        <a:latin typeface="Arial" panose="020B0604020202020204" pitchFamily="34" charset="0"/>
                        <a:ea typeface="Times New Roman" panose="02020603050405020304" pitchFamily="18" charset="0"/>
                        <a:cs typeface="Arial" panose="020B0604020202020204" pitchFamily="34" charset="0"/>
                      </a:endParaRPr>
                    </a:p>
                    <a:p>
                      <a:pPr marL="0" marR="0" algn="ctr">
                        <a:lnSpc>
                          <a:spcPct val="115000"/>
                        </a:lnSpc>
                        <a:spcAft>
                          <a:spcPts val="800"/>
                        </a:spcAft>
                        <a:buNone/>
                      </a:pPr>
                      <a:r>
                        <a:rPr lang="en-GB" sz="1400" b="1" kern="0" dirty="0">
                          <a:effectLst/>
                          <a:latin typeface="Arial" panose="020B0604020202020204" pitchFamily="34" charset="0"/>
                          <a:ea typeface="Times New Roman" panose="02020603050405020304" pitchFamily="18" charset="0"/>
                          <a:cs typeface="Arial" panose="020B0604020202020204" pitchFamily="34" charset="0"/>
                        </a:rPr>
                        <a:t>Methodology</a:t>
                      </a:r>
                      <a:endParaRPr lang="en-GB" sz="1400" kern="100" dirty="0">
                        <a:effectLst/>
                        <a:latin typeface="Aptos" panose="020B0004020202020204" pitchFamily="34" charset="0"/>
                        <a:ea typeface="DengXian" panose="02010600030101010101" pitchFamily="2" charset="-122"/>
                        <a:cs typeface="Arial" panose="020B0604020202020204" pitchFamily="34" charset="0"/>
                      </a:endParaRPr>
                    </a:p>
                  </a:txBody>
                  <a:tcPr marL="9525" marR="9525" marT="9525" marB="9525">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lnSpc>
                          <a:spcPct val="115000"/>
                        </a:lnSpc>
                        <a:spcAft>
                          <a:spcPts val="800"/>
                        </a:spcAft>
                        <a:buNone/>
                      </a:pPr>
                      <a:r>
                        <a:rPr lang="en-GB" sz="1400" b="1" kern="0">
                          <a:effectLst/>
                          <a:latin typeface="Arial" panose="020B0604020202020204" pitchFamily="34" charset="0"/>
                          <a:ea typeface="Times New Roman" panose="02020603050405020304" pitchFamily="18" charset="0"/>
                          <a:cs typeface="Arial" panose="020B0604020202020204" pitchFamily="34" charset="0"/>
                        </a:rPr>
                        <a:t>Research Design Focus</a:t>
                      </a:r>
                      <a:endParaRPr lang="en-GB" sz="1400" kern="100">
                        <a:effectLst/>
                        <a:latin typeface="Aptos" panose="020B0004020202020204" pitchFamily="34" charset="0"/>
                        <a:ea typeface="DengXian" panose="02010600030101010101" pitchFamily="2" charset="-122"/>
                        <a:cs typeface="Arial" panose="020B0604020202020204" pitchFamily="34" charset="0"/>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lnSpc>
                          <a:spcPct val="115000"/>
                        </a:lnSpc>
                        <a:spcAft>
                          <a:spcPts val="800"/>
                        </a:spcAft>
                        <a:buNone/>
                      </a:pPr>
                      <a:r>
                        <a:rPr lang="en-GB" sz="1400" b="1" kern="0">
                          <a:effectLst/>
                          <a:latin typeface="Arial" panose="020B0604020202020204" pitchFamily="34" charset="0"/>
                          <a:ea typeface="Times New Roman" panose="02020603050405020304" pitchFamily="18" charset="0"/>
                          <a:cs typeface="Arial" panose="020B0604020202020204" pitchFamily="34" charset="0"/>
                        </a:rPr>
                        <a:t>Quality Criteria</a:t>
                      </a:r>
                      <a:endParaRPr lang="en-GB" sz="1400" kern="100">
                        <a:effectLst/>
                        <a:latin typeface="Aptos" panose="020B0004020202020204" pitchFamily="34" charset="0"/>
                        <a:ea typeface="DengXian" panose="02010600030101010101" pitchFamily="2" charset="-122"/>
                        <a:cs typeface="Arial" panose="020B0604020202020204" pitchFamily="34" charset="0"/>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lnSpc>
                          <a:spcPct val="115000"/>
                        </a:lnSpc>
                        <a:spcAft>
                          <a:spcPts val="800"/>
                        </a:spcAft>
                        <a:buNone/>
                      </a:pPr>
                      <a:r>
                        <a:rPr lang="en-GB" sz="1400" b="1" kern="0">
                          <a:effectLst/>
                          <a:latin typeface="Arial" panose="020B0604020202020204" pitchFamily="34" charset="0"/>
                          <a:ea typeface="Times New Roman" panose="02020603050405020304" pitchFamily="18" charset="0"/>
                          <a:cs typeface="Arial" panose="020B0604020202020204" pitchFamily="34" charset="0"/>
                        </a:rPr>
                        <a:t>Key Characteristics</a:t>
                      </a:r>
                      <a:endParaRPr lang="en-GB" sz="1400" kern="100">
                        <a:effectLst/>
                        <a:latin typeface="Aptos" panose="020B0004020202020204" pitchFamily="34" charset="0"/>
                        <a:ea typeface="DengXian" panose="02010600030101010101" pitchFamily="2" charset="-122"/>
                        <a:cs typeface="Arial" panose="020B0604020202020204" pitchFamily="34" charset="0"/>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386768504"/>
                  </a:ext>
                </a:extLst>
              </a:tr>
              <a:tr h="437357">
                <a:tc>
                  <a:txBody>
                    <a:bodyPr/>
                    <a:lstStyle/>
                    <a:p>
                      <a:pPr marL="0" marR="0" algn="l">
                        <a:lnSpc>
                          <a:spcPct val="115000"/>
                        </a:lnSpc>
                        <a:spcAft>
                          <a:spcPts val="800"/>
                        </a:spcAft>
                        <a:buNone/>
                      </a:pPr>
                      <a:r>
                        <a:rPr lang="en-GB" sz="1400" kern="0">
                          <a:effectLst/>
                          <a:latin typeface="Arial" panose="020B0604020202020204" pitchFamily="34" charset="0"/>
                          <a:ea typeface="Times New Roman" panose="02020603050405020304" pitchFamily="18" charset="0"/>
                          <a:cs typeface="Arial" panose="020B0604020202020204" pitchFamily="34" charset="0"/>
                        </a:rPr>
                        <a:t>Positivism</a:t>
                      </a:r>
                      <a:endParaRPr lang="en-GB" sz="1400" kern="100">
                        <a:effectLst/>
                        <a:latin typeface="Aptos" panose="020B0004020202020204" pitchFamily="34" charset="0"/>
                        <a:ea typeface="DengXian" panose="02010600030101010101" pitchFamily="2" charset="-122"/>
                        <a:cs typeface="Arial" panose="020B0604020202020204" pitchFamily="34" charset="0"/>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l">
                        <a:lnSpc>
                          <a:spcPct val="115000"/>
                        </a:lnSpc>
                        <a:spcAft>
                          <a:spcPts val="800"/>
                        </a:spcAft>
                        <a:buNone/>
                      </a:pPr>
                      <a:r>
                        <a:rPr lang="en-GB" sz="1400" kern="0" dirty="0">
                          <a:effectLst/>
                          <a:latin typeface="Arial" panose="020B0604020202020204" pitchFamily="34" charset="0"/>
                          <a:ea typeface="Times New Roman" panose="02020603050405020304" pitchFamily="18" charset="0"/>
                          <a:cs typeface="Arial" panose="020B0604020202020204" pitchFamily="34" charset="0"/>
                        </a:rPr>
                        <a:t> </a:t>
                      </a:r>
                      <a:endParaRPr lang="en-GB" sz="1400" kern="100" dirty="0">
                        <a:effectLst/>
                        <a:latin typeface="Aptos" panose="020B0004020202020204" pitchFamily="34" charset="0"/>
                        <a:ea typeface="DengXian" panose="02010600030101010101" pitchFamily="2" charset="-122"/>
                        <a:cs typeface="Arial" panose="020B0604020202020204" pitchFamily="34" charset="0"/>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l">
                        <a:lnSpc>
                          <a:spcPct val="115000"/>
                        </a:lnSpc>
                        <a:spcAft>
                          <a:spcPts val="800"/>
                        </a:spcAft>
                        <a:buNone/>
                      </a:pPr>
                      <a:r>
                        <a:rPr lang="en-GB" sz="1400" kern="0">
                          <a:effectLst/>
                          <a:latin typeface="Arial" panose="020B0604020202020204" pitchFamily="34" charset="0"/>
                          <a:ea typeface="Times New Roman" panose="02020603050405020304" pitchFamily="18" charset="0"/>
                          <a:cs typeface="Arial" panose="020B0604020202020204" pitchFamily="34" charset="0"/>
                        </a:rPr>
                        <a:t> </a:t>
                      </a:r>
                      <a:endParaRPr lang="en-GB" sz="1400" kern="100">
                        <a:effectLst/>
                        <a:latin typeface="Aptos" panose="020B0004020202020204" pitchFamily="34" charset="0"/>
                        <a:ea typeface="DengXian" panose="02010600030101010101" pitchFamily="2" charset="-122"/>
                        <a:cs typeface="Arial" panose="020B0604020202020204" pitchFamily="34" charset="0"/>
                      </a:endParaRPr>
                    </a:p>
                  </a:txBody>
                  <a:tcPr marL="9525" marR="9525" marT="9525" marB="9525">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l">
                        <a:lnSpc>
                          <a:spcPct val="115000"/>
                        </a:lnSpc>
                        <a:spcAft>
                          <a:spcPts val="800"/>
                        </a:spcAft>
                        <a:buNone/>
                      </a:pPr>
                      <a:r>
                        <a:rPr lang="en-GB" sz="1400" kern="0" dirty="0">
                          <a:effectLst/>
                          <a:latin typeface="Arial" panose="020B0604020202020204" pitchFamily="34" charset="0"/>
                          <a:ea typeface="Times New Roman" panose="02020603050405020304" pitchFamily="18" charset="0"/>
                          <a:cs typeface="Arial" panose="020B0604020202020204" pitchFamily="34" charset="0"/>
                        </a:rPr>
                        <a:t> </a:t>
                      </a:r>
                      <a:endParaRPr lang="en-GB" sz="1400" kern="100" dirty="0">
                        <a:effectLst/>
                        <a:latin typeface="Aptos" panose="020B0004020202020204" pitchFamily="34" charset="0"/>
                        <a:ea typeface="DengXian" panose="02010600030101010101" pitchFamily="2" charset="-122"/>
                        <a:cs typeface="Arial" panose="020B0604020202020204" pitchFamily="34" charset="0"/>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l">
                        <a:lnSpc>
                          <a:spcPct val="115000"/>
                        </a:lnSpc>
                        <a:spcAft>
                          <a:spcPts val="800"/>
                        </a:spcAft>
                        <a:buNone/>
                      </a:pPr>
                      <a:r>
                        <a:rPr lang="en-GB" sz="1400" kern="0">
                          <a:effectLst/>
                          <a:latin typeface="Arial" panose="020B0604020202020204" pitchFamily="34" charset="0"/>
                          <a:ea typeface="Times New Roman" panose="02020603050405020304" pitchFamily="18" charset="0"/>
                          <a:cs typeface="Arial" panose="020B0604020202020204" pitchFamily="34" charset="0"/>
                        </a:rPr>
                        <a:t> </a:t>
                      </a:r>
                      <a:endParaRPr lang="en-GB" sz="1400" kern="100">
                        <a:effectLst/>
                        <a:latin typeface="Aptos" panose="020B0004020202020204" pitchFamily="34" charset="0"/>
                        <a:ea typeface="DengXian" panose="02010600030101010101" pitchFamily="2" charset="-122"/>
                        <a:cs typeface="Arial" panose="020B0604020202020204" pitchFamily="34" charset="0"/>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l">
                        <a:lnSpc>
                          <a:spcPct val="115000"/>
                        </a:lnSpc>
                        <a:spcAft>
                          <a:spcPts val="800"/>
                        </a:spcAft>
                        <a:buNone/>
                      </a:pPr>
                      <a:r>
                        <a:rPr lang="en-GB" sz="1400" kern="0">
                          <a:effectLst/>
                          <a:latin typeface="Arial" panose="020B0604020202020204" pitchFamily="34" charset="0"/>
                          <a:ea typeface="Times New Roman" panose="02020603050405020304" pitchFamily="18" charset="0"/>
                          <a:cs typeface="Arial" panose="020B0604020202020204" pitchFamily="34" charset="0"/>
                        </a:rPr>
                        <a:t> </a:t>
                      </a:r>
                      <a:endParaRPr lang="en-GB" sz="1400" kern="100">
                        <a:effectLst/>
                        <a:latin typeface="Aptos" panose="020B0004020202020204" pitchFamily="34" charset="0"/>
                        <a:ea typeface="DengXian" panose="02010600030101010101" pitchFamily="2" charset="-122"/>
                        <a:cs typeface="Arial" panose="020B0604020202020204" pitchFamily="34" charset="0"/>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526245224"/>
                  </a:ext>
                </a:extLst>
              </a:tr>
              <a:tr h="437357">
                <a:tc>
                  <a:txBody>
                    <a:bodyPr/>
                    <a:lstStyle/>
                    <a:p>
                      <a:pPr marL="0" marR="0" algn="l">
                        <a:lnSpc>
                          <a:spcPct val="115000"/>
                        </a:lnSpc>
                        <a:spcAft>
                          <a:spcPts val="800"/>
                        </a:spcAft>
                        <a:buNone/>
                      </a:pPr>
                      <a:r>
                        <a:rPr lang="en-GB" sz="1400" kern="0">
                          <a:effectLst/>
                          <a:latin typeface="Arial" panose="020B0604020202020204" pitchFamily="34" charset="0"/>
                          <a:ea typeface="Times New Roman" panose="02020603050405020304" pitchFamily="18" charset="0"/>
                          <a:cs typeface="Arial" panose="020B0604020202020204" pitchFamily="34" charset="0"/>
                        </a:rPr>
                        <a:t>Interpretivism</a:t>
                      </a:r>
                      <a:endParaRPr lang="en-GB" sz="1400" kern="100">
                        <a:effectLst/>
                        <a:latin typeface="Aptos" panose="020B0004020202020204" pitchFamily="34" charset="0"/>
                        <a:ea typeface="DengXian" panose="02010600030101010101" pitchFamily="2" charset="-122"/>
                        <a:cs typeface="Arial" panose="020B0604020202020204" pitchFamily="34" charset="0"/>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l">
                        <a:lnSpc>
                          <a:spcPct val="115000"/>
                        </a:lnSpc>
                        <a:spcAft>
                          <a:spcPts val="800"/>
                        </a:spcAft>
                        <a:buNone/>
                      </a:pPr>
                      <a:r>
                        <a:rPr lang="en-GB" sz="1400" kern="0">
                          <a:effectLst/>
                          <a:latin typeface="Arial" panose="020B0604020202020204" pitchFamily="34" charset="0"/>
                          <a:ea typeface="Times New Roman" panose="02020603050405020304" pitchFamily="18" charset="0"/>
                          <a:cs typeface="Arial" panose="020B0604020202020204" pitchFamily="34" charset="0"/>
                        </a:rPr>
                        <a:t> </a:t>
                      </a:r>
                      <a:endParaRPr lang="en-GB" sz="1400" kern="100">
                        <a:effectLst/>
                        <a:latin typeface="Aptos" panose="020B0004020202020204" pitchFamily="34" charset="0"/>
                        <a:ea typeface="DengXian" panose="02010600030101010101" pitchFamily="2" charset="-122"/>
                        <a:cs typeface="Arial" panose="020B0604020202020204" pitchFamily="34" charset="0"/>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l">
                        <a:lnSpc>
                          <a:spcPct val="115000"/>
                        </a:lnSpc>
                        <a:spcAft>
                          <a:spcPts val="800"/>
                        </a:spcAft>
                        <a:buNone/>
                      </a:pPr>
                      <a:r>
                        <a:rPr lang="en-GB" sz="1400" kern="0" dirty="0">
                          <a:effectLst/>
                          <a:latin typeface="Arial" panose="020B0604020202020204" pitchFamily="34" charset="0"/>
                          <a:ea typeface="Times New Roman" panose="02020603050405020304" pitchFamily="18" charset="0"/>
                          <a:cs typeface="Arial" panose="020B0604020202020204" pitchFamily="34" charset="0"/>
                        </a:rPr>
                        <a:t> </a:t>
                      </a:r>
                      <a:endParaRPr lang="en-GB" sz="1400" kern="100" dirty="0">
                        <a:effectLst/>
                        <a:latin typeface="Aptos" panose="020B0004020202020204" pitchFamily="34" charset="0"/>
                        <a:ea typeface="DengXian" panose="02010600030101010101" pitchFamily="2" charset="-122"/>
                        <a:cs typeface="Arial" panose="020B0604020202020204" pitchFamily="34" charset="0"/>
                      </a:endParaRPr>
                    </a:p>
                  </a:txBody>
                  <a:tcPr marL="9525" marR="9525" marT="9525" marB="9525">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l">
                        <a:lnSpc>
                          <a:spcPct val="115000"/>
                        </a:lnSpc>
                        <a:spcAft>
                          <a:spcPts val="800"/>
                        </a:spcAft>
                        <a:buNone/>
                      </a:pPr>
                      <a:r>
                        <a:rPr lang="en-GB" sz="1400" kern="0" dirty="0">
                          <a:effectLst/>
                          <a:latin typeface="Arial" panose="020B0604020202020204" pitchFamily="34" charset="0"/>
                          <a:ea typeface="Times New Roman" panose="02020603050405020304" pitchFamily="18" charset="0"/>
                          <a:cs typeface="Arial" panose="020B0604020202020204" pitchFamily="34" charset="0"/>
                        </a:rPr>
                        <a:t> </a:t>
                      </a:r>
                      <a:endParaRPr lang="en-GB" sz="1400" kern="100" dirty="0">
                        <a:effectLst/>
                        <a:latin typeface="Aptos" panose="020B0004020202020204" pitchFamily="34" charset="0"/>
                        <a:ea typeface="DengXian" panose="02010600030101010101" pitchFamily="2" charset="-122"/>
                        <a:cs typeface="Arial" panose="020B0604020202020204" pitchFamily="34" charset="0"/>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l">
                        <a:lnSpc>
                          <a:spcPct val="115000"/>
                        </a:lnSpc>
                        <a:spcAft>
                          <a:spcPts val="800"/>
                        </a:spcAft>
                        <a:buNone/>
                      </a:pPr>
                      <a:r>
                        <a:rPr lang="en-GB" sz="1400" kern="0">
                          <a:effectLst/>
                          <a:latin typeface="Arial" panose="020B0604020202020204" pitchFamily="34" charset="0"/>
                          <a:ea typeface="Times New Roman" panose="02020603050405020304" pitchFamily="18" charset="0"/>
                          <a:cs typeface="Arial" panose="020B0604020202020204" pitchFamily="34" charset="0"/>
                        </a:rPr>
                        <a:t> </a:t>
                      </a:r>
                      <a:endParaRPr lang="en-GB" sz="1400" kern="100">
                        <a:effectLst/>
                        <a:latin typeface="Aptos" panose="020B0004020202020204" pitchFamily="34" charset="0"/>
                        <a:ea typeface="DengXian" panose="02010600030101010101" pitchFamily="2" charset="-122"/>
                        <a:cs typeface="Arial" panose="020B0604020202020204" pitchFamily="34" charset="0"/>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l">
                        <a:lnSpc>
                          <a:spcPct val="115000"/>
                        </a:lnSpc>
                        <a:spcAft>
                          <a:spcPts val="800"/>
                        </a:spcAft>
                        <a:buNone/>
                      </a:pPr>
                      <a:r>
                        <a:rPr lang="en-GB" sz="1400" kern="0">
                          <a:effectLst/>
                          <a:latin typeface="Arial" panose="020B0604020202020204" pitchFamily="34" charset="0"/>
                          <a:ea typeface="Times New Roman" panose="02020603050405020304" pitchFamily="18" charset="0"/>
                          <a:cs typeface="Arial" panose="020B0604020202020204" pitchFamily="34" charset="0"/>
                        </a:rPr>
                        <a:t> </a:t>
                      </a:r>
                      <a:endParaRPr lang="en-GB" sz="1400" kern="100">
                        <a:effectLst/>
                        <a:latin typeface="Aptos" panose="020B0004020202020204" pitchFamily="34" charset="0"/>
                        <a:ea typeface="DengXian" panose="02010600030101010101" pitchFamily="2" charset="-122"/>
                        <a:cs typeface="Arial" panose="020B0604020202020204" pitchFamily="34" charset="0"/>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789780008"/>
                  </a:ext>
                </a:extLst>
              </a:tr>
              <a:tr h="857287">
                <a:tc>
                  <a:txBody>
                    <a:bodyPr/>
                    <a:lstStyle/>
                    <a:p>
                      <a:pPr marL="0" marR="0" algn="l">
                        <a:lnSpc>
                          <a:spcPct val="115000"/>
                        </a:lnSpc>
                        <a:spcAft>
                          <a:spcPts val="800"/>
                        </a:spcAft>
                        <a:buNone/>
                      </a:pPr>
                      <a:r>
                        <a:rPr lang="en-GB" sz="1400" kern="0">
                          <a:effectLst/>
                          <a:latin typeface="Arial" panose="020B0604020202020204" pitchFamily="34" charset="0"/>
                          <a:ea typeface="Times New Roman" panose="02020603050405020304" pitchFamily="18" charset="0"/>
                          <a:cs typeface="Arial" panose="020B0604020202020204" pitchFamily="34" charset="0"/>
                        </a:rPr>
                        <a:t>Social Constructionism</a:t>
                      </a:r>
                      <a:endParaRPr lang="en-GB" sz="1400" kern="100">
                        <a:effectLst/>
                        <a:latin typeface="Aptos" panose="020B0004020202020204" pitchFamily="34" charset="0"/>
                        <a:ea typeface="DengXian" panose="02010600030101010101" pitchFamily="2" charset="-122"/>
                        <a:cs typeface="Arial" panose="020B0604020202020204" pitchFamily="34" charset="0"/>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l">
                        <a:lnSpc>
                          <a:spcPct val="115000"/>
                        </a:lnSpc>
                        <a:spcAft>
                          <a:spcPts val="800"/>
                        </a:spcAft>
                        <a:buNone/>
                      </a:pPr>
                      <a:r>
                        <a:rPr lang="en-GB" sz="1400" kern="0">
                          <a:effectLst/>
                          <a:latin typeface="Arial" panose="020B0604020202020204" pitchFamily="34" charset="0"/>
                          <a:ea typeface="Times New Roman" panose="02020603050405020304" pitchFamily="18" charset="0"/>
                          <a:cs typeface="Arial" panose="020B0604020202020204" pitchFamily="34" charset="0"/>
                        </a:rPr>
                        <a:t> </a:t>
                      </a:r>
                      <a:endParaRPr lang="en-GB" sz="1400" kern="100">
                        <a:effectLst/>
                        <a:latin typeface="Aptos" panose="020B0004020202020204" pitchFamily="34" charset="0"/>
                        <a:ea typeface="DengXian" panose="02010600030101010101" pitchFamily="2" charset="-122"/>
                        <a:cs typeface="Arial" panose="020B0604020202020204" pitchFamily="34" charset="0"/>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l">
                        <a:lnSpc>
                          <a:spcPct val="115000"/>
                        </a:lnSpc>
                        <a:spcAft>
                          <a:spcPts val="800"/>
                        </a:spcAft>
                        <a:buNone/>
                      </a:pPr>
                      <a:r>
                        <a:rPr lang="en-GB" sz="1400" kern="0">
                          <a:effectLst/>
                          <a:latin typeface="Arial" panose="020B0604020202020204" pitchFamily="34" charset="0"/>
                          <a:ea typeface="Times New Roman" panose="02020603050405020304" pitchFamily="18" charset="0"/>
                          <a:cs typeface="Arial" panose="020B0604020202020204" pitchFamily="34" charset="0"/>
                        </a:rPr>
                        <a:t> </a:t>
                      </a:r>
                      <a:endParaRPr lang="en-GB" sz="1400" kern="100">
                        <a:effectLst/>
                        <a:latin typeface="Aptos" panose="020B0004020202020204" pitchFamily="34" charset="0"/>
                        <a:ea typeface="DengXian" panose="02010600030101010101" pitchFamily="2" charset="-122"/>
                        <a:cs typeface="Arial" panose="020B0604020202020204" pitchFamily="34" charset="0"/>
                      </a:endParaRPr>
                    </a:p>
                  </a:txBody>
                  <a:tcPr marL="9525" marR="9525" marT="9525" marB="9525">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l">
                        <a:lnSpc>
                          <a:spcPct val="115000"/>
                        </a:lnSpc>
                        <a:spcAft>
                          <a:spcPts val="800"/>
                        </a:spcAft>
                        <a:buNone/>
                      </a:pPr>
                      <a:r>
                        <a:rPr lang="en-GB" sz="1400" kern="0">
                          <a:effectLst/>
                          <a:latin typeface="Arial" panose="020B0604020202020204" pitchFamily="34" charset="0"/>
                          <a:ea typeface="Times New Roman" panose="02020603050405020304" pitchFamily="18" charset="0"/>
                          <a:cs typeface="Arial" panose="020B0604020202020204" pitchFamily="34" charset="0"/>
                        </a:rPr>
                        <a:t> </a:t>
                      </a:r>
                      <a:endParaRPr lang="en-GB" sz="1400" kern="100">
                        <a:effectLst/>
                        <a:latin typeface="Aptos" panose="020B0004020202020204" pitchFamily="34" charset="0"/>
                        <a:ea typeface="DengXian" panose="02010600030101010101" pitchFamily="2" charset="-122"/>
                        <a:cs typeface="Arial" panose="020B0604020202020204" pitchFamily="34" charset="0"/>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l">
                        <a:lnSpc>
                          <a:spcPct val="115000"/>
                        </a:lnSpc>
                        <a:spcAft>
                          <a:spcPts val="800"/>
                        </a:spcAft>
                        <a:buNone/>
                      </a:pPr>
                      <a:r>
                        <a:rPr lang="en-GB" sz="1400" kern="0" dirty="0">
                          <a:effectLst/>
                          <a:latin typeface="Arial" panose="020B0604020202020204" pitchFamily="34" charset="0"/>
                          <a:ea typeface="Times New Roman" panose="02020603050405020304" pitchFamily="18" charset="0"/>
                          <a:cs typeface="Arial" panose="020B0604020202020204" pitchFamily="34" charset="0"/>
                        </a:rPr>
                        <a:t> </a:t>
                      </a:r>
                      <a:endParaRPr lang="en-GB" sz="1400" kern="100" dirty="0">
                        <a:effectLst/>
                        <a:latin typeface="Aptos" panose="020B0004020202020204" pitchFamily="34" charset="0"/>
                        <a:ea typeface="DengXian" panose="02010600030101010101" pitchFamily="2" charset="-122"/>
                        <a:cs typeface="Arial" panose="020B0604020202020204" pitchFamily="34" charset="0"/>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l">
                        <a:lnSpc>
                          <a:spcPct val="115000"/>
                        </a:lnSpc>
                        <a:spcAft>
                          <a:spcPts val="800"/>
                        </a:spcAft>
                        <a:buNone/>
                      </a:pPr>
                      <a:r>
                        <a:rPr lang="en-GB" sz="1400" kern="0" dirty="0">
                          <a:effectLst/>
                          <a:latin typeface="Arial" panose="020B0604020202020204" pitchFamily="34" charset="0"/>
                          <a:ea typeface="Times New Roman" panose="02020603050405020304" pitchFamily="18" charset="0"/>
                          <a:cs typeface="Arial" panose="020B0604020202020204" pitchFamily="34" charset="0"/>
                        </a:rPr>
                        <a:t> </a:t>
                      </a:r>
                      <a:endParaRPr lang="en-GB" sz="1400" kern="100" dirty="0">
                        <a:effectLst/>
                        <a:latin typeface="Aptos" panose="020B0004020202020204" pitchFamily="34" charset="0"/>
                        <a:ea typeface="DengXian" panose="02010600030101010101" pitchFamily="2" charset="-122"/>
                        <a:cs typeface="Arial" panose="020B0604020202020204" pitchFamily="34" charset="0"/>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866322581"/>
                  </a:ext>
                </a:extLst>
              </a:tr>
              <a:tr h="437357">
                <a:tc>
                  <a:txBody>
                    <a:bodyPr/>
                    <a:lstStyle/>
                    <a:p>
                      <a:pPr marL="0" marR="0" algn="l">
                        <a:lnSpc>
                          <a:spcPct val="115000"/>
                        </a:lnSpc>
                        <a:spcAft>
                          <a:spcPts val="800"/>
                        </a:spcAft>
                        <a:buNone/>
                      </a:pPr>
                      <a:r>
                        <a:rPr lang="en-GB" sz="1400" kern="0">
                          <a:effectLst/>
                          <a:latin typeface="Arial" panose="020B0604020202020204" pitchFamily="34" charset="0"/>
                          <a:ea typeface="Times New Roman" panose="02020603050405020304" pitchFamily="18" charset="0"/>
                          <a:cs typeface="Arial" panose="020B0604020202020204" pitchFamily="34" charset="0"/>
                        </a:rPr>
                        <a:t>Critical Realism</a:t>
                      </a:r>
                      <a:endParaRPr lang="en-GB" sz="1400" kern="100">
                        <a:effectLst/>
                        <a:latin typeface="Aptos" panose="020B0004020202020204" pitchFamily="34" charset="0"/>
                        <a:ea typeface="DengXian" panose="02010600030101010101" pitchFamily="2" charset="-122"/>
                        <a:cs typeface="Arial" panose="020B0604020202020204" pitchFamily="34" charset="0"/>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l">
                        <a:lnSpc>
                          <a:spcPct val="115000"/>
                        </a:lnSpc>
                        <a:spcAft>
                          <a:spcPts val="800"/>
                        </a:spcAft>
                        <a:buNone/>
                      </a:pPr>
                      <a:r>
                        <a:rPr lang="en-GB" sz="1400" kern="0">
                          <a:effectLst/>
                          <a:latin typeface="Arial" panose="020B0604020202020204" pitchFamily="34" charset="0"/>
                          <a:ea typeface="Times New Roman" panose="02020603050405020304" pitchFamily="18" charset="0"/>
                          <a:cs typeface="Arial" panose="020B0604020202020204" pitchFamily="34" charset="0"/>
                        </a:rPr>
                        <a:t> </a:t>
                      </a:r>
                      <a:endParaRPr lang="en-GB" sz="1400" kern="100">
                        <a:effectLst/>
                        <a:latin typeface="Aptos" panose="020B0004020202020204" pitchFamily="34" charset="0"/>
                        <a:ea typeface="DengXian" panose="02010600030101010101" pitchFamily="2" charset="-122"/>
                        <a:cs typeface="Arial" panose="020B0604020202020204" pitchFamily="34" charset="0"/>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l">
                        <a:lnSpc>
                          <a:spcPct val="115000"/>
                        </a:lnSpc>
                        <a:spcAft>
                          <a:spcPts val="800"/>
                        </a:spcAft>
                        <a:buNone/>
                      </a:pPr>
                      <a:r>
                        <a:rPr lang="en-GB" sz="1400" kern="0">
                          <a:effectLst/>
                          <a:latin typeface="Arial" panose="020B0604020202020204" pitchFamily="34" charset="0"/>
                          <a:ea typeface="Times New Roman" panose="02020603050405020304" pitchFamily="18" charset="0"/>
                          <a:cs typeface="Arial" panose="020B0604020202020204" pitchFamily="34" charset="0"/>
                        </a:rPr>
                        <a:t> </a:t>
                      </a:r>
                      <a:endParaRPr lang="en-GB" sz="1400" kern="100">
                        <a:effectLst/>
                        <a:latin typeface="Aptos" panose="020B0004020202020204" pitchFamily="34" charset="0"/>
                        <a:ea typeface="DengXian" panose="02010600030101010101" pitchFamily="2" charset="-122"/>
                        <a:cs typeface="Arial" panose="020B0604020202020204" pitchFamily="34" charset="0"/>
                      </a:endParaRPr>
                    </a:p>
                  </a:txBody>
                  <a:tcPr marL="9525" marR="9525" marT="9525" marB="9525">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l">
                        <a:lnSpc>
                          <a:spcPct val="115000"/>
                        </a:lnSpc>
                        <a:spcAft>
                          <a:spcPts val="800"/>
                        </a:spcAft>
                        <a:buNone/>
                      </a:pPr>
                      <a:r>
                        <a:rPr lang="en-GB" sz="1400" kern="0">
                          <a:effectLst/>
                          <a:latin typeface="Arial" panose="020B0604020202020204" pitchFamily="34" charset="0"/>
                          <a:ea typeface="Times New Roman" panose="02020603050405020304" pitchFamily="18" charset="0"/>
                          <a:cs typeface="Arial" panose="020B0604020202020204" pitchFamily="34" charset="0"/>
                        </a:rPr>
                        <a:t> </a:t>
                      </a:r>
                      <a:endParaRPr lang="en-GB" sz="1400" kern="100">
                        <a:effectLst/>
                        <a:latin typeface="Aptos" panose="020B0004020202020204" pitchFamily="34" charset="0"/>
                        <a:ea typeface="DengXian" panose="02010600030101010101" pitchFamily="2" charset="-122"/>
                        <a:cs typeface="Arial" panose="020B0604020202020204" pitchFamily="34" charset="0"/>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l">
                        <a:lnSpc>
                          <a:spcPct val="115000"/>
                        </a:lnSpc>
                        <a:spcAft>
                          <a:spcPts val="800"/>
                        </a:spcAft>
                        <a:buNone/>
                      </a:pPr>
                      <a:r>
                        <a:rPr lang="en-GB" sz="1400" kern="0" dirty="0">
                          <a:effectLst/>
                          <a:latin typeface="Arial" panose="020B0604020202020204" pitchFamily="34" charset="0"/>
                          <a:ea typeface="Times New Roman" panose="02020603050405020304" pitchFamily="18" charset="0"/>
                          <a:cs typeface="Arial" panose="020B0604020202020204" pitchFamily="34" charset="0"/>
                        </a:rPr>
                        <a:t> </a:t>
                      </a:r>
                      <a:endParaRPr lang="en-GB" sz="1400" kern="100" dirty="0">
                        <a:effectLst/>
                        <a:latin typeface="Aptos" panose="020B0004020202020204" pitchFamily="34" charset="0"/>
                        <a:ea typeface="DengXian" panose="02010600030101010101" pitchFamily="2" charset="-122"/>
                        <a:cs typeface="Arial" panose="020B0604020202020204" pitchFamily="34" charset="0"/>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l">
                        <a:lnSpc>
                          <a:spcPct val="115000"/>
                        </a:lnSpc>
                        <a:spcAft>
                          <a:spcPts val="800"/>
                        </a:spcAft>
                        <a:buNone/>
                      </a:pPr>
                      <a:r>
                        <a:rPr lang="en-GB" sz="1400" kern="0" dirty="0">
                          <a:effectLst/>
                          <a:latin typeface="Arial" panose="020B0604020202020204" pitchFamily="34" charset="0"/>
                          <a:ea typeface="Times New Roman" panose="02020603050405020304" pitchFamily="18" charset="0"/>
                          <a:cs typeface="Arial" panose="020B0604020202020204" pitchFamily="34" charset="0"/>
                        </a:rPr>
                        <a:t> </a:t>
                      </a:r>
                      <a:endParaRPr lang="en-GB" sz="1400" kern="100" dirty="0">
                        <a:effectLst/>
                        <a:latin typeface="Aptos" panose="020B0004020202020204" pitchFamily="34" charset="0"/>
                        <a:ea typeface="DengXian" panose="02010600030101010101" pitchFamily="2" charset="-122"/>
                        <a:cs typeface="Arial" panose="020B0604020202020204" pitchFamily="34" charset="0"/>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844356145"/>
                  </a:ext>
                </a:extLst>
              </a:tr>
              <a:tr h="437357">
                <a:tc>
                  <a:txBody>
                    <a:bodyPr/>
                    <a:lstStyle/>
                    <a:p>
                      <a:pPr marL="0" marR="0" algn="l">
                        <a:lnSpc>
                          <a:spcPct val="115000"/>
                        </a:lnSpc>
                        <a:spcAft>
                          <a:spcPts val="800"/>
                        </a:spcAft>
                        <a:buNone/>
                      </a:pPr>
                      <a:r>
                        <a:rPr lang="en-GB" sz="1400" kern="0">
                          <a:effectLst/>
                          <a:latin typeface="Arial" panose="020B0604020202020204" pitchFamily="34" charset="0"/>
                          <a:ea typeface="Times New Roman" panose="02020603050405020304" pitchFamily="18" charset="0"/>
                          <a:cs typeface="Arial" panose="020B0604020202020204" pitchFamily="34" charset="0"/>
                        </a:rPr>
                        <a:t>Pragmatism</a:t>
                      </a:r>
                      <a:endParaRPr lang="en-GB" sz="1400" kern="100">
                        <a:effectLst/>
                        <a:latin typeface="Aptos" panose="020B0004020202020204" pitchFamily="34" charset="0"/>
                        <a:ea typeface="DengXian" panose="02010600030101010101" pitchFamily="2" charset="-122"/>
                        <a:cs typeface="Arial" panose="020B0604020202020204" pitchFamily="34" charset="0"/>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l">
                        <a:lnSpc>
                          <a:spcPct val="115000"/>
                        </a:lnSpc>
                        <a:spcAft>
                          <a:spcPts val="800"/>
                        </a:spcAft>
                        <a:buNone/>
                      </a:pPr>
                      <a:r>
                        <a:rPr lang="en-GB" sz="1400" kern="0">
                          <a:effectLst/>
                          <a:latin typeface="Arial" panose="020B0604020202020204" pitchFamily="34" charset="0"/>
                          <a:ea typeface="Times New Roman" panose="02020603050405020304" pitchFamily="18" charset="0"/>
                          <a:cs typeface="Arial" panose="020B0604020202020204" pitchFamily="34" charset="0"/>
                        </a:rPr>
                        <a:t> </a:t>
                      </a:r>
                      <a:endParaRPr lang="en-GB" sz="1400" kern="100">
                        <a:effectLst/>
                        <a:latin typeface="Aptos" panose="020B0004020202020204" pitchFamily="34" charset="0"/>
                        <a:ea typeface="DengXian" panose="02010600030101010101" pitchFamily="2" charset="-122"/>
                        <a:cs typeface="Arial" panose="020B0604020202020204" pitchFamily="34" charset="0"/>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l">
                        <a:lnSpc>
                          <a:spcPct val="115000"/>
                        </a:lnSpc>
                        <a:spcAft>
                          <a:spcPts val="800"/>
                        </a:spcAft>
                        <a:buNone/>
                      </a:pPr>
                      <a:r>
                        <a:rPr lang="en-GB" sz="1400" kern="0">
                          <a:effectLst/>
                          <a:latin typeface="Arial" panose="020B0604020202020204" pitchFamily="34" charset="0"/>
                          <a:ea typeface="Times New Roman" panose="02020603050405020304" pitchFamily="18" charset="0"/>
                          <a:cs typeface="Arial" panose="020B0604020202020204" pitchFamily="34" charset="0"/>
                        </a:rPr>
                        <a:t> </a:t>
                      </a:r>
                      <a:endParaRPr lang="en-GB" sz="1400" kern="100">
                        <a:effectLst/>
                        <a:latin typeface="Aptos" panose="020B0004020202020204" pitchFamily="34" charset="0"/>
                        <a:ea typeface="DengXian" panose="02010600030101010101" pitchFamily="2" charset="-122"/>
                        <a:cs typeface="Arial" panose="020B0604020202020204" pitchFamily="34" charset="0"/>
                      </a:endParaRPr>
                    </a:p>
                  </a:txBody>
                  <a:tcPr marL="9525" marR="9525" marT="9525" marB="9525">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l">
                        <a:lnSpc>
                          <a:spcPct val="115000"/>
                        </a:lnSpc>
                        <a:spcAft>
                          <a:spcPts val="800"/>
                        </a:spcAft>
                        <a:buNone/>
                      </a:pPr>
                      <a:r>
                        <a:rPr lang="en-GB" sz="1400" kern="0">
                          <a:effectLst/>
                          <a:latin typeface="Arial" panose="020B0604020202020204" pitchFamily="34" charset="0"/>
                          <a:ea typeface="Times New Roman" panose="02020603050405020304" pitchFamily="18" charset="0"/>
                          <a:cs typeface="Arial" panose="020B0604020202020204" pitchFamily="34" charset="0"/>
                        </a:rPr>
                        <a:t> </a:t>
                      </a:r>
                      <a:endParaRPr lang="en-GB" sz="1400" kern="100">
                        <a:effectLst/>
                        <a:latin typeface="Aptos" panose="020B0004020202020204" pitchFamily="34" charset="0"/>
                        <a:ea typeface="DengXian" panose="02010600030101010101" pitchFamily="2" charset="-122"/>
                        <a:cs typeface="Arial" panose="020B0604020202020204" pitchFamily="34" charset="0"/>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l">
                        <a:lnSpc>
                          <a:spcPct val="115000"/>
                        </a:lnSpc>
                        <a:spcAft>
                          <a:spcPts val="800"/>
                        </a:spcAft>
                        <a:buNone/>
                      </a:pPr>
                      <a:r>
                        <a:rPr lang="en-GB" sz="1400" kern="0" dirty="0">
                          <a:effectLst/>
                          <a:latin typeface="Arial" panose="020B0604020202020204" pitchFamily="34" charset="0"/>
                          <a:ea typeface="Times New Roman" panose="02020603050405020304" pitchFamily="18" charset="0"/>
                          <a:cs typeface="Arial" panose="020B0604020202020204" pitchFamily="34" charset="0"/>
                        </a:rPr>
                        <a:t> </a:t>
                      </a:r>
                      <a:endParaRPr lang="en-GB" sz="1400" kern="100" dirty="0">
                        <a:effectLst/>
                        <a:latin typeface="Aptos" panose="020B0004020202020204" pitchFamily="34" charset="0"/>
                        <a:ea typeface="DengXian" panose="02010600030101010101" pitchFamily="2" charset="-122"/>
                        <a:cs typeface="Arial" panose="020B0604020202020204" pitchFamily="34" charset="0"/>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l">
                        <a:lnSpc>
                          <a:spcPct val="115000"/>
                        </a:lnSpc>
                        <a:spcAft>
                          <a:spcPts val="800"/>
                        </a:spcAft>
                        <a:buNone/>
                      </a:pPr>
                      <a:r>
                        <a:rPr lang="en-GB" sz="1400" kern="0" dirty="0">
                          <a:effectLst/>
                          <a:latin typeface="Arial" panose="020B0604020202020204" pitchFamily="34" charset="0"/>
                          <a:ea typeface="Times New Roman" panose="02020603050405020304" pitchFamily="18" charset="0"/>
                          <a:cs typeface="Arial" panose="020B0604020202020204" pitchFamily="34" charset="0"/>
                        </a:rPr>
                        <a:t> </a:t>
                      </a:r>
                      <a:endParaRPr lang="en-GB" sz="1400" kern="100" dirty="0">
                        <a:effectLst/>
                        <a:latin typeface="Aptos" panose="020B0004020202020204" pitchFamily="34" charset="0"/>
                        <a:ea typeface="DengXian" panose="02010600030101010101" pitchFamily="2" charset="-122"/>
                        <a:cs typeface="Arial" panose="020B0604020202020204" pitchFamily="34" charset="0"/>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078571431"/>
                  </a:ext>
                </a:extLst>
              </a:tr>
            </a:tbl>
          </a:graphicData>
        </a:graphic>
      </p:graphicFrame>
    </p:spTree>
    <p:extLst>
      <p:ext uri="{BB962C8B-B14F-4D97-AF65-F5344CB8AC3E}">
        <p14:creationId xmlns:p14="http://schemas.microsoft.com/office/powerpoint/2010/main" val="332426475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C1240FED-625D-C009-AC59-27365DC28738}"/>
            </a:ext>
          </a:extLst>
        </p:cNvPr>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201CC55D-ED54-4C5C-95E6-10947BD110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9F14E85-28CF-93CF-B903-0DC4ECC3FF23}"/>
              </a:ext>
            </a:extLst>
          </p:cNvPr>
          <p:cNvSpPr>
            <a:spLocks noGrp="1"/>
          </p:cNvSpPr>
          <p:nvPr>
            <p:ph type="title"/>
          </p:nvPr>
        </p:nvSpPr>
        <p:spPr>
          <a:xfrm>
            <a:off x="589560" y="856180"/>
            <a:ext cx="4560584" cy="1128068"/>
          </a:xfrm>
        </p:spPr>
        <p:txBody>
          <a:bodyPr anchor="ctr">
            <a:normAutofit/>
          </a:bodyPr>
          <a:lstStyle/>
          <a:p>
            <a:r>
              <a:rPr lang="en-GB" sz="3400" b="1" kern="100">
                <a:effectLst/>
                <a:latin typeface="Calibri" panose="020F0502020204030204" pitchFamily="34" charset="0"/>
                <a:ea typeface="DengXian" panose="02010600030101010101" pitchFamily="2" charset="-122"/>
                <a:cs typeface="Arial" panose="020B0604020202020204" pitchFamily="34" charset="0"/>
              </a:rPr>
              <a:t>Paradigm, Methodology And Methods </a:t>
            </a:r>
            <a:endParaRPr lang="en-GB" sz="3400"/>
          </a:p>
        </p:txBody>
      </p:sp>
      <p:grpSp>
        <p:nvGrpSpPr>
          <p:cNvPr id="24" name="Group 23">
            <a:extLst>
              <a:ext uri="{FF2B5EF4-FFF2-40B4-BE49-F238E27FC236}">
                <a16:creationId xmlns:a16="http://schemas.microsoft.com/office/drawing/2014/main" id="{1DE889C7-FAD6-4397-98E2-05D50348445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083484"/>
            <a:ext cx="355196" cy="673460"/>
            <a:chOff x="0" y="823811"/>
            <a:chExt cx="355196" cy="673460"/>
          </a:xfrm>
        </p:grpSpPr>
        <p:sp>
          <p:nvSpPr>
            <p:cNvPr id="15" name="Rectangle 14">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823811"/>
              <a:ext cx="87363"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9341" y="823811"/>
              <a:ext cx="195855"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Rectangle 25">
            <a:extLst>
              <a:ext uri="{FF2B5EF4-FFF2-40B4-BE49-F238E27FC236}">
                <a16:creationId xmlns:a16="http://schemas.microsoft.com/office/drawing/2014/main" id="{3873B707-463F-40B0-8227-E8CC6C67EB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65085" y="2090569"/>
            <a:ext cx="429768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F7D15646-FFA7-53A0-5E57-AD5370B9F8A0}"/>
              </a:ext>
            </a:extLst>
          </p:cNvPr>
          <p:cNvSpPr>
            <a:spLocks noGrp="1"/>
          </p:cNvSpPr>
          <p:nvPr>
            <p:ph idx="1"/>
          </p:nvPr>
        </p:nvSpPr>
        <p:spPr>
          <a:xfrm>
            <a:off x="590719" y="2330505"/>
            <a:ext cx="4559425" cy="3979585"/>
          </a:xfrm>
        </p:spPr>
        <p:txBody>
          <a:bodyPr anchor="ctr">
            <a:normAutofit/>
          </a:bodyPr>
          <a:lstStyle/>
          <a:p>
            <a:pPr marL="0" indent="0">
              <a:buNone/>
            </a:pPr>
            <a:endParaRPr lang="en-US" sz="2000"/>
          </a:p>
          <a:p>
            <a:pPr marL="0" indent="0">
              <a:buNone/>
            </a:pPr>
            <a:r>
              <a:rPr lang="en-GB" sz="2000"/>
              <a:t>Example : A</a:t>
            </a:r>
            <a:r>
              <a:rPr lang="en-GB" sz="2000">
                <a:effectLst/>
                <a:latin typeface="Calibri" panose="020F0502020204030204" pitchFamily="34" charset="0"/>
                <a:ea typeface="DengXian" panose="02010600030101010101" pitchFamily="2" charset="-122"/>
                <a:cs typeface="Arial" panose="020B0604020202020204" pitchFamily="34" charset="0"/>
              </a:rPr>
              <a:t> positivistic paradigm typically assumes a quantitative methodology </a:t>
            </a:r>
          </a:p>
          <a:p>
            <a:pPr marL="0" indent="0">
              <a:buNone/>
            </a:pPr>
            <a:endParaRPr lang="en-GB" sz="2000"/>
          </a:p>
          <a:p>
            <a:pPr marL="0" indent="0">
              <a:buNone/>
            </a:pPr>
            <a:r>
              <a:rPr lang="en-GB" sz="2000" b="1" kern="0" spc="-20">
                <a:effectLst/>
                <a:latin typeface="Arial" panose="020B0604020202020204" pitchFamily="34" charset="0"/>
                <a:ea typeface="Times New Roman" panose="02020603050405020304" pitchFamily="18" charset="0"/>
              </a:rPr>
              <a:t>Research Question : </a:t>
            </a:r>
          </a:p>
          <a:p>
            <a:pPr marL="0" indent="0">
              <a:buNone/>
            </a:pPr>
            <a:r>
              <a:rPr lang="en-GB" sz="2000" b="1" kern="0" spc="-20">
                <a:effectLst/>
                <a:latin typeface="Arial" panose="020B0604020202020204" pitchFamily="34" charset="0"/>
                <a:ea typeface="Times New Roman" panose="02020603050405020304" pitchFamily="18" charset="0"/>
              </a:rPr>
              <a:t>Data Collection Methods</a:t>
            </a:r>
            <a:r>
              <a:rPr lang="en-GB" sz="2000" b="1" kern="0" spc="-20">
                <a:latin typeface="Arial" panose="020B0604020202020204" pitchFamily="34" charset="0"/>
                <a:ea typeface="Times New Roman" panose="02020603050405020304" pitchFamily="18" charset="0"/>
              </a:rPr>
              <a:t> : </a:t>
            </a:r>
          </a:p>
          <a:p>
            <a:pPr marL="0" indent="0">
              <a:buNone/>
            </a:pPr>
            <a:r>
              <a:rPr lang="en-GB" sz="2000" b="1" kern="0" spc="-20">
                <a:latin typeface="Arial" panose="020B0604020202020204" pitchFamily="34" charset="0"/>
                <a:ea typeface="Times New Roman" panose="02020603050405020304" pitchFamily="18" charset="0"/>
              </a:rPr>
              <a:t>Quality Criteria :</a:t>
            </a:r>
          </a:p>
          <a:p>
            <a:pPr marL="0" indent="0">
              <a:buNone/>
            </a:pPr>
            <a:endParaRPr lang="en-GB" sz="2000" b="1" kern="0" spc="-20">
              <a:latin typeface="Arial" panose="020B0604020202020204" pitchFamily="34" charset="0"/>
              <a:ea typeface="Times New Roman" panose="02020603050405020304" pitchFamily="18" charset="0"/>
            </a:endParaRPr>
          </a:p>
          <a:p>
            <a:pPr marL="0" indent="0">
              <a:buNone/>
            </a:pPr>
            <a:endParaRPr lang="en-GB" sz="2000"/>
          </a:p>
        </p:txBody>
      </p:sp>
      <p:sp>
        <p:nvSpPr>
          <p:cNvPr id="20" name="Rectangle 19">
            <a:extLst>
              <a:ext uri="{FF2B5EF4-FFF2-40B4-BE49-F238E27FC236}">
                <a16:creationId xmlns:a16="http://schemas.microsoft.com/office/drawing/2014/main" id="{C13237C8-E62C-4F0D-A318-BD6FB6C2D1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810" y="513853"/>
            <a:ext cx="6009366" cy="583457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17783FD1-6B88-C861-9562-5D1057305E51}"/>
              </a:ext>
            </a:extLst>
          </p:cNvPr>
          <p:cNvPicPr>
            <a:picLocks noChangeAspect="1"/>
          </p:cNvPicPr>
          <p:nvPr/>
        </p:nvPicPr>
        <p:blipFill>
          <a:blip r:embed="rId2"/>
          <a:srcRect l="5630" r="22924" b="2"/>
          <a:stretch>
            <a:fillRect/>
          </a:stretch>
        </p:blipFill>
        <p:spPr>
          <a:xfrm>
            <a:off x="5977788" y="799352"/>
            <a:ext cx="5425410" cy="5259296"/>
          </a:xfrm>
          <a:prstGeom prst="rect">
            <a:avLst/>
          </a:prstGeom>
        </p:spPr>
      </p:pic>
    </p:spTree>
    <p:extLst>
      <p:ext uri="{BB962C8B-B14F-4D97-AF65-F5344CB8AC3E}">
        <p14:creationId xmlns:p14="http://schemas.microsoft.com/office/powerpoint/2010/main" val="308992301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D61160-D81B-050F-277B-4C8C8A7CEBC7}"/>
              </a:ext>
            </a:extLst>
          </p:cNvPr>
          <p:cNvSpPr>
            <a:spLocks noGrp="1"/>
          </p:cNvSpPr>
          <p:nvPr>
            <p:ph type="title"/>
          </p:nvPr>
        </p:nvSpPr>
        <p:spPr/>
        <p:txBody>
          <a:bodyPr/>
          <a:lstStyle/>
          <a:p>
            <a:r>
              <a:rPr lang="en-US" sz="4400" b="1" kern="1200" dirty="0">
                <a:solidFill>
                  <a:schemeClr val="tx1"/>
                </a:solidFill>
                <a:effectLst/>
                <a:latin typeface="+mj-lt"/>
                <a:ea typeface="+mj-ea"/>
                <a:cs typeface="+mj-cs"/>
              </a:rPr>
              <a:t>Paradigm, Methodology And Methods </a:t>
            </a:r>
            <a:endParaRPr lang="en-GB" dirty="0"/>
          </a:p>
        </p:txBody>
      </p:sp>
      <p:graphicFrame>
        <p:nvGraphicFramePr>
          <p:cNvPr id="7" name="Table 6">
            <a:extLst>
              <a:ext uri="{FF2B5EF4-FFF2-40B4-BE49-F238E27FC236}">
                <a16:creationId xmlns:a16="http://schemas.microsoft.com/office/drawing/2014/main" id="{96BF90C1-F374-B623-3C90-91AB2CFA83AD}"/>
              </a:ext>
            </a:extLst>
          </p:cNvPr>
          <p:cNvGraphicFramePr>
            <a:graphicFrameLocks noGrp="1"/>
          </p:cNvGraphicFramePr>
          <p:nvPr>
            <p:extLst>
              <p:ext uri="{D42A27DB-BD31-4B8C-83A1-F6EECF244321}">
                <p14:modId xmlns:p14="http://schemas.microsoft.com/office/powerpoint/2010/main" val="3325503587"/>
              </p:ext>
            </p:extLst>
          </p:nvPr>
        </p:nvGraphicFramePr>
        <p:xfrm>
          <a:off x="838200" y="1839884"/>
          <a:ext cx="10515600" cy="4532234"/>
        </p:xfrm>
        <a:graphic>
          <a:graphicData uri="http://schemas.openxmlformats.org/drawingml/2006/table">
            <a:tbl>
              <a:tblPr firstRow="1" firstCol="1" bandRow="1"/>
              <a:tblGrid>
                <a:gridCol w="2628900">
                  <a:extLst>
                    <a:ext uri="{9D8B030D-6E8A-4147-A177-3AD203B41FA5}">
                      <a16:colId xmlns:a16="http://schemas.microsoft.com/office/drawing/2014/main" val="100834432"/>
                    </a:ext>
                  </a:extLst>
                </a:gridCol>
                <a:gridCol w="2628900">
                  <a:extLst>
                    <a:ext uri="{9D8B030D-6E8A-4147-A177-3AD203B41FA5}">
                      <a16:colId xmlns:a16="http://schemas.microsoft.com/office/drawing/2014/main" val="545219038"/>
                    </a:ext>
                  </a:extLst>
                </a:gridCol>
                <a:gridCol w="2628900">
                  <a:extLst>
                    <a:ext uri="{9D8B030D-6E8A-4147-A177-3AD203B41FA5}">
                      <a16:colId xmlns:a16="http://schemas.microsoft.com/office/drawing/2014/main" val="964885760"/>
                    </a:ext>
                  </a:extLst>
                </a:gridCol>
                <a:gridCol w="2628900">
                  <a:extLst>
                    <a:ext uri="{9D8B030D-6E8A-4147-A177-3AD203B41FA5}">
                      <a16:colId xmlns:a16="http://schemas.microsoft.com/office/drawing/2014/main" val="4098133624"/>
                    </a:ext>
                  </a:extLst>
                </a:gridCol>
              </a:tblGrid>
              <a:tr h="1267826">
                <a:tc gridSpan="4">
                  <a:txBody>
                    <a:bodyPr/>
                    <a:lstStyle/>
                    <a:p>
                      <a:pPr marL="0" marR="0" algn="ctr">
                        <a:lnSpc>
                          <a:spcPct val="115000"/>
                        </a:lnSpc>
                        <a:spcAft>
                          <a:spcPts val="800"/>
                        </a:spcAft>
                        <a:buNone/>
                      </a:pPr>
                      <a:r>
                        <a:rPr lang="en-GB" sz="1200" b="1" kern="0" dirty="0">
                          <a:effectLst/>
                          <a:latin typeface="Arial" panose="020B0604020202020204" pitchFamily="34" charset="0"/>
                          <a:ea typeface="Times New Roman" panose="02020603050405020304" pitchFamily="18" charset="0"/>
                          <a:cs typeface="Arial" panose="020B0604020202020204" pitchFamily="34" charset="0"/>
                        </a:rPr>
                        <a:t> </a:t>
                      </a:r>
                      <a:endParaRPr lang="en-GB" sz="1200" kern="100" dirty="0">
                        <a:effectLst/>
                        <a:latin typeface="Aptos" panose="020B0004020202020204" pitchFamily="34" charset="0"/>
                        <a:ea typeface="DengXian" panose="02010600030101010101" pitchFamily="2" charset="-122"/>
                        <a:cs typeface="Arial" panose="020B0604020202020204" pitchFamily="34" charset="0"/>
                      </a:endParaRPr>
                    </a:p>
                    <a:p>
                      <a:pPr marL="0" marR="0" algn="ctr">
                        <a:lnSpc>
                          <a:spcPct val="115000"/>
                        </a:lnSpc>
                        <a:spcAft>
                          <a:spcPts val="800"/>
                        </a:spcAft>
                        <a:buNone/>
                      </a:pPr>
                      <a:r>
                        <a:rPr lang="en-GB" sz="2400" b="1" kern="0" dirty="0">
                          <a:effectLst/>
                          <a:latin typeface="Arial" panose="020B0604020202020204" pitchFamily="34" charset="0"/>
                          <a:ea typeface="Times New Roman" panose="02020603050405020304" pitchFamily="18" charset="0"/>
                          <a:cs typeface="Arial" panose="020B0604020202020204" pitchFamily="34" charset="0"/>
                        </a:rPr>
                        <a:t>Table - </a:t>
                      </a:r>
                      <a:r>
                        <a:rPr lang="en-GB" sz="2400" kern="100" dirty="0">
                          <a:effectLst/>
                          <a:latin typeface="Arial" panose="020B0604020202020204" pitchFamily="34" charset="0"/>
                          <a:ea typeface="DengXian" panose="02010600030101010101" pitchFamily="2" charset="-122"/>
                          <a:cs typeface="Arial" panose="020B0604020202020204" pitchFamily="34" charset="0"/>
                        </a:rPr>
                        <a:t>Methods and Data Collection by Epistemological Position</a:t>
                      </a:r>
                      <a:endParaRPr lang="en-GB" sz="2400" kern="100" dirty="0">
                        <a:effectLst/>
                        <a:latin typeface="Aptos" panose="020B0004020202020204" pitchFamily="34" charset="0"/>
                        <a:ea typeface="DengXian" panose="02010600030101010101" pitchFamily="2" charset="-122"/>
                        <a:cs typeface="Arial" panose="020B0604020202020204" pitchFamily="34" charset="0"/>
                      </a:endParaRPr>
                    </a:p>
                    <a:p>
                      <a:pPr marL="0" marR="0" algn="ctr">
                        <a:lnSpc>
                          <a:spcPct val="115000"/>
                        </a:lnSpc>
                        <a:spcAft>
                          <a:spcPts val="800"/>
                        </a:spcAft>
                        <a:buNone/>
                      </a:pPr>
                      <a:r>
                        <a:rPr lang="en-GB" sz="1200" b="1" kern="0" dirty="0">
                          <a:effectLst/>
                          <a:latin typeface="Arial" panose="020B0604020202020204" pitchFamily="34" charset="0"/>
                          <a:ea typeface="Times New Roman" panose="02020603050405020304" pitchFamily="18" charset="0"/>
                          <a:cs typeface="Arial" panose="020B0604020202020204" pitchFamily="34" charset="0"/>
                        </a:rPr>
                        <a:t> </a:t>
                      </a:r>
                      <a:endParaRPr lang="en-GB" sz="1200" kern="100" dirty="0">
                        <a:effectLst/>
                        <a:latin typeface="Aptos" panose="020B0004020202020204" pitchFamily="34" charset="0"/>
                        <a:ea typeface="DengXian" panose="02010600030101010101" pitchFamily="2" charset="-122"/>
                        <a:cs typeface="Arial" panose="020B0604020202020204" pitchFamily="34" charset="0"/>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085505434"/>
                  </a:ext>
                </a:extLst>
              </a:tr>
              <a:tr h="327533">
                <a:tc>
                  <a:txBody>
                    <a:bodyPr/>
                    <a:lstStyle/>
                    <a:p>
                      <a:pPr marL="0" marR="0" algn="ctr">
                        <a:lnSpc>
                          <a:spcPct val="115000"/>
                        </a:lnSpc>
                        <a:spcAft>
                          <a:spcPts val="800"/>
                        </a:spcAft>
                        <a:buNone/>
                      </a:pPr>
                      <a:r>
                        <a:rPr lang="en-GB" sz="2400" b="1" kern="0" dirty="0">
                          <a:effectLst/>
                          <a:latin typeface="Arial" panose="020B0604020202020204" pitchFamily="34" charset="0"/>
                          <a:ea typeface="Times New Roman" panose="02020603050405020304" pitchFamily="18" charset="0"/>
                          <a:cs typeface="Arial" panose="020B0604020202020204" pitchFamily="34" charset="0"/>
                        </a:rPr>
                        <a:t>Epistemological Position</a:t>
                      </a:r>
                      <a:endParaRPr lang="en-GB" sz="2400" kern="100" dirty="0">
                        <a:effectLst/>
                        <a:latin typeface="Arial" panose="020B0604020202020204" pitchFamily="34" charset="0"/>
                        <a:ea typeface="DengXian" panose="02010600030101010101" pitchFamily="2" charset="-122"/>
                        <a:cs typeface="Arial" panose="020B0604020202020204" pitchFamily="34" charset="0"/>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lnSpc>
                          <a:spcPct val="115000"/>
                        </a:lnSpc>
                        <a:spcAft>
                          <a:spcPts val="800"/>
                        </a:spcAft>
                        <a:buNone/>
                      </a:pPr>
                      <a:r>
                        <a:rPr lang="en-GB" sz="2400" b="1" kern="0">
                          <a:effectLst/>
                          <a:latin typeface="Arial" panose="020B0604020202020204" pitchFamily="34" charset="0"/>
                          <a:ea typeface="Times New Roman" panose="02020603050405020304" pitchFamily="18" charset="0"/>
                          <a:cs typeface="Arial" panose="020B0604020202020204" pitchFamily="34" charset="0"/>
                        </a:rPr>
                        <a:t>Primary Methods</a:t>
                      </a:r>
                      <a:endParaRPr lang="en-GB" sz="2400" kern="100">
                        <a:effectLst/>
                        <a:latin typeface="Arial" panose="020B0604020202020204" pitchFamily="34" charset="0"/>
                        <a:ea typeface="DengXian" panose="02010600030101010101" pitchFamily="2" charset="-122"/>
                        <a:cs typeface="Arial" panose="020B0604020202020204" pitchFamily="34" charset="0"/>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lnSpc>
                          <a:spcPct val="115000"/>
                        </a:lnSpc>
                        <a:spcAft>
                          <a:spcPts val="800"/>
                        </a:spcAft>
                        <a:buNone/>
                      </a:pPr>
                      <a:r>
                        <a:rPr lang="en-GB" sz="2400" b="1" kern="0">
                          <a:effectLst/>
                          <a:latin typeface="Arial" panose="020B0604020202020204" pitchFamily="34" charset="0"/>
                          <a:ea typeface="Times New Roman" panose="02020603050405020304" pitchFamily="18" charset="0"/>
                          <a:cs typeface="Arial" panose="020B0604020202020204" pitchFamily="34" charset="0"/>
                        </a:rPr>
                        <a:t>Data Types</a:t>
                      </a:r>
                      <a:endParaRPr lang="en-GB" sz="2400" kern="100">
                        <a:effectLst/>
                        <a:latin typeface="Arial" panose="020B0604020202020204" pitchFamily="34" charset="0"/>
                        <a:ea typeface="DengXian" panose="02010600030101010101" pitchFamily="2" charset="-122"/>
                        <a:cs typeface="Arial" panose="020B0604020202020204" pitchFamily="34" charset="0"/>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lnSpc>
                          <a:spcPct val="115000"/>
                        </a:lnSpc>
                        <a:spcAft>
                          <a:spcPts val="800"/>
                        </a:spcAft>
                        <a:buNone/>
                      </a:pPr>
                      <a:r>
                        <a:rPr lang="en-GB" sz="2400" b="1" kern="0">
                          <a:effectLst/>
                          <a:latin typeface="Arial" panose="020B0604020202020204" pitchFamily="34" charset="0"/>
                          <a:ea typeface="Times New Roman" panose="02020603050405020304" pitchFamily="18" charset="0"/>
                          <a:cs typeface="Arial" panose="020B0604020202020204" pitchFamily="34" charset="0"/>
                        </a:rPr>
                        <a:t>Analysis Approach</a:t>
                      </a:r>
                      <a:endParaRPr lang="en-GB" sz="2400" kern="100">
                        <a:effectLst/>
                        <a:latin typeface="Arial" panose="020B0604020202020204" pitchFamily="34" charset="0"/>
                        <a:ea typeface="DengXian" panose="02010600030101010101" pitchFamily="2" charset="-122"/>
                        <a:cs typeface="Arial" panose="020B0604020202020204" pitchFamily="34" charset="0"/>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093254022"/>
                  </a:ext>
                </a:extLst>
              </a:tr>
              <a:tr h="330021">
                <a:tc>
                  <a:txBody>
                    <a:bodyPr/>
                    <a:lstStyle/>
                    <a:p>
                      <a:pPr marL="0" marR="0">
                        <a:lnSpc>
                          <a:spcPct val="115000"/>
                        </a:lnSpc>
                        <a:spcAft>
                          <a:spcPts val="800"/>
                        </a:spcAft>
                        <a:buNone/>
                      </a:pPr>
                      <a:r>
                        <a:rPr lang="en-GB" sz="2400" kern="0" dirty="0">
                          <a:effectLst/>
                          <a:latin typeface="Arial" panose="020B0604020202020204" pitchFamily="34" charset="0"/>
                          <a:ea typeface="Times New Roman" panose="02020603050405020304" pitchFamily="18" charset="0"/>
                          <a:cs typeface="Arial" panose="020B0604020202020204" pitchFamily="34" charset="0"/>
                        </a:rPr>
                        <a:t>Objectivism</a:t>
                      </a:r>
                      <a:endParaRPr lang="en-GB" sz="2400" kern="100" dirty="0">
                        <a:effectLst/>
                        <a:latin typeface="Arial" panose="020B0604020202020204" pitchFamily="34" charset="0"/>
                        <a:ea typeface="DengXian" panose="02010600030101010101" pitchFamily="2" charset="-122"/>
                        <a:cs typeface="Arial" panose="020B0604020202020204" pitchFamily="34" charset="0"/>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Aft>
                          <a:spcPts val="800"/>
                        </a:spcAft>
                        <a:buNone/>
                      </a:pPr>
                      <a:endParaRPr lang="en-GB" sz="2400" kern="100" dirty="0">
                        <a:effectLst/>
                        <a:latin typeface="Arial" panose="020B0604020202020204" pitchFamily="34" charset="0"/>
                        <a:ea typeface="DengXian" panose="02010600030101010101" pitchFamily="2" charset="-122"/>
                        <a:cs typeface="Arial" panose="020B0604020202020204" pitchFamily="34" charset="0"/>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Aft>
                          <a:spcPts val="800"/>
                        </a:spcAft>
                        <a:buNone/>
                      </a:pPr>
                      <a:endParaRPr lang="en-GB" sz="2400" kern="100" dirty="0">
                        <a:effectLst/>
                        <a:latin typeface="Arial" panose="020B0604020202020204" pitchFamily="34" charset="0"/>
                        <a:ea typeface="DengXian" panose="02010600030101010101" pitchFamily="2" charset="-122"/>
                        <a:cs typeface="Arial" panose="020B0604020202020204" pitchFamily="34" charset="0"/>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Aft>
                          <a:spcPts val="800"/>
                        </a:spcAft>
                        <a:buNone/>
                      </a:pPr>
                      <a:endParaRPr lang="en-GB" sz="2400" kern="100" dirty="0">
                        <a:effectLst/>
                        <a:latin typeface="Arial" panose="020B0604020202020204" pitchFamily="34" charset="0"/>
                        <a:ea typeface="DengXian" panose="02010600030101010101" pitchFamily="2" charset="-122"/>
                        <a:cs typeface="Arial" panose="020B0604020202020204" pitchFamily="34" charset="0"/>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873707639"/>
                  </a:ext>
                </a:extLst>
              </a:tr>
              <a:tr h="327533">
                <a:tc>
                  <a:txBody>
                    <a:bodyPr/>
                    <a:lstStyle/>
                    <a:p>
                      <a:pPr marL="0" marR="0">
                        <a:lnSpc>
                          <a:spcPct val="115000"/>
                        </a:lnSpc>
                        <a:spcAft>
                          <a:spcPts val="800"/>
                        </a:spcAft>
                        <a:buNone/>
                      </a:pPr>
                      <a:r>
                        <a:rPr lang="en-GB" sz="2400" kern="0">
                          <a:effectLst/>
                          <a:latin typeface="Arial" panose="020B0604020202020204" pitchFamily="34" charset="0"/>
                          <a:ea typeface="Times New Roman" panose="02020603050405020304" pitchFamily="18" charset="0"/>
                          <a:cs typeface="Arial" panose="020B0604020202020204" pitchFamily="34" charset="0"/>
                        </a:rPr>
                        <a:t>Subjectivism</a:t>
                      </a:r>
                      <a:endParaRPr lang="en-GB" sz="2400" kern="100">
                        <a:effectLst/>
                        <a:latin typeface="Arial" panose="020B0604020202020204" pitchFamily="34" charset="0"/>
                        <a:ea typeface="DengXian" panose="02010600030101010101" pitchFamily="2" charset="-122"/>
                        <a:cs typeface="Arial" panose="020B0604020202020204" pitchFamily="34" charset="0"/>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Aft>
                          <a:spcPts val="800"/>
                        </a:spcAft>
                        <a:buNone/>
                      </a:pPr>
                      <a:r>
                        <a:rPr lang="en-GB" sz="2400" kern="0" dirty="0">
                          <a:effectLst/>
                          <a:latin typeface="Arial" panose="020B0604020202020204" pitchFamily="34" charset="0"/>
                          <a:ea typeface="Times New Roman" panose="02020603050405020304" pitchFamily="18" charset="0"/>
                          <a:cs typeface="Arial" panose="020B0604020202020204" pitchFamily="34" charset="0"/>
                        </a:rPr>
                        <a:t> </a:t>
                      </a:r>
                      <a:endParaRPr lang="en-GB" sz="2400" kern="100" dirty="0">
                        <a:effectLst/>
                        <a:latin typeface="Arial" panose="020B0604020202020204" pitchFamily="34" charset="0"/>
                        <a:ea typeface="DengXian" panose="02010600030101010101" pitchFamily="2" charset="-122"/>
                        <a:cs typeface="Arial" panose="020B0604020202020204" pitchFamily="34" charset="0"/>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Aft>
                          <a:spcPts val="800"/>
                        </a:spcAft>
                        <a:buNone/>
                      </a:pPr>
                      <a:r>
                        <a:rPr lang="en-GB" sz="2400" kern="0" dirty="0">
                          <a:effectLst/>
                          <a:latin typeface="Arial" panose="020B0604020202020204" pitchFamily="34" charset="0"/>
                          <a:ea typeface="Times New Roman" panose="02020603050405020304" pitchFamily="18" charset="0"/>
                          <a:cs typeface="Arial" panose="020B0604020202020204" pitchFamily="34" charset="0"/>
                        </a:rPr>
                        <a:t> </a:t>
                      </a:r>
                      <a:endParaRPr lang="en-GB" sz="2400" kern="100" dirty="0">
                        <a:effectLst/>
                        <a:latin typeface="Arial" panose="020B0604020202020204" pitchFamily="34" charset="0"/>
                        <a:ea typeface="DengXian" panose="02010600030101010101" pitchFamily="2" charset="-122"/>
                        <a:cs typeface="Arial" panose="020B0604020202020204" pitchFamily="34" charset="0"/>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Aft>
                          <a:spcPts val="800"/>
                        </a:spcAft>
                        <a:buNone/>
                      </a:pPr>
                      <a:r>
                        <a:rPr lang="en-GB" sz="2400" kern="0">
                          <a:effectLst/>
                          <a:latin typeface="Arial" panose="020B0604020202020204" pitchFamily="34" charset="0"/>
                          <a:ea typeface="Times New Roman" panose="02020603050405020304" pitchFamily="18" charset="0"/>
                          <a:cs typeface="Arial" panose="020B0604020202020204" pitchFamily="34" charset="0"/>
                        </a:rPr>
                        <a:t> </a:t>
                      </a:r>
                      <a:endParaRPr lang="en-GB" sz="2400" kern="100">
                        <a:effectLst/>
                        <a:latin typeface="Arial" panose="020B0604020202020204" pitchFamily="34" charset="0"/>
                        <a:ea typeface="DengXian" panose="02010600030101010101" pitchFamily="2" charset="-122"/>
                        <a:cs typeface="Arial" panose="020B0604020202020204" pitchFamily="34" charset="0"/>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314536683"/>
                  </a:ext>
                </a:extLst>
              </a:tr>
              <a:tr h="327533">
                <a:tc>
                  <a:txBody>
                    <a:bodyPr/>
                    <a:lstStyle/>
                    <a:p>
                      <a:pPr marL="0" marR="0">
                        <a:lnSpc>
                          <a:spcPct val="115000"/>
                        </a:lnSpc>
                        <a:spcAft>
                          <a:spcPts val="800"/>
                        </a:spcAft>
                        <a:buNone/>
                      </a:pPr>
                      <a:r>
                        <a:rPr lang="en-GB" sz="2400" kern="0">
                          <a:effectLst/>
                          <a:latin typeface="Arial" panose="020B0604020202020204" pitchFamily="34" charset="0"/>
                          <a:ea typeface="Times New Roman" panose="02020603050405020304" pitchFamily="18" charset="0"/>
                          <a:cs typeface="Arial" panose="020B0604020202020204" pitchFamily="34" charset="0"/>
                        </a:rPr>
                        <a:t>Constructionism</a:t>
                      </a:r>
                      <a:endParaRPr lang="en-GB" sz="2400" kern="100">
                        <a:effectLst/>
                        <a:latin typeface="Arial" panose="020B0604020202020204" pitchFamily="34" charset="0"/>
                        <a:ea typeface="DengXian" panose="02010600030101010101" pitchFamily="2" charset="-122"/>
                        <a:cs typeface="Arial" panose="020B0604020202020204" pitchFamily="34" charset="0"/>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Aft>
                          <a:spcPts val="800"/>
                        </a:spcAft>
                        <a:buNone/>
                      </a:pPr>
                      <a:r>
                        <a:rPr lang="en-GB" sz="2400" kern="0" dirty="0">
                          <a:effectLst/>
                          <a:latin typeface="Arial" panose="020B0604020202020204" pitchFamily="34" charset="0"/>
                          <a:ea typeface="Times New Roman" panose="02020603050405020304" pitchFamily="18" charset="0"/>
                          <a:cs typeface="Arial" panose="020B0604020202020204" pitchFamily="34" charset="0"/>
                        </a:rPr>
                        <a:t> </a:t>
                      </a:r>
                      <a:endParaRPr lang="en-GB" sz="2400" kern="100" dirty="0">
                        <a:effectLst/>
                        <a:latin typeface="Arial" panose="020B0604020202020204" pitchFamily="34" charset="0"/>
                        <a:ea typeface="DengXian" panose="02010600030101010101" pitchFamily="2" charset="-122"/>
                        <a:cs typeface="Arial" panose="020B0604020202020204" pitchFamily="34" charset="0"/>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Aft>
                          <a:spcPts val="800"/>
                        </a:spcAft>
                        <a:buNone/>
                      </a:pPr>
                      <a:r>
                        <a:rPr lang="en-GB" sz="2400" kern="0" dirty="0">
                          <a:effectLst/>
                          <a:latin typeface="Arial" panose="020B0604020202020204" pitchFamily="34" charset="0"/>
                          <a:ea typeface="Times New Roman" panose="02020603050405020304" pitchFamily="18" charset="0"/>
                          <a:cs typeface="Arial" panose="020B0604020202020204" pitchFamily="34" charset="0"/>
                        </a:rPr>
                        <a:t> </a:t>
                      </a:r>
                      <a:endParaRPr lang="en-GB" sz="2400" kern="100" dirty="0">
                        <a:effectLst/>
                        <a:latin typeface="Arial" panose="020B0604020202020204" pitchFamily="34" charset="0"/>
                        <a:ea typeface="DengXian" panose="02010600030101010101" pitchFamily="2" charset="-122"/>
                        <a:cs typeface="Arial" panose="020B0604020202020204" pitchFamily="34" charset="0"/>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Aft>
                          <a:spcPts val="800"/>
                        </a:spcAft>
                        <a:buNone/>
                      </a:pPr>
                      <a:r>
                        <a:rPr lang="en-GB" sz="2400" kern="0" dirty="0">
                          <a:effectLst/>
                          <a:latin typeface="Arial" panose="020B0604020202020204" pitchFamily="34" charset="0"/>
                          <a:ea typeface="Times New Roman" panose="02020603050405020304" pitchFamily="18" charset="0"/>
                          <a:cs typeface="Arial" panose="020B0604020202020204" pitchFamily="34" charset="0"/>
                        </a:rPr>
                        <a:t> </a:t>
                      </a:r>
                      <a:endParaRPr lang="en-GB" sz="2400" kern="100" dirty="0">
                        <a:effectLst/>
                        <a:latin typeface="Arial" panose="020B0604020202020204" pitchFamily="34" charset="0"/>
                        <a:ea typeface="DengXian" panose="02010600030101010101" pitchFamily="2" charset="-122"/>
                        <a:cs typeface="Arial" panose="020B0604020202020204" pitchFamily="34" charset="0"/>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826638566"/>
                  </a:ext>
                </a:extLst>
              </a:tr>
              <a:tr h="327533">
                <a:tc>
                  <a:txBody>
                    <a:bodyPr/>
                    <a:lstStyle/>
                    <a:p>
                      <a:pPr marL="0" marR="0">
                        <a:lnSpc>
                          <a:spcPct val="115000"/>
                        </a:lnSpc>
                        <a:spcAft>
                          <a:spcPts val="800"/>
                        </a:spcAft>
                        <a:buNone/>
                      </a:pPr>
                      <a:r>
                        <a:rPr lang="en-GB" sz="2400" kern="0">
                          <a:effectLst/>
                          <a:latin typeface="Arial" panose="020B0604020202020204" pitchFamily="34" charset="0"/>
                          <a:ea typeface="Times New Roman" panose="02020603050405020304" pitchFamily="18" charset="0"/>
                          <a:cs typeface="Arial" panose="020B0604020202020204" pitchFamily="34" charset="0"/>
                        </a:rPr>
                        <a:t>Modified Objectivism</a:t>
                      </a:r>
                      <a:endParaRPr lang="en-GB" sz="2400" kern="100">
                        <a:effectLst/>
                        <a:latin typeface="Arial" panose="020B0604020202020204" pitchFamily="34" charset="0"/>
                        <a:ea typeface="DengXian" panose="02010600030101010101" pitchFamily="2" charset="-122"/>
                        <a:cs typeface="Arial" panose="020B0604020202020204" pitchFamily="34" charset="0"/>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Aft>
                          <a:spcPts val="800"/>
                        </a:spcAft>
                        <a:buNone/>
                      </a:pPr>
                      <a:r>
                        <a:rPr lang="en-GB" sz="2400" kern="0">
                          <a:effectLst/>
                          <a:latin typeface="Arial" panose="020B0604020202020204" pitchFamily="34" charset="0"/>
                          <a:ea typeface="Times New Roman" panose="02020603050405020304" pitchFamily="18" charset="0"/>
                          <a:cs typeface="Arial" panose="020B0604020202020204" pitchFamily="34" charset="0"/>
                        </a:rPr>
                        <a:t> </a:t>
                      </a:r>
                      <a:endParaRPr lang="en-GB" sz="2400" kern="100">
                        <a:effectLst/>
                        <a:latin typeface="Arial" panose="020B0604020202020204" pitchFamily="34" charset="0"/>
                        <a:ea typeface="DengXian" panose="02010600030101010101" pitchFamily="2" charset="-122"/>
                        <a:cs typeface="Arial" panose="020B0604020202020204" pitchFamily="34" charset="0"/>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Aft>
                          <a:spcPts val="800"/>
                        </a:spcAft>
                        <a:buNone/>
                      </a:pPr>
                      <a:r>
                        <a:rPr lang="en-GB" sz="2400" kern="0" dirty="0">
                          <a:effectLst/>
                          <a:latin typeface="Arial" panose="020B0604020202020204" pitchFamily="34" charset="0"/>
                          <a:ea typeface="Times New Roman" panose="02020603050405020304" pitchFamily="18" charset="0"/>
                          <a:cs typeface="Arial" panose="020B0604020202020204" pitchFamily="34" charset="0"/>
                        </a:rPr>
                        <a:t> </a:t>
                      </a:r>
                      <a:endParaRPr lang="en-GB" sz="2400" kern="100" dirty="0">
                        <a:effectLst/>
                        <a:latin typeface="Arial" panose="020B0604020202020204" pitchFamily="34" charset="0"/>
                        <a:ea typeface="DengXian" panose="02010600030101010101" pitchFamily="2" charset="-122"/>
                        <a:cs typeface="Arial" panose="020B0604020202020204" pitchFamily="34" charset="0"/>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Aft>
                          <a:spcPts val="800"/>
                        </a:spcAft>
                        <a:buNone/>
                      </a:pPr>
                      <a:r>
                        <a:rPr lang="en-GB" sz="2400" kern="0" dirty="0">
                          <a:effectLst/>
                          <a:latin typeface="Arial" panose="020B0604020202020204" pitchFamily="34" charset="0"/>
                          <a:ea typeface="Times New Roman" panose="02020603050405020304" pitchFamily="18" charset="0"/>
                          <a:cs typeface="Arial" panose="020B0604020202020204" pitchFamily="34" charset="0"/>
                        </a:rPr>
                        <a:t> </a:t>
                      </a:r>
                      <a:endParaRPr lang="en-GB" sz="2400" kern="100" dirty="0">
                        <a:effectLst/>
                        <a:latin typeface="Arial" panose="020B0604020202020204" pitchFamily="34" charset="0"/>
                        <a:ea typeface="DengXian" panose="02010600030101010101" pitchFamily="2" charset="-122"/>
                        <a:cs typeface="Arial" panose="020B0604020202020204" pitchFamily="34" charset="0"/>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310495174"/>
                  </a:ext>
                </a:extLst>
              </a:tr>
              <a:tr h="327533">
                <a:tc>
                  <a:txBody>
                    <a:bodyPr/>
                    <a:lstStyle/>
                    <a:p>
                      <a:pPr marL="0" marR="0">
                        <a:lnSpc>
                          <a:spcPct val="115000"/>
                        </a:lnSpc>
                        <a:spcAft>
                          <a:spcPts val="800"/>
                        </a:spcAft>
                        <a:buNone/>
                      </a:pPr>
                      <a:r>
                        <a:rPr lang="en-GB" sz="2400" kern="0">
                          <a:effectLst/>
                          <a:latin typeface="Arial" panose="020B0604020202020204" pitchFamily="34" charset="0"/>
                          <a:ea typeface="Times New Roman" panose="02020603050405020304" pitchFamily="18" charset="0"/>
                          <a:cs typeface="Arial" panose="020B0604020202020204" pitchFamily="34" charset="0"/>
                        </a:rPr>
                        <a:t>Pragmatism</a:t>
                      </a:r>
                      <a:endParaRPr lang="en-GB" sz="2400" kern="100">
                        <a:effectLst/>
                        <a:latin typeface="Arial" panose="020B0604020202020204" pitchFamily="34" charset="0"/>
                        <a:ea typeface="DengXian" panose="02010600030101010101" pitchFamily="2" charset="-122"/>
                        <a:cs typeface="Arial" panose="020B0604020202020204" pitchFamily="34" charset="0"/>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Aft>
                          <a:spcPts val="800"/>
                        </a:spcAft>
                        <a:buNone/>
                      </a:pPr>
                      <a:r>
                        <a:rPr lang="en-GB" sz="2400" kern="0">
                          <a:effectLst/>
                          <a:latin typeface="Arial" panose="020B0604020202020204" pitchFamily="34" charset="0"/>
                          <a:ea typeface="Times New Roman" panose="02020603050405020304" pitchFamily="18" charset="0"/>
                          <a:cs typeface="Arial" panose="020B0604020202020204" pitchFamily="34" charset="0"/>
                        </a:rPr>
                        <a:t> </a:t>
                      </a:r>
                      <a:endParaRPr lang="en-GB" sz="2400" kern="100">
                        <a:effectLst/>
                        <a:latin typeface="Arial" panose="020B0604020202020204" pitchFamily="34" charset="0"/>
                        <a:ea typeface="DengXian" panose="02010600030101010101" pitchFamily="2" charset="-122"/>
                        <a:cs typeface="Arial" panose="020B0604020202020204" pitchFamily="34" charset="0"/>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Aft>
                          <a:spcPts val="800"/>
                        </a:spcAft>
                        <a:buNone/>
                      </a:pPr>
                      <a:r>
                        <a:rPr lang="en-GB" sz="2400" kern="0" dirty="0">
                          <a:effectLst/>
                          <a:latin typeface="Arial" panose="020B0604020202020204" pitchFamily="34" charset="0"/>
                          <a:ea typeface="Times New Roman" panose="02020603050405020304" pitchFamily="18" charset="0"/>
                          <a:cs typeface="Arial" panose="020B0604020202020204" pitchFamily="34" charset="0"/>
                        </a:rPr>
                        <a:t> </a:t>
                      </a:r>
                      <a:endParaRPr lang="en-GB" sz="2400" kern="100" dirty="0">
                        <a:effectLst/>
                        <a:latin typeface="Arial" panose="020B0604020202020204" pitchFamily="34" charset="0"/>
                        <a:ea typeface="DengXian" panose="02010600030101010101" pitchFamily="2" charset="-122"/>
                        <a:cs typeface="Arial" panose="020B0604020202020204" pitchFamily="34" charset="0"/>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nSpc>
                          <a:spcPct val="115000"/>
                        </a:lnSpc>
                        <a:spcAft>
                          <a:spcPts val="800"/>
                        </a:spcAft>
                        <a:buNone/>
                      </a:pPr>
                      <a:r>
                        <a:rPr lang="en-GB" sz="2400" kern="0" dirty="0">
                          <a:effectLst/>
                          <a:latin typeface="Arial" panose="020B0604020202020204" pitchFamily="34" charset="0"/>
                          <a:ea typeface="Times New Roman" panose="02020603050405020304" pitchFamily="18" charset="0"/>
                          <a:cs typeface="Arial" panose="020B0604020202020204" pitchFamily="34" charset="0"/>
                        </a:rPr>
                        <a:t> </a:t>
                      </a:r>
                      <a:endParaRPr lang="en-GB" sz="2400" kern="100" dirty="0">
                        <a:effectLst/>
                        <a:latin typeface="Arial" panose="020B0604020202020204" pitchFamily="34" charset="0"/>
                        <a:ea typeface="DengXian" panose="02010600030101010101" pitchFamily="2" charset="-122"/>
                        <a:cs typeface="Arial" panose="020B0604020202020204" pitchFamily="34" charset="0"/>
                      </a:endParaRPr>
                    </a:p>
                  </a:txBody>
                  <a:tcPr marL="9525" marR="9525" marT="9525" marB="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215439313"/>
                  </a:ext>
                </a:extLst>
              </a:tr>
            </a:tbl>
          </a:graphicData>
        </a:graphic>
      </p:graphicFrame>
    </p:spTree>
    <p:extLst>
      <p:ext uri="{BB962C8B-B14F-4D97-AF65-F5344CB8AC3E}">
        <p14:creationId xmlns:p14="http://schemas.microsoft.com/office/powerpoint/2010/main" val="418223665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823DEA-5787-3A64-F09B-D41AB9E91D07}"/>
              </a:ext>
            </a:extLst>
          </p:cNvPr>
          <p:cNvSpPr>
            <a:spLocks noGrp="1"/>
          </p:cNvSpPr>
          <p:nvPr>
            <p:ph type="title"/>
          </p:nvPr>
        </p:nvSpPr>
        <p:spPr/>
        <p:txBody>
          <a:bodyPr/>
          <a:lstStyle/>
          <a:p>
            <a:r>
              <a:rPr lang="en-US" dirty="0"/>
              <a:t>Activity 3 - </a:t>
            </a:r>
            <a:r>
              <a:rPr lang="en-GB" sz="4400" b="1" kern="100" dirty="0">
                <a:effectLst/>
                <a:latin typeface="Calibri" panose="020F0502020204030204" pitchFamily="34" charset="0"/>
                <a:ea typeface="DengXian" panose="02010600030101010101" pitchFamily="2" charset="-122"/>
                <a:cs typeface="Arial" panose="020B0604020202020204" pitchFamily="34" charset="0"/>
              </a:rPr>
              <a:t>Vignettes, Approaches, Interpretivism and Constructivism</a:t>
            </a:r>
            <a:endParaRPr lang="en-GB" dirty="0"/>
          </a:p>
        </p:txBody>
      </p:sp>
      <p:sp>
        <p:nvSpPr>
          <p:cNvPr id="3" name="Content Placeholder 2">
            <a:extLst>
              <a:ext uri="{FF2B5EF4-FFF2-40B4-BE49-F238E27FC236}">
                <a16:creationId xmlns:a16="http://schemas.microsoft.com/office/drawing/2014/main" id="{8FC2865E-2D85-F4DA-2429-5F61CF75257D}"/>
              </a:ext>
            </a:extLst>
          </p:cNvPr>
          <p:cNvSpPr>
            <a:spLocks noGrp="1"/>
          </p:cNvSpPr>
          <p:nvPr>
            <p:ph idx="1"/>
          </p:nvPr>
        </p:nvSpPr>
        <p:spPr>
          <a:xfrm>
            <a:off x="838200" y="3142211"/>
            <a:ext cx="10515600" cy="1036320"/>
          </a:xfrm>
        </p:spPr>
        <p:txBody>
          <a:bodyPr/>
          <a:lstStyle/>
          <a:p>
            <a:r>
              <a:rPr lang="en-US" sz="3200" kern="100" dirty="0">
                <a:effectLst/>
                <a:latin typeface="Aptos" panose="020B0004020202020204" pitchFamily="34" charset="0"/>
                <a:ea typeface="DengXian" panose="02010600030101010101" pitchFamily="2" charset="-122"/>
                <a:cs typeface="Arial" panose="020B0604020202020204" pitchFamily="34" charset="0"/>
              </a:rPr>
              <a:t>Week 2_3 – Exercise on </a:t>
            </a:r>
            <a:r>
              <a:rPr lang="en-GB" sz="3200" b="1" kern="100" dirty="0">
                <a:effectLst/>
                <a:latin typeface="Calibri" panose="020F0502020204030204" pitchFamily="34" charset="0"/>
                <a:ea typeface="DengXian" panose="02010600030101010101" pitchFamily="2" charset="-122"/>
                <a:cs typeface="Arial" panose="020B0604020202020204" pitchFamily="34" charset="0"/>
              </a:rPr>
              <a:t>Handout Vignettes, Approaches, Interpretivism and Constructivism</a:t>
            </a:r>
          </a:p>
          <a:p>
            <a:endParaRPr lang="en-GB" sz="1800" kern="100" dirty="0">
              <a:effectLst/>
              <a:latin typeface="Aptos" panose="020B0004020202020204" pitchFamily="34" charset="0"/>
              <a:ea typeface="DengXian" panose="02010600030101010101" pitchFamily="2" charset="-122"/>
              <a:cs typeface="Arial" panose="020B0604020202020204" pitchFamily="34" charset="0"/>
            </a:endParaRPr>
          </a:p>
          <a:p>
            <a:endParaRPr lang="en-GB" dirty="0"/>
          </a:p>
        </p:txBody>
      </p:sp>
    </p:spTree>
    <p:extLst>
      <p:ext uri="{BB962C8B-B14F-4D97-AF65-F5344CB8AC3E}">
        <p14:creationId xmlns:p14="http://schemas.microsoft.com/office/powerpoint/2010/main" val="42272430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B08543-287A-7DB6-3567-E9AC8886FE1C}"/>
              </a:ext>
            </a:extLst>
          </p:cNvPr>
          <p:cNvSpPr>
            <a:spLocks noGrp="1"/>
          </p:cNvSpPr>
          <p:nvPr>
            <p:ph type="title"/>
          </p:nvPr>
        </p:nvSpPr>
        <p:spPr/>
        <p:txBody>
          <a:bodyPr/>
          <a:lstStyle/>
          <a:p>
            <a:r>
              <a:rPr lang="en-US" dirty="0"/>
              <a:t>Next session </a:t>
            </a:r>
            <a:endParaRPr lang="en-GB" dirty="0"/>
          </a:p>
        </p:txBody>
      </p:sp>
      <p:sp>
        <p:nvSpPr>
          <p:cNvPr id="3" name="Content Placeholder 2">
            <a:extLst>
              <a:ext uri="{FF2B5EF4-FFF2-40B4-BE49-F238E27FC236}">
                <a16:creationId xmlns:a16="http://schemas.microsoft.com/office/drawing/2014/main" id="{0E7ED4D9-4B12-7A35-B247-A1BDEAC14896}"/>
              </a:ext>
            </a:extLst>
          </p:cNvPr>
          <p:cNvSpPr>
            <a:spLocks noGrp="1"/>
          </p:cNvSpPr>
          <p:nvPr>
            <p:ph idx="1"/>
          </p:nvPr>
        </p:nvSpPr>
        <p:spPr/>
        <p:txBody>
          <a:bodyPr/>
          <a:lstStyle/>
          <a:p>
            <a:r>
              <a:rPr lang="en-US" dirty="0"/>
              <a:t>Two readings : </a:t>
            </a:r>
          </a:p>
          <a:p>
            <a:pPr marL="0" marR="0" algn="just">
              <a:lnSpc>
                <a:spcPct val="115000"/>
              </a:lnSpc>
              <a:spcAft>
                <a:spcPts val="800"/>
              </a:spcAft>
              <a:buNone/>
            </a:pPr>
            <a:r>
              <a:rPr lang="en-US" sz="2000" b="0" i="0" dirty="0">
                <a:solidFill>
                  <a:srgbClr val="333333"/>
                </a:solidFill>
                <a:effectLst/>
                <a:latin typeface="Times New Roman" panose="02020603050405020304" pitchFamily="18" charset="0"/>
                <a:cs typeface="Times New Roman" panose="02020603050405020304" pitchFamily="18" charset="0"/>
              </a:rPr>
              <a:t>Reading 1  - Berger, R. (2013). Now I see it, now I don’t: researcher’s position and reflexivity in qualitative research. </a:t>
            </a:r>
            <a:r>
              <a:rPr lang="en-US" sz="2000" b="0" i="1" dirty="0">
                <a:solidFill>
                  <a:srgbClr val="333333"/>
                </a:solidFill>
                <a:effectLst/>
                <a:latin typeface="Times New Roman" panose="02020603050405020304" pitchFamily="18" charset="0"/>
                <a:cs typeface="Times New Roman" panose="02020603050405020304" pitchFamily="18" charset="0"/>
              </a:rPr>
              <a:t>Qualitative Research</a:t>
            </a:r>
            <a:r>
              <a:rPr lang="en-US" sz="2000" b="0" i="0" dirty="0">
                <a:solidFill>
                  <a:srgbClr val="333333"/>
                </a:solidFill>
                <a:effectLst/>
                <a:latin typeface="Times New Roman" panose="02020603050405020304" pitchFamily="18" charset="0"/>
                <a:cs typeface="Times New Roman" panose="02020603050405020304" pitchFamily="18" charset="0"/>
              </a:rPr>
              <a:t>, </a:t>
            </a:r>
            <a:r>
              <a:rPr lang="en-US" sz="2000" b="0" i="1" dirty="0">
                <a:solidFill>
                  <a:srgbClr val="333333"/>
                </a:solidFill>
                <a:effectLst/>
                <a:latin typeface="Times New Roman" panose="02020603050405020304" pitchFamily="18" charset="0"/>
                <a:cs typeface="Times New Roman" panose="02020603050405020304" pitchFamily="18" charset="0"/>
              </a:rPr>
              <a:t>15</a:t>
            </a:r>
            <a:r>
              <a:rPr lang="en-US" sz="2000" b="0" i="0" dirty="0">
                <a:solidFill>
                  <a:srgbClr val="333333"/>
                </a:solidFill>
                <a:effectLst/>
                <a:latin typeface="Times New Roman" panose="02020603050405020304" pitchFamily="18" charset="0"/>
                <a:cs typeface="Times New Roman" panose="02020603050405020304" pitchFamily="18" charset="0"/>
              </a:rPr>
              <a:t>(2), 219-234. </a:t>
            </a:r>
            <a:r>
              <a:rPr lang="en-US" sz="2000" b="0" i="0" u="sng" dirty="0">
                <a:solidFill>
                  <a:srgbClr val="046FF8"/>
                </a:solidFill>
                <a:effectLst/>
                <a:latin typeface="Times New Roman" panose="02020603050405020304" pitchFamily="18" charset="0"/>
                <a:cs typeface="Times New Roman" panose="02020603050405020304" pitchFamily="18" charset="0"/>
                <a:hlinkClick r:id="rId2"/>
              </a:rPr>
              <a:t>https://doi.org/10.1177/1468794112468475</a:t>
            </a:r>
            <a:r>
              <a:rPr lang="en-US" sz="2000" b="0" i="0" dirty="0">
                <a:solidFill>
                  <a:srgbClr val="333333"/>
                </a:solidFill>
                <a:effectLst/>
                <a:latin typeface="Times New Roman" panose="02020603050405020304" pitchFamily="18" charset="0"/>
                <a:cs typeface="Times New Roman" panose="02020603050405020304" pitchFamily="18" charset="0"/>
              </a:rPr>
              <a:t> (Original work published 2015)</a:t>
            </a:r>
          </a:p>
          <a:p>
            <a:pPr marL="0" indent="0" algn="l">
              <a:buNone/>
            </a:pPr>
            <a:r>
              <a:rPr lang="en-US" sz="2000" b="0" i="0" dirty="0">
                <a:solidFill>
                  <a:srgbClr val="333333"/>
                </a:solidFill>
                <a:effectLst/>
                <a:latin typeface="Times New Roman" panose="02020603050405020304" pitchFamily="18" charset="0"/>
                <a:cs typeface="Times New Roman" panose="02020603050405020304" pitchFamily="18" charset="0"/>
              </a:rPr>
              <a:t>Reading 2 - </a:t>
            </a:r>
            <a:r>
              <a:rPr lang="en-US" sz="2000" b="0" i="0" dirty="0" err="1">
                <a:solidFill>
                  <a:srgbClr val="333333"/>
                </a:solidFill>
                <a:effectLst/>
                <a:latin typeface="Times New Roman" panose="02020603050405020304" pitchFamily="18" charset="0"/>
                <a:cs typeface="Times New Roman" panose="02020603050405020304" pitchFamily="18" charset="0"/>
              </a:rPr>
              <a:t>Malterud</a:t>
            </a:r>
            <a:r>
              <a:rPr lang="en-US" sz="2000" b="0" i="0" dirty="0">
                <a:solidFill>
                  <a:srgbClr val="333333"/>
                </a:solidFill>
                <a:effectLst/>
                <a:latin typeface="Times New Roman" panose="02020603050405020304" pitchFamily="18" charset="0"/>
                <a:cs typeface="Times New Roman" panose="02020603050405020304" pitchFamily="18" charset="0"/>
              </a:rPr>
              <a:t>, K. (2001) </a:t>
            </a:r>
            <a:r>
              <a:rPr lang="en-US" sz="2000" b="1" i="0" dirty="0">
                <a:solidFill>
                  <a:srgbClr val="666666"/>
                </a:solidFill>
                <a:effectLst/>
                <a:latin typeface="Times New Roman" panose="02020603050405020304" pitchFamily="18" charset="0"/>
                <a:cs typeface="Times New Roman" panose="02020603050405020304" pitchFamily="18" charset="0"/>
              </a:rPr>
              <a:t>Qualitative research: standards, challenges, and guidelines, </a:t>
            </a:r>
            <a:r>
              <a:rPr lang="en-US" sz="2000" b="0" i="0" dirty="0">
                <a:solidFill>
                  <a:srgbClr val="333333"/>
                </a:solidFill>
                <a:effectLst/>
                <a:latin typeface="Times New Roman" panose="02020603050405020304" pitchFamily="18" charset="0"/>
                <a:cs typeface="Times New Roman" panose="02020603050405020304" pitchFamily="18" charset="0"/>
              </a:rPr>
              <a:t>The Lancet, Volume 358, Issue 9280, 483 – 488. </a:t>
            </a:r>
            <a:r>
              <a:rPr lang="en-US" sz="2000" b="0" i="0" dirty="0">
                <a:solidFill>
                  <a:srgbClr val="333333"/>
                </a:solidFill>
                <a:effectLst/>
                <a:latin typeface="Times New Roman" panose="02020603050405020304" pitchFamily="18" charset="0"/>
                <a:cs typeface="Times New Roman" panose="02020603050405020304" pitchFamily="18" charset="0"/>
                <a:hlinkClick r:id="rId3"/>
              </a:rPr>
              <a:t>https://doi.org/10.1016/S0140-6736(01)05627-6</a:t>
            </a:r>
            <a:endParaRPr lang="en-US" sz="2000" b="0" i="0" dirty="0">
              <a:solidFill>
                <a:srgbClr val="333333"/>
              </a:solidFill>
              <a:effectLst/>
              <a:latin typeface="Times New Roman" panose="02020603050405020304" pitchFamily="18" charset="0"/>
              <a:cs typeface="Times New Roman" panose="02020603050405020304" pitchFamily="18" charset="0"/>
            </a:endParaRPr>
          </a:p>
          <a:p>
            <a:pPr marL="0" indent="0" algn="l">
              <a:buNone/>
            </a:pPr>
            <a:endParaRPr lang="en-US" sz="2000" b="0" i="0" dirty="0">
              <a:solidFill>
                <a:srgbClr val="333333"/>
              </a:solidFill>
              <a:effectLst/>
              <a:latin typeface="Times New Roman" panose="02020603050405020304" pitchFamily="18" charset="0"/>
              <a:cs typeface="Times New Roman" panose="02020603050405020304" pitchFamily="18" charset="0"/>
            </a:endParaRPr>
          </a:p>
          <a:p>
            <a:endParaRPr lang="en-GB" dirty="0"/>
          </a:p>
        </p:txBody>
      </p:sp>
    </p:spTree>
    <p:extLst>
      <p:ext uri="{BB962C8B-B14F-4D97-AF65-F5344CB8AC3E}">
        <p14:creationId xmlns:p14="http://schemas.microsoft.com/office/powerpoint/2010/main" val="384733313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35F5FD-E7DA-3120-5F6A-C39EE4F8E803}"/>
              </a:ext>
            </a:extLst>
          </p:cNvPr>
          <p:cNvSpPr>
            <a:spLocks noGrp="1"/>
          </p:cNvSpPr>
          <p:nvPr>
            <p:ph type="title"/>
          </p:nvPr>
        </p:nvSpPr>
        <p:spPr/>
        <p:txBody>
          <a:bodyPr/>
          <a:lstStyle/>
          <a:p>
            <a:r>
              <a:rPr lang="en-US" dirty="0"/>
              <a:t>Reference </a:t>
            </a:r>
            <a:endParaRPr lang="en-GB" dirty="0"/>
          </a:p>
        </p:txBody>
      </p:sp>
      <p:sp>
        <p:nvSpPr>
          <p:cNvPr id="3" name="Content Placeholder 2">
            <a:extLst>
              <a:ext uri="{FF2B5EF4-FFF2-40B4-BE49-F238E27FC236}">
                <a16:creationId xmlns:a16="http://schemas.microsoft.com/office/drawing/2014/main" id="{8A5B7AB6-4A66-2A72-F98A-14C264BB2FAC}"/>
              </a:ext>
            </a:extLst>
          </p:cNvPr>
          <p:cNvSpPr>
            <a:spLocks noGrp="1"/>
          </p:cNvSpPr>
          <p:nvPr>
            <p:ph idx="1"/>
          </p:nvPr>
        </p:nvSpPr>
        <p:spPr/>
        <p:txBody>
          <a:bodyPr/>
          <a:lstStyle/>
          <a:p>
            <a:pPr marL="0" indent="0">
              <a:buNone/>
            </a:pPr>
            <a:r>
              <a:rPr lang="en-GB" sz="2000" b="0" i="1" dirty="0" err="1">
                <a:solidFill>
                  <a:srgbClr val="666666"/>
                </a:solidFill>
                <a:effectLst/>
                <a:latin typeface="Verdana" panose="020B0604030504040204" pitchFamily="34" charset="0"/>
              </a:rPr>
              <a:t>Kivunja</a:t>
            </a:r>
            <a:r>
              <a:rPr lang="en-GB" sz="2000" b="0" i="1" dirty="0">
                <a:solidFill>
                  <a:srgbClr val="666666"/>
                </a:solidFill>
                <a:effectLst/>
                <a:latin typeface="Verdana" panose="020B0604030504040204" pitchFamily="34" charset="0"/>
              </a:rPr>
              <a:t>, C. &amp; </a:t>
            </a:r>
            <a:r>
              <a:rPr lang="en-GB" sz="2000" b="0" i="1" dirty="0" err="1">
                <a:solidFill>
                  <a:srgbClr val="666666"/>
                </a:solidFill>
                <a:effectLst/>
                <a:latin typeface="Verdana" panose="020B0604030504040204" pitchFamily="34" charset="0"/>
              </a:rPr>
              <a:t>Kuyini</a:t>
            </a:r>
            <a:r>
              <a:rPr lang="en-GB" sz="2000" b="0" i="1" dirty="0">
                <a:solidFill>
                  <a:srgbClr val="666666"/>
                </a:solidFill>
                <a:effectLst/>
                <a:latin typeface="Verdana" panose="020B0604030504040204" pitchFamily="34" charset="0"/>
              </a:rPr>
              <a:t>., A.B. (2017) . </a:t>
            </a:r>
            <a:r>
              <a:rPr lang="en-US" sz="2000" dirty="0"/>
              <a:t>Understanding and Applying Research Paradigms in Educational Contexts, </a:t>
            </a:r>
            <a:r>
              <a:rPr lang="en-US" sz="2000" b="0" i="0" dirty="0">
                <a:solidFill>
                  <a:srgbClr val="666666"/>
                </a:solidFill>
                <a:effectLst/>
                <a:latin typeface="Verdana" panose="020B0604030504040204" pitchFamily="34" charset="0"/>
              </a:rPr>
              <a:t>International Journal of Higher Education, </a:t>
            </a:r>
            <a:r>
              <a:rPr lang="en-GB" sz="2000" b="0" i="0" dirty="0">
                <a:solidFill>
                  <a:srgbClr val="666666"/>
                </a:solidFill>
                <a:effectLst/>
                <a:latin typeface="Verdana" panose="020B0604030504040204" pitchFamily="34" charset="0"/>
              </a:rPr>
              <a:t>ISSN 1927-6052 (Online) </a:t>
            </a:r>
            <a:r>
              <a:rPr lang="en-GB" sz="1800" b="0" i="0" u="sng" dirty="0">
                <a:solidFill>
                  <a:srgbClr val="006699"/>
                </a:solidFill>
                <a:effectLst/>
                <a:latin typeface="Verdana" panose="020B0604030504040204" pitchFamily="34" charset="0"/>
                <a:hlinkClick r:id="rId2"/>
              </a:rPr>
              <a:t>https://doi.org/10.5430/ijhe.v6n5p26</a:t>
            </a:r>
            <a:endParaRPr lang="en-GB" sz="1800" b="0" i="0" u="sng" dirty="0">
              <a:solidFill>
                <a:srgbClr val="006699"/>
              </a:solidFill>
              <a:effectLst/>
              <a:latin typeface="Verdana" panose="020B0604030504040204" pitchFamily="34" charset="0"/>
            </a:endParaRPr>
          </a:p>
          <a:p>
            <a:pPr marL="0" indent="0">
              <a:buNone/>
            </a:pPr>
            <a:endParaRPr lang="en-GB" sz="1800" u="sng" dirty="0">
              <a:solidFill>
                <a:srgbClr val="006699"/>
              </a:solidFill>
              <a:latin typeface="Verdana" panose="020B0604030504040204" pitchFamily="34" charset="0"/>
            </a:endParaRPr>
          </a:p>
          <a:p>
            <a:pPr marL="0" indent="0">
              <a:buNone/>
            </a:pPr>
            <a:endParaRPr lang="en-GB" sz="1800" dirty="0"/>
          </a:p>
        </p:txBody>
      </p:sp>
    </p:spTree>
    <p:extLst>
      <p:ext uri="{BB962C8B-B14F-4D97-AF65-F5344CB8AC3E}">
        <p14:creationId xmlns:p14="http://schemas.microsoft.com/office/powerpoint/2010/main" val="3342033469"/>
      </p:ext>
    </p:extLst>
  </p:cSld>
  <p:clrMapOvr>
    <a:masterClrMapping/>
  </p:clrMapOvr>
</p:sld>
</file>

<file path=ppt/theme/theme1.xml><?xml version="1.0" encoding="utf-8"?>
<a:theme xmlns:a="http://schemas.openxmlformats.org/drawingml/2006/main" name="Office Theme">
  <a:themeElements>
    <a:clrScheme name="Green">
      <a:dk1>
        <a:sysClr val="windowText" lastClr="000000"/>
      </a:dk1>
      <a:lt1>
        <a:sysClr val="window" lastClr="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A6906"/>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1335</Words>
  <Application>Microsoft Office PowerPoint</Application>
  <PresentationFormat>Widescreen</PresentationFormat>
  <Paragraphs>171</Paragraphs>
  <Slides>31</Slides>
  <Notes>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31</vt:i4>
      </vt:variant>
    </vt:vector>
  </HeadingPairs>
  <TitlesOfParts>
    <vt:vector size="40" baseType="lpstr">
      <vt:lpstr>Suisse Intl</vt:lpstr>
      <vt:lpstr>Aptos</vt:lpstr>
      <vt:lpstr>Arial</vt:lpstr>
      <vt:lpstr>Calibri</vt:lpstr>
      <vt:lpstr>Calibri Light</vt:lpstr>
      <vt:lpstr>Times New Roman</vt:lpstr>
      <vt:lpstr>Verdana</vt:lpstr>
      <vt:lpstr>Wingdings</vt:lpstr>
      <vt:lpstr>Office Theme</vt:lpstr>
      <vt:lpstr>Advancing to the Doctoral Research Stage (LCDB 7012)</vt:lpstr>
      <vt:lpstr>Class schedule   1. Concept  2. Activity and sharing 3. Assignment brief  4. Activity  5. Q&amp;A </vt:lpstr>
      <vt:lpstr>Agenda</vt:lpstr>
      <vt:lpstr>Please note</vt:lpstr>
      <vt:lpstr>Paradigm, Methodology And Methods </vt:lpstr>
      <vt:lpstr>Paradigm, Methodology And Methods </vt:lpstr>
      <vt:lpstr>Paradigms</vt:lpstr>
      <vt:lpstr>Paradigm, Methodology And Methods </vt:lpstr>
      <vt:lpstr>Paradigm, Methodology And Methods  </vt:lpstr>
      <vt:lpstr>Paradigm, Methodology And Methods</vt:lpstr>
      <vt:lpstr>Paradigm, Methodology And Methods</vt:lpstr>
      <vt:lpstr>Paradigm, Methodology And Methods</vt:lpstr>
      <vt:lpstr>Paradigm, Methodology And Methods </vt:lpstr>
      <vt:lpstr>Paradigm, Methodology And Methods </vt:lpstr>
      <vt:lpstr>Paradigm, Methodology And Methods </vt:lpstr>
      <vt:lpstr>Paradigm, Methodology And Methods  </vt:lpstr>
      <vt:lpstr>Paradigm, Methodology And Methods </vt:lpstr>
      <vt:lpstr>Paradigm, Methodology And Methods </vt:lpstr>
      <vt:lpstr>Paradigm, Methodology And Methods </vt:lpstr>
      <vt:lpstr>Paradigm, Methodology And Methods </vt:lpstr>
      <vt:lpstr>Paradigm, Methodology And Methods </vt:lpstr>
      <vt:lpstr>Paradigm, Methodology And Methods </vt:lpstr>
      <vt:lpstr>Activity 1</vt:lpstr>
      <vt:lpstr>Activity 2 - Writing Task</vt:lpstr>
      <vt:lpstr>Activity 2 – Recommended reading</vt:lpstr>
      <vt:lpstr>Paradigm, Methodology And Methods </vt:lpstr>
      <vt:lpstr>Paradigm, Methodology And Methods </vt:lpstr>
      <vt:lpstr>Paradigm, Methodology And Methods </vt:lpstr>
      <vt:lpstr>Activity 3 - Vignettes, Approaches, Interpretivism and Constructivism</vt:lpstr>
      <vt:lpstr>Next session </vt:lpstr>
      <vt:lpstr>Reference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Advancing to the Doctoral Research Stage</dc:title>
  <dc:creator>Caroline Jawad</dc:creator>
  <cp:lastModifiedBy>Helen Lee</cp:lastModifiedBy>
  <cp:revision>8</cp:revision>
  <dcterms:created xsi:type="dcterms:W3CDTF">2023-06-12T07:19:52Z</dcterms:created>
  <dcterms:modified xsi:type="dcterms:W3CDTF">2025-06-08T14:29:33Z</dcterms:modified>
</cp:coreProperties>
</file>