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gif" ContentType="image/gif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6"/>
  </p:notesMasterIdLst>
  <p:sldIdLst>
    <p:sldId id="350" r:id="rId2"/>
    <p:sldId id="286" r:id="rId3"/>
    <p:sldId id="283" r:id="rId4"/>
    <p:sldId id="285" r:id="rId5"/>
    <p:sldId id="318" r:id="rId6"/>
    <p:sldId id="316" r:id="rId7"/>
    <p:sldId id="330" r:id="rId8"/>
    <p:sldId id="321" r:id="rId9"/>
    <p:sldId id="322" r:id="rId10"/>
    <p:sldId id="319" r:id="rId11"/>
    <p:sldId id="281" r:id="rId12"/>
    <p:sldId id="258" r:id="rId13"/>
    <p:sldId id="342" r:id="rId14"/>
    <p:sldId id="343" r:id="rId15"/>
    <p:sldId id="344" r:id="rId16"/>
    <p:sldId id="349" r:id="rId17"/>
    <p:sldId id="345" r:id="rId18"/>
    <p:sldId id="346" r:id="rId19"/>
    <p:sldId id="326" r:id="rId20"/>
    <p:sldId id="288" r:id="rId21"/>
    <p:sldId id="334" r:id="rId22"/>
    <p:sldId id="287" r:id="rId23"/>
    <p:sldId id="296" r:id="rId24"/>
    <p:sldId id="336" r:id="rId25"/>
    <p:sldId id="337" r:id="rId26"/>
    <p:sldId id="341" r:id="rId27"/>
    <p:sldId id="333" r:id="rId28"/>
    <p:sldId id="261" r:id="rId29"/>
    <p:sldId id="317" r:id="rId30"/>
    <p:sldId id="292" r:id="rId31"/>
    <p:sldId id="310" r:id="rId32"/>
    <p:sldId id="291" r:id="rId33"/>
    <p:sldId id="289" r:id="rId34"/>
    <p:sldId id="323" r:id="rId35"/>
    <p:sldId id="324" r:id="rId36"/>
    <p:sldId id="338" r:id="rId37"/>
    <p:sldId id="282" r:id="rId38"/>
    <p:sldId id="270" r:id="rId39"/>
    <p:sldId id="266" r:id="rId40"/>
    <p:sldId id="307" r:id="rId41"/>
    <p:sldId id="300" r:id="rId42"/>
    <p:sldId id="267" r:id="rId43"/>
    <p:sldId id="268" r:id="rId44"/>
    <p:sldId id="305" r:id="rId45"/>
    <p:sldId id="275" r:id="rId46"/>
    <p:sldId id="331" r:id="rId47"/>
    <p:sldId id="298" r:id="rId48"/>
    <p:sldId id="332" r:id="rId49"/>
    <p:sldId id="274" r:id="rId50"/>
    <p:sldId id="276" r:id="rId51"/>
    <p:sldId id="306" r:id="rId52"/>
    <p:sldId id="320" r:id="rId53"/>
    <p:sldId id="347" r:id="rId54"/>
    <p:sldId id="348" r:id="rId55"/>
    <p:sldId id="277" r:id="rId56"/>
    <p:sldId id="299" r:id="rId57"/>
    <p:sldId id="295" r:id="rId58"/>
    <p:sldId id="294" r:id="rId59"/>
    <p:sldId id="297" r:id="rId60"/>
    <p:sldId id="327" r:id="rId61"/>
    <p:sldId id="328" r:id="rId62"/>
    <p:sldId id="280" r:id="rId63"/>
    <p:sldId id="339" r:id="rId64"/>
    <p:sldId id="279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0295" autoAdjust="0"/>
  </p:normalViewPr>
  <p:slideViewPr>
    <p:cSldViewPr>
      <p:cViewPr varScale="1">
        <p:scale>
          <a:sx n="98" d="100"/>
          <a:sy n="98" d="100"/>
        </p:scale>
        <p:origin x="-3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F300A7-1D72-40C8-8F66-075D7E73DCD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EA7CA-6CA3-4E1A-BD8F-F88DBBC7ECD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EA7CA-6CA3-4E1A-BD8F-F88DBBC7ECDE}" type="slidenum">
              <a:rPr lang="en-US" smtClean="0"/>
              <a:pPr/>
              <a:t>58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A103C-1F44-4F0C-83D2-5D6660B2E23E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584B3-1FFF-4565-BF2E-3FBE76B63CC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9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9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9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9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9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9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9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gif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10200" y="2666999"/>
            <a:ext cx="1868488" cy="2060575"/>
          </a:xfrm>
        </p:spPr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57400" y="1295400"/>
            <a:ext cx="5486400" cy="804862"/>
          </a:xfrm>
        </p:spPr>
        <p:txBody>
          <a:bodyPr>
            <a:normAutofit fontScale="25000" lnSpcReduction="20000"/>
          </a:bodyPr>
          <a:lstStyle/>
          <a:p>
            <a:r>
              <a:rPr lang="en-US" sz="16000" dirty="0" smtClean="0"/>
              <a:t>From </a:t>
            </a:r>
            <a:r>
              <a:rPr lang="en-US" sz="16000" dirty="0" err="1" smtClean="0"/>
              <a:t>Pembrokeshire</a:t>
            </a:r>
            <a:r>
              <a:rPr lang="en-US" sz="16000" dirty="0" smtClean="0"/>
              <a:t> to </a:t>
            </a:r>
            <a:r>
              <a:rPr lang="en-US" sz="16000" dirty="0" err="1" smtClean="0"/>
              <a:t>Passchendaele</a:t>
            </a:r>
            <a:r>
              <a:rPr lang="en-US" sz="16000" dirty="0" smtClean="0"/>
              <a:t> and Perth:</a:t>
            </a:r>
            <a:br>
              <a:rPr lang="en-US" sz="16000" dirty="0" smtClean="0"/>
            </a:br>
            <a:r>
              <a:rPr lang="en-US" sz="16000" dirty="0" smtClean="0"/>
              <a:t>a family goes to war 1914-1918 </a:t>
            </a:r>
            <a:endParaRPr lang="en-US" sz="16000" dirty="0" smtClean="0"/>
          </a:p>
          <a:p>
            <a:endParaRPr lang="en-US" sz="4400" dirty="0" smtClean="0"/>
          </a:p>
          <a:p>
            <a:endParaRPr lang="en-US" sz="4400" dirty="0" smtClean="0"/>
          </a:p>
          <a:p>
            <a:r>
              <a:rPr lang="en-US" sz="4400" dirty="0" smtClean="0"/>
              <a:t/>
            </a:r>
            <a:br>
              <a:rPr lang="en-US" sz="4400" dirty="0" smtClean="0"/>
            </a:br>
            <a:r>
              <a:rPr lang="en-US" sz="14400" dirty="0" smtClean="0"/>
              <a:t>Professor Tony Curtis</a:t>
            </a:r>
            <a:endParaRPr lang="en-US" sz="14400" dirty="0"/>
          </a:p>
        </p:txBody>
      </p:sp>
      <p:sp>
        <p:nvSpPr>
          <p:cNvPr id="5" name="Picture Placeholder 2"/>
          <p:cNvSpPr txBox="1">
            <a:spLocks/>
          </p:cNvSpPr>
          <p:nvPr/>
        </p:nvSpPr>
        <p:spPr>
          <a:xfrm>
            <a:off x="1828800" y="609600"/>
            <a:ext cx="5486400" cy="4114800"/>
          </a:xfrm>
          <a:prstGeom prst="rect">
            <a:avLst/>
          </a:prstGeom>
        </p:spPr>
      </p:sp>
      <p:sp>
        <p:nvSpPr>
          <p:cNvPr id="6" name="Picture Placeholder 2"/>
          <p:cNvSpPr txBox="1">
            <a:spLocks/>
          </p:cNvSpPr>
          <p:nvPr/>
        </p:nvSpPr>
        <p:spPr>
          <a:xfrm>
            <a:off x="1828800" y="609600"/>
            <a:ext cx="5486400" cy="4114800"/>
          </a:xfrm>
          <a:prstGeom prst="rect">
            <a:avLst/>
          </a:prstGeom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http://emilyspoetryblog.com/wp-content/uploads/2016/05/Biography-of-Siegfried-Sasso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914400"/>
            <a:ext cx="5715000" cy="428625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Siegfried Sassoon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After the First Death, Tony Curti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838200"/>
            <a:ext cx="3200400" cy="48006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Wales at W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8400" y="914400"/>
            <a:ext cx="3429000" cy="495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https://upload.wikimedia.org/wikipedia/en/thumb/f/f4/National_Fund_for_Welsh_Troops2.jpg/640px-National_Fund_for_Welsh_Troops2.jpg?151981830846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228600"/>
            <a:ext cx="4671317" cy="64960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Frank Brangwyn (1867-1956)  Retreat from Antwerp, 1915  Lithograph The Mercer Art Gallery, Harrogate Borough Counci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0"/>
            <a:ext cx="53721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tony.tony-PC\Pictures\JCThomas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200" y="1828800"/>
            <a:ext cx="1304925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>
          <a:xfrm>
            <a:off x="1676400" y="381000"/>
            <a:ext cx="5486400" cy="4114800"/>
          </a:xfrm>
        </p:spPr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James Charles Thomas  1887 – 1917</a:t>
            </a:r>
          </a:p>
          <a:p>
            <a:r>
              <a:rPr lang="en-US" dirty="0"/>
              <a:t>Farmer from Tallyho Farm, </a:t>
            </a:r>
            <a:r>
              <a:rPr lang="en-US" dirty="0" err="1"/>
              <a:t>Llangwm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Placeholder 4" descr="C:\Users\tony.tony-PC\Downloads\IMG_4091.JPG"/>
          <p:cNvPicPr>
            <a:picLocks noGrp="1"/>
          </p:cNvPicPr>
          <p:nvPr>
            <p:ph type="pic" idx="1"/>
          </p:nvPr>
        </p:nvPicPr>
        <p:blipFill>
          <a:blip r:embed="rId2" cstate="print">
            <a:lum bright="4000"/>
          </a:blip>
          <a:srcRect/>
          <a:stretch>
            <a:fillRect/>
          </a:stretch>
        </p:blipFill>
        <p:spPr>
          <a:xfrm rot="5400000">
            <a:off x="1409700" y="800100"/>
            <a:ext cx="5715000" cy="4114800"/>
          </a:xfrm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1828800" y="5867400"/>
            <a:ext cx="5449888" cy="304800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The Boer War: William </a:t>
            </a:r>
            <a:r>
              <a:rPr lang="en-US" dirty="0"/>
              <a:t>or Matthew </a:t>
            </a:r>
            <a:r>
              <a:rPr lang="en-US" dirty="0" err="1"/>
              <a:t>Barrah</a:t>
            </a:r>
            <a:r>
              <a:rPr lang="en-US" dirty="0"/>
              <a:t> in </a:t>
            </a:r>
            <a:r>
              <a:rPr lang="en-US" dirty="0" err="1"/>
              <a:t>Pembrokeshire</a:t>
            </a:r>
            <a:r>
              <a:rPr lang="en-US" dirty="0"/>
              <a:t> Yeomanry dress uniform: early 1900s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 err="1"/>
              <a:t>Muirhead</a:t>
            </a:r>
            <a:r>
              <a:rPr lang="en-US" dirty="0"/>
              <a:t> Bone: from the “Tanks, 1918” series.</a:t>
            </a:r>
          </a:p>
        </p:txBody>
      </p:sp>
      <p:pic>
        <p:nvPicPr>
          <p:cNvPr id="1026" name="Picture 2" descr="Image result for muirhead bone tanks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83" r="583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Frank </a:t>
            </a:r>
            <a:r>
              <a:rPr lang="en-US" dirty="0" err="1"/>
              <a:t>Brangwyn</a:t>
            </a:r>
            <a:r>
              <a:rPr lang="en-US" dirty="0"/>
              <a:t> “Tank in Action” National Museum of Wales, Cardiff</a:t>
            </a:r>
          </a:p>
        </p:txBody>
      </p:sp>
      <p:pic>
        <p:nvPicPr>
          <p:cNvPr id="1026" name="Picture 2" descr="C:\Users\tony.tony-PC\Pictures\Brangwyntankinaction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7468" b="7468"/>
          <a:stretch>
            <a:fillRect/>
          </a:stretch>
        </p:blipFill>
        <p:spPr bwMode="auto">
          <a:xfrm>
            <a:off x="1371600" y="838200"/>
            <a:ext cx="5943600" cy="4114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tony.tony-PC\Downloads\IMG_405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0"/>
            <a:ext cx="5410200" cy="632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upload.wikimedia.org/wikipedia/commons/5/5d/IWM-Q_901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1125855"/>
            <a:ext cx="5943600" cy="4606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1905000" y="5791200"/>
            <a:ext cx="5486400" cy="804862"/>
          </a:xfrm>
        </p:spPr>
        <p:txBody>
          <a:bodyPr/>
          <a:lstStyle/>
          <a:p>
            <a:r>
              <a:rPr lang="en-US" dirty="0"/>
              <a:t>Chinese dance performance near </a:t>
            </a:r>
            <a:r>
              <a:rPr lang="en-US" dirty="0" err="1"/>
              <a:t>Etaples</a:t>
            </a:r>
            <a:r>
              <a:rPr lang="en-US" dirty="0"/>
              <a:t>, France, June, 1918.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henry moore at cambr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228600"/>
            <a:ext cx="3566160" cy="58953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AutoShape 2" descr="Image result for henry moore at clare colle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4756" name="AutoShape 4" descr="Image result for henry moore at clare colle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4758" name="AutoShape 6" descr="Image result for henry moore at clare colle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4760" name="AutoShape 8" descr="Image result for henry moore at clare colle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4762" name="Picture 10" descr="Related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143000"/>
            <a:ext cx="4876800" cy="381952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752600" y="5562600"/>
            <a:ext cx="578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/>
              <a:t>Falling Warrior </a:t>
            </a:r>
            <a:r>
              <a:rPr lang="en-US" dirty="0" smtClean="0"/>
              <a:t>by Henry Moore at Clare College, Cambridge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C:\Users\tony.tony-PC\Pictures\rvwilliams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1389" y="1752600"/>
            <a:ext cx="3252766" cy="43434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914400" y="6248400"/>
            <a:ext cx="10435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Ralph Vaughan Williams - Royal Army Medical Corps and the Royal Garrison Artillery 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33400"/>
            <a:ext cx="8229600" cy="1143000"/>
          </a:xfrm>
        </p:spPr>
        <p:txBody>
          <a:bodyPr/>
          <a:lstStyle/>
          <a:p>
            <a:r>
              <a:rPr lang="en-US" dirty="0" smtClean="0"/>
              <a:t>Ralph Vaughan Williams</a:t>
            </a:r>
            <a:endParaRPr lang="en-US" dirty="0"/>
          </a:p>
        </p:txBody>
      </p:sp>
      <p:pic>
        <p:nvPicPr>
          <p:cNvPr id="1026" name="Picture 2" descr="C:\Users\tony.tony-PC\Pictures\Vaughan William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7188" y="2133600"/>
            <a:ext cx="5387966" cy="2971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composer disliked extra-musical associations being made with his works, but his </a:t>
            </a:r>
            <a:r>
              <a:rPr lang="en-GB" i="1" dirty="0" smtClean="0"/>
              <a:t>Pastoral Symphony</a:t>
            </a:r>
            <a:r>
              <a:rPr lang="en-GB" dirty="0" smtClean="0"/>
              <a:t>(completed June 1921) and cantata </a:t>
            </a:r>
            <a:r>
              <a:rPr lang="en-GB" i="1" dirty="0" smtClean="0"/>
              <a:t>Dona </a:t>
            </a:r>
            <a:r>
              <a:rPr lang="en-GB" i="1" dirty="0" err="1" smtClean="0"/>
              <a:t>Nobis</a:t>
            </a:r>
            <a:r>
              <a:rPr lang="en-GB" i="1" dirty="0" smtClean="0"/>
              <a:t> </a:t>
            </a:r>
            <a:r>
              <a:rPr lang="en-GB" i="1" dirty="0" err="1" smtClean="0"/>
              <a:t>Pacem</a:t>
            </a:r>
            <a:r>
              <a:rPr lang="en-GB" dirty="0" smtClean="0"/>
              <a:t> (1936) are usually regarded as his musical responses to the War; of the </a:t>
            </a:r>
            <a:r>
              <a:rPr lang="en-GB" i="1" dirty="0" smtClean="0"/>
              <a:t>Pastoral Symphony</a:t>
            </a:r>
            <a:r>
              <a:rPr lang="en-GB" dirty="0" smtClean="0"/>
              <a:t> he wrote to his future wife Ursula in 1938 that: 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It's really wartime music - a great deal of it incubated when I used to go up night after night with the ambulance wagon at </a:t>
            </a:r>
            <a:r>
              <a:rPr lang="en-GB" dirty="0" err="1" smtClean="0"/>
              <a:t>Ecoivres</a:t>
            </a:r>
            <a:r>
              <a:rPr lang="en-GB" dirty="0" smtClean="0"/>
              <a:t> and we went up a steep hill and there was a wonderful Corot-like landscape in the sunset - it's not really lambkins frisking at all as most people take for granted".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 descr="C:\Users\tony.tony-PC\Pictures\ButterworthDLI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153" y="1776915"/>
            <a:ext cx="6401694" cy="417253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914400" y="6324600"/>
            <a:ext cx="8222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George Butterworth </a:t>
            </a:r>
            <a:r>
              <a:rPr lang="en-US" smtClean="0"/>
              <a:t>M.C. who </a:t>
            </a:r>
            <a:r>
              <a:rPr lang="en-US" dirty="0" smtClean="0"/>
              <a:t>died on the Somme and whose body was never traced.</a:t>
            </a: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tony.tony-PC\Pictures\JCThomas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200" y="1828800"/>
            <a:ext cx="1304925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>
          <a:xfrm>
            <a:off x="1447800" y="228600"/>
            <a:ext cx="5486400" cy="4114800"/>
          </a:xfrm>
        </p:spPr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James Charles Thomas  1887 – 1917</a:t>
            </a:r>
          </a:p>
          <a:p>
            <a:r>
              <a:rPr lang="en-US" dirty="0"/>
              <a:t>Farmer from Tallyho Farm, </a:t>
            </a:r>
            <a:r>
              <a:rPr lang="en-US" dirty="0" err="1"/>
              <a:t>Llangwm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https://tse1.mm.bing.net/th?id=OIP.YpTgztYqslLR-ycMqgcNhwGGCg&amp;pid=15.1&amp;P=0&amp;w=402&amp;h=16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1524000"/>
            <a:ext cx="4792267" cy="2895600"/>
          </a:xfrm>
          <a:prstGeom prst="rect">
            <a:avLst/>
          </a:prstGeom>
          <a:noFill/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icture Placeholder 6"/>
          <p:cNvSpPr>
            <a:spLocks noGrp="1"/>
          </p:cNvSpPr>
          <p:nvPr>
            <p:ph type="pic" idx="1"/>
          </p:nvPr>
        </p:nvSpPr>
        <p:spPr>
          <a:xfrm>
            <a:off x="1447800" y="685800"/>
            <a:ext cx="5486400" cy="4114800"/>
          </a:xfrm>
        </p:spPr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 err="1"/>
              <a:t>Hedd</a:t>
            </a:r>
            <a:r>
              <a:rPr lang="en-US" dirty="0"/>
              <a:t> </a:t>
            </a:r>
            <a:r>
              <a:rPr lang="en-US" dirty="0" err="1"/>
              <a:t>Wyn</a:t>
            </a:r>
            <a:r>
              <a:rPr lang="en-US" dirty="0"/>
              <a:t> at Yr </a:t>
            </a:r>
            <a:r>
              <a:rPr lang="en-US" dirty="0" err="1"/>
              <a:t>Ysgwrn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 descr="Image result for y gadair dd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76199"/>
            <a:ext cx="4523408" cy="6781801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52400" y="2057400"/>
            <a:ext cx="14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Y </a:t>
            </a:r>
            <a:r>
              <a:rPr lang="en-US" dirty="0" err="1"/>
              <a:t>Gadair</a:t>
            </a:r>
            <a:r>
              <a:rPr lang="en-US" dirty="0"/>
              <a:t> </a:t>
            </a:r>
            <a:r>
              <a:rPr lang="en-US" dirty="0" err="1"/>
              <a:t>Ddu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4.bp.blogspot.com/_8f2HVh3MkxY/THvliK9WULI/AAAAAAAAAkE/0zN7TMvnwgs/s400/David+Jon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8400" y="762000"/>
            <a:ext cx="2686051" cy="3810000"/>
          </a:xfrm>
          <a:prstGeom prst="rect">
            <a:avLst/>
          </a:prstGeom>
          <a:noFill/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icture Placeholder 6"/>
          <p:cNvSpPr>
            <a:spLocks noGrp="1"/>
          </p:cNvSpPr>
          <p:nvPr>
            <p:ph type="pic" idx="1"/>
          </p:nvPr>
        </p:nvSpPr>
        <p:spPr>
          <a:xfrm>
            <a:off x="1828800" y="609600"/>
            <a:ext cx="5486400" cy="4114800"/>
          </a:xfrm>
        </p:spPr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David Jones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ifb2b1i0hus3prhdk22kden.wpengine.netdna-cdn.com/wp-content/uploads/2014/06/frontparen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8401" y="914400"/>
            <a:ext cx="3181351" cy="428625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 flipV="1">
            <a:off x="1828800" y="5367338"/>
            <a:ext cx="5449888" cy="271461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The frontispiece to David Jones’s </a:t>
            </a:r>
            <a:r>
              <a:rPr lang="en-US" i="1" dirty="0"/>
              <a:t>In Parenthesis</a:t>
            </a:r>
            <a:r>
              <a:rPr lang="en-US" dirty="0"/>
              <a:t>, 1938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Sketch </a:t>
            </a:r>
            <a:r>
              <a:rPr lang="en-GB" dirty="0"/>
              <a:t>drawing in pencil by David Jones inscribed 'March 1916 / Front line trench on the La </a:t>
            </a:r>
            <a:r>
              <a:rPr lang="en-GB" dirty="0" err="1"/>
              <a:t>Bassée</a:t>
            </a:r>
            <a:r>
              <a:rPr lang="en-GB" dirty="0"/>
              <a:t> front'. Soldiers cook over a brazier in front of a dugout, a rifle with fixed bayonet lies close to hand.</a:t>
            </a:r>
            <a:endParaRPr lang="en-US" dirty="0"/>
          </a:p>
        </p:txBody>
      </p:sp>
      <p:pic>
        <p:nvPicPr>
          <p:cNvPr id="70660" name="Picture 4" descr="http://ww1lit.nsms.ox.ac.uk/ww1lit/files/original/fdb3f4a735eac4dc91b84d140e6fb8fe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7167" r="7167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David Jones: </a:t>
            </a:r>
            <a:r>
              <a:rPr lang="en-GB" dirty="0"/>
              <a:t>Sketch drawing in pencil inscribed '</a:t>
            </a:r>
            <a:r>
              <a:rPr lang="en-GB" dirty="0" err="1"/>
              <a:t>Brielen</a:t>
            </a:r>
            <a:r>
              <a:rPr lang="en-GB" dirty="0"/>
              <a:t>, August 18th 1917 NW of Ypres / Mark I or Mark IV tank?'. </a:t>
            </a:r>
            <a:r>
              <a:rPr lang="en-GB" smtClean="0"/>
              <a:t>Initalled</a:t>
            </a:r>
            <a:r>
              <a:rPr lang="en-GB" dirty="0" smtClean="0"/>
              <a:t> </a:t>
            </a:r>
            <a:r>
              <a:rPr lang="en-GB" dirty="0"/>
              <a:t>DJ. The tank is juxtaposed in front of the battered village.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2708" r="2708"/>
          <a:stretch>
            <a:fillRect/>
          </a:stretch>
        </p:blipFill>
        <p:spPr bwMode="auto">
          <a:xfrm>
            <a:off x="304800" y="0"/>
            <a:ext cx="7144279" cy="5358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ony.tony-PC\Pictures\Burton War Memorial_files\cache_121368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0" y="1371600"/>
            <a:ext cx="3657600" cy="432435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438400" y="6096000"/>
            <a:ext cx="686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Frederick James Richards, stoker. </a:t>
            </a:r>
            <a:r>
              <a:rPr lang="en-US" sz="1200" dirty="0"/>
              <a:t>Photo: c.  S. John, Burton War Memorial site.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2" descr="British Cruisers HMS Warrior and Defence of Admiral Arbuthnot’s 1st Cruiser Squadron in action against Hipper’s Battle Cruisers at the Battle of Jutland 31st May 1916: picture by Lionel Wyllie: to buy this picture click he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1219200"/>
            <a:ext cx="8705850" cy="3683888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838200" y="5410200"/>
            <a:ext cx="6684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H.M.S. </a:t>
            </a:r>
            <a:r>
              <a:rPr lang="en-US" i="1" dirty="0"/>
              <a:t>Warrior</a:t>
            </a:r>
            <a:r>
              <a:rPr lang="en-US" dirty="0"/>
              <a:t> at the Battle of Jutland (later painting by Lionel Wyllie)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H.M.S. </a:t>
            </a:r>
            <a:r>
              <a:rPr lang="en-US" i="1" dirty="0"/>
              <a:t>Warrior</a:t>
            </a:r>
          </a:p>
        </p:txBody>
      </p:sp>
      <p:pic>
        <p:nvPicPr>
          <p:cNvPr id="5" name="Picture Placeholder 4" descr="https://img.purch.com/h/1400/aHR0cDovL3d3dy5saXZlc2NpZW5jZS5jb20vaW1hZ2VzL2kvMDAwLzA4Ni8xODUvb3JpZ2luYWwvanMtMi5qcGc="/>
          <p:cNvPicPr>
            <a:picLocks noGrp="1"/>
          </p:cNvPicPr>
          <p:nvPr>
            <p:ph type="pic" idx="1"/>
          </p:nvPr>
        </p:nvPicPr>
        <p:blipFill>
          <a:blip r:embed="rId2" cstate="print"/>
          <a:srcRect l="1389" r="1389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Sir Frank Brangwyn, ‘Making Sailors: The Gun’ c.19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0"/>
            <a:ext cx="5448300" cy="695325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0" y="2438400"/>
            <a:ext cx="152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Frank </a:t>
            </a:r>
            <a:r>
              <a:rPr lang="en-US" dirty="0" err="1"/>
              <a:t>Brangwyn</a:t>
            </a:r>
            <a:endParaRPr lang="en-US" dirty="0"/>
          </a:p>
          <a:p>
            <a:r>
              <a:rPr lang="en-US" i="1" dirty="0"/>
              <a:t>Making Sailors: The Gun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Image resul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152400"/>
            <a:ext cx="4308123" cy="655320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457201" y="1676401"/>
            <a:ext cx="2057400" cy="4449763"/>
          </a:xfrm>
        </p:spPr>
        <p:txBody>
          <a:bodyPr/>
          <a:lstStyle/>
          <a:p>
            <a:r>
              <a:rPr lang="en-US" dirty="0"/>
              <a:t>Memoir with a cover painting by Christopher Williams </a:t>
            </a:r>
            <a:r>
              <a:rPr lang="en-US" i="1" dirty="0"/>
              <a:t>The Welsh at </a:t>
            </a:r>
            <a:r>
              <a:rPr lang="en-US" i="1" dirty="0" err="1"/>
              <a:t>Mametz</a:t>
            </a:r>
            <a:r>
              <a:rPr lang="en-US" i="1" dirty="0"/>
              <a:t> Wood </a:t>
            </a:r>
            <a:r>
              <a:rPr lang="en-US" dirty="0"/>
              <a:t>in the National Museum of Wales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AutoShape 2" descr="https://btmail.bt.com/cp/ps/Mail/Downloader?uid=66055&amp;t=d126d&amp;u=profcurtis&amp;d=btinternet.com&amp;ai=0&amp;c=yes&amp;an=DefaultMailAccount&amp;filename=Image-1.jpg&amp;fp=INBOX&amp;dhid=attachmentDownloader&amp;disposition=inlin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4516" name="AutoShape 4" descr="https://btmail.bt.com/cp/ps/Mail/Downloader?uid=66055&amp;t=d126d&amp;u=profcurtis&amp;d=btinternet.com&amp;ai=0&amp;c=yes&amp;an=DefaultMailAccount&amp;filename=Image-1.jpg&amp;fp=INBOX&amp;dhid=attachmentDownloader&amp;disposition=inlin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451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304800"/>
            <a:ext cx="3566160" cy="6329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Good-Bye to All Th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2800" y="1447800"/>
            <a:ext cx="2743200" cy="39624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447800" y="6248400"/>
            <a:ext cx="798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Graves: whose parents were informed of his death on his 21</a:t>
            </a:r>
            <a:r>
              <a:rPr lang="en-US" baseline="30000" dirty="0" smtClean="0"/>
              <a:t>st</a:t>
            </a:r>
            <a:r>
              <a:rPr lang="en-US" dirty="0" smtClean="0"/>
              <a:t> birthday.</a:t>
            </a:r>
            <a:endParaRPr lang="en-US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Traed Mewn Cyff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066800"/>
            <a:ext cx="3185160" cy="4495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Image result for lucy kemp welch national museum of wal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295400"/>
            <a:ext cx="8839200" cy="4505325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533400" y="6400800"/>
            <a:ext cx="6849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Lucy Kemp-Welsh: “Big Guns to the Front”  National Museum of Wales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lucy kemp welch national museum of wal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228600"/>
            <a:ext cx="4034420" cy="62670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Charles Burton: “Ambulance Men at the Somme”</a:t>
            </a:r>
            <a:endParaRPr lang="en-US" sz="2400" dirty="0"/>
          </a:p>
        </p:txBody>
      </p:sp>
      <p:pic>
        <p:nvPicPr>
          <p:cNvPr id="4" name="Picture 2" descr="C:\Users\tony.tony-PC\Pictures\Charlie Burton 0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1524000"/>
            <a:ext cx="679201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C:\Users\tony.tony-PC\Pictures\Charlie BurtonLast Cand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304800"/>
            <a:ext cx="4810125" cy="655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age result for Ballarat gold rush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6089" y="1047750"/>
            <a:ext cx="317182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Diggers in the 1850s gold rush</a:t>
            </a:r>
          </a:p>
        </p:txBody>
      </p:sp>
      <p:pic>
        <p:nvPicPr>
          <p:cNvPr id="5" name="Picture Placeholder 4" descr="Related image"/>
          <p:cNvPicPr>
            <a:picLocks noGrp="1"/>
          </p:cNvPicPr>
          <p:nvPr>
            <p:ph type="pic" idx="1"/>
          </p:nvPr>
        </p:nvPicPr>
        <p:blipFill>
          <a:blip r:embed="rId2" cstate="print"/>
          <a:srcRect l="13333" r="13333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609600"/>
            <a:ext cx="3808563" cy="476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438400" y="6019800"/>
            <a:ext cx="409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Left to right </a:t>
            </a:r>
            <a:r>
              <a:rPr lang="en-US" dirty="0" smtClean="0"/>
              <a:t>Jack </a:t>
            </a:r>
            <a:r>
              <a:rPr lang="en-US" dirty="0" err="1" smtClean="0"/>
              <a:t>Barrah</a:t>
            </a:r>
            <a:r>
              <a:rPr lang="en-US" dirty="0" smtClean="0"/>
              <a:t>, </a:t>
            </a:r>
            <a:r>
              <a:rPr lang="en-US" dirty="0"/>
              <a:t>mother and Fred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Billyboy</a:t>
            </a:r>
            <a:r>
              <a:rPr lang="en-US" dirty="0"/>
              <a:t> Training camp near Perth August 1915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1202" name="Picture 2" descr="Doing well thanks in camp at Blackboy Hill, W. Aus, 30.8.1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524" r="5524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HMIT </a:t>
            </a:r>
            <a:r>
              <a:rPr lang="en-US" dirty="0" err="1"/>
              <a:t>Thermistocles</a:t>
            </a:r>
            <a:r>
              <a:rPr lang="en-US" dirty="0"/>
              <a:t>: troop carrier from Fremantle to the war</a:t>
            </a:r>
          </a:p>
        </p:txBody>
      </p:sp>
      <p:pic>
        <p:nvPicPr>
          <p:cNvPr id="5" name="Picture Placeholder 4" descr="Image result for hmat themistocles october 1915"/>
          <p:cNvPicPr>
            <a:picLocks noGrp="1"/>
          </p:cNvPicPr>
          <p:nvPr>
            <p:ph type="pic" idx="1"/>
          </p:nvPr>
        </p:nvPicPr>
        <p:blipFill>
          <a:blip r:embed="rId2" cstate="print"/>
          <a:srcRect l="12809" r="12809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our men, two wearing pith helmets, sit in the sand, shaving. Three have soap on their faces.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1404462"/>
            <a:ext cx="5943600" cy="4049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icture Placeholder 6"/>
          <p:cNvSpPr>
            <a:spLocks noGrp="1"/>
          </p:cNvSpPr>
          <p:nvPr>
            <p:ph type="pic" idx="1"/>
          </p:nvPr>
        </p:nvSpPr>
        <p:spPr/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Troops from the A.I.F in the Middle East.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0" y="0"/>
            <a:ext cx="416320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utralian troops studying a model before battle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51" y="1681163"/>
            <a:ext cx="285750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icture Placeholder 6"/>
          <p:cNvSpPr>
            <a:spLocks noGrp="1"/>
          </p:cNvSpPr>
          <p:nvPr>
            <p:ph type="pic" idx="1"/>
          </p:nvPr>
        </p:nvSpPr>
        <p:spPr>
          <a:xfrm>
            <a:off x="1676400" y="381000"/>
            <a:ext cx="5486400" cy="4114800"/>
          </a:xfrm>
        </p:spPr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Australian troops studying the battlefield layout of the Messines Ridge 1917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Fred and Jack </a:t>
            </a:r>
            <a:r>
              <a:rPr lang="en-US" dirty="0" err="1"/>
              <a:t>Barrah</a:t>
            </a:r>
            <a:r>
              <a:rPr lang="en-US" dirty="0"/>
              <a:t> with their unit in France</a:t>
            </a:r>
          </a:p>
        </p:txBody>
      </p:sp>
      <p:pic>
        <p:nvPicPr>
          <p:cNvPr id="6758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6042" r="6042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Australian Dressing Station, June 1917</a:t>
            </a:r>
          </a:p>
        </p:txBody>
      </p:sp>
      <p:pic>
        <p:nvPicPr>
          <p:cNvPr id="49154" name="Picture 2" descr="Image result for zillebeke 19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600200"/>
            <a:ext cx="4286251" cy="29813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1066800"/>
            <a:ext cx="80772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990600" y="6096000"/>
            <a:ext cx="6230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Fred and Jack with other Australian wounded soldiers in England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perating theatre, 3rd Southern Hospital, Oxford dated 1915-16.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8400" y="1524000"/>
            <a:ext cx="38862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icture Placeholder 6"/>
          <p:cNvSpPr>
            <a:spLocks noGrp="1"/>
          </p:cNvSpPr>
          <p:nvPr>
            <p:ph type="pic" idx="1"/>
          </p:nvPr>
        </p:nvSpPr>
        <p:spPr/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Operating theatre in the Great War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tony.tony-PC\Downloads\IMG_3953 (1)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2" y="-3190874"/>
            <a:ext cx="5667375" cy="1004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C:\Users\tony.tony-PC\Pictures\Aussieshospit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838200"/>
            <a:ext cx="8084917" cy="50292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762000" y="6324600"/>
            <a:ext cx="4129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Fred and Jack in Oxford after being gassed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media.iwm.org.uk/ciim5/150/716/large_000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1143000"/>
            <a:ext cx="7620000" cy="32004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371600" y="5105400"/>
            <a:ext cx="4336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John Singer </a:t>
            </a:r>
            <a:r>
              <a:rPr lang="en-US" dirty="0" err="1"/>
              <a:t>Sargent</a:t>
            </a:r>
            <a:r>
              <a:rPr lang="en-US" dirty="0"/>
              <a:t> – “Gassed” August,1918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 descr="C:\Users\tony.tony-PC\Pictures\DIXGASSED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228600"/>
            <a:ext cx="8153400" cy="53340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1752600" y="5943600"/>
            <a:ext cx="55159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Otto Dix, Gas Tote (Templeux-La-Fosse, August 1916), in: </a:t>
            </a:r>
          </a:p>
          <a:p>
            <a:r>
              <a:rPr lang="en-US" dirty="0" err="1" smtClean="0"/>
              <a:t>Mappe</a:t>
            </a:r>
            <a:r>
              <a:rPr lang="en-US" dirty="0" smtClean="0"/>
              <a:t> "</a:t>
            </a:r>
            <a:r>
              <a:rPr lang="en-US" dirty="0" err="1" smtClean="0"/>
              <a:t>Der</a:t>
            </a:r>
            <a:r>
              <a:rPr lang="en-US" dirty="0" smtClean="0"/>
              <a:t> Krieg," 1924 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 descr="Image result for otto dix gass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04800"/>
            <a:ext cx="8712775" cy="5334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295400" y="6096000"/>
            <a:ext cx="3136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Otto Dix: “</a:t>
            </a:r>
            <a:r>
              <a:rPr lang="en-US" smtClean="0"/>
              <a:t>Shock Troops </a:t>
            </a:r>
            <a:r>
              <a:rPr lang="en-US" dirty="0" smtClean="0"/>
              <a:t>Attack”</a:t>
            </a:r>
            <a:endParaRPr lang="en-US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IRST WORLD WAR Trying to haul an 18 Pounder field gun out of the mud near the Belgium village of Zillebeke on 9 - Stock Image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1557695"/>
            <a:ext cx="5943600" cy="3742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Artillery in the mud, </a:t>
            </a:r>
            <a:r>
              <a:rPr lang="en-US" dirty="0" err="1"/>
              <a:t>Zillebeke</a:t>
            </a:r>
            <a:r>
              <a:rPr lang="en-US" dirty="0"/>
              <a:t>, October, 1917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Paul Nash “ Nightfall, </a:t>
            </a:r>
            <a:r>
              <a:rPr lang="en-US" dirty="0" err="1"/>
              <a:t>Zillebeke</a:t>
            </a:r>
            <a:r>
              <a:rPr lang="en-US" dirty="0"/>
              <a:t>”, 1917</a:t>
            </a:r>
          </a:p>
        </p:txBody>
      </p:sp>
      <p:sp>
        <p:nvSpPr>
          <p:cNvPr id="5" name="Picture Placeholder 2"/>
          <p:cNvSpPr txBox="1">
            <a:spLocks/>
          </p:cNvSpPr>
          <p:nvPr/>
        </p:nvSpPr>
        <p:spPr>
          <a:xfrm>
            <a:off x="1828800" y="609600"/>
            <a:ext cx="5486400" cy="4114800"/>
          </a:xfrm>
          <a:prstGeom prst="rect">
            <a:avLst/>
          </a:prstGeom>
        </p:spPr>
      </p:sp>
      <p:sp>
        <p:nvSpPr>
          <p:cNvPr id="8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0" name="AutoShape 6" descr="Shellburst, Zillebeke"/>
          <p:cNvSpPr>
            <a:spLocks noGrp="1" noChangeAspect="1" noChangeArrowheads="1"/>
          </p:cNvSpPr>
          <p:nvPr>
            <p:ph type="pic" idx="1"/>
          </p:nvPr>
        </p:nvSpPr>
        <p:spPr bwMode="auto">
          <a:xfrm>
            <a:off x="1524000" y="8382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2" name="AutoShape 8" descr="Image result for zillebeke 1917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4" name="AutoShape 10" descr="Image result for zillebeke 1917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858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6" name="AutoShape 12" descr="Image result for zillebeke paul nas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8" name="AutoShape 14" descr="Image result for zillebeke paul nas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0178" name="Picture 2" descr="Image result for zillebeke paul nas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1447800"/>
            <a:ext cx="4724400" cy="3124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3794" name="Picture 2" descr="http://www.houseofillustration.org.uk/media/w800h800/events/iwm-art-005914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990600"/>
            <a:ext cx="7620000" cy="541972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219200" y="6488668"/>
            <a:ext cx="4033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E.H.Shepard</a:t>
            </a:r>
            <a:r>
              <a:rPr lang="en-US" dirty="0"/>
              <a:t> “Gun No. 2, </a:t>
            </a:r>
            <a:r>
              <a:rPr lang="en-US" dirty="0" err="1"/>
              <a:t>Zillebeke</a:t>
            </a:r>
            <a:r>
              <a:rPr lang="en-US" dirty="0"/>
              <a:t>, 1917”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4818" name="Picture 2" descr="Image result for e h shepard war drawing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38150"/>
            <a:ext cx="9163051" cy="6419851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85800" y="228600"/>
            <a:ext cx="2076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E.H.Shepard</a:t>
            </a:r>
            <a:r>
              <a:rPr lang="en-US" dirty="0"/>
              <a:t>: “Tank”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38800"/>
            <a:ext cx="5486400" cy="804862"/>
          </a:xfrm>
        </p:spPr>
        <p:txBody>
          <a:bodyPr/>
          <a:lstStyle/>
          <a:p>
            <a:r>
              <a:rPr lang="en-US" dirty="0"/>
              <a:t>Paul Nash- That’s How the Light Gets in”, 1917</a:t>
            </a:r>
          </a:p>
        </p:txBody>
      </p:sp>
      <p:sp>
        <p:nvSpPr>
          <p:cNvPr id="5" name="Picture Placeholder 2"/>
          <p:cNvSpPr txBox="1">
            <a:spLocks/>
          </p:cNvSpPr>
          <p:nvPr/>
        </p:nvSpPr>
        <p:spPr>
          <a:xfrm>
            <a:off x="1828800" y="609600"/>
            <a:ext cx="5486400" cy="4114800"/>
          </a:xfrm>
          <a:prstGeom prst="rect">
            <a:avLst/>
          </a:prstGeom>
        </p:spPr>
      </p:sp>
      <p:sp>
        <p:nvSpPr>
          <p:cNvPr id="8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AutoShape 4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0" name="AutoShape 6" descr="Shellburst, Zillebeke"/>
          <p:cNvSpPr>
            <a:spLocks noGrp="1" noChangeAspect="1" noChangeArrowheads="1"/>
          </p:cNvSpPr>
          <p:nvPr>
            <p:ph type="pic" idx="1"/>
          </p:nvPr>
        </p:nvSpPr>
        <p:spPr bwMode="auto">
          <a:xfrm>
            <a:off x="18288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096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2" name="AutoShape 8" descr="Image result for zillebeke 1917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4" name="AutoShape 10" descr="Image result for zillebeke 1917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752600" y="6858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36" name="AutoShape 12" descr="Image result for zillebeke paul nas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8" name="AutoShape 14" descr="Image result for zillebeke paul nas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AutoShape 6" descr="Shellburst, Zillebeke"/>
          <p:cNvSpPr txBox="1">
            <a:spLocks noChangeAspect="1" noChangeArrowheads="1"/>
          </p:cNvSpPr>
          <p:nvPr/>
        </p:nvSpPr>
        <p:spPr bwMode="auto">
          <a:xfrm>
            <a:off x="1981200" y="762000"/>
            <a:ext cx="5486400" cy="4114800"/>
          </a:xfrm>
          <a:prstGeom prst="rect">
            <a:avLst/>
          </a:prstGeom>
          <a:noFill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40" name="Picture 16" descr="Image result for zillebeke paul nas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1" y="533401"/>
            <a:ext cx="6905625" cy="49911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AutoShape 2" descr="https://btmail.bt.com/cp/ps/Mail/Downloader?uid=63949&amp;t=d12d2&amp;u=profcurtis&amp;d=btinternet.com&amp;ai=2&amp;c=yes&amp;an=DefaultMailAccount&amp;filename=FullSizeRender.jpg&amp;fp=INBOX&amp;dhid=attachmentDownloader&amp;disposition=inlin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492" name="AutoShape 4" descr="https://btmail.bt.com/cp/ps/Mail/Downloader?uid=63949&amp;t=d12d2&amp;u=profcurtis&amp;d=btinternet.com&amp;ai=2&amp;c=yes&amp;an=DefaultMailAccount&amp;filename=FullSizeRender.jpg&amp;fp=INBOX&amp;dhid=attachmentDownloader&amp;disposition=inlin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494" name="AutoShape 6" descr="https://btmail.bt.com/cp/ps/Mail/Downloader?uid=63949&amp;t=d12d2&amp;u=profcurtis&amp;d=btinternet.com&amp;ai=2&amp;c=yes&amp;an=DefaultMailAccount&amp;filename=FullSizeRender.jpg&amp;fp=INBOX&amp;dhid=attachmentDownloader&amp;disposition=inlin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349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533400"/>
            <a:ext cx="4226021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2057400" y="6096000"/>
            <a:ext cx="5832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Enoch Jack </a:t>
            </a:r>
            <a:r>
              <a:rPr lang="en-US" dirty="0" err="1"/>
              <a:t>Barrah</a:t>
            </a:r>
            <a:r>
              <a:rPr lang="en-US" dirty="0"/>
              <a:t> with his young son and daughter in Kenya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Jack , the successful business man and his wife in Kenya</a:t>
            </a:r>
          </a:p>
        </p:txBody>
      </p:sp>
      <p:pic>
        <p:nvPicPr>
          <p:cNvPr id="66563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6720" r="6720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Jack Barra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1" y="1066801"/>
            <a:ext cx="5905500" cy="3695701"/>
          </a:xfrm>
          <a:prstGeom prst="rect">
            <a:avLst/>
          </a:prstGeom>
          <a:noFill/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icture Placeholder 6"/>
          <p:cNvSpPr>
            <a:spLocks noGrp="1"/>
          </p:cNvSpPr>
          <p:nvPr>
            <p:ph type="pic" idx="1"/>
          </p:nvPr>
        </p:nvSpPr>
        <p:spPr>
          <a:xfrm>
            <a:off x="457200" y="609600"/>
            <a:ext cx="5486400" cy="4114800"/>
          </a:xfrm>
        </p:spPr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sz="1700" dirty="0"/>
              <a:t>Jack </a:t>
            </a:r>
            <a:r>
              <a:rPr lang="en-GB" sz="1700" dirty="0" err="1"/>
              <a:t>Barrah</a:t>
            </a:r>
            <a:r>
              <a:rPr lang="en-GB" sz="1700" dirty="0"/>
              <a:t>, who has died aged 84, was a well-known game warden in Kenya and a key figure in preserving the </a:t>
            </a:r>
            <a:r>
              <a:rPr lang="en-GB" sz="1700" dirty="0" err="1"/>
              <a:t>Maasai</a:t>
            </a:r>
            <a:r>
              <a:rPr lang="en-GB" sz="1700" dirty="0"/>
              <a:t> Mara, the internationally famous wildlife sanctuary.</a:t>
            </a:r>
          </a:p>
          <a:p>
            <a:r>
              <a:rPr lang="en-GB" sz="1700" dirty="0"/>
              <a:t/>
            </a:r>
            <a:br>
              <a:rPr lang="en-GB" sz="1700" dirty="0"/>
            </a:br>
            <a:r>
              <a:rPr lang="en-GB" sz="1700" dirty="0"/>
              <a:t>Daily Telegraph obituary, 9.8.2013</a:t>
            </a:r>
            <a:endParaRPr lang="en-US" sz="1700" dirty="0"/>
          </a:p>
        </p:txBody>
      </p:sp>
      <p:sp>
        <p:nvSpPr>
          <p:cNvPr id="9" name="Picture Placeholder 6"/>
          <p:cNvSpPr txBox="1">
            <a:spLocks/>
          </p:cNvSpPr>
          <p:nvPr/>
        </p:nvSpPr>
        <p:spPr>
          <a:xfrm>
            <a:off x="1752600" y="609600"/>
            <a:ext cx="5486400" cy="4114800"/>
          </a:xfrm>
          <a:prstGeom prst="rect">
            <a:avLst/>
          </a:prstGeom>
        </p:spPr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Image result for will poulter the revenant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7143" r="7143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s://images-na.ssl-images-amazon.com/images/M/MV5BMTU0MjI2ODk5MV5BMl5BanBnXkFtZTgwOTAwNjA0NzE@._V1._CR3,5,2991,1987_SY1000_CR0,0,1505,1000_AL_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609600"/>
            <a:ext cx="5943600" cy="3949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828800" y="5029200"/>
            <a:ext cx="5449888" cy="914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2057400" y="5562600"/>
            <a:ext cx="5486400" cy="804862"/>
          </a:xfrm>
        </p:spPr>
        <p:txBody>
          <a:bodyPr/>
          <a:lstStyle/>
          <a:p>
            <a:r>
              <a:rPr lang="en-US" dirty="0"/>
              <a:t>Will </a:t>
            </a:r>
            <a:r>
              <a:rPr lang="en-US" dirty="0" err="1"/>
              <a:t>Poulter</a:t>
            </a:r>
            <a:r>
              <a:rPr lang="en-US" dirty="0"/>
              <a:t> - great grandson of Jack </a:t>
            </a:r>
            <a:r>
              <a:rPr lang="en-US" dirty="0" err="1"/>
              <a:t>Barrah</a:t>
            </a:r>
            <a:r>
              <a:rPr lang="en-US" dirty="0"/>
              <a:t> in </a:t>
            </a:r>
            <a:r>
              <a:rPr lang="en-US" i="1" dirty="0"/>
              <a:t>The Revenant, </a:t>
            </a:r>
            <a:r>
              <a:rPr lang="en-US" dirty="0"/>
              <a:t>2015</a:t>
            </a:r>
            <a:endParaRPr lang="en-US" i="1" dirty="0"/>
          </a:p>
        </p:txBody>
      </p:sp>
      <p:sp>
        <p:nvSpPr>
          <p:cNvPr id="9" name="Picture Placeholder 6"/>
          <p:cNvSpPr txBox="1">
            <a:spLocks/>
          </p:cNvSpPr>
          <p:nvPr/>
        </p:nvSpPr>
        <p:spPr>
          <a:xfrm>
            <a:off x="1828800" y="609600"/>
            <a:ext cx="5486400" cy="4114800"/>
          </a:xfrm>
          <a:prstGeom prst="rect">
            <a:avLst/>
          </a:prstGeom>
        </p:spPr>
      </p:sp>
      <p:pic>
        <p:nvPicPr>
          <p:cNvPr id="2050" name="Picture 2" descr="Image result for will poulter the revenant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l="7143" r="7143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2336</TotalTime>
  <Words>578</Words>
  <Application>Microsoft Office PowerPoint</Application>
  <PresentationFormat>On-screen Show (4:3)</PresentationFormat>
  <Paragraphs>62</Paragraphs>
  <Slides>64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5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Ralph Vaughan Williams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Charles Burton: “Ambulance Men at the Somme”</vt:lpstr>
      <vt:lpstr>Slide 37</vt:lpstr>
      <vt:lpstr>Slide 38</vt:lpstr>
      <vt:lpstr>Slide 39</vt:lpstr>
      <vt:lpstr>Slide 40</vt:lpstr>
      <vt:lpstr>Billyboy Training camp near Perth August 1915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  <vt:lpstr>Slide 57</vt:lpstr>
      <vt:lpstr>Slide 58</vt:lpstr>
      <vt:lpstr>Slide 59</vt:lpstr>
      <vt:lpstr>Slide 60</vt:lpstr>
      <vt:lpstr>Slide 61</vt:lpstr>
      <vt:lpstr>Slide 62</vt:lpstr>
      <vt:lpstr>Slide 63</vt:lpstr>
      <vt:lpstr>Slide 64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Pembrokeshire to Passchendaele and Perth: a family goes to war 1914-1918</dc:title>
  <dc:creator>tony</dc:creator>
  <cp:lastModifiedBy>tony</cp:lastModifiedBy>
  <cp:revision>180</cp:revision>
  <dcterms:created xsi:type="dcterms:W3CDTF">2017-11-16T15:29:22Z</dcterms:created>
  <dcterms:modified xsi:type="dcterms:W3CDTF">2018-10-03T13:17:48Z</dcterms:modified>
</cp:coreProperties>
</file>