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60"/>
  </p:normalViewPr>
  <p:slideViewPr>
    <p:cSldViewPr snapToGrid="0">
      <p:cViewPr varScale="1">
        <p:scale>
          <a:sx n="89" d="100"/>
          <a:sy n="89" d="100"/>
        </p:scale>
        <p:origin x="76" y="11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7BA968-8B2E-4DBF-8CC7-2044307E0FB3}" type="datetimeFigureOut">
              <a:rPr lang="en-GB" smtClean="0"/>
              <a:t>13/02/2025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FE2B44-36DE-48F0-A79A-C59542398F4C}" type="slidenum">
              <a:rPr lang="en-GB" smtClean="0"/>
              <a:t>‹#›</a:t>
            </a:fld>
            <a:endParaRPr lang="en-GB"/>
          </a:p>
        </p:txBody>
      </p:sp>
    </p:spTree>
    <p:extLst>
      <p:ext uri="{BB962C8B-B14F-4D97-AF65-F5344CB8AC3E}">
        <p14:creationId xmlns:p14="http://schemas.microsoft.com/office/powerpoint/2010/main" val="590963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gov.uk/government/publications/police-stop-and-search-powers-code-of-practice/revised-code-of-practice-england-wales-and-scotland-for-the-exercise-of-stop-and-search-powers-accessible--6#fn:3" TargetMode="External"/><Relationship Id="rId2" Type="http://schemas.openxmlformats.org/officeDocument/2006/relationships/slide" Target="../slides/slide13.xml"/><Relationship Id="rId1" Type="http://schemas.openxmlformats.org/officeDocument/2006/relationships/notesMaster" Target="../notesMasters/notesMaster1.xml"/><Relationship Id="rId6" Type="http://schemas.openxmlformats.org/officeDocument/2006/relationships/hyperlink" Target="https://www.gov.uk/government/publications/police-stop-and-search-powers-code-of-practice/revised-code-of-practice-england-wales-and-scotland-for-the-exercise-of-stop-and-search-powers-accessible--6#fn:6" TargetMode="External"/><Relationship Id="rId5" Type="http://schemas.openxmlformats.org/officeDocument/2006/relationships/hyperlink" Target="https://www.gov.uk/government/publications/police-stop-and-search-powers-code-of-practice/revised-code-of-practice-england-wales-and-scotland-for-the-exercise-of-stop-and-search-powers-accessible--6#fn:5" TargetMode="External"/><Relationship Id="rId4" Type="http://schemas.openxmlformats.org/officeDocument/2006/relationships/hyperlink" Target="https://www.gov.uk/government/publications/police-stop-and-search-powers-code-of-practice/revised-code-of-practice-england-wales-and-scotland-for-the-exercise-of-stop-and-search-powers-accessible--6#fn:4" TargetMode="Externa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www.legislation.gov.uk/ukpga/1994/33/section/60#commentary-c13102701" TargetMode="External"/><Relationship Id="rId13" Type="http://schemas.openxmlformats.org/officeDocument/2006/relationships/hyperlink" Target="https://www.legislation.gov.uk/ukpga/1994/33/section/60#commentary-c13102741" TargetMode="External"/><Relationship Id="rId18" Type="http://schemas.openxmlformats.org/officeDocument/2006/relationships/hyperlink" Target="https://www.legislation.gov.uk/ukpga/1994/33/section/60#commentary-key-ad5032d9d24ee1803fb87484c2833672" TargetMode="External"/><Relationship Id="rId26" Type="http://schemas.openxmlformats.org/officeDocument/2006/relationships/hyperlink" Target="https://www.legislation.gov.uk/ukpga/1994/33/section/60#commentary-key-23b41f4e739f33cbfaf9028543a74f04" TargetMode="External"/><Relationship Id="rId3" Type="http://schemas.openxmlformats.org/officeDocument/2006/relationships/hyperlink" Target="https://www.legislation.gov.uk/ukpga/1994/33/section/60#commentary-key-481f1bd49faaf227edc9bcbdf73621c0" TargetMode="External"/><Relationship Id="rId21" Type="http://schemas.openxmlformats.org/officeDocument/2006/relationships/hyperlink" Target="https://www.legislation.gov.uk/ukpga/1994/33/section/60#commentary-c13102811" TargetMode="External"/><Relationship Id="rId7" Type="http://schemas.openxmlformats.org/officeDocument/2006/relationships/hyperlink" Target="https://www.legislation.gov.uk/ukpga/1994/33/section/60#commentary-c13102691" TargetMode="External"/><Relationship Id="rId12" Type="http://schemas.openxmlformats.org/officeDocument/2006/relationships/hyperlink" Target="https://www.legislation.gov.uk/ukpga/1994/33/section/60#commentary-c13102751" TargetMode="External"/><Relationship Id="rId17" Type="http://schemas.openxmlformats.org/officeDocument/2006/relationships/hyperlink" Target="https://www.legislation.gov.uk/ukpga/1994/33/section/60#commentary-c19807851" TargetMode="External"/><Relationship Id="rId25" Type="http://schemas.openxmlformats.org/officeDocument/2006/relationships/hyperlink" Target="https://www.legislation.gov.uk/ukpga/1994/33/section/60#commentary-c13102851" TargetMode="External"/><Relationship Id="rId2" Type="http://schemas.openxmlformats.org/officeDocument/2006/relationships/slide" Target="../slides/slide14.xml"/><Relationship Id="rId16" Type="http://schemas.openxmlformats.org/officeDocument/2006/relationships/hyperlink" Target="https://www.legislation.gov.uk/ukpga/1994/33/section/60#commentary-key-7b3b8513ab04b419faeb5ed2b69b2cc3" TargetMode="External"/><Relationship Id="rId20" Type="http://schemas.openxmlformats.org/officeDocument/2006/relationships/hyperlink" Target="https://www.legislation.gov.uk/ukpga/1994/33/section/60#commentary-c13102801" TargetMode="External"/><Relationship Id="rId29" Type="http://schemas.openxmlformats.org/officeDocument/2006/relationships/hyperlink" Target="https://www.legislation.gov.uk/ukpga/1994/33/section/60#commentary-c13102881" TargetMode="External"/><Relationship Id="rId1" Type="http://schemas.openxmlformats.org/officeDocument/2006/relationships/notesMaster" Target="../notesMasters/notesMaster1.xml"/><Relationship Id="rId6" Type="http://schemas.openxmlformats.org/officeDocument/2006/relationships/hyperlink" Target="https://www.legislation.gov.uk/ukpga/1994/33/section/60#commentary-c13102681" TargetMode="External"/><Relationship Id="rId11" Type="http://schemas.openxmlformats.org/officeDocument/2006/relationships/hyperlink" Target="https://www.legislation.gov.uk/ukpga/1994/33/section/60#commentary-c13102731" TargetMode="External"/><Relationship Id="rId24" Type="http://schemas.openxmlformats.org/officeDocument/2006/relationships/hyperlink" Target="https://www.legislation.gov.uk/ukpga/1994/33/section/60#commentary-c13102841" TargetMode="External"/><Relationship Id="rId5" Type="http://schemas.openxmlformats.org/officeDocument/2006/relationships/hyperlink" Target="https://www.legislation.gov.uk/ukpga/1994/33/section/60#commentary-key-4a8bfb3e69bde382557dc814b251b3f3" TargetMode="External"/><Relationship Id="rId15" Type="http://schemas.openxmlformats.org/officeDocument/2006/relationships/hyperlink" Target="https://www.legislation.gov.uk/ukpga/1994/33/section/60#commentary-c13102781" TargetMode="External"/><Relationship Id="rId23" Type="http://schemas.openxmlformats.org/officeDocument/2006/relationships/hyperlink" Target="https://www.legislation.gov.uk/ukpga/1994/33/section/60#commentary-c13102831" TargetMode="External"/><Relationship Id="rId28" Type="http://schemas.openxmlformats.org/officeDocument/2006/relationships/hyperlink" Target="https://www.legislation.gov.uk/ukpga/1994/33/section/60#commentary-c13102871" TargetMode="External"/><Relationship Id="rId10" Type="http://schemas.openxmlformats.org/officeDocument/2006/relationships/hyperlink" Target="https://www.legislation.gov.uk/ukpga/1994/33/section/60#commentary-c13102721" TargetMode="External"/><Relationship Id="rId19" Type="http://schemas.openxmlformats.org/officeDocument/2006/relationships/hyperlink" Target="https://www.legislation.gov.uk/ukpga/1994/33/section/60#commentary-key-f9f4eaf997d411e19c04a67af5734cf6" TargetMode="External"/><Relationship Id="rId4" Type="http://schemas.openxmlformats.org/officeDocument/2006/relationships/hyperlink" Target="https://www.legislation.gov.uk/ukpga/1994/33/section/60#commentary-c13102661" TargetMode="External"/><Relationship Id="rId9" Type="http://schemas.openxmlformats.org/officeDocument/2006/relationships/hyperlink" Target="https://www.legislation.gov.uk/ukpga/1994/33/section/60#commentary-c13102711" TargetMode="External"/><Relationship Id="rId14" Type="http://schemas.openxmlformats.org/officeDocument/2006/relationships/hyperlink" Target="https://www.legislation.gov.uk/ukpga/1994/33/section/60#commentary-key-407d8c776ff323ebfe1cc522ea341baf" TargetMode="External"/><Relationship Id="rId22" Type="http://schemas.openxmlformats.org/officeDocument/2006/relationships/hyperlink" Target="https://www.legislation.gov.uk/ukpga/1994/33/section/60#commentary-c19800431" TargetMode="External"/><Relationship Id="rId27" Type="http://schemas.openxmlformats.org/officeDocument/2006/relationships/hyperlink" Target="https://www.legislation.gov.uk/ukpga/1994/33/section/60#commentary-c19807871"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legislation.gov.uk/ukpga/1984/60/section/19#commentary-c11315301"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www.legislation.gov.uk/ukpga/1984/60/section/19#commentary-c11315311"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ts val="1500"/>
              </a:spcBef>
              <a:spcAft>
                <a:spcPts val="1500"/>
              </a:spcAft>
            </a:pPr>
            <a:r>
              <a:rPr lang="en-GB" b="0" i="0" dirty="0">
                <a:solidFill>
                  <a:srgbClr val="0B0C0C"/>
                </a:solidFill>
                <a:effectLst/>
                <a:latin typeface="GDS Transport"/>
              </a:rPr>
              <a:t>CODE OF PRACTICE FOR THE STATUTORY POWER OF ARREST BY POLICE OFFICERS</a:t>
            </a:r>
          </a:p>
          <a:p>
            <a:pPr algn="l">
              <a:spcBef>
                <a:spcPts val="6000"/>
              </a:spcBef>
            </a:pPr>
            <a:r>
              <a:rPr lang="en-GB" b="1" i="0" dirty="0">
                <a:solidFill>
                  <a:srgbClr val="0B0C0C"/>
                </a:solidFill>
                <a:effectLst/>
                <a:latin typeface="GDS Transport"/>
              </a:rPr>
              <a:t>Commencement – Transitional Arrangements</a:t>
            </a:r>
          </a:p>
          <a:p>
            <a:pPr algn="l">
              <a:spcBef>
                <a:spcPts val="1500"/>
              </a:spcBef>
              <a:spcAft>
                <a:spcPts val="1500"/>
              </a:spcAft>
            </a:pPr>
            <a:r>
              <a:rPr lang="en-GB" b="0" i="0" dirty="0">
                <a:solidFill>
                  <a:srgbClr val="0B0C0C"/>
                </a:solidFill>
                <a:effectLst/>
                <a:latin typeface="GDS Transport"/>
              </a:rPr>
              <a:t>This Code applies to any arrest made by a police officer after 00:00 on 12 November 2012</a:t>
            </a:r>
          </a:p>
          <a:p>
            <a:pPr algn="l">
              <a:spcBef>
                <a:spcPts val="6000"/>
              </a:spcBef>
            </a:pPr>
            <a:r>
              <a:rPr lang="en-GB" b="1" i="0" dirty="0">
                <a:solidFill>
                  <a:srgbClr val="0B0C0C"/>
                </a:solidFill>
                <a:effectLst/>
                <a:latin typeface="GDS Transport"/>
              </a:rPr>
              <a:t>1 Introduction</a:t>
            </a:r>
          </a:p>
          <a:p>
            <a:pPr algn="l">
              <a:spcBef>
                <a:spcPts val="1500"/>
              </a:spcBef>
              <a:spcAft>
                <a:spcPts val="1500"/>
              </a:spcAft>
            </a:pPr>
            <a:r>
              <a:rPr lang="en-GB" b="0" i="0" dirty="0">
                <a:solidFill>
                  <a:srgbClr val="0B0C0C"/>
                </a:solidFill>
                <a:effectLst/>
                <a:latin typeface="GDS Transport"/>
              </a:rPr>
              <a:t>1.1 This Code of Practice deals with the statutory power of police to arrest a person who is involved, or suspected of being involved, in a criminal offence. The power of arrest must be used fairly, responsibly, with respect for people suspected of committing offences and without unlawful discrimination. The Equality Act 2010 makes it unlawful for police officers to discriminate against, harass or victimise any person on the grounds of the ‘protected characteristics’ of age, disability, gender reassignment, race, religion or belief, sex and sexual orientation, marriage and civil partnership, pregnancy and maternity when using their powers. When police forces are carrying out their functions they also have a duty to have regard to the need to eliminate unlawful discrimination, harassment and victimisation and to take steps to foster good relations.</a:t>
            </a:r>
          </a:p>
          <a:p>
            <a:pPr algn="l">
              <a:spcBef>
                <a:spcPts val="1500"/>
              </a:spcBef>
              <a:spcAft>
                <a:spcPts val="1500"/>
              </a:spcAft>
            </a:pPr>
            <a:r>
              <a:rPr lang="en-GB" b="0" i="0" dirty="0">
                <a:solidFill>
                  <a:srgbClr val="0B0C0C"/>
                </a:solidFill>
                <a:effectLst/>
                <a:latin typeface="GDS Transport"/>
              </a:rPr>
              <a:t>1.2 The exercise of the power of arrest represents an obvious and significant interference with the Right to Liberty and Security under Article 5 of the European Convention on Human Rights set out in Part I of Schedule 1 to the Human Rights Act 1998.</a:t>
            </a:r>
          </a:p>
          <a:p>
            <a:pPr algn="l">
              <a:spcBef>
                <a:spcPts val="1500"/>
              </a:spcBef>
              <a:spcAft>
                <a:spcPts val="1500"/>
              </a:spcAft>
            </a:pPr>
            <a:r>
              <a:rPr lang="en-GB" b="0" i="0" dirty="0">
                <a:solidFill>
                  <a:srgbClr val="0B0C0C"/>
                </a:solidFill>
                <a:effectLst/>
                <a:latin typeface="GDS Transport"/>
              </a:rPr>
              <a:t>1.3 The use of the power must be fully justified and officers exercising the power should consider if the necessary objectives can be met by other, less intrusive means. Absence of justification for exercising the power of arrest may lead to challenges should the case proceed to court. It could also lead to civil claims against police for unlawful arrest and false imprisonment. When the power of arrest is exercised it is essential that it is exercised in a non-discriminatory and proportionate manner which is compatible with the Right to Liberty under Article 5. See Note 1B.</a:t>
            </a:r>
          </a:p>
          <a:p>
            <a:pPr algn="l">
              <a:spcBef>
                <a:spcPts val="1500"/>
              </a:spcBef>
              <a:spcAft>
                <a:spcPts val="1500"/>
              </a:spcAft>
            </a:pPr>
            <a:r>
              <a:rPr lang="en-GB" b="0" i="0" dirty="0">
                <a:solidFill>
                  <a:srgbClr val="0B0C0C"/>
                </a:solidFill>
                <a:effectLst/>
                <a:latin typeface="GDS Transport"/>
              </a:rPr>
              <a:t>1.4 Section 24 of the Police and Criminal Evidence Act 1984 (as substituted by section 110 of the Serious Organised Crime and Police Act 2005) provides the statutory power for a constable to arrest without warrant for all offences. If the provisions of the Act and this Code are not observed, both the arrest and the conduct of any subsequent investigation may be open to question.</a:t>
            </a:r>
          </a:p>
          <a:p>
            <a:pPr algn="l">
              <a:spcBef>
                <a:spcPts val="1500"/>
              </a:spcBef>
              <a:spcAft>
                <a:spcPts val="1500"/>
              </a:spcAft>
            </a:pPr>
            <a:r>
              <a:rPr lang="en-GB" b="0" i="0" dirty="0">
                <a:solidFill>
                  <a:srgbClr val="0B0C0C"/>
                </a:solidFill>
                <a:effectLst/>
                <a:latin typeface="GDS Transport"/>
              </a:rPr>
              <a:t>1.5 This Code of Practice must be readily available at all police stations for consultation by police officers and police staff, detained persons and members of the public.</a:t>
            </a:r>
          </a:p>
          <a:p>
            <a:pPr algn="l">
              <a:spcBef>
                <a:spcPts val="1500"/>
              </a:spcBef>
              <a:spcAft>
                <a:spcPts val="1500"/>
              </a:spcAft>
            </a:pPr>
            <a:r>
              <a:rPr lang="en-GB" b="0" i="0" dirty="0">
                <a:solidFill>
                  <a:srgbClr val="0B0C0C"/>
                </a:solidFill>
                <a:effectLst/>
                <a:latin typeface="GDS Transport"/>
              </a:rPr>
              <a:t>1.6 The Notes for Guidance are not provisions of this code.</a:t>
            </a:r>
          </a:p>
          <a:p>
            <a:pPr algn="l">
              <a:spcBef>
                <a:spcPts val="6000"/>
              </a:spcBef>
            </a:pPr>
            <a:r>
              <a:rPr lang="en-GB" b="1" i="0" dirty="0">
                <a:solidFill>
                  <a:srgbClr val="0B0C0C"/>
                </a:solidFill>
                <a:effectLst/>
                <a:latin typeface="GDS Transport"/>
              </a:rPr>
              <a:t>2. Elements of Arrest under section 24 PACE</a:t>
            </a:r>
          </a:p>
          <a:p>
            <a:pPr algn="l">
              <a:spcBef>
                <a:spcPts val="1500"/>
              </a:spcBef>
              <a:spcAft>
                <a:spcPts val="1500"/>
              </a:spcAft>
            </a:pPr>
            <a:r>
              <a:rPr lang="en-GB" b="0" i="0" dirty="0">
                <a:solidFill>
                  <a:srgbClr val="0B0C0C"/>
                </a:solidFill>
                <a:effectLst/>
                <a:latin typeface="GDS Transport"/>
              </a:rPr>
              <a:t>2.1 A lawful arrest requires two elements:</a:t>
            </a:r>
          </a:p>
          <a:p>
            <a:pPr algn="l">
              <a:spcBef>
                <a:spcPts val="1500"/>
              </a:spcBef>
              <a:spcAft>
                <a:spcPts val="1500"/>
              </a:spcAft>
            </a:pPr>
            <a:r>
              <a:rPr lang="en-GB" b="0" i="0" dirty="0">
                <a:solidFill>
                  <a:srgbClr val="0B0C0C"/>
                </a:solidFill>
                <a:effectLst/>
                <a:latin typeface="GDS Transport"/>
              </a:rPr>
              <a:t>A person’s involvement or suspected involvement or attempted involvement in the commission of a criminal offence;</a:t>
            </a:r>
          </a:p>
          <a:p>
            <a:pPr algn="l">
              <a:spcBef>
                <a:spcPts val="1500"/>
              </a:spcBef>
              <a:spcAft>
                <a:spcPts val="1500"/>
              </a:spcAft>
            </a:pPr>
            <a:r>
              <a:rPr lang="en-GB" b="0" i="0" dirty="0">
                <a:solidFill>
                  <a:srgbClr val="0B0C0C"/>
                </a:solidFill>
                <a:effectLst/>
                <a:latin typeface="GDS Transport"/>
              </a:rPr>
              <a:t>AND</a:t>
            </a:r>
          </a:p>
          <a:p>
            <a:pPr algn="l">
              <a:spcBef>
                <a:spcPts val="1500"/>
              </a:spcBef>
              <a:spcAft>
                <a:spcPts val="1500"/>
              </a:spcAft>
            </a:pPr>
            <a:r>
              <a:rPr lang="en-GB" b="0" i="0" dirty="0">
                <a:solidFill>
                  <a:srgbClr val="0B0C0C"/>
                </a:solidFill>
                <a:effectLst/>
                <a:latin typeface="GDS Transport"/>
              </a:rPr>
              <a:t>Reasonable grounds for believing that the person’s arrest is necessary.</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both elements must be satisfied,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it can never be necessary to arrest a person unless there are reasonable grounds to suspect them of committing an offence.</a:t>
            </a:r>
          </a:p>
          <a:p>
            <a:pPr algn="l">
              <a:spcBef>
                <a:spcPts val="1500"/>
              </a:spcBef>
              <a:spcAft>
                <a:spcPts val="1500"/>
              </a:spcAft>
            </a:pPr>
            <a:r>
              <a:rPr lang="en-GB" b="0" i="0" dirty="0">
                <a:solidFill>
                  <a:srgbClr val="0B0C0C"/>
                </a:solidFill>
                <a:effectLst/>
                <a:latin typeface="GDS Transport"/>
              </a:rPr>
              <a:t>2.2 The arrested person must be informed that they have been arrested, even if this fact is obvious, and of the relevant circumstances of the arrest in relation to both the above elements. The custody officer must be informed of these matters on arrival at the police station. See paragraphs 2.9, 3.3 and Note 3 and Code C paragraph 3.4.</a:t>
            </a:r>
          </a:p>
          <a:p>
            <a:pPr algn="l">
              <a:spcBef>
                <a:spcPts val="6000"/>
              </a:spcBef>
            </a:pPr>
            <a:r>
              <a:rPr lang="en-GB" b="1" i="0" dirty="0">
                <a:solidFill>
                  <a:srgbClr val="0B0C0C"/>
                </a:solidFill>
                <a:effectLst/>
                <a:latin typeface="GDS Transport"/>
              </a:rPr>
              <a:t>(a) ‘Involvement in the commission of an offence’</a:t>
            </a:r>
          </a:p>
          <a:p>
            <a:pPr algn="l">
              <a:spcBef>
                <a:spcPts val="1500"/>
              </a:spcBef>
              <a:spcAft>
                <a:spcPts val="1500"/>
              </a:spcAft>
            </a:pPr>
            <a:r>
              <a:rPr lang="en-GB" b="0" i="0" dirty="0">
                <a:solidFill>
                  <a:srgbClr val="0B0C0C"/>
                </a:solidFill>
                <a:effectLst/>
                <a:latin typeface="GDS Transport"/>
              </a:rPr>
              <a:t>2.3 A constable may arrest without warrant in relation to any offence (see</a:t>
            </a:r>
          </a:p>
          <a:p>
            <a:pPr algn="l">
              <a:spcBef>
                <a:spcPts val="1500"/>
              </a:spcBef>
              <a:spcAft>
                <a:spcPts val="1500"/>
              </a:spcAft>
            </a:pPr>
            <a:r>
              <a:rPr lang="en-GB" b="0" i="0" dirty="0">
                <a:solidFill>
                  <a:srgbClr val="0B0C0C"/>
                </a:solidFill>
                <a:effectLst/>
                <a:latin typeface="GDS Transport"/>
              </a:rPr>
              <a:t>Notes 1 and 1A) anyone: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who is about to commit an offence or is in the act of committing an offence;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whom the officer has reasonable grounds for suspecting is about to commit an offence or to be committing an offence;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whom the officer has reasonable grounds to suspect of being guilty of an offence which he or she has reasonable grounds for suspecting has been committed;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anyone who is guilty of an offence which has been committed or anyone whom the officer has reasonable grounds for suspecting to be guilty of that offence.</a:t>
            </a:r>
          </a:p>
          <a:p>
            <a:pPr algn="l">
              <a:spcBef>
                <a:spcPts val="1500"/>
              </a:spcBef>
              <a:spcAft>
                <a:spcPts val="1500"/>
              </a:spcAft>
            </a:pPr>
            <a:r>
              <a:rPr lang="en-GB" b="0" i="0" dirty="0">
                <a:solidFill>
                  <a:srgbClr val="0B0C0C"/>
                </a:solidFill>
                <a:effectLst/>
                <a:latin typeface="GDS Transport"/>
              </a:rPr>
              <a:t>2.3 A There must be some reasonable, objective grounds for the suspicion, based on known facts and information which are relevant to the likelihood the offence has been committed and the person liable to arrest committed it. See Notes 2 and 2A.</a:t>
            </a:r>
          </a:p>
          <a:p>
            <a:pPr algn="l">
              <a:spcBef>
                <a:spcPts val="6000"/>
              </a:spcBef>
            </a:pPr>
            <a:r>
              <a:rPr lang="en-GB" b="1" i="0" dirty="0">
                <a:solidFill>
                  <a:srgbClr val="0B0C0C"/>
                </a:solidFill>
                <a:effectLst/>
                <a:latin typeface="GDS Transport"/>
              </a:rPr>
              <a:t>(b) Necessity criteria</a:t>
            </a:r>
          </a:p>
          <a:p>
            <a:pPr algn="l">
              <a:spcBef>
                <a:spcPts val="1500"/>
              </a:spcBef>
              <a:spcAft>
                <a:spcPts val="1500"/>
              </a:spcAft>
            </a:pPr>
            <a:r>
              <a:rPr lang="en-GB" b="0" i="0" dirty="0">
                <a:solidFill>
                  <a:srgbClr val="0B0C0C"/>
                </a:solidFill>
                <a:effectLst/>
                <a:latin typeface="GDS Transport"/>
              </a:rPr>
              <a:t>2.4 The power of arrest is only exercisable if the constable has reasonable grounds for believing that it is necessary to arrest the person. The statutory criteria for what may constitute necessity are set out in paragraph 2.9 and it remains an operational decision at the discretion of the constable to decide: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which one or more of the necessity criteria (if any) applies to the individual;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if any of the criteria do apply, whether to arrest, grant street bail after arrest, report for summons or for charging by post, issue a penalty notice or take any other action that is open to the officer.</a:t>
            </a:r>
          </a:p>
          <a:p>
            <a:pPr algn="l">
              <a:spcBef>
                <a:spcPts val="1500"/>
              </a:spcBef>
              <a:spcAft>
                <a:spcPts val="1500"/>
              </a:spcAft>
            </a:pPr>
            <a:r>
              <a:rPr lang="en-GB" b="0" i="0" dirty="0">
                <a:solidFill>
                  <a:srgbClr val="0B0C0C"/>
                </a:solidFill>
                <a:effectLst/>
                <a:latin typeface="GDS Transport"/>
              </a:rPr>
              <a:t>2.5 In applying the criteria, the arresting officer has to be satisfied that at least one of the reasons supporting the need for arrest is satisfied.</a:t>
            </a:r>
          </a:p>
          <a:p>
            <a:pPr algn="l">
              <a:spcBef>
                <a:spcPts val="1500"/>
              </a:spcBef>
              <a:spcAft>
                <a:spcPts val="1500"/>
              </a:spcAft>
            </a:pPr>
            <a:r>
              <a:rPr lang="en-GB" b="0" i="0" dirty="0">
                <a:solidFill>
                  <a:srgbClr val="0B0C0C"/>
                </a:solidFill>
                <a:effectLst/>
                <a:latin typeface="GDS Transport"/>
              </a:rPr>
              <a:t>2.6 Extending the power of arrest to all offences provides a constable with the ability to use that power to deal with any situation. However applying the necessity criteria requires the constable to examine and justify the reason or reasons why a person needs to be arrested or (as the case may be) further arrested, for an offence for the custody officer to decide whether to authorise their detention for that offence. See Note 2C</a:t>
            </a:r>
          </a:p>
          <a:p>
            <a:pPr algn="l">
              <a:spcBef>
                <a:spcPts val="1500"/>
              </a:spcBef>
              <a:spcAft>
                <a:spcPts val="1500"/>
              </a:spcAft>
            </a:pPr>
            <a:r>
              <a:rPr lang="en-GB" b="0" i="0" dirty="0">
                <a:solidFill>
                  <a:srgbClr val="0B0C0C"/>
                </a:solidFill>
                <a:effectLst/>
                <a:latin typeface="GDS Transport"/>
              </a:rPr>
              <a:t>2.7 The criteria in paragraph 2.9 below which are set out in section 24 of PACE as substituted by section 110 of the Serious Organised Crime and Police Act 2005 are exhaustive. However, the circumstances that may satisfy those criteria remain a matter for the operational discretion of individual officers. Some examples are given to illustrate what those circumstances might be and what officers might consider when deciding whether arrest is necessary.</a:t>
            </a:r>
          </a:p>
          <a:p>
            <a:pPr algn="l">
              <a:spcBef>
                <a:spcPts val="1500"/>
              </a:spcBef>
              <a:spcAft>
                <a:spcPts val="1500"/>
              </a:spcAft>
            </a:pPr>
            <a:r>
              <a:rPr lang="en-GB" b="0" i="0" dirty="0">
                <a:solidFill>
                  <a:srgbClr val="0B0C0C"/>
                </a:solidFill>
                <a:effectLst/>
                <a:latin typeface="GDS Transport"/>
              </a:rPr>
              <a:t>2.8 In considering the individual circumstances, the constable must take into account the situation of the victim, the nature of the offence, the circumstances of the suspect and the needs of the investigative process.</a:t>
            </a:r>
          </a:p>
          <a:p>
            <a:pPr algn="l">
              <a:spcBef>
                <a:spcPts val="1500"/>
              </a:spcBef>
              <a:spcAft>
                <a:spcPts val="1500"/>
              </a:spcAft>
            </a:pPr>
            <a:r>
              <a:rPr lang="en-GB" b="0" i="0" dirty="0">
                <a:solidFill>
                  <a:srgbClr val="0B0C0C"/>
                </a:solidFill>
                <a:effectLst/>
                <a:latin typeface="GDS Transport"/>
              </a:rPr>
              <a:t>2.9 When it is practicable to tell a person why their arrest is necessary (as required by paragraphs 2.2, 3.3 and Note 3), the constable should outline the facts, information and other circumstances which provide the grounds for believing that their arrest is necessary and which the officer considers satisfy one or more of the statutory criteria in sub-paragraphs (a) to (f), namely:</a:t>
            </a:r>
          </a:p>
          <a:p>
            <a:pPr algn="l">
              <a:spcBef>
                <a:spcPts val="1500"/>
              </a:spcBef>
              <a:spcAft>
                <a:spcPts val="1500"/>
              </a:spcAft>
            </a:pPr>
            <a:r>
              <a:rPr lang="en-GB" b="0" i="0" dirty="0">
                <a:solidFill>
                  <a:srgbClr val="0B0C0C"/>
                </a:solidFill>
                <a:effectLst/>
                <a:latin typeface="GDS Transport"/>
              </a:rPr>
              <a:t>(a) to enable the name of the person in question to be ascertained (in the case where the constable does not know, and cannot readily ascertain, the person’s name, or has reasonable grounds for doubting whether a name given by the person as his name is his real name):</a:t>
            </a:r>
          </a:p>
          <a:p>
            <a:pPr algn="l">
              <a:spcBef>
                <a:spcPts val="1500"/>
              </a:spcBef>
              <a:spcAft>
                <a:spcPts val="1500"/>
              </a:spcAft>
            </a:pPr>
            <a:r>
              <a:rPr lang="en-GB" b="0" i="0" dirty="0">
                <a:solidFill>
                  <a:srgbClr val="0B0C0C"/>
                </a:solidFill>
                <a:effectLst/>
                <a:latin typeface="GDS Transport"/>
              </a:rPr>
              <a:t>An officer might decide that a person’s name cannot be readily ascertained if they fail or refuse to give it when asked, particularly after being warned that failure or refusal is likely to make their arrest necessary (see Note 2D). Grounds to doubt a name given may arise if the person appears reluctant or hesitant when asked to give their name or to verify the name they have given.</a:t>
            </a:r>
          </a:p>
          <a:p>
            <a:pPr algn="l">
              <a:spcBef>
                <a:spcPts val="1500"/>
              </a:spcBef>
              <a:spcAft>
                <a:spcPts val="1500"/>
              </a:spcAft>
            </a:pPr>
            <a:r>
              <a:rPr lang="en-GB" b="0" i="0" dirty="0">
                <a:solidFill>
                  <a:srgbClr val="0B0C0C"/>
                </a:solidFill>
                <a:effectLst/>
                <a:latin typeface="GDS Transport"/>
              </a:rPr>
              <a:t>Where mobile fingerprinting is available and the suspect’s name cannot be ascertained or is doubted, the officer should consider using the power under section 61(6A) of PACE (see Code D paragraph 4.3(e)) to take and check the fingerprints of a suspect as this may avoid the need to arrest solely to enable their name to be ascertained.</a:t>
            </a:r>
          </a:p>
          <a:p>
            <a:pPr algn="l">
              <a:spcBef>
                <a:spcPts val="1500"/>
              </a:spcBef>
              <a:spcAft>
                <a:spcPts val="1500"/>
              </a:spcAft>
            </a:pPr>
            <a:r>
              <a:rPr lang="en-GB" b="0" i="0" dirty="0">
                <a:solidFill>
                  <a:srgbClr val="0B0C0C"/>
                </a:solidFill>
                <a:effectLst/>
                <a:latin typeface="GDS Transport"/>
              </a:rPr>
              <a:t>(b) correspondingly as regards the person’s address:</a:t>
            </a:r>
          </a:p>
          <a:p>
            <a:pPr algn="l">
              <a:spcBef>
                <a:spcPts val="1500"/>
              </a:spcBef>
              <a:spcAft>
                <a:spcPts val="1500"/>
              </a:spcAft>
            </a:pPr>
            <a:r>
              <a:rPr lang="en-GB" b="0" i="0" dirty="0">
                <a:solidFill>
                  <a:srgbClr val="0B0C0C"/>
                </a:solidFill>
                <a:effectLst/>
                <a:latin typeface="GDS Transport"/>
              </a:rPr>
              <a:t>An officer might decide that a person’s address cannot be readily ascertained if they fail or refuse to give it when asked, particularly after being warned that such a failure or refusal is likely to make their arrest necessary. See Note 2D. Grounds to doubt an address given may arise if the person appears reluctant or hesitant when asked to give their address or is unable to provide verifiable details of the locality they claim to live in.</a:t>
            </a:r>
          </a:p>
          <a:p>
            <a:pPr algn="l">
              <a:spcBef>
                <a:spcPts val="1500"/>
              </a:spcBef>
              <a:spcAft>
                <a:spcPts val="1500"/>
              </a:spcAft>
            </a:pPr>
            <a:r>
              <a:rPr lang="en-GB" b="0" i="0" dirty="0">
                <a:solidFill>
                  <a:srgbClr val="0B0C0C"/>
                </a:solidFill>
                <a:effectLst/>
                <a:latin typeface="GDS Transport"/>
              </a:rPr>
              <a:t>When considering reporting to consider summons or charging by post as alternatives to arrest, an address would be satisfactory if the person will be at it for a sufficiently long period for it to be possible to serve them with the summons or requisition and charge; or, that some other person at that address specified by the person will accept service on their behalf. When considering issuing a penalty notice, the address should be one where the person will be in the event of enforcement action if the person does not pay the penalty or is convicted and fined after a court hearing.</a:t>
            </a:r>
          </a:p>
          <a:p>
            <a:pPr algn="l">
              <a:spcBef>
                <a:spcPts val="1500"/>
              </a:spcBef>
              <a:spcAft>
                <a:spcPts val="1500"/>
              </a:spcAft>
            </a:pPr>
            <a:r>
              <a:rPr lang="en-GB" b="0" i="0" dirty="0">
                <a:solidFill>
                  <a:srgbClr val="0B0C0C"/>
                </a:solidFill>
                <a:effectLst/>
                <a:latin typeface="GDS Transport"/>
              </a:rPr>
              <a:t>(c) to prevent the person in question:</a:t>
            </a:r>
          </a:p>
          <a:p>
            <a:pPr algn="l">
              <a:spcBef>
                <a:spcPts val="1500"/>
              </a:spcBef>
              <a:spcAft>
                <a:spcPts val="1500"/>
              </a:spcAft>
            </a:pPr>
            <a:r>
              <a:rPr lang="en-GB" b="0" i="0" dirty="0">
                <a:solidFill>
                  <a:srgbClr val="0B0C0C"/>
                </a:solidFill>
                <a:effectLst/>
                <a:latin typeface="GDS Transport"/>
              </a:rPr>
              <a:t>(</a:t>
            </a:r>
            <a:r>
              <a:rPr lang="en-GB" b="0" i="0" dirty="0" err="1">
                <a:solidFill>
                  <a:srgbClr val="0B0C0C"/>
                </a:solidFill>
                <a:effectLst/>
                <a:latin typeface="GDS Transport"/>
              </a:rPr>
              <a:t>i</a:t>
            </a:r>
            <a:r>
              <a:rPr lang="en-GB" b="0" i="0" dirty="0">
                <a:solidFill>
                  <a:srgbClr val="0B0C0C"/>
                </a:solidFill>
                <a:effectLst/>
                <a:latin typeface="GDS Transport"/>
              </a:rPr>
              <a:t>) causing physical injury to himself or any other person;</a:t>
            </a:r>
          </a:p>
          <a:p>
            <a:pPr algn="l">
              <a:spcBef>
                <a:spcPts val="1500"/>
              </a:spcBef>
              <a:spcAft>
                <a:spcPts val="1500"/>
              </a:spcAft>
            </a:pPr>
            <a:r>
              <a:rPr lang="en-GB" b="0" i="0" dirty="0">
                <a:solidFill>
                  <a:srgbClr val="0B0C0C"/>
                </a:solidFill>
                <a:effectLst/>
                <a:latin typeface="GDS Transport"/>
              </a:rPr>
              <a:t>This might apply where the suspect has already used or threatened violence against others and it is thought likely that they may assault others if they are not arrested. See Note 2D</a:t>
            </a:r>
          </a:p>
          <a:p>
            <a:pPr algn="l">
              <a:spcBef>
                <a:spcPts val="1500"/>
              </a:spcBef>
              <a:spcAft>
                <a:spcPts val="1500"/>
              </a:spcAft>
            </a:pPr>
            <a:r>
              <a:rPr lang="en-GB" b="0" i="0" dirty="0">
                <a:solidFill>
                  <a:srgbClr val="0B0C0C"/>
                </a:solidFill>
                <a:effectLst/>
                <a:latin typeface="GDS Transport"/>
              </a:rPr>
              <a:t>(ii) suffering physical injury;</a:t>
            </a:r>
          </a:p>
          <a:p>
            <a:pPr algn="l">
              <a:spcBef>
                <a:spcPts val="1500"/>
              </a:spcBef>
              <a:spcAft>
                <a:spcPts val="1500"/>
              </a:spcAft>
            </a:pPr>
            <a:r>
              <a:rPr lang="en-GB" b="0" i="0" dirty="0">
                <a:solidFill>
                  <a:srgbClr val="0B0C0C"/>
                </a:solidFill>
                <a:effectLst/>
                <a:latin typeface="GDS Transport"/>
              </a:rPr>
              <a:t>This might apply where the suspect’s behaviour and actions are believed likely to provoke, or have provoked, others to want to assault the suspect unless the suspect is arrested for their own protection. See Note 2D</a:t>
            </a:r>
          </a:p>
          <a:p>
            <a:pPr algn="l">
              <a:spcBef>
                <a:spcPts val="1500"/>
              </a:spcBef>
              <a:spcAft>
                <a:spcPts val="1500"/>
              </a:spcAft>
            </a:pPr>
            <a:r>
              <a:rPr lang="en-GB" b="0" i="0" dirty="0">
                <a:solidFill>
                  <a:srgbClr val="0B0C0C"/>
                </a:solidFill>
                <a:effectLst/>
                <a:latin typeface="GDS Transport"/>
              </a:rPr>
              <a:t>(iii) causing loss or damage to property;</a:t>
            </a:r>
          </a:p>
          <a:p>
            <a:pPr algn="l">
              <a:spcBef>
                <a:spcPts val="1500"/>
              </a:spcBef>
              <a:spcAft>
                <a:spcPts val="1500"/>
              </a:spcAft>
            </a:pPr>
            <a:r>
              <a:rPr lang="en-GB" b="0" i="0" dirty="0">
                <a:solidFill>
                  <a:srgbClr val="0B0C0C"/>
                </a:solidFill>
                <a:effectLst/>
                <a:latin typeface="GDS Transport"/>
              </a:rPr>
              <a:t>This might apply where the suspect is a known persistent offender with a history of serial offending against property (theft and criminal damage) and it is thought likely that they may continue offending if they are not arrested.</a:t>
            </a:r>
          </a:p>
          <a:p>
            <a:pPr algn="l">
              <a:spcBef>
                <a:spcPts val="1500"/>
              </a:spcBef>
              <a:spcAft>
                <a:spcPts val="1500"/>
              </a:spcAft>
            </a:pPr>
            <a:r>
              <a:rPr lang="en-GB" b="0" i="0" dirty="0">
                <a:solidFill>
                  <a:srgbClr val="0B0C0C"/>
                </a:solidFill>
                <a:effectLst/>
                <a:latin typeface="GDS Transport"/>
              </a:rPr>
              <a:t>(iv) committing an offence against public decency (only applies where members of the public going about their normal business cannot reasonably be expected to avoid the person in question);</a:t>
            </a:r>
          </a:p>
          <a:p>
            <a:pPr algn="l">
              <a:spcBef>
                <a:spcPts val="1500"/>
              </a:spcBef>
              <a:spcAft>
                <a:spcPts val="1500"/>
              </a:spcAft>
            </a:pPr>
            <a:r>
              <a:rPr lang="en-GB" b="0" i="0" dirty="0">
                <a:solidFill>
                  <a:srgbClr val="0B0C0C"/>
                </a:solidFill>
                <a:effectLst/>
                <a:latin typeface="GDS Transport"/>
              </a:rPr>
              <a:t>This might apply when an offence against public decency is being committed in a place to which the public have access and is likely to be repeated in that or some other public place at a time when the public are likely to encounter the suspect. See Note 2D</a:t>
            </a:r>
          </a:p>
          <a:p>
            <a:pPr algn="l">
              <a:spcBef>
                <a:spcPts val="1500"/>
              </a:spcBef>
              <a:spcAft>
                <a:spcPts val="1500"/>
              </a:spcAft>
            </a:pPr>
            <a:r>
              <a:rPr lang="en-GB" b="0" i="0" dirty="0">
                <a:solidFill>
                  <a:srgbClr val="0B0C0C"/>
                </a:solidFill>
                <a:effectLst/>
                <a:latin typeface="GDS Transport"/>
              </a:rPr>
              <a:t>(v) causing an unlawful obstruction of the highway;</a:t>
            </a:r>
          </a:p>
          <a:p>
            <a:pPr algn="l">
              <a:spcBef>
                <a:spcPts val="1500"/>
              </a:spcBef>
              <a:spcAft>
                <a:spcPts val="1500"/>
              </a:spcAft>
            </a:pPr>
            <a:r>
              <a:rPr lang="en-GB" b="0" i="0" dirty="0">
                <a:solidFill>
                  <a:srgbClr val="0B0C0C"/>
                </a:solidFill>
                <a:effectLst/>
                <a:latin typeface="GDS Transport"/>
              </a:rPr>
              <a:t>This might apply to any offence where its commission causes an unlawful obstruction which it is believed may continue or be repeated if the person is not arrested, particularly if the person has been warned that they are causing an obstruction. See Note 2D</a:t>
            </a:r>
          </a:p>
          <a:p>
            <a:pPr algn="l">
              <a:spcBef>
                <a:spcPts val="1500"/>
              </a:spcBef>
              <a:spcAft>
                <a:spcPts val="1500"/>
              </a:spcAft>
            </a:pPr>
            <a:r>
              <a:rPr lang="en-GB" b="0" i="0" dirty="0">
                <a:solidFill>
                  <a:srgbClr val="0B0C0C"/>
                </a:solidFill>
                <a:effectLst/>
                <a:latin typeface="GDS Transport"/>
              </a:rPr>
              <a:t>(d) to protect a child or other vulnerable person from the person in question.</a:t>
            </a:r>
          </a:p>
          <a:p>
            <a:pPr algn="l">
              <a:spcBef>
                <a:spcPts val="1500"/>
              </a:spcBef>
              <a:spcAft>
                <a:spcPts val="1500"/>
              </a:spcAft>
            </a:pPr>
            <a:r>
              <a:rPr lang="en-GB" b="0" i="0" dirty="0">
                <a:solidFill>
                  <a:srgbClr val="0B0C0C"/>
                </a:solidFill>
                <a:effectLst/>
                <a:latin typeface="GDS Transport"/>
              </a:rPr>
              <a:t>This might apply when the health (physical or mental) or welfare of a child or vulnerable person is likely to be harmed or is at risk of being harmed, if the person is not arrested in cases where it is not practicable and appropriate to make alternative arrangements to prevent the suspect from having any harmful or potentially harmful contact with the child or vulnerable person.</a:t>
            </a:r>
          </a:p>
          <a:p>
            <a:pPr algn="l">
              <a:spcBef>
                <a:spcPts val="1500"/>
              </a:spcBef>
              <a:spcAft>
                <a:spcPts val="1500"/>
              </a:spcAft>
            </a:pPr>
            <a:r>
              <a:rPr lang="en-GB" b="0" i="0" dirty="0">
                <a:solidFill>
                  <a:srgbClr val="0B0C0C"/>
                </a:solidFill>
                <a:effectLst/>
                <a:latin typeface="GDS Transport"/>
              </a:rPr>
              <a:t>(e) to allow the prompt and effective investigation of the offence or of the conduct of the person in question. See Note 2E</a:t>
            </a:r>
          </a:p>
          <a:p>
            <a:pPr algn="l">
              <a:spcBef>
                <a:spcPts val="1500"/>
              </a:spcBef>
              <a:spcAft>
                <a:spcPts val="1500"/>
              </a:spcAft>
            </a:pPr>
            <a:r>
              <a:rPr lang="en-GB" b="0" i="0" dirty="0">
                <a:solidFill>
                  <a:srgbClr val="0B0C0C"/>
                </a:solidFill>
                <a:effectLst/>
                <a:latin typeface="GDS Transport"/>
              </a:rPr>
              <a:t>This may arise when it is thought likely that unless the person is arrested and then either taken in custody to the police station or granted ‘street bail’ to attend the station later, see Note 2J, further action considered necessary to properly investigate their involvement in the offence would be frustrated, unreasonably delayed or otherwise hindered and therefore be impracticable. Examples of such actions include:</a:t>
            </a:r>
          </a:p>
          <a:p>
            <a:pPr algn="l">
              <a:spcBef>
                <a:spcPts val="1500"/>
              </a:spcBef>
              <a:spcAft>
                <a:spcPts val="1500"/>
              </a:spcAft>
            </a:pPr>
            <a:r>
              <a:rPr lang="en-GB" b="0" i="0" dirty="0">
                <a:solidFill>
                  <a:srgbClr val="0B0C0C"/>
                </a:solidFill>
                <a:effectLst/>
                <a:latin typeface="GDS Transport"/>
              </a:rPr>
              <a:t>(</a:t>
            </a:r>
            <a:r>
              <a:rPr lang="en-GB" b="0" i="0" dirty="0" err="1">
                <a:solidFill>
                  <a:srgbClr val="0B0C0C"/>
                </a:solidFill>
                <a:effectLst/>
                <a:latin typeface="GDS Transport"/>
              </a:rPr>
              <a:t>i</a:t>
            </a:r>
            <a:r>
              <a:rPr lang="en-GB" b="0" i="0" dirty="0">
                <a:solidFill>
                  <a:srgbClr val="0B0C0C"/>
                </a:solidFill>
                <a:effectLst/>
                <a:latin typeface="GDS Transport"/>
              </a:rPr>
              <a:t>) interviewing the suspect on occasions when the person’s voluntary attendance is not considered to be a practicable alternative to arrest, because for example: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it is thought unlikely that the person would attend the police station voluntarily to be interviewed.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it is necessary to interview the suspect about the outcome of other investigative action for which their arrest is necessary, see</a:t>
            </a:r>
          </a:p>
          <a:p>
            <a:pPr algn="l">
              <a:spcBef>
                <a:spcPts val="1500"/>
              </a:spcBef>
              <a:spcAft>
                <a:spcPts val="1500"/>
              </a:spcAft>
            </a:pPr>
            <a:r>
              <a:rPr lang="en-GB" b="0" i="0" dirty="0">
                <a:solidFill>
                  <a:srgbClr val="0B0C0C"/>
                </a:solidFill>
                <a:effectLst/>
                <a:latin typeface="GDS Transport"/>
              </a:rPr>
              <a:t>(ii) to (v) below.</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arrest would enable the special warning to be given in accordance with Code C paragraphs 10.10 and 10.11 when the suspect is found:</a:t>
            </a:r>
          </a:p>
          <a:p>
            <a:pPr marL="742950" lvl="1" indent="-285750" algn="l">
              <a:spcBef>
                <a:spcPts val="375"/>
              </a:spcBef>
              <a:spcAft>
                <a:spcPts val="375"/>
              </a:spcAft>
              <a:buFont typeface="Arial" panose="020B0604020202020204" pitchFamily="34" charset="0"/>
              <a:buChar char="•"/>
            </a:pPr>
            <a:r>
              <a:rPr lang="en-GB" b="0" i="0" dirty="0">
                <a:solidFill>
                  <a:srgbClr val="0B0C0C"/>
                </a:solidFill>
                <a:effectLst/>
                <a:latin typeface="GDS Transport"/>
              </a:rPr>
              <a:t>in possession of incriminating objects, or at a place where such objects are found;</a:t>
            </a:r>
          </a:p>
          <a:p>
            <a:pPr marL="742950" lvl="1" indent="-285750" algn="l">
              <a:spcBef>
                <a:spcPts val="375"/>
              </a:spcBef>
              <a:spcAft>
                <a:spcPts val="375"/>
              </a:spcAft>
              <a:buFont typeface="Arial" panose="020B0604020202020204" pitchFamily="34" charset="0"/>
              <a:buChar char="•"/>
            </a:pPr>
            <a:r>
              <a:rPr lang="en-GB" b="0" i="0" dirty="0">
                <a:solidFill>
                  <a:srgbClr val="0B0C0C"/>
                </a:solidFill>
                <a:effectLst/>
                <a:latin typeface="GDS Transport"/>
              </a:rPr>
              <a:t>at or near the scene of the crime at or about the time it was committed.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 person has made false statements and/or presented false evidence;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it is thought likely that the person:</a:t>
            </a:r>
          </a:p>
          <a:p>
            <a:pPr marL="742950" lvl="1" indent="-285750" algn="l">
              <a:spcBef>
                <a:spcPts val="375"/>
              </a:spcBef>
              <a:spcAft>
                <a:spcPts val="375"/>
              </a:spcAft>
              <a:buFont typeface="Arial" panose="020B0604020202020204" pitchFamily="34" charset="0"/>
              <a:buChar char="•"/>
            </a:pPr>
            <a:r>
              <a:rPr lang="en-GB" b="0" i="0" dirty="0">
                <a:solidFill>
                  <a:srgbClr val="0B0C0C"/>
                </a:solidFill>
                <a:effectLst/>
                <a:latin typeface="GDS Transport"/>
              </a:rPr>
              <a:t>may steal or destroy evidence;</a:t>
            </a:r>
          </a:p>
          <a:p>
            <a:pPr marL="742950" lvl="1" indent="-285750" algn="l">
              <a:spcBef>
                <a:spcPts val="375"/>
              </a:spcBef>
              <a:spcAft>
                <a:spcPts val="375"/>
              </a:spcAft>
              <a:buFont typeface="Arial" panose="020B0604020202020204" pitchFamily="34" charset="0"/>
              <a:buChar char="•"/>
            </a:pPr>
            <a:r>
              <a:rPr lang="en-GB" b="0" i="0" dirty="0">
                <a:solidFill>
                  <a:srgbClr val="0B0C0C"/>
                </a:solidFill>
                <a:effectLst/>
                <a:latin typeface="GDS Transport"/>
              </a:rPr>
              <a:t>may collude or make contact with, co-suspects or conspirators;</a:t>
            </a:r>
          </a:p>
          <a:p>
            <a:pPr marL="742950" lvl="1" indent="-285750" algn="l">
              <a:spcBef>
                <a:spcPts val="375"/>
              </a:spcBef>
              <a:spcAft>
                <a:spcPts val="375"/>
              </a:spcAft>
              <a:buFont typeface="Arial" panose="020B0604020202020204" pitchFamily="34" charset="0"/>
              <a:buChar char="•"/>
            </a:pPr>
            <a:r>
              <a:rPr lang="en-GB" b="0" i="0" dirty="0">
                <a:solidFill>
                  <a:srgbClr val="0B0C0C"/>
                </a:solidFill>
                <a:effectLst/>
                <a:latin typeface="GDS Transport"/>
              </a:rPr>
              <a:t>may intimidate or threaten or make contact with, witnesses.</a:t>
            </a:r>
          </a:p>
          <a:p>
            <a:pPr algn="l">
              <a:spcBef>
                <a:spcPts val="1500"/>
              </a:spcBef>
              <a:spcAft>
                <a:spcPts val="1500"/>
              </a:spcAft>
            </a:pPr>
            <a:r>
              <a:rPr lang="en-GB" b="0" i="0" dirty="0">
                <a:solidFill>
                  <a:srgbClr val="0B0C0C"/>
                </a:solidFill>
                <a:effectLst/>
                <a:latin typeface="GDS Transport"/>
              </a:rPr>
              <a:t>See Notes 2F and 2G</a:t>
            </a:r>
          </a:p>
          <a:p>
            <a:pPr algn="l">
              <a:spcBef>
                <a:spcPts val="1500"/>
              </a:spcBef>
              <a:spcAft>
                <a:spcPts val="1500"/>
              </a:spcAft>
            </a:pPr>
            <a:r>
              <a:rPr lang="en-GB" b="0" i="0" dirty="0">
                <a:solidFill>
                  <a:srgbClr val="0B0C0C"/>
                </a:solidFill>
                <a:effectLst/>
                <a:latin typeface="GDS Transport"/>
              </a:rPr>
              <a:t>(ii) when considering arrest in connection with the investigation of an indictable offence (see Note 6), there is a need: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to enter and search without a search warrant any premises occupied or controlled by the arrested person or where the person was when arrested or immediately before arrest;</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to prevent the arrested person from having contact with others;</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to detain the arrested person for more than 24 hours before charge.</a:t>
            </a:r>
          </a:p>
          <a:p>
            <a:pPr algn="l">
              <a:spcBef>
                <a:spcPts val="1500"/>
              </a:spcBef>
              <a:spcAft>
                <a:spcPts val="1500"/>
              </a:spcAft>
            </a:pPr>
            <a:r>
              <a:rPr lang="en-GB" b="0" i="0" dirty="0">
                <a:solidFill>
                  <a:srgbClr val="0B0C0C"/>
                </a:solidFill>
                <a:effectLst/>
                <a:latin typeface="GDS Transport"/>
              </a:rPr>
              <a:t>(iii) when considering arrest in connection with any recordable offence and it is necessary to secure or preserve evidence of that offence by taking fingerprints, footwear impressions or samples from the suspect for evidential comparison or matching with other material relating to that offence, for example, from the crime scene. See Note 2H</a:t>
            </a:r>
          </a:p>
          <a:p>
            <a:pPr algn="l">
              <a:spcBef>
                <a:spcPts val="1500"/>
              </a:spcBef>
              <a:spcAft>
                <a:spcPts val="1500"/>
              </a:spcAft>
            </a:pPr>
            <a:r>
              <a:rPr lang="en-GB" b="0" i="0" dirty="0">
                <a:solidFill>
                  <a:srgbClr val="0B0C0C"/>
                </a:solidFill>
                <a:effectLst/>
                <a:latin typeface="GDS Transport"/>
              </a:rPr>
              <a:t>(iv) when considering arrest in connection with any offence and it is necessary to search, examine or photograph the person to obtain evidence. See Note 2H</a:t>
            </a:r>
          </a:p>
          <a:p>
            <a:pPr algn="l">
              <a:spcBef>
                <a:spcPts val="1500"/>
              </a:spcBef>
              <a:spcAft>
                <a:spcPts val="1500"/>
              </a:spcAft>
            </a:pPr>
            <a:r>
              <a:rPr lang="en-GB" b="0" i="0" dirty="0">
                <a:solidFill>
                  <a:srgbClr val="0B0C0C"/>
                </a:solidFill>
                <a:effectLst/>
                <a:latin typeface="GDS Transport"/>
              </a:rPr>
              <a:t>(v) when considering arrest in connection with an offence to which the statutory Class A drug testing requirements in Code C section 17 apply, to enable testing when it is thought that drug misuse might have caused or contributed to the offence. See Note 2I.</a:t>
            </a:r>
          </a:p>
          <a:p>
            <a:pPr algn="l">
              <a:spcBef>
                <a:spcPts val="1500"/>
              </a:spcBef>
              <a:spcAft>
                <a:spcPts val="1500"/>
              </a:spcAft>
            </a:pPr>
            <a:r>
              <a:rPr lang="en-GB" b="0" i="0" dirty="0">
                <a:solidFill>
                  <a:srgbClr val="0B0C0C"/>
                </a:solidFill>
                <a:effectLst/>
                <a:latin typeface="GDS Transport"/>
              </a:rPr>
              <a:t>(f) to prevent any prosecution for the offence from being hindered by the disappearance of the person in question.</a:t>
            </a:r>
          </a:p>
          <a:p>
            <a:pPr algn="l">
              <a:spcBef>
                <a:spcPts val="1500"/>
              </a:spcBef>
              <a:spcAft>
                <a:spcPts val="1500"/>
              </a:spcAft>
            </a:pPr>
            <a:r>
              <a:rPr lang="en-GB" b="0" i="0" dirty="0">
                <a:solidFill>
                  <a:srgbClr val="0B0C0C"/>
                </a:solidFill>
                <a:effectLst/>
                <a:latin typeface="GDS Transport"/>
              </a:rPr>
              <a:t>This may arise when it is thought that:</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if the person is not arrested they are unlikely to attend court if they are prosecuted;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 address given is not a satisfactory address for service of a summons or a written charge and requisition to appear at court because the person will not be at it for a sufficiently long period for the summons or charge and requisition to be served and no other person at that specified address will accept service on their behalf.</a:t>
            </a:r>
          </a:p>
          <a:p>
            <a:pPr algn="l">
              <a:spcBef>
                <a:spcPts val="6000"/>
              </a:spcBef>
            </a:pPr>
            <a:r>
              <a:rPr lang="en-GB" b="1" i="0" dirty="0">
                <a:solidFill>
                  <a:srgbClr val="0B0C0C"/>
                </a:solidFill>
                <a:effectLst/>
                <a:latin typeface="GDS Transport"/>
              </a:rPr>
              <a:t>3 Information to be given on Arrest</a:t>
            </a:r>
          </a:p>
          <a:p>
            <a:pPr algn="l">
              <a:spcBef>
                <a:spcPts val="6000"/>
              </a:spcBef>
            </a:pPr>
            <a:r>
              <a:rPr lang="en-GB" b="1" i="0" dirty="0">
                <a:solidFill>
                  <a:srgbClr val="0B0C0C"/>
                </a:solidFill>
                <a:effectLst/>
                <a:latin typeface="GDS Transport"/>
              </a:rPr>
              <a:t>(a) Cautions - when a caution must be given</a:t>
            </a:r>
          </a:p>
          <a:p>
            <a:pPr algn="l">
              <a:spcBef>
                <a:spcPts val="1500"/>
              </a:spcBef>
              <a:spcAft>
                <a:spcPts val="1500"/>
              </a:spcAft>
            </a:pPr>
            <a:r>
              <a:rPr lang="en-GB" b="0" i="0" dirty="0">
                <a:solidFill>
                  <a:srgbClr val="0B0C0C"/>
                </a:solidFill>
                <a:effectLst/>
                <a:latin typeface="GDS Transport"/>
              </a:rPr>
              <a:t>3.1 Code C paragraphs 10.1 and 10.2 set out the requirement for a person whom there are grounds to suspect of an offence (see Note 2) to be cautioned before being questioned or further questioned about an offence.</a:t>
            </a:r>
          </a:p>
          <a:p>
            <a:pPr algn="l">
              <a:spcBef>
                <a:spcPts val="1500"/>
              </a:spcBef>
              <a:spcAft>
                <a:spcPts val="1500"/>
              </a:spcAft>
            </a:pPr>
            <a:r>
              <a:rPr lang="en-GB" b="0" i="0" dirty="0">
                <a:solidFill>
                  <a:srgbClr val="0B0C0C"/>
                </a:solidFill>
                <a:effectLst/>
                <a:latin typeface="GDS Transport"/>
              </a:rPr>
              <a:t>3.2 Not used.</a:t>
            </a:r>
          </a:p>
          <a:p>
            <a:pPr algn="l">
              <a:spcBef>
                <a:spcPts val="1500"/>
              </a:spcBef>
              <a:spcAft>
                <a:spcPts val="1500"/>
              </a:spcAft>
            </a:pPr>
            <a:r>
              <a:rPr lang="en-GB" b="0" i="0" dirty="0">
                <a:solidFill>
                  <a:srgbClr val="0B0C0C"/>
                </a:solidFill>
                <a:effectLst/>
                <a:latin typeface="GDS Transport"/>
              </a:rPr>
              <a:t>3.3 A person who is arrested, or further arrested, must be informed at the time if practicable, or if not, as soon as it becomes practicable thereafter, that they are under arrest and of the grounds and reasons for their arrest, see paragraphs 2.2 and Note 3.</a:t>
            </a:r>
          </a:p>
          <a:p>
            <a:pPr algn="l">
              <a:spcBef>
                <a:spcPts val="1500"/>
              </a:spcBef>
              <a:spcAft>
                <a:spcPts val="1500"/>
              </a:spcAft>
            </a:pPr>
            <a:r>
              <a:rPr lang="en-GB" b="0" i="0" dirty="0">
                <a:solidFill>
                  <a:srgbClr val="0B0C0C"/>
                </a:solidFill>
                <a:effectLst/>
                <a:latin typeface="GDS Transport"/>
              </a:rPr>
              <a:t>3.4 A person who is arrested, or further arrested, must be cautioned unless:</a:t>
            </a:r>
          </a:p>
          <a:p>
            <a:pPr algn="l">
              <a:spcBef>
                <a:spcPts val="1500"/>
              </a:spcBef>
              <a:spcAft>
                <a:spcPts val="1500"/>
              </a:spcAft>
            </a:pPr>
            <a:r>
              <a:rPr lang="en-GB" b="0" i="0" dirty="0">
                <a:solidFill>
                  <a:srgbClr val="0B0C0C"/>
                </a:solidFill>
                <a:effectLst/>
                <a:latin typeface="GDS Transport"/>
              </a:rPr>
              <a:t>(a) it is impracticable to do so by reason of their condition or behaviour at the time;</a:t>
            </a:r>
          </a:p>
          <a:p>
            <a:pPr algn="l">
              <a:spcBef>
                <a:spcPts val="1500"/>
              </a:spcBef>
              <a:spcAft>
                <a:spcPts val="1500"/>
              </a:spcAft>
            </a:pPr>
            <a:r>
              <a:rPr lang="en-GB" b="0" i="0" dirty="0">
                <a:solidFill>
                  <a:srgbClr val="0B0C0C"/>
                </a:solidFill>
                <a:effectLst/>
                <a:latin typeface="GDS Transport"/>
              </a:rPr>
              <a:t>(b) they have already been cautioned immediately prior to arrest as in paragraph 3.1.</a:t>
            </a:r>
          </a:p>
          <a:p>
            <a:pPr algn="l">
              <a:spcBef>
                <a:spcPts val="6000"/>
              </a:spcBef>
            </a:pPr>
            <a:r>
              <a:rPr lang="en-GB" b="1" i="0" dirty="0">
                <a:solidFill>
                  <a:srgbClr val="0B0C0C"/>
                </a:solidFill>
                <a:effectLst/>
                <a:latin typeface="GDS Transport"/>
              </a:rPr>
              <a:t>(b) Terms of the caution (Taken from Code C section 10)</a:t>
            </a:r>
          </a:p>
          <a:p>
            <a:pPr algn="l">
              <a:spcBef>
                <a:spcPts val="1500"/>
              </a:spcBef>
              <a:spcAft>
                <a:spcPts val="1500"/>
              </a:spcAft>
            </a:pPr>
            <a:r>
              <a:rPr lang="en-GB" b="0" i="0" dirty="0">
                <a:solidFill>
                  <a:srgbClr val="0B0C0C"/>
                </a:solidFill>
                <a:effectLst/>
                <a:latin typeface="GDS Transport"/>
              </a:rPr>
              <a:t>3.5 The caution, which must be given on arrest, should be in the following terms:</a:t>
            </a:r>
          </a:p>
          <a:p>
            <a:pPr algn="l">
              <a:spcBef>
                <a:spcPts val="1500"/>
              </a:spcBef>
              <a:spcAft>
                <a:spcPts val="1500"/>
              </a:spcAft>
            </a:pPr>
            <a:r>
              <a:rPr lang="en-GB" b="0" i="0" dirty="0">
                <a:solidFill>
                  <a:srgbClr val="0B0C0C"/>
                </a:solidFill>
                <a:effectLst/>
                <a:latin typeface="GDS Transport"/>
              </a:rPr>
              <a:t>“You do not have to say anything. But it may harm your defence if you do not mention when questioned something which you later rely on in Court. Anything you do say may be given in evidence.”</a:t>
            </a:r>
          </a:p>
          <a:p>
            <a:pPr algn="l">
              <a:spcBef>
                <a:spcPts val="1500"/>
              </a:spcBef>
              <a:spcAft>
                <a:spcPts val="1500"/>
              </a:spcAft>
            </a:pPr>
            <a:r>
              <a:rPr lang="en-GB" b="0" i="0" dirty="0">
                <a:solidFill>
                  <a:srgbClr val="0B0C0C"/>
                </a:solidFill>
                <a:effectLst/>
                <a:latin typeface="GDS Transport"/>
              </a:rPr>
              <a:t>Where the use of the Welsh Language is appropriate, a constable may provide the caution directly in Welsh in the following terms:</a:t>
            </a:r>
          </a:p>
          <a:p>
            <a:pPr algn="l">
              <a:spcBef>
                <a:spcPts val="1500"/>
              </a:spcBef>
              <a:spcAft>
                <a:spcPts val="1500"/>
              </a:spcAft>
            </a:pPr>
            <a:r>
              <a:rPr lang="en-GB" b="0" i="0" dirty="0">
                <a:solidFill>
                  <a:srgbClr val="0B0C0C"/>
                </a:solidFill>
                <a:effectLst/>
                <a:latin typeface="GDS Transport"/>
              </a:rPr>
              <a:t>“Does dim </a:t>
            </a:r>
            <a:r>
              <a:rPr lang="en-GB" b="0" i="0" dirty="0" err="1">
                <a:solidFill>
                  <a:srgbClr val="0B0C0C"/>
                </a:solidFill>
                <a:effectLst/>
                <a:latin typeface="GDS Transport"/>
              </a:rPr>
              <a:t>rhaid</a:t>
            </a:r>
            <a:r>
              <a:rPr lang="en-GB" b="0" i="0" dirty="0">
                <a:solidFill>
                  <a:srgbClr val="0B0C0C"/>
                </a:solidFill>
                <a:effectLst/>
                <a:latin typeface="GDS Transport"/>
              </a:rPr>
              <a:t> </a:t>
            </a:r>
            <a:r>
              <a:rPr lang="en-GB" b="0" i="0" dirty="0" err="1">
                <a:solidFill>
                  <a:srgbClr val="0B0C0C"/>
                </a:solidFill>
                <a:effectLst/>
                <a:latin typeface="GDS Transport"/>
              </a:rPr>
              <a:t>i</a:t>
            </a:r>
            <a:r>
              <a:rPr lang="en-GB" b="0" i="0" dirty="0">
                <a:solidFill>
                  <a:srgbClr val="0B0C0C"/>
                </a:solidFill>
                <a:effectLst/>
                <a:latin typeface="GDS Transport"/>
              </a:rPr>
              <a:t> chi </a:t>
            </a:r>
            <a:r>
              <a:rPr lang="en-GB" b="0" i="0" dirty="0" err="1">
                <a:solidFill>
                  <a:srgbClr val="0B0C0C"/>
                </a:solidFill>
                <a:effectLst/>
                <a:latin typeface="GDS Transport"/>
              </a:rPr>
              <a:t>ddweud</a:t>
            </a:r>
            <a:r>
              <a:rPr lang="en-GB" b="0" i="0" dirty="0">
                <a:solidFill>
                  <a:srgbClr val="0B0C0C"/>
                </a:solidFill>
                <a:effectLst/>
                <a:latin typeface="GDS Transport"/>
              </a:rPr>
              <a:t> dim </a:t>
            </a:r>
            <a:r>
              <a:rPr lang="en-GB" b="0" i="0" dirty="0" err="1">
                <a:solidFill>
                  <a:srgbClr val="0B0C0C"/>
                </a:solidFill>
                <a:effectLst/>
                <a:latin typeface="GDS Transport"/>
              </a:rPr>
              <a:t>byd</a:t>
            </a:r>
            <a:r>
              <a:rPr lang="en-GB" b="0" i="0" dirty="0">
                <a:solidFill>
                  <a:srgbClr val="0B0C0C"/>
                </a:solidFill>
                <a:effectLst/>
                <a:latin typeface="GDS Transport"/>
              </a:rPr>
              <a:t>. </a:t>
            </a:r>
            <a:r>
              <a:rPr lang="en-GB" b="0" i="0" dirty="0" err="1">
                <a:solidFill>
                  <a:srgbClr val="0B0C0C"/>
                </a:solidFill>
                <a:effectLst/>
                <a:latin typeface="GDS Transport"/>
              </a:rPr>
              <a:t>Ond</a:t>
            </a:r>
            <a:r>
              <a:rPr lang="en-GB" b="0" i="0" dirty="0">
                <a:solidFill>
                  <a:srgbClr val="0B0C0C"/>
                </a:solidFill>
                <a:effectLst/>
                <a:latin typeface="GDS Transport"/>
              </a:rPr>
              <a:t> gall </a:t>
            </a:r>
            <a:r>
              <a:rPr lang="en-GB" b="0" i="0" dirty="0" err="1">
                <a:solidFill>
                  <a:srgbClr val="0B0C0C"/>
                </a:solidFill>
                <a:effectLst/>
                <a:latin typeface="GDS Transport"/>
              </a:rPr>
              <a:t>niweidio</a:t>
            </a:r>
            <a:r>
              <a:rPr lang="en-GB" b="0" i="0" dirty="0">
                <a:solidFill>
                  <a:srgbClr val="0B0C0C"/>
                </a:solidFill>
                <a:effectLst/>
                <a:latin typeface="GDS Transport"/>
              </a:rPr>
              <a:t> </a:t>
            </a:r>
            <a:r>
              <a:rPr lang="en-GB" b="0" i="0" dirty="0" err="1">
                <a:solidFill>
                  <a:srgbClr val="0B0C0C"/>
                </a:solidFill>
                <a:effectLst/>
                <a:latin typeface="GDS Transport"/>
              </a:rPr>
              <a:t>eich</a:t>
            </a:r>
            <a:r>
              <a:rPr lang="en-GB" b="0" i="0" dirty="0">
                <a:solidFill>
                  <a:srgbClr val="0B0C0C"/>
                </a:solidFill>
                <a:effectLst/>
                <a:latin typeface="GDS Transport"/>
              </a:rPr>
              <a:t> </a:t>
            </a:r>
            <a:r>
              <a:rPr lang="en-GB" b="0" i="0" dirty="0" err="1">
                <a:solidFill>
                  <a:srgbClr val="0B0C0C"/>
                </a:solidFill>
                <a:effectLst/>
                <a:latin typeface="GDS Transport"/>
              </a:rPr>
              <a:t>amddiffyniad</a:t>
            </a:r>
            <a:r>
              <a:rPr lang="en-GB" b="0" i="0" dirty="0">
                <a:solidFill>
                  <a:srgbClr val="0B0C0C"/>
                </a:solidFill>
                <a:effectLst/>
                <a:latin typeface="GDS Transport"/>
              </a:rPr>
              <a:t> </a:t>
            </a:r>
            <a:r>
              <a:rPr lang="en-GB" b="0" i="0" dirty="0" err="1">
                <a:solidFill>
                  <a:srgbClr val="0B0C0C"/>
                </a:solidFill>
                <a:effectLst/>
                <a:latin typeface="GDS Transport"/>
              </a:rPr>
              <a:t>os</a:t>
            </a:r>
            <a:r>
              <a:rPr lang="en-GB" b="0" i="0" dirty="0">
                <a:solidFill>
                  <a:srgbClr val="0B0C0C"/>
                </a:solidFill>
                <a:effectLst/>
                <a:latin typeface="GDS Transport"/>
              </a:rPr>
              <a:t> </a:t>
            </a:r>
            <a:r>
              <a:rPr lang="en-GB" b="0" i="0" dirty="0" err="1">
                <a:solidFill>
                  <a:srgbClr val="0B0C0C"/>
                </a:solidFill>
                <a:effectLst/>
                <a:latin typeface="GDS Transport"/>
              </a:rPr>
              <a:t>na</a:t>
            </a:r>
            <a:r>
              <a:rPr lang="en-GB" b="0" i="0" dirty="0">
                <a:solidFill>
                  <a:srgbClr val="0B0C0C"/>
                </a:solidFill>
                <a:effectLst/>
                <a:latin typeface="GDS Transport"/>
              </a:rPr>
              <a:t> </a:t>
            </a:r>
            <a:r>
              <a:rPr lang="en-GB" b="0" i="0" dirty="0" err="1">
                <a:solidFill>
                  <a:srgbClr val="0B0C0C"/>
                </a:solidFill>
                <a:effectLst/>
                <a:latin typeface="GDS Transport"/>
              </a:rPr>
              <a:t>fyddwch</a:t>
            </a:r>
            <a:r>
              <a:rPr lang="en-GB" b="0" i="0" dirty="0">
                <a:solidFill>
                  <a:srgbClr val="0B0C0C"/>
                </a:solidFill>
                <a:effectLst/>
                <a:latin typeface="GDS Transport"/>
              </a:rPr>
              <a:t> </a:t>
            </a:r>
            <a:r>
              <a:rPr lang="en-GB" b="0" i="0" dirty="0" err="1">
                <a:solidFill>
                  <a:srgbClr val="0B0C0C"/>
                </a:solidFill>
                <a:effectLst/>
                <a:latin typeface="GDS Transport"/>
              </a:rPr>
              <a:t>chi’n</a:t>
            </a:r>
            <a:r>
              <a:rPr lang="en-GB" b="0" i="0" dirty="0">
                <a:solidFill>
                  <a:srgbClr val="0B0C0C"/>
                </a:solidFill>
                <a:effectLst/>
                <a:latin typeface="GDS Transport"/>
              </a:rPr>
              <a:t> </a:t>
            </a:r>
            <a:r>
              <a:rPr lang="en-GB" b="0" i="0" dirty="0" err="1">
                <a:solidFill>
                  <a:srgbClr val="0B0C0C"/>
                </a:solidFill>
                <a:effectLst/>
                <a:latin typeface="GDS Transport"/>
              </a:rPr>
              <a:t>sôn</a:t>
            </a:r>
            <a:r>
              <a:rPr lang="en-GB" b="0" i="0" dirty="0">
                <a:solidFill>
                  <a:srgbClr val="0B0C0C"/>
                </a:solidFill>
                <a:effectLst/>
                <a:latin typeface="GDS Transport"/>
              </a:rPr>
              <a:t>, </a:t>
            </a:r>
            <a:r>
              <a:rPr lang="en-GB" b="0" i="0" dirty="0" err="1">
                <a:solidFill>
                  <a:srgbClr val="0B0C0C"/>
                </a:solidFill>
                <a:effectLst/>
                <a:latin typeface="GDS Transport"/>
              </a:rPr>
              <a:t>wrth</a:t>
            </a:r>
            <a:r>
              <a:rPr lang="en-GB" b="0" i="0" dirty="0">
                <a:solidFill>
                  <a:srgbClr val="0B0C0C"/>
                </a:solidFill>
                <a:effectLst/>
                <a:latin typeface="GDS Transport"/>
              </a:rPr>
              <a:t> </a:t>
            </a:r>
            <a:r>
              <a:rPr lang="en-GB" b="0" i="0" dirty="0" err="1">
                <a:solidFill>
                  <a:srgbClr val="0B0C0C"/>
                </a:solidFill>
                <a:effectLst/>
                <a:latin typeface="GDS Transport"/>
              </a:rPr>
              <a:t>gael</a:t>
            </a:r>
            <a:r>
              <a:rPr lang="en-GB" b="0" i="0" dirty="0">
                <a:solidFill>
                  <a:srgbClr val="0B0C0C"/>
                </a:solidFill>
                <a:effectLst/>
                <a:latin typeface="GDS Transport"/>
              </a:rPr>
              <a:t> </a:t>
            </a:r>
            <a:r>
              <a:rPr lang="en-GB" b="0" i="0" dirty="0" err="1">
                <a:solidFill>
                  <a:srgbClr val="0B0C0C"/>
                </a:solidFill>
                <a:effectLst/>
                <a:latin typeface="GDS Transport"/>
              </a:rPr>
              <a:t>eich</a:t>
            </a:r>
            <a:r>
              <a:rPr lang="en-GB" b="0" i="0" dirty="0">
                <a:solidFill>
                  <a:srgbClr val="0B0C0C"/>
                </a:solidFill>
                <a:effectLst/>
                <a:latin typeface="GDS Transport"/>
              </a:rPr>
              <a:t> </a:t>
            </a:r>
            <a:r>
              <a:rPr lang="en-GB" b="0" i="0" dirty="0" err="1">
                <a:solidFill>
                  <a:srgbClr val="0B0C0C"/>
                </a:solidFill>
                <a:effectLst/>
                <a:latin typeface="GDS Transport"/>
              </a:rPr>
              <a:t>holi</a:t>
            </a:r>
            <a:r>
              <a:rPr lang="en-GB" b="0" i="0" dirty="0">
                <a:solidFill>
                  <a:srgbClr val="0B0C0C"/>
                </a:solidFill>
                <a:effectLst/>
                <a:latin typeface="GDS Transport"/>
              </a:rPr>
              <a:t>, am </a:t>
            </a:r>
            <a:r>
              <a:rPr lang="en-GB" b="0" i="0" dirty="0" err="1">
                <a:solidFill>
                  <a:srgbClr val="0B0C0C"/>
                </a:solidFill>
                <a:effectLst/>
                <a:latin typeface="GDS Transport"/>
              </a:rPr>
              <a:t>rywbeth</a:t>
            </a:r>
            <a:r>
              <a:rPr lang="en-GB" b="0" i="0" dirty="0">
                <a:solidFill>
                  <a:srgbClr val="0B0C0C"/>
                </a:solidFill>
                <a:effectLst/>
                <a:latin typeface="GDS Transport"/>
              </a:rPr>
              <a:t> y </a:t>
            </a:r>
            <a:r>
              <a:rPr lang="en-GB" b="0" i="0" dirty="0" err="1">
                <a:solidFill>
                  <a:srgbClr val="0B0C0C"/>
                </a:solidFill>
                <a:effectLst/>
                <a:latin typeface="GDS Transport"/>
              </a:rPr>
              <a:t>byddwch</a:t>
            </a:r>
            <a:r>
              <a:rPr lang="en-GB" b="0" i="0" dirty="0">
                <a:solidFill>
                  <a:srgbClr val="0B0C0C"/>
                </a:solidFill>
                <a:effectLst/>
                <a:latin typeface="GDS Transport"/>
              </a:rPr>
              <a:t> </a:t>
            </a:r>
            <a:r>
              <a:rPr lang="en-GB" b="0" i="0" dirty="0" err="1">
                <a:solidFill>
                  <a:srgbClr val="0B0C0C"/>
                </a:solidFill>
                <a:effectLst/>
                <a:latin typeface="GDS Transport"/>
              </a:rPr>
              <a:t>chi’n</a:t>
            </a:r>
            <a:r>
              <a:rPr lang="en-GB" b="0" i="0" dirty="0">
                <a:solidFill>
                  <a:srgbClr val="0B0C0C"/>
                </a:solidFill>
                <a:effectLst/>
                <a:latin typeface="GDS Transport"/>
              </a:rPr>
              <a:t> </a:t>
            </a:r>
            <a:r>
              <a:rPr lang="en-GB" b="0" i="0" dirty="0" err="1">
                <a:solidFill>
                  <a:srgbClr val="0B0C0C"/>
                </a:solidFill>
                <a:effectLst/>
                <a:latin typeface="GDS Transport"/>
              </a:rPr>
              <a:t>dibynnu</a:t>
            </a:r>
            <a:r>
              <a:rPr lang="en-GB" b="0" i="0" dirty="0">
                <a:solidFill>
                  <a:srgbClr val="0B0C0C"/>
                </a:solidFill>
                <a:effectLst/>
                <a:latin typeface="GDS Transport"/>
              </a:rPr>
              <a:t> </a:t>
            </a:r>
            <a:r>
              <a:rPr lang="en-GB" b="0" i="0" dirty="0" err="1">
                <a:solidFill>
                  <a:srgbClr val="0B0C0C"/>
                </a:solidFill>
                <a:effectLst/>
                <a:latin typeface="GDS Transport"/>
              </a:rPr>
              <a:t>arno</a:t>
            </a:r>
            <a:r>
              <a:rPr lang="en-GB" b="0" i="0" dirty="0">
                <a:solidFill>
                  <a:srgbClr val="0B0C0C"/>
                </a:solidFill>
                <a:effectLst/>
                <a:latin typeface="GDS Transport"/>
              </a:rPr>
              <a:t> </a:t>
            </a:r>
            <a:r>
              <a:rPr lang="en-GB" b="0" i="0" dirty="0" err="1">
                <a:solidFill>
                  <a:srgbClr val="0B0C0C"/>
                </a:solidFill>
                <a:effectLst/>
                <a:latin typeface="GDS Transport"/>
              </a:rPr>
              <a:t>nes</a:t>
            </a:r>
            <a:r>
              <a:rPr lang="en-GB" b="0" i="0" dirty="0">
                <a:solidFill>
                  <a:srgbClr val="0B0C0C"/>
                </a:solidFill>
                <a:effectLst/>
                <a:latin typeface="GDS Transport"/>
              </a:rPr>
              <a:t> </a:t>
            </a:r>
            <a:r>
              <a:rPr lang="en-GB" b="0" i="0" dirty="0" err="1">
                <a:solidFill>
                  <a:srgbClr val="0B0C0C"/>
                </a:solidFill>
                <a:effectLst/>
                <a:latin typeface="GDS Transport"/>
              </a:rPr>
              <a:t>ymlaen</a:t>
            </a:r>
            <a:r>
              <a:rPr lang="en-GB" b="0" i="0" dirty="0">
                <a:solidFill>
                  <a:srgbClr val="0B0C0C"/>
                </a:solidFill>
                <a:effectLst/>
                <a:latin typeface="GDS Transport"/>
              </a:rPr>
              <a:t> </a:t>
            </a:r>
            <a:r>
              <a:rPr lang="en-GB" b="0" i="0" dirty="0" err="1">
                <a:solidFill>
                  <a:srgbClr val="0B0C0C"/>
                </a:solidFill>
                <a:effectLst/>
                <a:latin typeface="GDS Transport"/>
              </a:rPr>
              <a:t>yn</a:t>
            </a:r>
            <a:r>
              <a:rPr lang="en-GB" b="0" i="0" dirty="0">
                <a:solidFill>
                  <a:srgbClr val="0B0C0C"/>
                </a:solidFill>
                <a:effectLst/>
                <a:latin typeface="GDS Transport"/>
              </a:rPr>
              <a:t> y </a:t>
            </a:r>
            <a:r>
              <a:rPr lang="en-GB" b="0" i="0" dirty="0" err="1">
                <a:solidFill>
                  <a:srgbClr val="0B0C0C"/>
                </a:solidFill>
                <a:effectLst/>
                <a:latin typeface="GDS Transport"/>
              </a:rPr>
              <a:t>Llys</a:t>
            </a:r>
            <a:r>
              <a:rPr lang="en-GB" b="0" i="0" dirty="0">
                <a:solidFill>
                  <a:srgbClr val="0B0C0C"/>
                </a:solidFill>
                <a:effectLst/>
                <a:latin typeface="GDS Transport"/>
              </a:rPr>
              <a:t>. Gall </a:t>
            </a:r>
            <a:r>
              <a:rPr lang="en-GB" b="0" i="0" dirty="0" err="1">
                <a:solidFill>
                  <a:srgbClr val="0B0C0C"/>
                </a:solidFill>
                <a:effectLst/>
                <a:latin typeface="GDS Transport"/>
              </a:rPr>
              <a:t>unrhyw</a:t>
            </a:r>
            <a:r>
              <a:rPr lang="en-GB" b="0" i="0" dirty="0">
                <a:solidFill>
                  <a:srgbClr val="0B0C0C"/>
                </a:solidFill>
                <a:effectLst/>
                <a:latin typeface="GDS Transport"/>
              </a:rPr>
              <a:t> </a:t>
            </a:r>
            <a:r>
              <a:rPr lang="en-GB" b="0" i="0" dirty="0" err="1">
                <a:solidFill>
                  <a:srgbClr val="0B0C0C"/>
                </a:solidFill>
                <a:effectLst/>
                <a:latin typeface="GDS Transport"/>
              </a:rPr>
              <a:t>beth</a:t>
            </a:r>
            <a:r>
              <a:rPr lang="en-GB" b="0" i="0" dirty="0">
                <a:solidFill>
                  <a:srgbClr val="0B0C0C"/>
                </a:solidFill>
                <a:effectLst/>
                <a:latin typeface="GDS Transport"/>
              </a:rPr>
              <a:t> yr </a:t>
            </a:r>
            <a:r>
              <a:rPr lang="en-GB" b="0" i="0" dirty="0" err="1">
                <a:solidFill>
                  <a:srgbClr val="0B0C0C"/>
                </a:solidFill>
                <a:effectLst/>
                <a:latin typeface="GDS Transport"/>
              </a:rPr>
              <a:t>ydych</a:t>
            </a:r>
            <a:r>
              <a:rPr lang="en-GB" b="0" i="0" dirty="0">
                <a:solidFill>
                  <a:srgbClr val="0B0C0C"/>
                </a:solidFill>
                <a:effectLst/>
                <a:latin typeface="GDS Transport"/>
              </a:rPr>
              <a:t> </a:t>
            </a:r>
            <a:r>
              <a:rPr lang="en-GB" b="0" i="0" dirty="0" err="1">
                <a:solidFill>
                  <a:srgbClr val="0B0C0C"/>
                </a:solidFill>
                <a:effectLst/>
                <a:latin typeface="GDS Transport"/>
              </a:rPr>
              <a:t>yn</a:t>
            </a:r>
            <a:r>
              <a:rPr lang="en-GB" b="0" i="0" dirty="0">
                <a:solidFill>
                  <a:srgbClr val="0B0C0C"/>
                </a:solidFill>
                <a:effectLst/>
                <a:latin typeface="GDS Transport"/>
              </a:rPr>
              <a:t> </a:t>
            </a:r>
            <a:r>
              <a:rPr lang="en-GB" b="0" i="0" dirty="0" err="1">
                <a:solidFill>
                  <a:srgbClr val="0B0C0C"/>
                </a:solidFill>
                <a:effectLst/>
                <a:latin typeface="GDS Transport"/>
              </a:rPr>
              <a:t>ei</a:t>
            </a:r>
            <a:r>
              <a:rPr lang="en-GB" b="0" i="0" dirty="0">
                <a:solidFill>
                  <a:srgbClr val="0B0C0C"/>
                </a:solidFill>
                <a:effectLst/>
                <a:latin typeface="GDS Transport"/>
              </a:rPr>
              <a:t> </a:t>
            </a:r>
            <a:r>
              <a:rPr lang="en-GB" b="0" i="0" dirty="0" err="1">
                <a:solidFill>
                  <a:srgbClr val="0B0C0C"/>
                </a:solidFill>
                <a:effectLst/>
                <a:latin typeface="GDS Transport"/>
              </a:rPr>
              <a:t>ddweud</a:t>
            </a:r>
            <a:r>
              <a:rPr lang="en-GB" b="0" i="0" dirty="0">
                <a:solidFill>
                  <a:srgbClr val="0B0C0C"/>
                </a:solidFill>
                <a:effectLst/>
                <a:latin typeface="GDS Transport"/>
              </a:rPr>
              <a:t> </a:t>
            </a:r>
            <a:r>
              <a:rPr lang="en-GB" b="0" i="0" dirty="0" err="1">
                <a:solidFill>
                  <a:srgbClr val="0B0C0C"/>
                </a:solidFill>
                <a:effectLst/>
                <a:latin typeface="GDS Transport"/>
              </a:rPr>
              <a:t>gael</a:t>
            </a:r>
            <a:r>
              <a:rPr lang="en-GB" b="0" i="0" dirty="0">
                <a:solidFill>
                  <a:srgbClr val="0B0C0C"/>
                </a:solidFill>
                <a:effectLst/>
                <a:latin typeface="GDS Transport"/>
              </a:rPr>
              <a:t> </a:t>
            </a:r>
            <a:r>
              <a:rPr lang="en-GB" b="0" i="0" dirty="0" err="1">
                <a:solidFill>
                  <a:srgbClr val="0B0C0C"/>
                </a:solidFill>
                <a:effectLst/>
                <a:latin typeface="GDS Transport"/>
              </a:rPr>
              <a:t>ei</a:t>
            </a:r>
            <a:r>
              <a:rPr lang="en-GB" b="0" i="0" dirty="0">
                <a:solidFill>
                  <a:srgbClr val="0B0C0C"/>
                </a:solidFill>
                <a:effectLst/>
                <a:latin typeface="GDS Transport"/>
              </a:rPr>
              <a:t> </a:t>
            </a:r>
            <a:r>
              <a:rPr lang="en-GB" b="0" i="0" dirty="0" err="1">
                <a:solidFill>
                  <a:srgbClr val="0B0C0C"/>
                </a:solidFill>
                <a:effectLst/>
                <a:latin typeface="GDS Transport"/>
              </a:rPr>
              <a:t>roi</a:t>
            </a:r>
            <a:r>
              <a:rPr lang="en-GB" b="0" i="0" dirty="0">
                <a:solidFill>
                  <a:srgbClr val="0B0C0C"/>
                </a:solidFill>
                <a:effectLst/>
                <a:latin typeface="GDS Transport"/>
              </a:rPr>
              <a:t> </a:t>
            </a:r>
            <a:r>
              <a:rPr lang="en-GB" b="0" i="0" dirty="0" err="1">
                <a:solidFill>
                  <a:srgbClr val="0B0C0C"/>
                </a:solidFill>
                <a:effectLst/>
                <a:latin typeface="GDS Transport"/>
              </a:rPr>
              <a:t>fel</a:t>
            </a:r>
            <a:r>
              <a:rPr lang="en-GB" b="0" i="0" dirty="0">
                <a:solidFill>
                  <a:srgbClr val="0B0C0C"/>
                </a:solidFill>
                <a:effectLst/>
                <a:latin typeface="GDS Transport"/>
              </a:rPr>
              <a:t> </a:t>
            </a:r>
            <a:r>
              <a:rPr lang="en-GB" b="0" i="0" dirty="0" err="1">
                <a:solidFill>
                  <a:srgbClr val="0B0C0C"/>
                </a:solidFill>
                <a:effectLst/>
                <a:latin typeface="GDS Transport"/>
              </a:rPr>
              <a:t>tystiolaeth</a:t>
            </a:r>
            <a:r>
              <a:rPr lang="en-GB" b="0" i="0" dirty="0">
                <a:solidFill>
                  <a:srgbClr val="0B0C0C"/>
                </a:solidFill>
                <a:effectLst/>
                <a:latin typeface="GDS Transport"/>
              </a:rPr>
              <a:t>.”</a:t>
            </a:r>
          </a:p>
          <a:p>
            <a:pPr algn="l">
              <a:spcBef>
                <a:spcPts val="1500"/>
              </a:spcBef>
              <a:spcAft>
                <a:spcPts val="1500"/>
              </a:spcAft>
            </a:pPr>
            <a:r>
              <a:rPr lang="en-GB" b="0" i="0" dirty="0">
                <a:solidFill>
                  <a:srgbClr val="0B0C0C"/>
                </a:solidFill>
                <a:effectLst/>
                <a:latin typeface="GDS Transport"/>
              </a:rPr>
              <a:t>See Note 4</a:t>
            </a:r>
          </a:p>
          <a:p>
            <a:pPr algn="l">
              <a:spcBef>
                <a:spcPts val="1500"/>
              </a:spcBef>
              <a:spcAft>
                <a:spcPts val="1500"/>
              </a:spcAft>
            </a:pPr>
            <a:r>
              <a:rPr lang="en-GB" b="0" i="0" dirty="0">
                <a:solidFill>
                  <a:srgbClr val="0B0C0C"/>
                </a:solidFill>
                <a:effectLst/>
                <a:latin typeface="GDS Transport"/>
              </a:rPr>
              <a:t>3.6 Minor deviations from the words of any caution given in accordance with this Code do not constitute a breach of this Code, provided the sense of the relevant caution is preserved. See Note 5</a:t>
            </a:r>
          </a:p>
          <a:p>
            <a:pPr algn="l">
              <a:spcBef>
                <a:spcPts val="1500"/>
              </a:spcBef>
              <a:spcAft>
                <a:spcPts val="1500"/>
              </a:spcAft>
            </a:pPr>
            <a:r>
              <a:rPr lang="en-GB" b="0" i="0" dirty="0">
                <a:solidFill>
                  <a:srgbClr val="0B0C0C"/>
                </a:solidFill>
                <a:effectLst/>
                <a:latin typeface="GDS Transport"/>
              </a:rPr>
              <a:t>3.7 Not used.</a:t>
            </a:r>
          </a:p>
          <a:p>
            <a:pPr algn="l">
              <a:spcBef>
                <a:spcPts val="6000"/>
              </a:spcBef>
            </a:pPr>
            <a:r>
              <a:rPr lang="en-GB" b="1" i="0" dirty="0">
                <a:solidFill>
                  <a:srgbClr val="0B0C0C"/>
                </a:solidFill>
                <a:effectLst/>
                <a:latin typeface="GDS Transport"/>
              </a:rPr>
              <a:t>4 Records of Arrest</a:t>
            </a:r>
          </a:p>
          <a:p>
            <a:pPr algn="l">
              <a:spcBef>
                <a:spcPts val="6000"/>
              </a:spcBef>
            </a:pPr>
            <a:r>
              <a:rPr lang="en-GB" b="1" i="0" dirty="0">
                <a:solidFill>
                  <a:srgbClr val="0B0C0C"/>
                </a:solidFill>
                <a:effectLst/>
                <a:latin typeface="GDS Transport"/>
              </a:rPr>
              <a:t>(a) General</a:t>
            </a:r>
          </a:p>
          <a:p>
            <a:pPr algn="l">
              <a:spcBef>
                <a:spcPts val="1500"/>
              </a:spcBef>
              <a:spcAft>
                <a:spcPts val="1500"/>
              </a:spcAft>
            </a:pPr>
            <a:r>
              <a:rPr lang="en-GB" b="0" i="0" dirty="0">
                <a:solidFill>
                  <a:srgbClr val="0B0C0C"/>
                </a:solidFill>
                <a:effectLst/>
                <a:latin typeface="GDS Transport"/>
              </a:rPr>
              <a:t>4.1 The arresting officer is required to record in his pocket book or by other methods used for recording information:</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 nature and circumstances of the offence leading to the arrest;</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 reason or reasons why arrest was necessary;</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 giving of the caution;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anything said by the person at the time of arrest.</a:t>
            </a:r>
          </a:p>
          <a:p>
            <a:pPr algn="l">
              <a:spcBef>
                <a:spcPts val="1500"/>
              </a:spcBef>
              <a:spcAft>
                <a:spcPts val="1500"/>
              </a:spcAft>
            </a:pPr>
            <a:r>
              <a:rPr lang="en-GB" b="0" i="0" dirty="0">
                <a:solidFill>
                  <a:srgbClr val="0B0C0C"/>
                </a:solidFill>
                <a:effectLst/>
                <a:latin typeface="GDS Transport"/>
              </a:rPr>
              <a:t>4.2 Such a record should be made at the time of the arrest unless impracticable to do. If not made at that time, the record should then be completed as soon as possible thereafter.</a:t>
            </a:r>
          </a:p>
          <a:p>
            <a:pPr algn="l">
              <a:spcBef>
                <a:spcPts val="1500"/>
              </a:spcBef>
              <a:spcAft>
                <a:spcPts val="1500"/>
              </a:spcAft>
            </a:pPr>
            <a:r>
              <a:rPr lang="en-GB" b="0" i="0" dirty="0">
                <a:solidFill>
                  <a:srgbClr val="0B0C0C"/>
                </a:solidFill>
                <a:effectLst/>
                <a:latin typeface="GDS Transport"/>
              </a:rPr>
              <a:t>4.3 On arrival at the police station or after being first arrested at the police station, the arrested person must be brought before the custody officer as soon as practicable and a custody record must be opened in accordance with section 2 of Code C. The information given by the arresting officer on the circumstances and reason or reasons for arrest shall be recorded as part of the custody record. Alternatively, a copy of the record made by the officer in accordance with paragraph 4.1 above shall be attached as part of the custody record. See paragraph 2.2 and Code C paragraphs 3.4 and 10.3.</a:t>
            </a:r>
          </a:p>
          <a:p>
            <a:pPr algn="l">
              <a:spcBef>
                <a:spcPts val="1500"/>
              </a:spcBef>
              <a:spcAft>
                <a:spcPts val="1500"/>
              </a:spcAft>
            </a:pPr>
            <a:r>
              <a:rPr lang="en-GB" b="0" i="0" dirty="0">
                <a:solidFill>
                  <a:srgbClr val="0B0C0C"/>
                </a:solidFill>
                <a:effectLst/>
                <a:latin typeface="GDS Transport"/>
              </a:rPr>
              <a:t>4.4 The custody record will serve as a record of the arrest. Copies of the custody record will be provided in accordance with paragraphs 2.4 and 2.4A of Code C and access for inspection of the original record in accordance with paragraph 2.5 of Code C.</a:t>
            </a:r>
          </a:p>
          <a:p>
            <a:pPr algn="l">
              <a:spcBef>
                <a:spcPts val="6000"/>
              </a:spcBef>
            </a:pPr>
            <a:r>
              <a:rPr lang="en-GB" b="1" i="0" dirty="0">
                <a:solidFill>
                  <a:srgbClr val="0B0C0C"/>
                </a:solidFill>
                <a:effectLst/>
                <a:latin typeface="GDS Transport"/>
              </a:rPr>
              <a:t>(b) Interviews and arrests</a:t>
            </a:r>
          </a:p>
          <a:p>
            <a:pPr algn="l">
              <a:spcBef>
                <a:spcPts val="1500"/>
              </a:spcBef>
              <a:spcAft>
                <a:spcPts val="1500"/>
              </a:spcAft>
            </a:pPr>
            <a:r>
              <a:rPr lang="en-GB" b="0" i="0" dirty="0">
                <a:solidFill>
                  <a:srgbClr val="0B0C0C"/>
                </a:solidFill>
                <a:effectLst/>
                <a:latin typeface="GDS Transport"/>
              </a:rPr>
              <a:t>4.5 Records of interview, significant statements or silences will be treated in the same way as set out in sections 10 and 11 of Code C and in Codes E and F (audio and visual recording of interviews).</a:t>
            </a:r>
          </a:p>
          <a:p>
            <a:pPr algn="l">
              <a:spcBef>
                <a:spcPts val="6000"/>
              </a:spcBef>
            </a:pPr>
            <a:r>
              <a:rPr lang="en-GB" b="1" i="0" dirty="0">
                <a:solidFill>
                  <a:srgbClr val="0B0C0C"/>
                </a:solidFill>
                <a:effectLst/>
                <a:latin typeface="GDS Transport"/>
              </a:rPr>
              <a:t>Notes for Guidance</a:t>
            </a:r>
          </a:p>
          <a:p>
            <a:pPr algn="l">
              <a:spcBef>
                <a:spcPts val="1500"/>
              </a:spcBef>
              <a:spcAft>
                <a:spcPts val="1500"/>
              </a:spcAft>
            </a:pPr>
            <a:r>
              <a:rPr lang="en-GB" b="0" i="0" dirty="0">
                <a:solidFill>
                  <a:srgbClr val="0B0C0C"/>
                </a:solidFill>
                <a:effectLst/>
                <a:latin typeface="GDS Transport"/>
              </a:rPr>
              <a:t>1 For the purposes of this Code, ‘offence’ means any statutory or common law offence for which a person may be tried by a magistrates’ court or the Crown court and punished if convicted. Statutory offences include assault, rape, criminal damage, theft, robbery, burglary, fraud, possession of controlled drugs and offences under road traffic, liquor licensing, gambling and immigration legislation and local government byelaws. Common law offences include murder, manslaughter, kidnapping, false imprisonment, perverting the course of justice and escape from lawful custody.</a:t>
            </a:r>
          </a:p>
          <a:p>
            <a:pPr algn="l">
              <a:spcBef>
                <a:spcPts val="1500"/>
              </a:spcBef>
              <a:spcAft>
                <a:spcPts val="1500"/>
              </a:spcAft>
            </a:pPr>
            <a:r>
              <a:rPr lang="en-GB" b="0" i="0" dirty="0">
                <a:solidFill>
                  <a:srgbClr val="0B0C0C"/>
                </a:solidFill>
                <a:effectLst/>
                <a:latin typeface="GDS Transport"/>
              </a:rPr>
              <a:t>1A This code does not apply to powers of arrest conferred on constables under any arrest warrant, for example, a warrant issued under the Magistrates’ Courts Act 1980, sections 1 or 13, or the Bail Act 1976, section 7(1), or to the powers of constables to arrest without warrant other than under section 24 of PACE for an offence. These other powers to arrest without warrant do not depend on the arrested person committing any specific offence and include: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PACE, section 46A, arrest of person who fails to answer police bail to attend police station or is suspected of breaching any condition of that bail for the custody officer to decide whether they should be kept in police detention which applies whether or not the person commits an offence under section 6 of the Bail Act 1976 (e.g. failing without reasonable cause to surrender to custody);</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Bail Act 1976, section 7(3), arrest of person bailed to attend court who is suspected of breaching, or is believed likely to breach, any condition of bail to take them to court for bail to be re-considered;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Children &amp; Young Persons Act 1969, section 32(1A) (absconding) – arrest to return the person to the place where they are required to reside;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Immigration Act 1971, Schedule 2 to arrest a person liable to examination to determine their right to remain in the UK;</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Mental Health Act 1983, section 136 to remove person suffering from mental disorder to place of safety for assessment;</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Prison Act 1952, section 49, arrest to return person unlawfully at large to the prison etc. where they are liable to be detained;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Road Traffic Act 1988, section 6D arrest of driver following the outcome of a preliminary roadside test requirement to enable the driver to be required to provide an evidential sample;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Common law power to stop or prevent a Breach of the Peace - after arrest a person aged 18 or over may be brought before a justice of the peace court to show cause why they should not be bound over to keep the peace - not criminal proceedings.</a:t>
            </a:r>
          </a:p>
          <a:p>
            <a:pPr algn="l">
              <a:spcBef>
                <a:spcPts val="1500"/>
              </a:spcBef>
              <a:spcAft>
                <a:spcPts val="1500"/>
              </a:spcAft>
            </a:pPr>
            <a:r>
              <a:rPr lang="en-GB" b="0" i="0" dirty="0">
                <a:solidFill>
                  <a:srgbClr val="0B0C0C"/>
                </a:solidFill>
                <a:effectLst/>
                <a:latin typeface="GDS Transport"/>
              </a:rPr>
              <a:t>1B Juveniles should not be arrested at their place of education unless this is unavoidable. When a juvenile is arrested at their place of education, the principal or their nominee must be informed. (From Code C Note 11D)</a:t>
            </a:r>
          </a:p>
          <a:p>
            <a:pPr algn="l">
              <a:spcBef>
                <a:spcPts val="1500"/>
              </a:spcBef>
              <a:spcAft>
                <a:spcPts val="1500"/>
              </a:spcAft>
            </a:pPr>
            <a:r>
              <a:rPr lang="en-GB" b="0" i="0" dirty="0">
                <a:solidFill>
                  <a:srgbClr val="0B0C0C"/>
                </a:solidFill>
                <a:effectLst/>
                <a:latin typeface="GDS Transport"/>
              </a:rPr>
              <a:t>2 Facts and information relevant to a person’s suspected involvement in an offence should not be confined to those which tend to indicate the person has committed or attempted to commit the offence. Before making a decision to arrest, a constable should take account of any facts and information that are available, including claims of innocence made by the person, that might dispel the suspicion.</a:t>
            </a:r>
          </a:p>
          <a:p>
            <a:pPr algn="l">
              <a:spcBef>
                <a:spcPts val="1500"/>
              </a:spcBef>
              <a:spcAft>
                <a:spcPts val="1500"/>
              </a:spcAft>
            </a:pPr>
            <a:r>
              <a:rPr lang="en-GB" b="0" i="0" dirty="0">
                <a:solidFill>
                  <a:srgbClr val="0B0C0C"/>
                </a:solidFill>
                <a:effectLst/>
                <a:latin typeface="GDS Transport"/>
              </a:rPr>
              <a:t>2A Particular examples of facts and information which might point to a person’s innocence and may tend to dispel suspicion include those which relate to the statutory defence provided by the Criminal Law Act 1967, section 3(1) which allows the use of reasonable force in the prevention of crime or making an arrest and the common law of self-defence. This may be relevant when a person appears, or claims, to have been acting reasonably in defence of themselves or others or to prevent their property or the property of others from being stolen, destroyed or damaged, particularly if the offence alleged is based on the use of unlawful force, e.g. a criminal assault. When investigating allegations involving the use of force by school staff, the power given to all school staff under the Education and Inspections Act 2006, section 93, to use reasonable force to prevent their pupils from committing any offence, injuring persons, damaging property or prejudicing the maintenance of good order and discipline may be similarly relevant. The Association of Chief Police Officers and the Crown Prosecution Service have published joint guidance to help the public understand the meaning of reasonable force and what to expect from the police and CPS in cases which involve claims of self defence. Separate advice for school staff on their powers to use reasonable force is available from the Department for Education</a:t>
            </a:r>
          </a:p>
          <a:p>
            <a:pPr algn="l">
              <a:spcBef>
                <a:spcPts val="1500"/>
              </a:spcBef>
              <a:spcAft>
                <a:spcPts val="1500"/>
              </a:spcAft>
            </a:pPr>
            <a:r>
              <a:rPr lang="en-GB" b="0" i="0" dirty="0">
                <a:solidFill>
                  <a:srgbClr val="0B0C0C"/>
                </a:solidFill>
                <a:effectLst/>
                <a:latin typeface="GDS Transport"/>
              </a:rPr>
              <a:t>2B If a constable who is dealing with an allegation of crime and considering the need to arrest becomes an investigator for the purposes of the Code of Practice under the Criminal Procedure and Investigations Act 1996, the officer should, in accordance with paragraph 3.5 of that Code, “pursue all reasonable lines of inquiry, whether these point towards or away from the suspect. What is reasonable in each case will depend on the particular circumstances.”</a:t>
            </a:r>
          </a:p>
          <a:p>
            <a:pPr algn="l">
              <a:spcBef>
                <a:spcPts val="1500"/>
              </a:spcBef>
              <a:spcAft>
                <a:spcPts val="1500"/>
              </a:spcAft>
            </a:pPr>
            <a:r>
              <a:rPr lang="en-GB" b="0" i="0" dirty="0">
                <a:solidFill>
                  <a:srgbClr val="0B0C0C"/>
                </a:solidFill>
                <a:effectLst/>
                <a:latin typeface="GDS Transport"/>
              </a:rPr>
              <a:t>2C For a constable to have reasonable grounds for believing it necessary to arrest, he or she is not required to be satisfied that there is no viable alternative to arrest. However, it does mean that in all cases, the officer should consider that arrest is the practical, sensible and proportionate option in all the circumstances at the time the decision is made. This applies equally to a person in police detention after being arrested for an offence who is suspected of involvement in a further offence and the necessity to arrest them for that further offence is being considered.</a:t>
            </a:r>
          </a:p>
          <a:p>
            <a:pPr algn="l">
              <a:spcBef>
                <a:spcPts val="1500"/>
              </a:spcBef>
              <a:spcAft>
                <a:spcPts val="1500"/>
              </a:spcAft>
            </a:pPr>
            <a:r>
              <a:rPr lang="en-GB" b="0" i="0" dirty="0">
                <a:solidFill>
                  <a:srgbClr val="0B0C0C"/>
                </a:solidFill>
                <a:effectLst/>
                <a:latin typeface="GDS Transport"/>
              </a:rPr>
              <a:t>2D Although a warning is not expressly required, officers should if practicable, consider whether a warning which points out their offending behaviour, and explains why, if they do not stop, the resulting consequences may make their arrest necessary. Such a warning might:</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if heeded, avoid the need to arrest, or</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if it is ignored, support the need to arrest and also help prove the mental element of certain offences, for example, the person’s intent or awareness, or help to rebut a defence that they were acting reasonably.</a:t>
            </a:r>
          </a:p>
          <a:p>
            <a:pPr algn="l">
              <a:spcBef>
                <a:spcPts val="1500"/>
              </a:spcBef>
              <a:spcAft>
                <a:spcPts val="1500"/>
              </a:spcAft>
            </a:pPr>
            <a:r>
              <a:rPr lang="en-GB" b="0" i="0" dirty="0">
                <a:solidFill>
                  <a:srgbClr val="0B0C0C"/>
                </a:solidFill>
                <a:effectLst/>
                <a:latin typeface="GDS Transport"/>
              </a:rPr>
              <a:t>A person who is warned that they may be liable to arrest if their real name and address cannot be ascertained, should be given a reasonable opportunity to establish their real name and address before deciding that either or both are unknown and cannot be readily ascertained or that there are reasonable grounds to doubt that a name and address they have given is their real name and address. They should be told why their name is not known and cannot be readily ascertained and (as the case may be) of the grounds for doubting that a name and address they have given is their real name and address, including, for example, the reason why a particular document the person has produced to verify their real name and/or address, is not sufficient.</a:t>
            </a:r>
          </a:p>
          <a:p>
            <a:pPr algn="l">
              <a:spcBef>
                <a:spcPts val="1500"/>
              </a:spcBef>
              <a:spcAft>
                <a:spcPts val="1500"/>
              </a:spcAft>
            </a:pPr>
            <a:r>
              <a:rPr lang="en-GB" b="0" i="0" dirty="0">
                <a:solidFill>
                  <a:srgbClr val="0B0C0C"/>
                </a:solidFill>
                <a:effectLst/>
                <a:latin typeface="GDS Transport"/>
              </a:rPr>
              <a:t>2E The meaning of “prompt” should be considered on a case by case basis taking account of all the circumstances. It indicates that the progress of the investigation should not be delayed to the extent that it would adversely affect the effectiveness of the investigation. The arresting officer also has discretion to release the arrested person on ‘street bail’ as an alternative to taking the person directly to the station. See Note 2J.</a:t>
            </a:r>
          </a:p>
          <a:p>
            <a:pPr algn="l">
              <a:spcBef>
                <a:spcPts val="1500"/>
              </a:spcBef>
              <a:spcAft>
                <a:spcPts val="1500"/>
              </a:spcAft>
            </a:pPr>
            <a:r>
              <a:rPr lang="en-GB" b="0" i="0" dirty="0">
                <a:solidFill>
                  <a:srgbClr val="0B0C0C"/>
                </a:solidFill>
                <a:effectLst/>
                <a:latin typeface="GDS Transport"/>
              </a:rPr>
              <a:t>2F An officer who believes that it is necessary to interview the person suspected of committing the offence must then consider whether their arrest is necessary in order to carry out the interview. The officer is not required to interrogate the suspect to determine whether they will attend a police station voluntarily to be interviewed but they must consider whether the suspect’s voluntary attendance is a practicable alternative for carrying out the interview. If it is, then arrest would not be necessary. Conversely, an officer who considers this option but is not satisfied that it is a practicable alternative, may have reasonable grounds for deciding that the arrest is necessary at the outset ‘on the street’. Without such considerations, the officer would not be able to establish that arrest was necessary in order to interview.</a:t>
            </a:r>
          </a:p>
          <a:p>
            <a:pPr algn="l">
              <a:spcBef>
                <a:spcPts val="1500"/>
              </a:spcBef>
              <a:spcAft>
                <a:spcPts val="1500"/>
              </a:spcAft>
            </a:pPr>
            <a:r>
              <a:rPr lang="en-GB" b="0" i="0" dirty="0">
                <a:solidFill>
                  <a:srgbClr val="0B0C0C"/>
                </a:solidFill>
                <a:effectLst/>
                <a:latin typeface="GDS Transport"/>
              </a:rPr>
              <a:t>Circumstances which suggest that a person’s arrest ‘on the street’ would not be necessary to interview them might be where the officer:</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is satisfied as to their identity and address and that they will attend the police station voluntarily to be interviewed, either immediately or by arrangement at a future date and time;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is not aware of any other circumstances which indicate that voluntary attendance would not be a practicable alternative. See paragraph 2.9(e)(</a:t>
            </a:r>
            <a:r>
              <a:rPr lang="en-GB" b="0" i="0" dirty="0" err="1">
                <a:solidFill>
                  <a:srgbClr val="0B0C0C"/>
                </a:solidFill>
                <a:effectLst/>
                <a:latin typeface="GDS Transport"/>
              </a:rPr>
              <a:t>i</a:t>
            </a:r>
            <a:r>
              <a:rPr lang="en-GB" b="0" i="0" dirty="0">
                <a:solidFill>
                  <a:srgbClr val="0B0C0C"/>
                </a:solidFill>
                <a:effectLst/>
                <a:latin typeface="GDS Transport"/>
              </a:rPr>
              <a:t>) to (v).</a:t>
            </a:r>
          </a:p>
          <a:p>
            <a:pPr algn="l">
              <a:spcBef>
                <a:spcPts val="1500"/>
              </a:spcBef>
              <a:spcAft>
                <a:spcPts val="1500"/>
              </a:spcAft>
            </a:pPr>
            <a:r>
              <a:rPr lang="en-GB" b="0" i="0" dirty="0">
                <a:solidFill>
                  <a:srgbClr val="0B0C0C"/>
                </a:solidFill>
                <a:effectLst/>
                <a:latin typeface="GDS Transport"/>
              </a:rPr>
              <a:t>When making arrangements for the person’s voluntary attendance, the officer should tell the person:</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that to properly investigate their suspected involvement in the offence they must be interviewed under caution at the police station, but in the circumstances their arrest for this purpose will not be necessary if they attend the police station voluntarily to be interviewed;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that if they attend voluntarily, they will be entitled to free legal advice before, and to have a solicitor present at, the interview;</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that the date and time of the interview will take account of their circumstances and the needs of the investigation;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that if they do not agree to attend voluntarily at a time which meets the needs of the investigation, or having so agreed, fail to attend, or having attended, fail to remain for the interview to be completed, their arrest will be necessary to enable them to be interviewed.</a:t>
            </a:r>
          </a:p>
          <a:p>
            <a:pPr algn="l">
              <a:spcBef>
                <a:spcPts val="1500"/>
              </a:spcBef>
              <a:spcAft>
                <a:spcPts val="1500"/>
              </a:spcAft>
            </a:pPr>
            <a:r>
              <a:rPr lang="en-GB" b="0" i="0" dirty="0">
                <a:solidFill>
                  <a:srgbClr val="0B0C0C"/>
                </a:solidFill>
                <a:effectLst/>
                <a:latin typeface="GDS Transport"/>
              </a:rPr>
              <a:t>2G When the person attends the police station voluntarily for interview by arrangement as in Note 2F above, their arrest on arrival at the station prior to interview would only be justified if:</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new information coming to light after the arrangements were made indicates that from that time, voluntary attendance ceased to be a practicable alternative and the person’s arrest became necessary;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it was not reasonably practicable for the person to be arrested before they attended the station.</a:t>
            </a:r>
          </a:p>
          <a:p>
            <a:pPr algn="l">
              <a:spcBef>
                <a:spcPts val="1500"/>
              </a:spcBef>
              <a:spcAft>
                <a:spcPts val="1500"/>
              </a:spcAft>
            </a:pPr>
            <a:r>
              <a:rPr lang="en-GB" b="0" i="0" dirty="0">
                <a:solidFill>
                  <a:srgbClr val="0B0C0C"/>
                </a:solidFill>
                <a:effectLst/>
                <a:latin typeface="GDS Transport"/>
              </a:rPr>
              <a:t>If a person who attends the police station voluntarily to be interviewed decides to leave before the interview is complete, the police would at that point be entitled to consider whether their arrest was necessary to carry out the interview. The possibility that the person might decide to leave during the interview is therefore not a valid reason for arresting them before the interview has commenced. See Code C paragraph 3.21.</a:t>
            </a:r>
          </a:p>
          <a:p>
            <a:pPr algn="l">
              <a:spcBef>
                <a:spcPts val="1500"/>
              </a:spcBef>
              <a:spcAft>
                <a:spcPts val="1500"/>
              </a:spcAft>
            </a:pPr>
            <a:r>
              <a:rPr lang="en-GB" b="0" i="0" dirty="0">
                <a:solidFill>
                  <a:srgbClr val="0B0C0C"/>
                </a:solidFill>
                <a:effectLst/>
                <a:latin typeface="GDS Transport"/>
              </a:rPr>
              <a:t>2H The necessity criteria do not permit arrest solely to enable the routine taking, checking (speculative searching) and retention of fingerprints, samples, footwear impressions and photographs when there are no prior grounds to believe that checking and comparing the fingerprints etc. or taking a photograph would provide relevant evidence of the person’s involvement in the offence concerned or would help to ascertain or verify their real identity.</a:t>
            </a:r>
          </a:p>
          <a:p>
            <a:pPr algn="l">
              <a:spcBef>
                <a:spcPts val="1500"/>
              </a:spcBef>
              <a:spcAft>
                <a:spcPts val="1500"/>
              </a:spcAft>
            </a:pPr>
            <a:r>
              <a:rPr lang="en-GB" b="0" i="0" dirty="0">
                <a:solidFill>
                  <a:srgbClr val="0B0C0C"/>
                </a:solidFill>
                <a:effectLst/>
                <a:latin typeface="GDS Transport"/>
              </a:rPr>
              <a:t>2I The necessity criteria do not permit arrest for an offence solely because it happens to be one of the statutory drug testing “trigger offences” (see Code C Note 17E) when there is no suspicion that Class A drug misuse might have caused or contributed to the offence.</a:t>
            </a:r>
          </a:p>
          <a:p>
            <a:pPr algn="l">
              <a:spcBef>
                <a:spcPts val="1500"/>
              </a:spcBef>
              <a:spcAft>
                <a:spcPts val="1500"/>
              </a:spcAft>
            </a:pPr>
            <a:r>
              <a:rPr lang="en-GB" b="0" i="0" dirty="0">
                <a:solidFill>
                  <a:srgbClr val="0B0C0C"/>
                </a:solidFill>
                <a:effectLst/>
                <a:latin typeface="GDS Transport"/>
              </a:rPr>
              <a:t>2J Having determined that the necessity criteria have been met and having made the arrest, the officer can then consider the use of street bail on the basis of the effective and efficient progress of the investigation of the offence in question. It gives the officer discretion to compel the person to attend a police station at a date/time that best suits the overall needs of the particular investigation. Its use is not confined to dealing with child care issues or allowing officers to attend to more urgent operational duties and granting street bail does not retrospectively negate the need to arrest.</a:t>
            </a:r>
          </a:p>
          <a:p>
            <a:pPr algn="l">
              <a:spcBef>
                <a:spcPts val="1500"/>
              </a:spcBef>
              <a:spcAft>
                <a:spcPts val="1500"/>
              </a:spcAft>
            </a:pPr>
            <a:r>
              <a:rPr lang="en-GB" b="0" i="0" dirty="0">
                <a:solidFill>
                  <a:srgbClr val="0B0C0C"/>
                </a:solidFill>
                <a:effectLst/>
                <a:latin typeface="GDS Transport"/>
              </a:rPr>
              <a:t>3 An arrested person must be given sufficient information to enable them to understand they have been deprived of their liberty and the reason they have been arrested, as soon as practicable after the arrest, e.g. when a person is arrested on suspicion of committing an offence they must be informed of the nature of the suspected offence and when and where it was committed. The suspect must also be informed of the reason or reasons why arrest is considered necessary. Vague or technical language should be avoided. When explaining why one or more of the arrest criteria apply, it is not necessary to disclose any specific details that might undermine or otherwise adversely affect any investigative processes. An example might be the conduct of a formal interview when prior disclosure of such details might give the suspect an opportunity to fabricate an innocent explanation or to otherwise conceal lies from the interviewer.</a:t>
            </a:r>
          </a:p>
          <a:p>
            <a:pPr algn="l">
              <a:spcBef>
                <a:spcPts val="1500"/>
              </a:spcBef>
              <a:spcAft>
                <a:spcPts val="1500"/>
              </a:spcAft>
            </a:pPr>
            <a:r>
              <a:rPr lang="en-GB" b="0" i="0" dirty="0">
                <a:solidFill>
                  <a:srgbClr val="0B0C0C"/>
                </a:solidFill>
                <a:effectLst/>
                <a:latin typeface="GDS Transport"/>
              </a:rPr>
              <a:t>4 Nothing in this Code requires a caution to be given or repeated when informing a person not under arrest they may be prosecuted for an offence. However, a court will not be able to draw any inferences under the Criminal Justice and Public Order Act 1994, section 34, if the person was not cautioned.</a:t>
            </a:r>
          </a:p>
          <a:p>
            <a:pPr algn="l">
              <a:spcBef>
                <a:spcPts val="1500"/>
              </a:spcBef>
              <a:spcAft>
                <a:spcPts val="1500"/>
              </a:spcAft>
            </a:pPr>
            <a:r>
              <a:rPr lang="en-GB" b="0" i="0" dirty="0">
                <a:solidFill>
                  <a:srgbClr val="0B0C0C"/>
                </a:solidFill>
                <a:effectLst/>
                <a:latin typeface="GDS Transport"/>
              </a:rPr>
              <a:t>5 If it appears a person does not understand the caution, the person giving it should explain it in their own words.</a:t>
            </a:r>
          </a:p>
          <a:p>
            <a:pPr algn="l">
              <a:spcBef>
                <a:spcPts val="1500"/>
              </a:spcBef>
              <a:spcAft>
                <a:spcPts val="1500"/>
              </a:spcAft>
            </a:pPr>
            <a:r>
              <a:rPr lang="en-GB" b="0" i="0" dirty="0">
                <a:solidFill>
                  <a:srgbClr val="0B0C0C"/>
                </a:solidFill>
                <a:effectLst/>
                <a:latin typeface="GDS Transport"/>
              </a:rPr>
              <a:t>6 Certain powers available as the result of an arrest – for example, entry and search of premises, detention without charge beyond 24 hours, holding a person incommunicado and delaying access to legal advice –only apply in respect of indictable offences and are subject to the specific requirements on authorisation as set out in PACE and the relevant Code of Practice.</a:t>
            </a:r>
          </a:p>
          <a:p>
            <a:endParaRPr lang="en-GB" dirty="0"/>
          </a:p>
        </p:txBody>
      </p:sp>
      <p:sp>
        <p:nvSpPr>
          <p:cNvPr id="4" name="Slide Number Placeholder 3"/>
          <p:cNvSpPr>
            <a:spLocks noGrp="1"/>
          </p:cNvSpPr>
          <p:nvPr>
            <p:ph type="sldNum" sz="quarter" idx="5"/>
          </p:nvPr>
        </p:nvSpPr>
        <p:spPr/>
        <p:txBody>
          <a:bodyPr/>
          <a:lstStyle/>
          <a:p>
            <a:fld id="{47FE2B44-36DE-48F0-A79A-C59542398F4C}" type="slidenum">
              <a:rPr lang="en-GB" smtClean="0"/>
              <a:t>10</a:t>
            </a:fld>
            <a:endParaRPr lang="en-GB"/>
          </a:p>
        </p:txBody>
      </p:sp>
    </p:spTree>
    <p:extLst>
      <p:ext uri="{BB962C8B-B14F-4D97-AF65-F5344CB8AC3E}">
        <p14:creationId xmlns:p14="http://schemas.microsoft.com/office/powerpoint/2010/main" val="1266531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ts val="1500"/>
              </a:spcBef>
              <a:spcAft>
                <a:spcPts val="1500"/>
              </a:spcAft>
            </a:pPr>
            <a:r>
              <a:rPr lang="en-GB" b="0" i="0" dirty="0">
                <a:solidFill>
                  <a:srgbClr val="0B0C0C"/>
                </a:solidFill>
                <a:effectLst/>
                <a:latin typeface="GDS Transport"/>
              </a:rPr>
              <a:t>3.3.1. Section 43A of the Terrorism Act 2000 allows a constable to stop and search a vehicle which he or she reasonably suspects is being used for the purposes of terrorism, to discover whether there is anything which may constitute evidence that the vehicle is being used for such purposes. The constable may search anything in or on the vehicle or any person (including drivers, crew and passengers) in the vehicle to discover whether there is anything which may constitute evidence that the vehicle is being used for the purposes of terrorism. Section 43A may be used to search unattended vehicles where an ofﬁcer reasonably suspects the vehicle is being used for the purposes of terrorism.</a:t>
            </a:r>
          </a:p>
          <a:p>
            <a:pPr algn="l">
              <a:spcBef>
                <a:spcPts val="1500"/>
              </a:spcBef>
              <a:spcAft>
                <a:spcPts val="1500"/>
              </a:spcAft>
            </a:pPr>
            <a:r>
              <a:rPr lang="en-GB" b="0" i="0" dirty="0">
                <a:solidFill>
                  <a:srgbClr val="0B0C0C"/>
                </a:solidFill>
                <a:effectLst/>
                <a:latin typeface="GDS Transport"/>
              </a:rPr>
              <a:t>3.3.2. If the ofﬁcer reasonably suspects a person in a vehicle of being a terrorist, but does not suspect the vehicle is being used at that time for the purposes of terrorism, the power under section 43(1) should be used.</a:t>
            </a:r>
          </a:p>
          <a:p>
            <a:pPr algn="l">
              <a:spcBef>
                <a:spcPts val="1500"/>
              </a:spcBef>
              <a:spcAft>
                <a:spcPts val="1500"/>
              </a:spcAft>
            </a:pPr>
            <a:r>
              <a:rPr lang="en-GB" b="0" i="0" dirty="0">
                <a:solidFill>
                  <a:srgbClr val="0B0C0C"/>
                </a:solidFill>
                <a:effectLst/>
                <a:latin typeface="GDS Transport"/>
              </a:rPr>
              <a:t>3.3.3. The power in section 43A may be used on the basis of information or intelligence about (for example) ownership or user(s) of the vehicle, previous involvement of the vehicle in terrorist or suspected terrorist activity or observation of how the vehicle is being used (for instance, if a vehicle is parked outside a potential target for long periods, or if a vehicle appears to be following a suspicious or repetitive route) or the nature of the vehicle or its contents (for example, if a non-commercial vehicle appears to be carrying gas canisters).</a:t>
            </a:r>
          </a:p>
          <a:p>
            <a:pPr algn="l">
              <a:spcBef>
                <a:spcPts val="1500"/>
              </a:spcBef>
              <a:spcAft>
                <a:spcPts val="1500"/>
              </a:spcAft>
            </a:pPr>
            <a:r>
              <a:rPr lang="en-GB" b="0" i="0" dirty="0">
                <a:solidFill>
                  <a:srgbClr val="0B0C0C"/>
                </a:solidFill>
                <a:effectLst/>
                <a:latin typeface="GDS Transport"/>
              </a:rPr>
              <a:t>3.3.4. Searches may be undertaken of anything in or on the vehicle, but care should be taken not to damage a vehicle as part of a search, or in the case of an unattended vehicle, in order to gain entry into it.</a:t>
            </a:r>
          </a:p>
          <a:p>
            <a:pPr algn="l">
              <a:spcBef>
                <a:spcPts val="1500"/>
              </a:spcBef>
              <a:spcAft>
                <a:spcPts val="1500"/>
              </a:spcAft>
            </a:pPr>
            <a:r>
              <a:rPr lang="en-GB" b="0" i="0" dirty="0">
                <a:solidFill>
                  <a:srgbClr val="0B0C0C"/>
                </a:solidFill>
                <a:effectLst/>
                <a:latin typeface="GDS Transport"/>
              </a:rPr>
              <a:t>3.3.5. Vehicles stopped under section 43A and persons in those vehicles may be detained only for as long as is necessary to carry out the searches – at or near the place the vehicle was stopped.</a:t>
            </a:r>
          </a:p>
          <a:p>
            <a:pPr algn="l">
              <a:spcBef>
                <a:spcPts val="6000"/>
              </a:spcBef>
            </a:pPr>
            <a:r>
              <a:rPr lang="en-GB" b="1" i="0" dirty="0">
                <a:solidFill>
                  <a:srgbClr val="0B0C0C"/>
                </a:solidFill>
                <a:effectLst/>
                <a:latin typeface="GDS Transport"/>
              </a:rPr>
              <a:t>3.4. Reasonable Grounds for Suspicion</a:t>
            </a:r>
          </a:p>
          <a:p>
            <a:pPr algn="l">
              <a:spcBef>
                <a:spcPts val="1500"/>
              </a:spcBef>
              <a:spcAft>
                <a:spcPts val="1500"/>
              </a:spcAft>
            </a:pPr>
            <a:r>
              <a:rPr lang="en-GB" b="0" i="0" dirty="0">
                <a:solidFill>
                  <a:srgbClr val="0B0C0C"/>
                </a:solidFill>
                <a:effectLst/>
                <a:latin typeface="GDS Transport"/>
              </a:rPr>
              <a:t>3.4.1. Reasonable grounds for suspicion depend on the circumstances in each case. There must be an objective basis for the suspicion (that the person is a terrorist or that the vehicle is being used for the purposes of terrorism) based on relevant facts, information, and/ or intelligence. Reasonable suspicion must rely on intelligence or information about, or behaviour by, the person or vehicle concerned. Unless the police have a description of a suspect, a person’s physical appearance (including any of the “protected characteristics” set out in the Equality Act 2010), cannot be used alone or in combination with each other or with any other factor, as the reason for searching that person. Reasonable suspicion cannot be based on generalisations or stereotypical images of certain groups or categories of people as more likely to be involved in terrorist activity.</a:t>
            </a:r>
          </a:p>
          <a:p>
            <a:pPr algn="l">
              <a:spcBef>
                <a:spcPts val="1500"/>
              </a:spcBef>
              <a:spcAft>
                <a:spcPts val="1500"/>
              </a:spcAft>
            </a:pPr>
            <a:r>
              <a:rPr lang="en-GB" b="0" i="0" dirty="0">
                <a:solidFill>
                  <a:srgbClr val="0B0C0C"/>
                </a:solidFill>
                <a:effectLst/>
                <a:latin typeface="GDS Transport"/>
              </a:rPr>
              <a:t>3.4.2. Reasonable suspicion may exist without speciﬁc information or intelligence but on the basis of the behaviour of a person. For example, reasonable suspicion that a person is a terrorist may arise from the person’s behaviour at or near a location which has been identiﬁed as a potential target for terrorists.</a:t>
            </a:r>
          </a:p>
          <a:p>
            <a:pPr algn="l">
              <a:spcBef>
                <a:spcPts val="1500"/>
              </a:spcBef>
              <a:spcAft>
                <a:spcPts val="1500"/>
              </a:spcAft>
            </a:pPr>
            <a:r>
              <a:rPr lang="en-GB" b="0" i="0" dirty="0">
                <a:solidFill>
                  <a:srgbClr val="0B0C0C"/>
                </a:solidFill>
                <a:effectLst/>
                <a:latin typeface="GDS Transport"/>
              </a:rPr>
              <a:t>3.4.3. However, reasonable suspicion should normally be linked to credible and current intelligence or information, such as information describing an article being carried or intelligence about a particular or general threat insofar as it relates to a speciﬁc target or type of potential target. Searches based on credible and current intelligence or information are more likely to be effective.</a:t>
            </a:r>
          </a:p>
          <a:p>
            <a:pPr algn="l">
              <a:spcBef>
                <a:spcPts val="1500"/>
              </a:spcBef>
              <a:spcAft>
                <a:spcPts val="1500"/>
              </a:spcAft>
            </a:pPr>
            <a:r>
              <a:rPr lang="en-GB" b="0" i="0" dirty="0">
                <a:solidFill>
                  <a:srgbClr val="0B0C0C"/>
                </a:solidFill>
                <a:effectLst/>
                <a:latin typeface="GDS Transport"/>
              </a:rPr>
              <a:t>3.4.4. Searches are more likely to be effective, legitimate, and secure public conﬁdence when reasonable suspicion is based on a range of factors. The overall use of these powers is more likely to be effective when up to date and accurate intelligence or information is communicated to ofﬁcers and they are well-informed about the nature of the terrorist threat, potential targets and ways in which terrorists are known to operate.</a:t>
            </a:r>
          </a:p>
          <a:p>
            <a:pPr algn="l">
              <a:spcBef>
                <a:spcPts val="1500"/>
              </a:spcBef>
              <a:spcAft>
                <a:spcPts val="1500"/>
              </a:spcAft>
            </a:pPr>
            <a:r>
              <a:rPr lang="en-GB" b="0" i="0" dirty="0">
                <a:solidFill>
                  <a:srgbClr val="0B0C0C"/>
                </a:solidFill>
                <a:effectLst/>
                <a:latin typeface="GDS Transport"/>
              </a:rPr>
              <a:t>3.4.5. An ofﬁcer who has reasonable grounds for suspicion may detain the person concerned in order to carry out a search. Before carrying out a search the ofﬁcer may ask questions, for example, about the person’s behaviour or presence in circumstances which gave rise to the suspicion. As a result of this conversation with the person, the reasonable grounds for suspicion necessary to search may remain or, because of a satisfactory explanation, may be eliminated – in which case no search should be conducted. The conversation may also reveal reasonable grounds to suspect the possession of unlawful articles such as drugs or non-terrorist related articles, in which case a search may be continued using a different, appropriate search power. Reasonable grounds for suspicion however cannot be provided retrospectively by a conversation with the individual or by their refusal to answer any questions asked (see paragraph 3.4.10.).</a:t>
            </a:r>
          </a:p>
          <a:p>
            <a:pPr algn="l">
              <a:spcBef>
                <a:spcPts val="1500"/>
              </a:spcBef>
              <a:spcAft>
                <a:spcPts val="1500"/>
              </a:spcAft>
            </a:pPr>
            <a:r>
              <a:rPr lang="en-GB" b="0" i="0" dirty="0">
                <a:solidFill>
                  <a:srgbClr val="0B0C0C"/>
                </a:solidFill>
                <a:effectLst/>
                <a:latin typeface="GDS Transport"/>
              </a:rPr>
              <a:t>3.4.6. Where the powers under section 43(1) or 43(4A) and 43(4B) are exercised in Scotland, the ofﬁcer should administer a formal caution at common law prior to conducting the search. Failure to do so may affect the admissibility of statements made in response to anything found as a result of a search.</a:t>
            </a:r>
          </a:p>
          <a:p>
            <a:pPr algn="l">
              <a:spcBef>
                <a:spcPts val="1500"/>
              </a:spcBef>
              <a:spcAft>
                <a:spcPts val="1500"/>
              </a:spcAft>
            </a:pPr>
            <a:r>
              <a:rPr lang="en-GB" b="0" i="0" dirty="0">
                <a:solidFill>
                  <a:srgbClr val="0B0C0C"/>
                </a:solidFill>
                <a:effectLst/>
                <a:latin typeface="GDS Transport"/>
              </a:rPr>
              <a:t>3.4.7. In some circumstances preparatory questioning may be unnecessary, but in general a brief conversation or exchange will be desirable not only as a means of avoiding unsuccessful searches, but by providing an opportunity to explain the grounds for the stop/search (see paragraph 5.2.1.), to gain co-operation and reduce any tension there might be surrounding the stop/search.</a:t>
            </a:r>
          </a:p>
          <a:p>
            <a:pPr algn="l">
              <a:spcBef>
                <a:spcPts val="1500"/>
              </a:spcBef>
              <a:spcAft>
                <a:spcPts val="1500"/>
              </a:spcAft>
            </a:pPr>
            <a:r>
              <a:rPr lang="en-GB" b="0" i="0" dirty="0">
                <a:solidFill>
                  <a:srgbClr val="0B0C0C"/>
                </a:solidFill>
                <a:effectLst/>
                <a:latin typeface="GDS Transport"/>
              </a:rPr>
              <a:t>3.4.8. Where a person is lawfully detained for the purpose of a search, but no search takes place, the detention will not be rendered unlawful.</a:t>
            </a:r>
          </a:p>
          <a:p>
            <a:pPr algn="l">
              <a:spcBef>
                <a:spcPts val="1500"/>
              </a:spcBef>
              <a:spcAft>
                <a:spcPts val="1500"/>
              </a:spcAft>
            </a:pPr>
            <a:r>
              <a:rPr lang="en-GB" b="0" i="0" dirty="0">
                <a:solidFill>
                  <a:srgbClr val="0B0C0C"/>
                </a:solidFill>
                <a:effectLst/>
                <a:latin typeface="GDS Transport"/>
              </a:rPr>
              <a:t>3.4.9. If, as a result of questioning before a search, or because of other circumstances which come to the attention of the ofﬁcer, there ceases to be reasonable grounds for suspecting that the person is a terrorist or the vehicle is being used for the purposes of terrorism, the ofﬁcer may not conduct a search under section 43 or 43A. In the absence of any other lawful power to search or detain, the person is free to leave at will at that stage and must be so informed.</a:t>
            </a:r>
          </a:p>
          <a:p>
            <a:pPr algn="l">
              <a:spcBef>
                <a:spcPts val="1500"/>
              </a:spcBef>
              <a:spcAft>
                <a:spcPts val="1500"/>
              </a:spcAft>
            </a:pPr>
            <a:r>
              <a:rPr lang="en-GB" b="0" i="0" dirty="0">
                <a:solidFill>
                  <a:srgbClr val="0B0C0C"/>
                </a:solidFill>
                <a:effectLst/>
                <a:latin typeface="GDS Transport"/>
              </a:rPr>
              <a:t>3.4.10. There is no power to stop or detain a person in order to ﬁnd grounds for a search. Police ofﬁcers have many encounters with members of the public which do not involve detaining people. If reasonable grounds for suspicion emerge during such an encounter, the ofﬁcer may search the person, even though no grounds existed when the encounter began. If an ofﬁcer is detaining someone for the purpose of a search, he or she should inform the person as soon as detention begins.</a:t>
            </a:r>
          </a:p>
          <a:p>
            <a:pPr algn="l">
              <a:spcBef>
                <a:spcPts val="1500"/>
              </a:spcBef>
              <a:spcAft>
                <a:spcPts val="1500"/>
              </a:spcAft>
            </a:pPr>
            <a:r>
              <a:rPr lang="en-GB" b="0" i="0" dirty="0">
                <a:solidFill>
                  <a:srgbClr val="0B0C0C"/>
                </a:solidFill>
                <a:effectLst/>
                <a:latin typeface="GDS Transport"/>
              </a:rPr>
              <a:t>3.4.11. The grounds for stopping and searching a person under section 43 are the same as the grounds for arrest under section 41 of the Terrorism Act 2000: reasonable suspicion that the person is a terrorist. top and search is a less intrusive power than arrest and will be more appropriate in many situations e.g. in encounters with individuals where a stop and search may help to allay suspicions. Stop and search should not be used in any situation where it is more appropriate to arrest or where an ofﬁcer believes it may put him, or members of the public, in danger.</a:t>
            </a:r>
          </a:p>
          <a:p>
            <a:pPr algn="l">
              <a:spcBef>
                <a:spcPts val="6000"/>
              </a:spcBef>
            </a:pPr>
            <a:r>
              <a:rPr lang="en-GB" b="1" i="0" dirty="0">
                <a:solidFill>
                  <a:srgbClr val="0B0C0C"/>
                </a:solidFill>
                <a:effectLst/>
                <a:latin typeface="GDS Transport"/>
              </a:rPr>
              <a:t>3.5. Stopping and Searching Persons and Vehicles under section 43C</a:t>
            </a:r>
          </a:p>
          <a:p>
            <a:pPr algn="l">
              <a:spcBef>
                <a:spcPts val="1500"/>
              </a:spcBef>
              <a:spcAft>
                <a:spcPts val="1500"/>
              </a:spcAft>
            </a:pPr>
            <a:r>
              <a:rPr lang="en-GB" b="0" i="0" dirty="0">
                <a:solidFill>
                  <a:srgbClr val="0B0C0C"/>
                </a:solidFill>
                <a:effectLst/>
                <a:latin typeface="GDS Transport"/>
              </a:rPr>
              <a:t>3.5.1. Section 43C of the Terrorism Act 2000 allows a constable to stop and search a terrorist offender, who has been released on licence (and not recalled) and whose licence includes a search condition requiring them to submit to a personal and/or vehicle search, if the constable is satisfied that it is necessary to do so for purposes connected with protecting members of the public from a risk of terrorism. In most cases, the Parole Board will determine whether it is appropriate for the offender, when released, to have this licence condition expressed as part of the conditions of their release. This assessment will be based on a contemporary assessment of the offender’s risk profile i.e. are they judged to represent a high or very high risk to the public. The licence condition can only be applied to offenders where:</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they have been convicted of a terrorism</a:t>
            </a:r>
            <a:r>
              <a:rPr lang="en-GB" b="0" i="0" baseline="30000" dirty="0">
                <a:solidFill>
                  <a:srgbClr val="1D70B8"/>
                </a:solidFill>
                <a:effectLst/>
                <a:latin typeface="GDS Transport"/>
                <a:hlinkClick r:id="rId3"/>
              </a:rPr>
              <a:t>[footnote 3]</a:t>
            </a:r>
            <a:r>
              <a:rPr lang="en-GB" b="0" i="0" dirty="0">
                <a:solidFill>
                  <a:srgbClr val="0B0C0C"/>
                </a:solidFill>
                <a:effectLst/>
                <a:latin typeface="GDS Transport"/>
              </a:rPr>
              <a:t> or terrorism-connected</a:t>
            </a:r>
            <a:r>
              <a:rPr lang="en-GB" b="0" i="0" baseline="30000" dirty="0">
                <a:solidFill>
                  <a:srgbClr val="1D70B8"/>
                </a:solidFill>
                <a:effectLst/>
                <a:latin typeface="GDS Transport"/>
                <a:hlinkClick r:id="rId4"/>
              </a:rPr>
              <a:t>[footnote 4]</a:t>
            </a:r>
            <a:r>
              <a:rPr lang="en-GB" b="0" i="0" dirty="0">
                <a:solidFill>
                  <a:srgbClr val="0B0C0C"/>
                </a:solidFill>
                <a:effectLst/>
                <a:latin typeface="GDS Transport"/>
              </a:rPr>
              <a:t> offence;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based on the most recent risk assessment, the offender on licence poses a high or very high risk of serious harm to the public.</a:t>
            </a:r>
          </a:p>
          <a:p>
            <a:pPr algn="l">
              <a:spcBef>
                <a:spcPts val="1500"/>
              </a:spcBef>
              <a:spcAft>
                <a:spcPts val="1500"/>
              </a:spcAft>
            </a:pPr>
            <a:r>
              <a:rPr lang="en-GB" b="0" i="0" dirty="0">
                <a:solidFill>
                  <a:srgbClr val="0B0C0C"/>
                </a:solidFill>
                <a:effectLst/>
                <a:latin typeface="GDS Transport"/>
              </a:rPr>
              <a:t>3.5.2. The officer may exercise the power in any place to which he or she lawfully has access (whether or not it is a place to which the public has access).</a:t>
            </a:r>
          </a:p>
          <a:p>
            <a:pPr algn="l">
              <a:spcBef>
                <a:spcPts val="1500"/>
              </a:spcBef>
              <a:spcAft>
                <a:spcPts val="1500"/>
              </a:spcAft>
            </a:pPr>
            <a:r>
              <a:rPr lang="en-GB" b="0" i="0" dirty="0">
                <a:solidFill>
                  <a:srgbClr val="0B0C0C"/>
                </a:solidFill>
                <a:effectLst/>
                <a:latin typeface="GDS Transport"/>
              </a:rPr>
              <a:t>3.5.3. If a constable, in exercising the section 43C power to stop a terrorist offender, stops a vehicle, then the constable may search the vehicle and anything in or on it for purposes connected with protecting members of the public from a risk of terrorism. Nothing under section 43C(5) confers a power to search any person, but the power to search in that subsection is in addition to the power under section 43C(1) to search a terrorist offender.</a:t>
            </a:r>
          </a:p>
          <a:p>
            <a:pPr algn="l">
              <a:spcBef>
                <a:spcPts val="1500"/>
              </a:spcBef>
              <a:spcAft>
                <a:spcPts val="1500"/>
              </a:spcAft>
            </a:pPr>
            <a:r>
              <a:rPr lang="en-GB" b="0" i="0" dirty="0">
                <a:solidFill>
                  <a:srgbClr val="0B0C0C"/>
                </a:solidFill>
                <a:effectLst/>
                <a:latin typeface="GDS Transport"/>
              </a:rPr>
              <a:t>3.5.4. The power under section 43C to search a terrorist offender includes the power to search anything carried by the offender, such as a bag, container or other object.</a:t>
            </a:r>
          </a:p>
          <a:p>
            <a:pPr algn="l">
              <a:spcBef>
                <a:spcPts val="1500"/>
              </a:spcBef>
              <a:spcAft>
                <a:spcPts val="1500"/>
              </a:spcAft>
            </a:pPr>
            <a:r>
              <a:rPr lang="en-GB" b="0" i="0" dirty="0">
                <a:solidFill>
                  <a:srgbClr val="0B0C0C"/>
                </a:solidFill>
                <a:effectLst/>
                <a:latin typeface="GDS Transport"/>
              </a:rPr>
              <a:t>3.5.5. An ofﬁcer need not be in uniform to carry out a stop and search of a person under section 43C. However, in accordance with section 2(9)(b) of PACE, a constable stopping a vehicle under section 43C, must be in uniform.</a:t>
            </a:r>
          </a:p>
          <a:p>
            <a:pPr algn="l">
              <a:spcBef>
                <a:spcPts val="1500"/>
              </a:spcBef>
              <a:spcAft>
                <a:spcPts val="1500"/>
              </a:spcAft>
            </a:pPr>
            <a:r>
              <a:rPr lang="en-GB" b="0" i="0" dirty="0">
                <a:solidFill>
                  <a:srgbClr val="0B0C0C"/>
                </a:solidFill>
                <a:effectLst/>
                <a:latin typeface="GDS Transport"/>
              </a:rPr>
              <a:t>3.5.6. With regard to clothing that a person can be required to remove when the section 43C power is being exercised, the same parameters set out in paragraphs 3.2.7-3.2.8 of this code of practice apply. For example, a constable exercising the section 43C power may not require a person to remove any clothing in public except for an outer coat, a jacket or gloves.</a:t>
            </a:r>
          </a:p>
          <a:p>
            <a:pPr algn="l">
              <a:spcBef>
                <a:spcPts val="1500"/>
              </a:spcBef>
              <a:spcAft>
                <a:spcPts val="1500"/>
              </a:spcAft>
            </a:pPr>
            <a:r>
              <a:rPr lang="en-GB" b="0" i="0" dirty="0">
                <a:solidFill>
                  <a:srgbClr val="0B0C0C"/>
                </a:solidFill>
                <a:effectLst/>
                <a:latin typeface="GDS Transport"/>
              </a:rPr>
              <a:t>3.5.7. In accordance with section 43E, a constable may seize anything they find in the course of searching the person or vehicle, if they reasonably suspect that the item is or contains evidence relating to an offence and it is necessary to seize it in order to prevent it being concealed, lost, damaged, altered or destroyed.</a:t>
            </a:r>
          </a:p>
          <a:p>
            <a:pPr algn="l">
              <a:spcBef>
                <a:spcPts val="1500"/>
              </a:spcBef>
              <a:spcAft>
                <a:spcPts val="1500"/>
              </a:spcAft>
            </a:pPr>
            <a:r>
              <a:rPr lang="en-GB" b="0" i="0" dirty="0">
                <a:solidFill>
                  <a:srgbClr val="0B0C0C"/>
                </a:solidFill>
                <a:effectLst/>
                <a:latin typeface="GDS Transport"/>
              </a:rPr>
              <a:t>3.5.8. Similarly, the constable may seize an item if the constable reasonably believes that it is necessary to do so for the purpose of ascertaining whether the offender has breached a condition of their licence and, if so, whether the breach poses a terrorism risk to the public.</a:t>
            </a:r>
          </a:p>
          <a:p>
            <a:pPr algn="l">
              <a:spcBef>
                <a:spcPts val="1500"/>
              </a:spcBef>
              <a:spcAft>
                <a:spcPts val="1500"/>
              </a:spcAft>
            </a:pPr>
            <a:r>
              <a:rPr lang="en-GB" b="0" i="0" dirty="0">
                <a:solidFill>
                  <a:srgbClr val="0B0C0C"/>
                </a:solidFill>
                <a:effectLst/>
                <a:latin typeface="GDS Transport"/>
              </a:rPr>
              <a:t>3.5.9. Should a seizure occur, in accordance with section 43E, anything seized may be subjected to tests and/or retained for as long as necessary in all the circumstances. Anything not retained under these conditions may be retained for a maximum period of 7 days beginning with the day after the day on which the item is seized.</a:t>
            </a:r>
          </a:p>
          <a:p>
            <a:pPr algn="l">
              <a:spcBef>
                <a:spcPts val="1500"/>
              </a:spcBef>
              <a:spcAft>
                <a:spcPts val="1500"/>
              </a:spcAft>
            </a:pPr>
            <a:r>
              <a:rPr lang="en-GB" b="0" i="0" dirty="0">
                <a:solidFill>
                  <a:srgbClr val="0B0C0C"/>
                </a:solidFill>
                <a:effectLst/>
                <a:latin typeface="GDS Transport"/>
              </a:rPr>
              <a:t>3.5.10. If a constable has reasonable grounds for believing that the item is or contains evidence in relation to an offence, it may be retained for use as evidence at a trial for an offence, or for forensic examination, or for investigation in connection with an offence.</a:t>
            </a:r>
          </a:p>
          <a:p>
            <a:pPr algn="l">
              <a:spcBef>
                <a:spcPts val="1500"/>
              </a:spcBef>
              <a:spcAft>
                <a:spcPts val="1500"/>
              </a:spcAft>
            </a:pPr>
            <a:r>
              <a:rPr lang="en-GB" b="0" i="0" dirty="0">
                <a:solidFill>
                  <a:srgbClr val="0B0C0C"/>
                </a:solidFill>
                <a:effectLst/>
                <a:latin typeface="GDS Transport"/>
              </a:rPr>
              <a:t>3.5.11. If a constable has reasonable grounds for believing that the item has been obtained in consequence of the commission of an offence, it may be retained in order to establish its lawful owner. However, nothing may be retained for these purposes if a photograph or copy would be sufficient for that purpose.</a:t>
            </a:r>
          </a:p>
          <a:p>
            <a:pPr algn="l">
              <a:spcBef>
                <a:spcPts val="1500"/>
              </a:spcBef>
              <a:spcAft>
                <a:spcPts val="1500"/>
              </a:spcAft>
            </a:pPr>
            <a:r>
              <a:rPr lang="en-GB" b="0" i="0" dirty="0">
                <a:solidFill>
                  <a:srgbClr val="0B0C0C"/>
                </a:solidFill>
                <a:effectLst/>
                <a:latin typeface="GDS Transport"/>
              </a:rPr>
              <a:t>3.5.12. Nothing under section 43E, with respect to seizures conducted during searches under section 43C, affects any power of a court to make an order under section 1 of the Police (Property) Act 1897, which permits making an order for the delivery of the property to the person appearing to the magistrate or court to be the owner thereof.</a:t>
            </a:r>
          </a:p>
          <a:p>
            <a:pPr algn="l">
              <a:spcBef>
                <a:spcPts val="1500"/>
              </a:spcBef>
              <a:spcAft>
                <a:spcPts val="1500"/>
              </a:spcAft>
            </a:pPr>
            <a:r>
              <a:rPr lang="en-GB" b="0" i="0" dirty="0">
                <a:solidFill>
                  <a:srgbClr val="0B0C0C"/>
                </a:solidFill>
                <a:effectLst/>
                <a:latin typeface="GDS Transport"/>
              </a:rPr>
              <a:t>3.5.13. The personal search will provide the means for the police to conduct assurance checks. Is it envisaged that in the majority of cases this will be to check whether a relevant terrorist offender is in possession of something that could be used or threaten or harm a person; for example a weapon or fake suicide belt.</a:t>
            </a:r>
          </a:p>
          <a:p>
            <a:pPr algn="l">
              <a:spcBef>
                <a:spcPts val="1500"/>
              </a:spcBef>
              <a:spcAft>
                <a:spcPts val="1500"/>
              </a:spcAft>
            </a:pPr>
            <a:r>
              <a:rPr lang="en-GB" b="0" i="0" dirty="0">
                <a:solidFill>
                  <a:srgbClr val="0B0C0C"/>
                </a:solidFill>
                <a:effectLst/>
                <a:latin typeface="GDS Transport"/>
              </a:rPr>
              <a:t>3.5.14. There may be limited other scenarios in which a personal search may be necessary for purposes connected with protecting members of the public from a risk of terrorism when the offender may be carrying something which is, on the face of it, more innocuous. An example of this might be the necessity to conduct a personal search to check whether the offender is in possession of a mobile phone in violation of their licence conditions. This provides a better means of monitoring risk because a contraband phone such as this would be unlikely to meet any definition of something that ‘could be used to threaten or harm’ but, depending on the offender’s background, might embolden them to have contact with their previous terrorist network, enable access to materials useful to preparing an act of terrorism, provide a route for them to radicalise others, or be used to remotely detonate an explosive device.</a:t>
            </a:r>
          </a:p>
          <a:p>
            <a:pPr algn="l">
              <a:spcBef>
                <a:spcPts val="6000"/>
              </a:spcBef>
            </a:pPr>
            <a:r>
              <a:rPr lang="en-GB" b="1" i="0" dirty="0">
                <a:solidFill>
                  <a:srgbClr val="0B0C0C"/>
                </a:solidFill>
                <a:effectLst/>
                <a:latin typeface="GDS Transport"/>
              </a:rPr>
              <a:t>4. Authorisations under section 47A</a:t>
            </a:r>
          </a:p>
          <a:p>
            <a:pPr algn="l">
              <a:spcBef>
                <a:spcPts val="1500"/>
              </a:spcBef>
              <a:spcAft>
                <a:spcPts val="1500"/>
              </a:spcAft>
            </a:pPr>
            <a:r>
              <a:rPr lang="en-GB" b="0" i="0" dirty="0">
                <a:solidFill>
                  <a:srgbClr val="0B0C0C"/>
                </a:solidFill>
                <a:effectLst/>
                <a:latin typeface="GDS Transport"/>
              </a:rPr>
              <a:t>4.1. Meeting the Test for Making an Authorisation:</a:t>
            </a:r>
          </a:p>
          <a:p>
            <a:pPr algn="l">
              <a:spcBef>
                <a:spcPts val="1500"/>
              </a:spcBef>
              <a:spcAft>
                <a:spcPts val="1500"/>
              </a:spcAft>
            </a:pPr>
            <a:r>
              <a:rPr lang="en-GB" b="0" i="0" dirty="0">
                <a:solidFill>
                  <a:srgbClr val="0B0C0C"/>
                </a:solidFill>
                <a:effectLst/>
                <a:latin typeface="GDS Transport"/>
              </a:rPr>
              <a:t>4.1.1. The powers to stop and search under section 47A represent a signiﬁcant divergence from the usual requirement to have reasonable suspicion when exercising stop and search powers. The powers are therefore only exercisable by a constable in uniform in an area where and during a period when an authorisation given by a senior ofﬁcer is in force. The test for authorising section 47A powers is that the senior officer giving it must:</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reasonably suspect that an act of terrorism will take place;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reasonably consider that: the authorisation is necessary to prevent such an act; that the area(s) or place(s) speciﬁed in the authorisation are no greater than is necessary to prevent such an act; and the duration of the authorisation is no longer than is necessary to prevent such an act.</a:t>
            </a:r>
          </a:p>
          <a:p>
            <a:pPr algn="l">
              <a:spcBef>
                <a:spcPts val="1500"/>
              </a:spcBef>
              <a:spcAft>
                <a:spcPts val="1500"/>
              </a:spcAft>
            </a:pPr>
            <a:r>
              <a:rPr lang="en-GB" b="0" i="0" dirty="0">
                <a:solidFill>
                  <a:srgbClr val="0B0C0C"/>
                </a:solidFill>
                <a:effectLst/>
                <a:latin typeface="GDS Transport"/>
              </a:rPr>
              <a:t>4.1.2. An authorisation under section 47A may only be made by an ofﬁcer of at least the rank of assistant chief constable or, in the case of the Metropolitan and City of London Police, a commander. Authorising ofﬁcers must be either substantive or on temporary promotion to the qualifying rank. Ofﬁcers who are acting in the rank may not give authorisations.</a:t>
            </a:r>
          </a:p>
          <a:p>
            <a:pPr algn="l">
              <a:spcBef>
                <a:spcPts val="1500"/>
              </a:spcBef>
              <a:spcAft>
                <a:spcPts val="1500"/>
              </a:spcAft>
            </a:pPr>
            <a:r>
              <a:rPr lang="en-GB" b="0" i="0" dirty="0">
                <a:solidFill>
                  <a:srgbClr val="0B0C0C"/>
                </a:solidFill>
                <a:effectLst/>
                <a:latin typeface="GDS Transport"/>
              </a:rPr>
              <a:t>4.1.3. The Secretary of State must be notiﬁed of any authorisation and must conﬁrm any authorisation speciﬁed to exceed 48 hours, if it is to remain in force beyond 48 hours. The Secretary of State has the power to restrict the scope of authorisations, substitute an earlier date or time for the specified date of time or time and substitute a more restricted area or place for the specified area or place. The Secretary of State may cancel an authorisation with effect from a time identified by the Secretary of State.</a:t>
            </a:r>
          </a:p>
          <a:p>
            <a:pPr algn="l">
              <a:spcBef>
                <a:spcPts val="1500"/>
              </a:spcBef>
              <a:spcAft>
                <a:spcPts val="1500"/>
              </a:spcAft>
            </a:pPr>
            <a:r>
              <a:rPr lang="en-GB" b="0" i="0" dirty="0">
                <a:solidFill>
                  <a:srgbClr val="0B0C0C"/>
                </a:solidFill>
                <a:effectLst/>
                <a:latin typeface="GDS Transport"/>
              </a:rPr>
              <a:t>4.1.4. An authorisation may only be given where there is intelligence or circumstances which lead the authorising ofﬁcer to reasonably suspect that an act of terrorism will take place</a:t>
            </a:r>
            <a:r>
              <a:rPr lang="en-GB" b="0" i="0" baseline="30000" dirty="0">
                <a:solidFill>
                  <a:srgbClr val="1D70B8"/>
                </a:solidFill>
                <a:effectLst/>
                <a:latin typeface="GDS Transport"/>
                <a:hlinkClick r:id="rId5"/>
              </a:rPr>
              <a:t>[footnote 5]</a:t>
            </a:r>
            <a:r>
              <a:rPr lang="en-GB" b="0" i="0" dirty="0">
                <a:solidFill>
                  <a:srgbClr val="0B0C0C"/>
                </a:solidFill>
                <a:effectLst/>
                <a:latin typeface="GDS Transport"/>
              </a:rPr>
              <a:t>. The authorising ofﬁcer must also be satisﬁed that the powers are ‘necessary’ to prevent such an act of terrorism. This will involve an assessment that other powers are not sufﬁcient to deal with the situation. Authorising ofﬁcers should always consider whether it is appropriate to authorise the powers in these circumstances, with regard to:</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 safety of the public;</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 safety of ofﬁcers; and</a:t>
            </a:r>
          </a:p>
          <a:p>
            <a:pPr algn="l">
              <a:spcBef>
                <a:spcPts val="1500"/>
              </a:spcBef>
              <a:spcAft>
                <a:spcPts val="375"/>
              </a:spcAft>
              <a:buFont typeface="Arial" panose="020B0604020202020204" pitchFamily="34" charset="0"/>
              <a:buChar char="•"/>
            </a:pPr>
            <a:r>
              <a:rPr lang="en-GB" b="0" i="0" dirty="0">
                <a:solidFill>
                  <a:srgbClr val="0B0C0C"/>
                </a:solidFill>
                <a:effectLst/>
                <a:latin typeface="GDS Transport"/>
              </a:rPr>
              <a:t>the necessity of the powers in relation to the threat.</a:t>
            </a:r>
          </a:p>
          <a:p>
            <a:pPr algn="l">
              <a:spcBef>
                <a:spcPts val="1500"/>
              </a:spcBef>
              <a:spcAft>
                <a:spcPts val="1500"/>
              </a:spcAft>
            </a:pPr>
            <a:r>
              <a:rPr lang="en-GB" b="0" i="0" dirty="0">
                <a:solidFill>
                  <a:srgbClr val="0B0C0C"/>
                </a:solidFill>
                <a:effectLst/>
                <a:latin typeface="GDS Transport"/>
              </a:rPr>
              <a:t>4.1.5. The following may be taken into account when deciding whether to give an authorisation, but should not form the sole basis of such a decision:</a:t>
            </a:r>
          </a:p>
          <a:p>
            <a:pPr algn="l">
              <a:spcBef>
                <a:spcPts val="1500"/>
              </a:spcBef>
              <a:spcAft>
                <a:spcPts val="1500"/>
              </a:spcAft>
            </a:pPr>
            <a:r>
              <a:rPr lang="en-GB" b="0" i="0" dirty="0">
                <a:solidFill>
                  <a:srgbClr val="0B0C0C"/>
                </a:solidFill>
                <a:effectLst/>
                <a:latin typeface="GDS Transport"/>
              </a:rPr>
              <a:t>a) there is a general high threat from terrorism (including when the national threat level has been raised to critical);</a:t>
            </a:r>
          </a:p>
          <a:p>
            <a:pPr algn="l">
              <a:spcBef>
                <a:spcPts val="1500"/>
              </a:spcBef>
              <a:spcAft>
                <a:spcPts val="1500"/>
              </a:spcAft>
            </a:pPr>
            <a:r>
              <a:rPr lang="en-GB" b="0" i="0" dirty="0">
                <a:solidFill>
                  <a:srgbClr val="0B0C0C"/>
                </a:solidFill>
                <a:effectLst/>
                <a:latin typeface="GDS Transport"/>
              </a:rPr>
              <a:t>b) a particular site or event is deemed to be “high risk” or vulnerable.</a:t>
            </a:r>
          </a:p>
          <a:p>
            <a:pPr algn="l">
              <a:spcBef>
                <a:spcPts val="1500"/>
              </a:spcBef>
              <a:spcAft>
                <a:spcPts val="1500"/>
              </a:spcAft>
            </a:pPr>
            <a:r>
              <a:rPr lang="en-GB" b="0" i="0" dirty="0">
                <a:solidFill>
                  <a:srgbClr val="0B0C0C"/>
                </a:solidFill>
                <a:effectLst/>
                <a:latin typeface="GDS Transport"/>
              </a:rPr>
              <a:t>4.1.6. An authorisation may not be given on the basis that:</a:t>
            </a:r>
          </a:p>
          <a:p>
            <a:pPr algn="l">
              <a:spcBef>
                <a:spcPts val="1500"/>
              </a:spcBef>
              <a:spcAft>
                <a:spcPts val="1500"/>
              </a:spcAft>
            </a:pPr>
            <a:r>
              <a:rPr lang="en-GB" b="0" i="0" dirty="0">
                <a:solidFill>
                  <a:srgbClr val="0B0C0C"/>
                </a:solidFill>
                <a:effectLst/>
                <a:latin typeface="GDS Transport"/>
              </a:rPr>
              <a:t>a) the use of the powers provides public reassurance;</a:t>
            </a:r>
          </a:p>
          <a:p>
            <a:pPr algn="l">
              <a:spcBef>
                <a:spcPts val="1500"/>
              </a:spcBef>
              <a:spcAft>
                <a:spcPts val="1500"/>
              </a:spcAft>
            </a:pPr>
            <a:r>
              <a:rPr lang="en-GB" b="0" i="0" dirty="0">
                <a:solidFill>
                  <a:srgbClr val="0B0C0C"/>
                </a:solidFill>
                <a:effectLst/>
                <a:latin typeface="GDS Transport"/>
              </a:rPr>
              <a:t>b) the powers are a useful deterrent or intelligence-gathering tool.</a:t>
            </a:r>
          </a:p>
          <a:p>
            <a:pPr algn="l">
              <a:spcBef>
                <a:spcPts val="1500"/>
              </a:spcBef>
              <a:spcAft>
                <a:spcPts val="1500"/>
              </a:spcAft>
            </a:pPr>
            <a:r>
              <a:rPr lang="en-GB" b="0" i="0" dirty="0">
                <a:solidFill>
                  <a:srgbClr val="0B0C0C"/>
                </a:solidFill>
                <a:effectLst/>
                <a:latin typeface="GDS Transport"/>
              </a:rPr>
              <a:t>4.1.7. An authorisation should not provide for the powers to be used other than where they are considered necessary to prevent the suspected act of terrorism. Authorisations must be as limited as possible and linked to addressing the suspected act of terrorism. In determining the area(s) or place(s) it is necessary to specify in the authorisation, an authorising ofﬁcer may need to consider the possibility that terrorists may change their method or target of attack, or that there are a number of potential targets. It will be necessary to consider what the appropriate operational response to the intelligence is (e.g. whether to conduct stop and search around suspected target sites or areas or routes which could allow the police to intercept a terrorist or vehicle). However, any authorisations must be as limited as possible and based on an assessment of the existing intelligence and circumstances.</a:t>
            </a:r>
          </a:p>
          <a:p>
            <a:pPr algn="l">
              <a:spcBef>
                <a:spcPts val="1500"/>
              </a:spcBef>
              <a:spcAft>
                <a:spcPts val="1500"/>
              </a:spcAft>
            </a:pPr>
            <a:r>
              <a:rPr lang="en-GB" b="0" i="0" dirty="0">
                <a:solidFill>
                  <a:srgbClr val="0B0C0C"/>
                </a:solidFill>
                <a:effectLst/>
                <a:latin typeface="GDS Transport"/>
              </a:rPr>
              <a:t>4.1.8. An authorisation may be given which encompasses a number of different places or areas within a police force area (whether those are included in response to the same or different threats), provided the specified area(s) or place(s) is no greater than is necessary to prevent a reasonably suspected act of terrorism. The authorisation must set out the necessity for including each of these areas or places and the necessity for the duration of the authorisation in respect of each area or place.</a:t>
            </a:r>
          </a:p>
          <a:p>
            <a:pPr algn="l">
              <a:spcBef>
                <a:spcPts val="1500"/>
              </a:spcBef>
              <a:spcAft>
                <a:spcPts val="1500"/>
              </a:spcAft>
            </a:pPr>
            <a:r>
              <a:rPr lang="en-GB" b="0" i="0" dirty="0">
                <a:solidFill>
                  <a:srgbClr val="0B0C0C"/>
                </a:solidFill>
                <a:effectLst/>
                <a:latin typeface="GDS Transport"/>
              </a:rPr>
              <a:t>4.1.9. A new authorisation should be given if there is a signiﬁcant change in the nature of the particular threat (or the authorising ofﬁcer’s understanding of it) which formed the basis of an existing authorisation. In such circumstances it will be appropriate to cancel the earlier authorisation.</a:t>
            </a:r>
          </a:p>
          <a:p>
            <a:pPr algn="l">
              <a:spcBef>
                <a:spcPts val="1500"/>
              </a:spcBef>
              <a:spcAft>
                <a:spcPts val="1500"/>
              </a:spcAft>
            </a:pPr>
            <a:r>
              <a:rPr lang="en-GB" b="0" i="0" dirty="0">
                <a:solidFill>
                  <a:srgbClr val="0B0C0C"/>
                </a:solidFill>
                <a:effectLst/>
                <a:latin typeface="GDS Transport"/>
              </a:rPr>
              <a:t>4.1.10. The authorisation should also include details of how the exercise of the powers is necessary to prevent the act of terrorism. This means an explanation of how the authorisation will counter the threat i.e. why the stopping and searching of individuals and/or vehicles without suspicion is necessary to prevent the suspected act of terrorism. The consideration of necessity will also involve an assessment of why other measures (in particular the stop and search powers in section 43 of the 2000 Act) are not sufﬁcient to address the threat.</a:t>
            </a:r>
          </a:p>
          <a:p>
            <a:pPr algn="l">
              <a:spcBef>
                <a:spcPts val="1500"/>
              </a:spcBef>
              <a:spcAft>
                <a:spcPts val="1500"/>
              </a:spcAft>
            </a:pPr>
            <a:r>
              <a:rPr lang="en-GB" b="0" i="0" dirty="0">
                <a:solidFill>
                  <a:srgbClr val="0B0C0C"/>
                </a:solidFill>
                <a:effectLst/>
                <a:latin typeface="GDS Transport"/>
              </a:rPr>
              <a:t>4.1.11. If during the currency of an authorisation, the authorising ofﬁcer no longer reasonably suspects that an act of terrorism of the description given in the authorisation will take place or no longer considers that the powers are necessary to prevent such an act, the authorising ofﬁcer must cancel the authorisation immediately and inform the Secretary of State.</a:t>
            </a:r>
          </a:p>
          <a:p>
            <a:pPr algn="l">
              <a:spcBef>
                <a:spcPts val="1500"/>
              </a:spcBef>
              <a:spcAft>
                <a:spcPts val="1500"/>
              </a:spcAft>
            </a:pPr>
            <a:r>
              <a:rPr lang="en-GB" b="0" i="0" dirty="0">
                <a:solidFill>
                  <a:srgbClr val="0B0C0C"/>
                </a:solidFill>
                <a:effectLst/>
                <a:latin typeface="GDS Transport"/>
              </a:rPr>
              <a:t>4.1.12. If, during the currency of an authorisation, the authorising ofﬁcer believes that the duration or geographical extent of the authorisation is no longer necessary for the prevention of such an act of terrorism, he or she must substitute a shorter period, or more restricted geographical area. In that instance, the ofﬁcer must inform the Secretary of State but the Secretary of State need not conﬁrm such changes.</a:t>
            </a:r>
          </a:p>
          <a:p>
            <a:pPr algn="l">
              <a:spcBef>
                <a:spcPts val="6000"/>
              </a:spcBef>
            </a:pPr>
            <a:r>
              <a:rPr lang="en-GB" b="1" i="0" dirty="0">
                <a:solidFill>
                  <a:srgbClr val="0B0C0C"/>
                </a:solidFill>
                <a:effectLst/>
                <a:latin typeface="GDS Transport"/>
              </a:rPr>
              <a:t>4.2. Information in Support of an Authorisation</a:t>
            </a:r>
          </a:p>
          <a:p>
            <a:pPr algn="l">
              <a:spcBef>
                <a:spcPts val="1500"/>
              </a:spcBef>
              <a:spcAft>
                <a:spcPts val="1500"/>
              </a:spcAft>
            </a:pPr>
            <a:r>
              <a:rPr lang="en-GB" b="0" i="0" dirty="0">
                <a:solidFill>
                  <a:srgbClr val="0B0C0C"/>
                </a:solidFill>
                <a:effectLst/>
                <a:latin typeface="GDS Transport"/>
              </a:rPr>
              <a:t>4.2.1. Authorisations should where practicable, be given in writing. Where an authorisation is given orally, it should be conﬁrmed in writing as soon as reasonably practical after it is given. Written authorisations and written conﬁrmation of oral authorisations should include the information set out in this section and be provided on the form in Annex B.</a:t>
            </a:r>
          </a:p>
          <a:p>
            <a:pPr algn="l">
              <a:spcBef>
                <a:spcPts val="1500"/>
              </a:spcBef>
              <a:spcAft>
                <a:spcPts val="1500"/>
              </a:spcAft>
            </a:pPr>
            <a:r>
              <a:rPr lang="en-GB" b="0" i="0" dirty="0">
                <a:solidFill>
                  <a:srgbClr val="0B0C0C"/>
                </a:solidFill>
                <a:effectLst/>
                <a:latin typeface="GDS Transport"/>
              </a:rPr>
              <a:t>4.2.2. Intelligence Picture: The authorising ofﬁcer should provide a detailed account of the intelligence which has given rise to their reasonable suspicion that an act of terrorism will take place. This should include classiﬁed material where it exists, which should be provided to the Secretary of State, with the authorisation, by a secure means of communication. References to classiﬁed reporting may be used instead of verbatim reports or quotes, but the reporting referenced must have been considered by the</a:t>
            </a:r>
          </a:p>
          <a:p>
            <a:pPr algn="l">
              <a:spcBef>
                <a:spcPts val="1500"/>
              </a:spcBef>
              <a:spcAft>
                <a:spcPts val="1500"/>
              </a:spcAft>
            </a:pPr>
            <a:r>
              <a:rPr lang="en-GB" b="0" i="0" dirty="0">
                <a:solidFill>
                  <a:srgbClr val="0B0C0C"/>
                </a:solidFill>
                <a:effectLst/>
                <a:latin typeface="GDS Transport"/>
              </a:rPr>
              <a:t>authorising ofﬁcer in making the authorisation and must be available to the Secretary of State when considering whether to conﬁrm an authorisation.</a:t>
            </a:r>
          </a:p>
          <a:p>
            <a:pPr algn="l">
              <a:spcBef>
                <a:spcPts val="1500"/>
              </a:spcBef>
              <a:spcAft>
                <a:spcPts val="1500"/>
              </a:spcAft>
            </a:pPr>
            <a:r>
              <a:rPr lang="en-GB" b="0" i="0" dirty="0">
                <a:solidFill>
                  <a:srgbClr val="0B0C0C"/>
                </a:solidFill>
                <a:effectLst/>
                <a:latin typeface="GDS Transport"/>
              </a:rPr>
              <a:t>4.2.3. Geographical Extent: Detailed information should be provided to identify the geographical area(s) or place(s) covered by the authorisation. Where possible, maps of the authorised area should be included. The area authorised should be no wider than necessary. Authorisations which cover entire force areas are not justiﬁable under section 47A and Schedule 6B, unless there are exceptional circumstances which support such an authorisation</a:t>
            </a:r>
            <a:r>
              <a:rPr lang="en-GB" b="0" i="0" baseline="30000" dirty="0">
                <a:solidFill>
                  <a:srgbClr val="1D70B8"/>
                </a:solidFill>
                <a:effectLst/>
                <a:latin typeface="GDS Transport"/>
                <a:hlinkClick r:id="rId6"/>
              </a:rPr>
              <a:t>[footnote 6]</a:t>
            </a:r>
            <a:r>
              <a:rPr lang="en-GB" b="0" i="0" dirty="0">
                <a:solidFill>
                  <a:srgbClr val="0B0C0C"/>
                </a:solidFill>
                <a:effectLst/>
                <a:latin typeface="GDS Transport"/>
              </a:rPr>
              <a:t>.</a:t>
            </a:r>
          </a:p>
          <a:p>
            <a:pPr algn="l">
              <a:spcBef>
                <a:spcPts val="1500"/>
              </a:spcBef>
              <a:spcAft>
                <a:spcPts val="1500"/>
              </a:spcAft>
            </a:pPr>
            <a:r>
              <a:rPr lang="en-GB" b="0" i="0" dirty="0">
                <a:solidFill>
                  <a:srgbClr val="0B0C0C"/>
                </a:solidFill>
                <a:effectLst/>
                <a:latin typeface="GDS Transport"/>
              </a:rPr>
              <a:t>4.2.4. If an authorisation is one which covers a similar geographical area to one which immediately preceded it, information should be provided as to how the intelligence has changed since the previous authorisation was given, or if it has not changed, that it has been reassessed in the process of providing a new authorisation, and that it remains pertinent, and why.</a:t>
            </a:r>
          </a:p>
          <a:p>
            <a:pPr algn="l">
              <a:spcBef>
                <a:spcPts val="1500"/>
              </a:spcBef>
              <a:spcAft>
                <a:spcPts val="1500"/>
              </a:spcAft>
            </a:pPr>
            <a:r>
              <a:rPr lang="en-GB" b="0" i="0" dirty="0">
                <a:solidFill>
                  <a:srgbClr val="0B0C0C"/>
                </a:solidFill>
                <a:effectLst/>
                <a:latin typeface="GDS Transport"/>
              </a:rPr>
              <a:t>4.2.5 Duration: The maximum period for an authorisation is 14 days. An authorisation should be given for no longer than necessary and should not be made for the maximum period unless it is necessary based on intelligence about the speciﬁed threat. Justiﬁcation should be provided for the length of an authorisation, setting out why the intelligence supports the amount of time authorised. If an authorisation is one which is similar to another immediately preceding it, information should be provided as to why a new authorisation is justiﬁed and why the period of the initial authorisation was not sufﬁcient. Where different areas or places are speciﬁed within one authorisation, different time periods may be speciﬁed in relation to each of these areas or places – indeed the time period necessary for each will need to be considered and justiﬁed.</a:t>
            </a:r>
          </a:p>
          <a:p>
            <a:pPr algn="l">
              <a:spcBef>
                <a:spcPts val="1500"/>
              </a:spcBef>
              <a:spcAft>
                <a:spcPts val="1500"/>
              </a:spcAft>
            </a:pPr>
            <a:r>
              <a:rPr lang="en-GB" b="0" i="0" dirty="0">
                <a:solidFill>
                  <a:srgbClr val="0B0C0C"/>
                </a:solidFill>
                <a:effectLst/>
                <a:latin typeface="GDS Transport"/>
              </a:rPr>
              <a:t>4.2.6. An authorisation ceases to have effect at the end of the period of 48 hours beginning with the time when it is given unless it is confirmed by the Secretary of State before the end of that period. An authorisation ceasing to have effect in these terms does not affect the lawfulness of any reliance on it before the end of the period concerned.</a:t>
            </a:r>
          </a:p>
          <a:p>
            <a:pPr algn="l">
              <a:spcBef>
                <a:spcPts val="1500"/>
              </a:spcBef>
              <a:spcAft>
                <a:spcPts val="1500"/>
              </a:spcAft>
            </a:pPr>
            <a:r>
              <a:rPr lang="en-GB" b="0" i="0" dirty="0">
                <a:solidFill>
                  <a:srgbClr val="0B0C0C"/>
                </a:solidFill>
                <a:effectLst/>
                <a:latin typeface="GDS Transport"/>
              </a:rPr>
              <a:t>4.2.7. Brieﬁng Provided: Information should be provided which demonstrates that all ofﬁcers involved in exercising section 47A powers receive appropriate brieﬁng in the use of the powers, including the provisions of this code, and the reason for the use of the powers on each relevant occasion.</a:t>
            </a:r>
          </a:p>
          <a:p>
            <a:pPr algn="l">
              <a:spcBef>
                <a:spcPts val="1500"/>
              </a:spcBef>
              <a:spcAft>
                <a:spcPts val="1500"/>
              </a:spcAft>
            </a:pPr>
            <a:r>
              <a:rPr lang="en-GB" b="0" i="0" dirty="0">
                <a:solidFill>
                  <a:srgbClr val="0B0C0C"/>
                </a:solidFill>
                <a:effectLst/>
                <a:latin typeface="GDS Transport"/>
              </a:rPr>
              <a:t>4.2.8. Tactical Deployment: The authorising ofﬁcer should provide information about how the powers will be used and why. The extent to which there are objective factors (see paragraph 4.9.3. for examples) that can be used as a basis for the powers tactical deployment will depend on the intelligence available and will, therefore, vary. Where the intelligence is very limited, ofﬁcers may not be able to use </a:t>
            </a:r>
            <a:r>
              <a:rPr lang="en-GB" b="0" i="0" dirty="0" err="1">
                <a:solidFill>
                  <a:srgbClr val="0B0C0C"/>
                </a:solidFill>
                <a:effectLst/>
                <a:latin typeface="GDS Transport"/>
              </a:rPr>
              <a:t>behavioral</a:t>
            </a:r>
            <a:r>
              <a:rPr lang="en-GB" b="0" i="0" dirty="0">
                <a:solidFill>
                  <a:srgbClr val="0B0C0C"/>
                </a:solidFill>
                <a:effectLst/>
                <a:latin typeface="GDS Transport"/>
              </a:rPr>
              <a:t> indicators or information contained in the intelligence and may have to conduct stop and searches in a less targeted way. Constables must not, however, stop and search an individual or vehicle where they consider that there is no possibility of the individual being a terrorist or the vehicle being used for terrorism.</a:t>
            </a:r>
          </a:p>
          <a:p>
            <a:pPr algn="l">
              <a:spcBef>
                <a:spcPts val="1500"/>
              </a:spcBef>
              <a:spcAft>
                <a:spcPts val="1500"/>
              </a:spcAft>
            </a:pPr>
            <a:r>
              <a:rPr lang="en-GB" b="0" i="0" dirty="0">
                <a:solidFill>
                  <a:srgbClr val="0B0C0C"/>
                </a:solidFill>
                <a:effectLst/>
                <a:latin typeface="GDS Transport"/>
              </a:rPr>
              <a:t>4.2.9. Given the powers are generally being used on the basis of objective factors, constables should consider whether powers requiring reasonable suspicion are more appropriate and should only use the powers conferred by a section 47A authorisation, if they are satisﬁed that they cannot meet a threshold of reasonable suspicion sufﬁcient to use other police powers.</a:t>
            </a:r>
          </a:p>
          <a:p>
            <a:endParaRPr lang="en-GB" dirty="0"/>
          </a:p>
        </p:txBody>
      </p:sp>
      <p:sp>
        <p:nvSpPr>
          <p:cNvPr id="4" name="Slide Number Placeholder 3"/>
          <p:cNvSpPr>
            <a:spLocks noGrp="1"/>
          </p:cNvSpPr>
          <p:nvPr>
            <p:ph type="sldNum" sz="quarter" idx="5"/>
          </p:nvPr>
        </p:nvSpPr>
        <p:spPr/>
        <p:txBody>
          <a:bodyPr/>
          <a:lstStyle/>
          <a:p>
            <a:fld id="{47FE2B44-36DE-48F0-A79A-C59542398F4C}" type="slidenum">
              <a:rPr lang="en-GB" smtClean="0"/>
              <a:t>13</a:t>
            </a:fld>
            <a:endParaRPr lang="en-GB"/>
          </a:p>
        </p:txBody>
      </p:sp>
    </p:spTree>
    <p:extLst>
      <p:ext uri="{BB962C8B-B14F-4D97-AF65-F5344CB8AC3E}">
        <p14:creationId xmlns:p14="http://schemas.microsoft.com/office/powerpoint/2010/main" val="1754992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000000"/>
                </a:solidFill>
                <a:effectLst/>
                <a:latin typeface="arial" panose="020B0604020202020204" pitchFamily="34" charset="0"/>
              </a:rPr>
              <a:t>Powers to stop and search in anticipation of [</a:t>
            </a:r>
            <a:r>
              <a:rPr lang="en-GB" b="1" i="0" u="none" strike="noStrike" dirty="0">
                <a:solidFill>
                  <a:srgbClr val="0A64D7"/>
                </a:solidFill>
                <a:effectLst/>
                <a:latin typeface="arial" panose="020B0604020202020204" pitchFamily="34" charset="0"/>
                <a:hlinkClick r:id="rId3" tooltip="View the commentary text for this item"/>
              </a:rPr>
              <a:t>F1</a:t>
            </a:r>
            <a:r>
              <a:rPr lang="en-GB" b="1" i="0" dirty="0">
                <a:solidFill>
                  <a:srgbClr val="000000"/>
                </a:solidFill>
                <a:effectLst/>
                <a:latin typeface="arial" panose="020B0604020202020204" pitchFamily="34" charset="0"/>
              </a:rPr>
              <a:t> , or after] violence.</a:t>
            </a:r>
          </a:p>
          <a:p>
            <a:pPr algn="l"/>
            <a:r>
              <a:rPr lang="en-GB" b="1" i="0" u="none" strike="noStrike" dirty="0">
                <a:solidFill>
                  <a:srgbClr val="0A64D7"/>
                </a:solidFill>
                <a:effectLst/>
                <a:latin typeface="arial" panose="020B0604020202020204" pitchFamily="34" charset="0"/>
                <a:hlinkClick r:id="rId4" tooltip="View the commentary text for this item"/>
              </a:rPr>
              <a:t>F2</a:t>
            </a:r>
            <a:r>
              <a:rPr lang="en-GB" b="0" i="0" dirty="0">
                <a:solidFill>
                  <a:srgbClr val="1E1E1E"/>
                </a:solidFill>
                <a:effectLst/>
                <a:latin typeface="arial" panose="020B0604020202020204" pitchFamily="34" charset="0"/>
              </a:rPr>
              <a:t> </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(1)If a police officer of or above the rank of inspector reasonably believes—</a:t>
            </a:r>
          </a:p>
          <a:p>
            <a:pPr algn="l"/>
            <a:r>
              <a:rPr lang="en-GB" b="0" i="0" dirty="0">
                <a:solidFill>
                  <a:srgbClr val="1E1E1E"/>
                </a:solidFill>
                <a:effectLst/>
                <a:latin typeface="arial" panose="020B0604020202020204" pitchFamily="34" charset="0"/>
              </a:rPr>
              <a:t>(a)that incidents involving serious violence may take place in any locality in his police area, and that it is expedient to give an authorisation under this section to prevent their occurrence,</a:t>
            </a:r>
          </a:p>
          <a:p>
            <a:pPr algn="l"/>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5" tooltip="View the commentary text for this item"/>
              </a:rPr>
              <a:t>F3</a:t>
            </a:r>
            <a:r>
              <a:rPr lang="en-GB" b="0" i="0" dirty="0">
                <a:solidFill>
                  <a:srgbClr val="1E1E1E"/>
                </a:solidFill>
                <a:effectLst/>
                <a:latin typeface="arial" panose="020B0604020202020204" pitchFamily="34" charset="0"/>
              </a:rPr>
              <a:t>(aa)that—</a:t>
            </a:r>
          </a:p>
          <a:p>
            <a:pPr algn="l"/>
            <a:r>
              <a:rPr lang="en-GB" b="0" i="0" dirty="0">
                <a:solidFill>
                  <a:srgbClr val="1E1E1E"/>
                </a:solidFill>
                <a:effectLst/>
                <a:latin typeface="arial" panose="020B0604020202020204" pitchFamily="34" charset="0"/>
              </a:rPr>
              <a:t>(</a:t>
            </a:r>
            <a:r>
              <a:rPr lang="en-GB" b="0" i="0" dirty="0" err="1">
                <a:solidFill>
                  <a:srgbClr val="1E1E1E"/>
                </a:solidFill>
                <a:effectLst/>
                <a:latin typeface="arial" panose="020B0604020202020204" pitchFamily="34" charset="0"/>
              </a:rPr>
              <a:t>i</a:t>
            </a:r>
            <a:r>
              <a:rPr lang="en-GB" b="0" i="0" dirty="0">
                <a:solidFill>
                  <a:srgbClr val="1E1E1E"/>
                </a:solidFill>
                <a:effectLst/>
                <a:latin typeface="arial" panose="020B0604020202020204" pitchFamily="34" charset="0"/>
              </a:rPr>
              <a:t>)an incident involving serious violence has taken place in England and Wales in his police area;</a:t>
            </a:r>
          </a:p>
          <a:p>
            <a:pPr algn="l"/>
            <a:r>
              <a:rPr lang="en-GB" b="0" i="0" dirty="0">
                <a:solidFill>
                  <a:srgbClr val="1E1E1E"/>
                </a:solidFill>
                <a:effectLst/>
                <a:latin typeface="arial" panose="020B0604020202020204" pitchFamily="34" charset="0"/>
              </a:rPr>
              <a:t>(ii)a dangerous instrument or offensive weapon used in the incident is being carried in any locality in his police area by a person; and</a:t>
            </a:r>
          </a:p>
          <a:p>
            <a:pPr algn="l"/>
            <a:r>
              <a:rPr lang="en-GB" b="0" i="0" dirty="0">
                <a:solidFill>
                  <a:srgbClr val="1E1E1E"/>
                </a:solidFill>
                <a:effectLst/>
                <a:latin typeface="arial" panose="020B0604020202020204" pitchFamily="34" charset="0"/>
              </a:rPr>
              <a:t>(iii)it is expedient to give an authorisation under this section to find the instrument or weapon;</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or</a:t>
            </a:r>
          </a:p>
          <a:p>
            <a:pPr algn="l"/>
            <a:r>
              <a:rPr lang="en-GB" b="0" i="0" dirty="0">
                <a:solidFill>
                  <a:srgbClr val="1E1E1E"/>
                </a:solidFill>
                <a:effectLst/>
                <a:latin typeface="arial" panose="020B0604020202020204" pitchFamily="34" charset="0"/>
              </a:rPr>
              <a:t>(b)that persons are carrying dangerous instruments or offensive weapons in any locality in his police area without good reason,</a:t>
            </a:r>
          </a:p>
          <a:p>
            <a:pPr algn="just"/>
            <a:r>
              <a:rPr lang="en-GB" b="0" i="0" dirty="0">
                <a:solidFill>
                  <a:srgbClr val="1E1E1E"/>
                </a:solidFill>
                <a:effectLst/>
                <a:latin typeface="arial" panose="020B0604020202020204" pitchFamily="34" charset="0"/>
              </a:rPr>
              <a:t>he may give an authorisation that the powers conferred by this section are to be exercisable at any place within that locality for a specified period not exceeding 24 hours.</a:t>
            </a:r>
            <a:r>
              <a:rPr lang="en-GB" b="1" i="0" dirty="0">
                <a:solidFill>
                  <a:srgbClr val="000000"/>
                </a:solidFill>
                <a:effectLst/>
                <a:latin typeface="arial" panose="020B0604020202020204" pitchFamily="34" charset="0"/>
              </a:rPr>
              <a:t>]</a:t>
            </a:r>
            <a:endParaRPr lang="en-GB" b="0" i="0" dirty="0">
              <a:solidFill>
                <a:srgbClr val="1E1E1E"/>
              </a:solidFill>
              <a:effectLst/>
              <a:latin typeface="arial" panose="020B0604020202020204" pitchFamily="34" charset="0"/>
            </a:endParaRPr>
          </a:p>
          <a:p>
            <a:pPr algn="l"/>
            <a:r>
              <a:rPr lang="en-GB" b="0" i="0" dirty="0">
                <a:solidFill>
                  <a:srgbClr val="1E1E1E"/>
                </a:solidFill>
                <a:effectLst/>
                <a:latin typeface="arial" panose="020B0604020202020204" pitchFamily="34" charset="0"/>
              </a:rPr>
              <a:t>(2). . . . . . . . . . . . . . . . . . . . . . . . . . . . . . . .</a:t>
            </a:r>
          </a:p>
          <a:p>
            <a:pPr algn="l"/>
            <a:r>
              <a:rPr lang="en-GB" b="0" i="0" dirty="0">
                <a:solidFill>
                  <a:srgbClr val="1E1E1E"/>
                </a:solidFill>
                <a:effectLst/>
                <a:latin typeface="arial" panose="020B0604020202020204" pitchFamily="34" charset="0"/>
              </a:rPr>
              <a:t>(3)If it appears to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6" tooltip="View the commentary text for this item"/>
              </a:rPr>
              <a:t>F4</a:t>
            </a:r>
            <a:r>
              <a:rPr lang="en-GB" b="0" i="0" dirty="0">
                <a:solidFill>
                  <a:srgbClr val="1E1E1E"/>
                </a:solidFill>
                <a:effectLst/>
                <a:latin typeface="arial" panose="020B0604020202020204" pitchFamily="34" charset="0"/>
              </a:rPr>
              <a:t>an officer of or above the rank of</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superintendent that it is expedient to do so, having regard to offences which have, or are reasonably suspected to have, been committed in connection with any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7" tooltip="View the commentary text for this item"/>
              </a:rPr>
              <a:t>F5</a:t>
            </a:r>
            <a:r>
              <a:rPr lang="en-GB" b="0" i="0" dirty="0">
                <a:solidFill>
                  <a:srgbClr val="1E1E1E"/>
                </a:solidFill>
                <a:effectLst/>
                <a:latin typeface="arial" panose="020B0604020202020204" pitchFamily="34" charset="0"/>
              </a:rPr>
              <a:t>activity</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falling within the authorisation, he may direct that the authorisation shall continue in being for a further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8" tooltip="View the commentary text for this item"/>
              </a:rPr>
              <a:t>F6</a:t>
            </a:r>
            <a:r>
              <a:rPr lang="en-GB" b="0" i="0" dirty="0">
                <a:solidFill>
                  <a:srgbClr val="1E1E1E"/>
                </a:solidFill>
                <a:effectLst/>
                <a:latin typeface="arial" panose="020B0604020202020204" pitchFamily="34" charset="0"/>
              </a:rPr>
              <a:t>24</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hours.</a:t>
            </a:r>
          </a:p>
          <a:p>
            <a:pPr algn="l"/>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9" tooltip="View the commentary text for this item"/>
              </a:rPr>
              <a:t>F7</a:t>
            </a:r>
            <a:r>
              <a:rPr lang="en-GB" b="0" i="0" dirty="0">
                <a:solidFill>
                  <a:srgbClr val="1E1E1E"/>
                </a:solidFill>
                <a:effectLst/>
                <a:latin typeface="arial" panose="020B0604020202020204" pitchFamily="34" charset="0"/>
              </a:rPr>
              <a:t>(3A)If an inspector gives an authorisation under subsection (1) he must, as soon as it is practicable to do so, cause an officer of or above the rank of superintendent to be informed.</a:t>
            </a:r>
            <a:r>
              <a:rPr lang="en-GB" b="1" i="0" dirty="0">
                <a:solidFill>
                  <a:srgbClr val="000000"/>
                </a:solidFill>
                <a:effectLst/>
                <a:latin typeface="arial" panose="020B0604020202020204" pitchFamily="34" charset="0"/>
              </a:rPr>
              <a:t>]</a:t>
            </a:r>
            <a:endParaRPr lang="en-GB" b="0" i="0" dirty="0">
              <a:solidFill>
                <a:srgbClr val="1E1E1E"/>
              </a:solidFill>
              <a:effectLst/>
              <a:latin typeface="arial" panose="020B0604020202020204" pitchFamily="34" charset="0"/>
            </a:endParaRPr>
          </a:p>
          <a:p>
            <a:pPr algn="l"/>
            <a:r>
              <a:rPr lang="en-GB" b="0" i="0" dirty="0">
                <a:solidFill>
                  <a:srgbClr val="1E1E1E"/>
                </a:solidFill>
                <a:effectLst/>
                <a:latin typeface="arial" panose="020B0604020202020204" pitchFamily="34" charset="0"/>
              </a:rPr>
              <a:t>(4)This section confers on any constable in uniform power—</a:t>
            </a:r>
          </a:p>
          <a:p>
            <a:pPr algn="l"/>
            <a:r>
              <a:rPr lang="en-GB" b="0" i="0" dirty="0">
                <a:solidFill>
                  <a:srgbClr val="1E1E1E"/>
                </a:solidFill>
                <a:effectLst/>
                <a:latin typeface="arial" panose="020B0604020202020204" pitchFamily="34" charset="0"/>
              </a:rPr>
              <a:t>(a)to stop any pedestrian and search him or anything carried by him for offensive weapons or dangerous instruments;</a:t>
            </a:r>
          </a:p>
          <a:p>
            <a:pPr algn="l"/>
            <a:r>
              <a:rPr lang="en-GB" b="0" i="0" dirty="0">
                <a:solidFill>
                  <a:srgbClr val="1E1E1E"/>
                </a:solidFill>
                <a:effectLst/>
                <a:latin typeface="arial" panose="020B0604020202020204" pitchFamily="34" charset="0"/>
              </a:rPr>
              <a:t>(b)to stop any vehicle and search the vehicle, its driver and any passenger for offensive weapons or dangerous instruments.</a:t>
            </a:r>
          </a:p>
          <a:p>
            <a:pPr algn="l"/>
            <a:r>
              <a:rPr lang="en-GB" b="1" i="0" u="none" strike="noStrike" dirty="0">
                <a:solidFill>
                  <a:srgbClr val="0A64D7"/>
                </a:solidFill>
                <a:effectLst/>
                <a:latin typeface="arial" panose="020B0604020202020204" pitchFamily="34" charset="0"/>
                <a:hlinkClick r:id="rId10" tooltip="View the commentary text for this item"/>
              </a:rPr>
              <a:t>F8</a:t>
            </a:r>
            <a:r>
              <a:rPr lang="en-GB" b="0" i="0" dirty="0">
                <a:solidFill>
                  <a:srgbClr val="1E1E1E"/>
                </a:solidFill>
                <a:effectLst/>
                <a:latin typeface="arial" panose="020B0604020202020204" pitchFamily="34" charset="0"/>
              </a:rPr>
              <a:t>(4A). . . . . . . . . . . . . . . . . . . . . . . . . . . . . . . .</a:t>
            </a:r>
          </a:p>
          <a:p>
            <a:pPr algn="l"/>
            <a:r>
              <a:rPr lang="en-GB" b="0" i="0" dirty="0">
                <a:solidFill>
                  <a:srgbClr val="1E1E1E"/>
                </a:solidFill>
                <a:effectLst/>
                <a:latin typeface="arial" panose="020B0604020202020204" pitchFamily="34" charset="0"/>
              </a:rPr>
              <a:t>(5)A constable may, in the exercise of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11" tooltip="View the commentary text for this item"/>
              </a:rPr>
              <a:t>F9</a:t>
            </a:r>
            <a:r>
              <a:rPr lang="en-GB" b="0" i="0" dirty="0">
                <a:solidFill>
                  <a:srgbClr val="1E1E1E"/>
                </a:solidFill>
                <a:effectLst/>
                <a:latin typeface="arial" panose="020B0604020202020204" pitchFamily="34" charset="0"/>
              </a:rPr>
              <a:t>the powers conferred by subsection (4) above</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stop any person or vehicle and make any search he thinks fit whether or not he has any grounds for suspecting that the person or vehicle is carrying weapons or articles of that kind.</a:t>
            </a:r>
          </a:p>
          <a:p>
            <a:pPr algn="l"/>
            <a:r>
              <a:rPr lang="en-GB" b="0" i="0" dirty="0">
                <a:solidFill>
                  <a:srgbClr val="1E1E1E"/>
                </a:solidFill>
                <a:effectLst/>
                <a:latin typeface="arial" panose="020B0604020202020204" pitchFamily="34" charset="0"/>
              </a:rPr>
              <a:t>(6)If in the course of a search under this section a constable discovers a dangerous instrument or an article which he has reasonable grounds for suspecting to be an offensive weapon, he may seize it.</a:t>
            </a:r>
          </a:p>
          <a:p>
            <a:pPr algn="l"/>
            <a:r>
              <a:rPr lang="en-GB" b="0" i="0" dirty="0">
                <a:solidFill>
                  <a:srgbClr val="1E1E1E"/>
                </a:solidFill>
                <a:effectLst/>
                <a:latin typeface="arial" panose="020B0604020202020204" pitchFamily="34" charset="0"/>
              </a:rPr>
              <a:t>(7)This section applies (with the necessary modifications) to ships, aircraft and hovercraft as it applies to vehicles.</a:t>
            </a:r>
          </a:p>
          <a:p>
            <a:pPr algn="l"/>
            <a:r>
              <a:rPr lang="en-GB" b="1" i="0" u="none" strike="noStrike" dirty="0">
                <a:solidFill>
                  <a:srgbClr val="0A64D7"/>
                </a:solidFill>
                <a:effectLst/>
                <a:latin typeface="arial" panose="020B0604020202020204" pitchFamily="34" charset="0"/>
                <a:hlinkClick r:id="rId12" tooltip="View the commentary text for this item"/>
              </a:rPr>
              <a:t>F10</a:t>
            </a:r>
            <a:r>
              <a:rPr lang="en-GB" b="0" i="0" dirty="0">
                <a:solidFill>
                  <a:srgbClr val="1E1E1E"/>
                </a:solidFill>
                <a:effectLst/>
                <a:latin typeface="arial" panose="020B0604020202020204" pitchFamily="34" charset="0"/>
              </a:rPr>
              <a:t>(8)A person who fails</a:t>
            </a:r>
          </a:p>
          <a:p>
            <a:pPr algn="l"/>
            <a:r>
              <a:rPr lang="en-GB" b="0" i="0" dirty="0">
                <a:solidFill>
                  <a:srgbClr val="1E1E1E"/>
                </a:solidFill>
                <a:effectLst/>
                <a:latin typeface="arial" panose="020B0604020202020204" pitchFamily="34" charset="0"/>
              </a:rPr>
              <a:t>(a)to stop, or to stop a vehicle; </a:t>
            </a:r>
            <a:r>
              <a:rPr lang="en-GB" b="1" i="0" u="none" strike="noStrike" dirty="0">
                <a:solidFill>
                  <a:srgbClr val="0A64D7"/>
                </a:solidFill>
                <a:effectLst/>
                <a:latin typeface="arial" panose="020B0604020202020204" pitchFamily="34" charset="0"/>
                <a:hlinkClick r:id="rId13" tooltip="View the commentary text for this item"/>
              </a:rPr>
              <a:t>F11</a:t>
            </a:r>
            <a:r>
              <a:rPr lang="en-GB" b="0" i="0" dirty="0">
                <a:solidFill>
                  <a:srgbClr val="1E1E1E"/>
                </a:solidFill>
                <a:effectLst/>
                <a:latin typeface="arial" panose="020B0604020202020204" pitchFamily="34" charset="0"/>
              </a:rPr>
              <a:t>. . .</a:t>
            </a:r>
          </a:p>
          <a:p>
            <a:pPr algn="l"/>
            <a:r>
              <a:rPr lang="en-GB" b="1" i="0" u="none" strike="noStrike" dirty="0">
                <a:solidFill>
                  <a:srgbClr val="0A64D7"/>
                </a:solidFill>
                <a:effectLst/>
                <a:latin typeface="arial" panose="020B0604020202020204" pitchFamily="34" charset="0"/>
                <a:hlinkClick r:id="rId13" tooltip="View the commentary text for this item"/>
              </a:rPr>
              <a:t>F11</a:t>
            </a:r>
            <a:r>
              <a:rPr lang="en-GB" b="0" i="0" dirty="0">
                <a:solidFill>
                  <a:srgbClr val="1E1E1E"/>
                </a:solidFill>
                <a:effectLst/>
                <a:latin typeface="arial" panose="020B0604020202020204" pitchFamily="34" charset="0"/>
              </a:rPr>
              <a:t>(b). . . . . . . . . . . . . . . . . . . . . . . . . . . . . . . .</a:t>
            </a:r>
          </a:p>
          <a:p>
            <a:pPr algn="just"/>
            <a:r>
              <a:rPr lang="en-GB" b="0" i="0" dirty="0">
                <a:solidFill>
                  <a:srgbClr val="1E1E1E"/>
                </a:solidFill>
                <a:effectLst/>
                <a:latin typeface="arial" panose="020B0604020202020204" pitchFamily="34" charset="0"/>
              </a:rPr>
              <a:t>when required to do so by a constable in the exercise of his powers under this section shall be liable on summary conviction to imprisonment for a term not exceeding one month or to a fine not exceeding level 3 on the standard scale or both.</a:t>
            </a:r>
          </a:p>
          <a:p>
            <a:pPr algn="l"/>
            <a:r>
              <a:rPr lang="en-GB" b="0" i="0" dirty="0">
                <a:solidFill>
                  <a:srgbClr val="1E1E1E"/>
                </a:solidFill>
                <a:effectLst/>
                <a:latin typeface="arial" panose="020B0604020202020204" pitchFamily="34" charset="0"/>
              </a:rPr>
              <a:t>(9)</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14" tooltip="View the commentary text for this item"/>
              </a:rPr>
              <a:t>F12</a:t>
            </a:r>
            <a:r>
              <a:rPr lang="en-GB" b="0" i="0" dirty="0">
                <a:solidFill>
                  <a:srgbClr val="1E1E1E"/>
                </a:solidFill>
                <a:effectLst/>
                <a:latin typeface="arial" panose="020B0604020202020204" pitchFamily="34" charset="0"/>
              </a:rPr>
              <a:t>Subject to subsection (9ZA),</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any authorisation under this section shall be in writing signed by the officer giving it and shall specify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15" tooltip="View the commentary text for this item"/>
              </a:rPr>
              <a:t>F13</a:t>
            </a:r>
            <a:r>
              <a:rPr lang="en-GB" b="0" i="0" dirty="0">
                <a:solidFill>
                  <a:srgbClr val="1E1E1E"/>
                </a:solidFill>
                <a:effectLst/>
                <a:latin typeface="arial" panose="020B0604020202020204" pitchFamily="34" charset="0"/>
              </a:rPr>
              <a:t>the grounds on which it is given and</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the locality in which and the period during which the powers conferred by this section are exercisable and a direction under subsection (3) above shall also be given in writing or, where that is not practicable, recorded in writing as soon as it is practicable to do so.</a:t>
            </a:r>
          </a:p>
          <a:p>
            <a:pPr algn="l"/>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16" tooltip="View the commentary text for this item"/>
              </a:rPr>
              <a:t>F14</a:t>
            </a:r>
            <a:r>
              <a:rPr lang="en-GB" b="0" i="0" dirty="0">
                <a:solidFill>
                  <a:srgbClr val="1E1E1E"/>
                </a:solidFill>
                <a:effectLst/>
                <a:latin typeface="arial" panose="020B0604020202020204" pitchFamily="34" charset="0"/>
              </a:rPr>
              <a:t>(9ZA)An authorisation under subsection (1)(aa) need not be given in writing where it is not practicable to do so but any oral authorisation must state the matters which would otherwise have to be specified under subsection (9) and must be recorded in writing as soon as it is practicable to do so.</a:t>
            </a:r>
            <a:r>
              <a:rPr lang="en-GB" b="1" i="0" dirty="0">
                <a:solidFill>
                  <a:srgbClr val="000000"/>
                </a:solidFill>
                <a:effectLst/>
                <a:latin typeface="arial" panose="020B0604020202020204" pitchFamily="34" charset="0"/>
              </a:rPr>
              <a:t>]</a:t>
            </a:r>
            <a:endParaRPr lang="en-GB" b="0" i="0" dirty="0">
              <a:solidFill>
                <a:srgbClr val="1E1E1E"/>
              </a:solidFill>
              <a:effectLst/>
              <a:latin typeface="arial" panose="020B0604020202020204" pitchFamily="34" charset="0"/>
            </a:endParaRPr>
          </a:p>
          <a:p>
            <a:pPr algn="l"/>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17" tooltip="View the commentary text for this item"/>
              </a:rPr>
              <a:t>F15</a:t>
            </a:r>
            <a:r>
              <a:rPr lang="en-GB" b="0" i="0" dirty="0">
                <a:solidFill>
                  <a:srgbClr val="1E1E1E"/>
                </a:solidFill>
                <a:effectLst/>
                <a:latin typeface="arial" panose="020B0604020202020204" pitchFamily="34" charset="0"/>
              </a:rPr>
              <a:t>(9A)The preceding provisions of this section, so far as they relate to an authorisation by a member of the British Transport Police Force (including one who for the time being has the same powers and privileges as a member of a police force for a police area), shall have effect as if the references to a locality in his police area were references to a place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18" tooltip="View the commentary text for this item"/>
              </a:rPr>
              <a:t>F16</a:t>
            </a:r>
            <a:r>
              <a:rPr lang="en-GB" b="0" i="0" dirty="0">
                <a:solidFill>
                  <a:srgbClr val="1E1E1E"/>
                </a:solidFill>
                <a:effectLst/>
                <a:latin typeface="arial" panose="020B0604020202020204" pitchFamily="34" charset="0"/>
              </a:rPr>
              <a:t>in England and Wales </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specified in section 31(1)(a) to (f) of the Railways and Transport Safety Act 2003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19" tooltip="View the commentary text for this item"/>
              </a:rPr>
              <a:t>F17</a:t>
            </a:r>
            <a:r>
              <a:rPr lang="en-GB" b="0" i="0" dirty="0">
                <a:solidFill>
                  <a:srgbClr val="1E1E1E"/>
                </a:solidFill>
                <a:effectLst/>
                <a:latin typeface="arial" panose="020B0604020202020204" pitchFamily="34" charset="0"/>
              </a:rPr>
              <a:t>and as if the reference in subsection (1)(aa)(</a:t>
            </a:r>
            <a:r>
              <a:rPr lang="en-GB" b="0" i="0" dirty="0" err="1">
                <a:solidFill>
                  <a:srgbClr val="1E1E1E"/>
                </a:solidFill>
                <a:effectLst/>
                <a:latin typeface="arial" panose="020B0604020202020204" pitchFamily="34" charset="0"/>
              </a:rPr>
              <a:t>i</a:t>
            </a:r>
            <a:r>
              <a:rPr lang="en-GB" b="0" i="0" dirty="0">
                <a:solidFill>
                  <a:srgbClr val="1E1E1E"/>
                </a:solidFill>
                <a:effectLst/>
                <a:latin typeface="arial" panose="020B0604020202020204" pitchFamily="34" charset="0"/>
              </a:rPr>
              <a:t>) above to his police area were a reference to any place falling within section 31(1)(a) to (f) of the Act of 2003</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a:t>
            </a:r>
            <a:r>
              <a:rPr lang="en-GB" b="1" i="0" dirty="0">
                <a:solidFill>
                  <a:srgbClr val="000000"/>
                </a:solidFill>
                <a:effectLst/>
                <a:latin typeface="arial" panose="020B0604020202020204" pitchFamily="34" charset="0"/>
              </a:rPr>
              <a:t>]</a:t>
            </a:r>
            <a:endParaRPr lang="en-GB" b="0" i="0" dirty="0">
              <a:solidFill>
                <a:srgbClr val="1E1E1E"/>
              </a:solidFill>
              <a:effectLst/>
              <a:latin typeface="arial" panose="020B0604020202020204" pitchFamily="34" charset="0"/>
            </a:endParaRPr>
          </a:p>
          <a:p>
            <a:pPr algn="l"/>
            <a:r>
              <a:rPr lang="en-GB" b="0" i="0" dirty="0">
                <a:solidFill>
                  <a:srgbClr val="1E1E1E"/>
                </a:solidFill>
                <a:effectLst/>
                <a:latin typeface="arial" panose="020B0604020202020204" pitchFamily="34" charset="0"/>
              </a:rPr>
              <a:t>(10)Where a vehicle is stopped by a constable under this section, the driver shall be entitled to obtain a written statement that the vehicle was stopped under the powers conferred by this section if he applies for such a statement not later than the end of the period of twelve months from the day on which the vehicle was stopped </a:t>
            </a:r>
            <a:r>
              <a:rPr lang="en-GB" b="1" i="0" u="none" strike="noStrike" dirty="0">
                <a:solidFill>
                  <a:srgbClr val="0A64D7"/>
                </a:solidFill>
                <a:effectLst/>
                <a:latin typeface="arial" panose="020B0604020202020204" pitchFamily="34" charset="0"/>
                <a:hlinkClick r:id="rId20" tooltip="View the commentary text for this item"/>
              </a:rPr>
              <a:t>F18</a:t>
            </a:r>
            <a:r>
              <a:rPr lang="en-GB" b="0" i="0" dirty="0">
                <a:solidFill>
                  <a:srgbClr val="1E1E1E"/>
                </a:solidFill>
                <a:effectLst/>
                <a:latin typeface="arial" panose="020B0604020202020204" pitchFamily="34" charset="0"/>
              </a:rPr>
              <a:t>. . ..</a:t>
            </a:r>
          </a:p>
          <a:p>
            <a:pPr algn="l"/>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21" tooltip="View the commentary text for this item"/>
              </a:rPr>
              <a:t>F19</a:t>
            </a:r>
            <a:r>
              <a:rPr lang="en-GB" b="0" i="0" dirty="0">
                <a:solidFill>
                  <a:srgbClr val="1E1E1E"/>
                </a:solidFill>
                <a:effectLst/>
                <a:latin typeface="arial" panose="020B0604020202020204" pitchFamily="34" charset="0"/>
              </a:rPr>
              <a:t>(10A)A person who is searched by a constable under this section shall be entitled to obtain a written statement that he was searched under the powers conferred by this section if he applies for such a statement not later than the end of the period of twelve months from the day on which he was searched.</a:t>
            </a:r>
            <a:r>
              <a:rPr lang="en-GB" b="1" i="0" dirty="0">
                <a:solidFill>
                  <a:srgbClr val="000000"/>
                </a:solidFill>
                <a:effectLst/>
                <a:latin typeface="arial" panose="020B0604020202020204" pitchFamily="34" charset="0"/>
              </a:rPr>
              <a:t>]</a:t>
            </a:r>
            <a:endParaRPr lang="en-GB" b="0" i="0" dirty="0">
              <a:solidFill>
                <a:srgbClr val="1E1E1E"/>
              </a:solidFill>
              <a:effectLst/>
              <a:latin typeface="arial" panose="020B0604020202020204" pitchFamily="34" charset="0"/>
            </a:endParaRPr>
          </a:p>
          <a:p>
            <a:pPr algn="l"/>
            <a:r>
              <a:rPr lang="en-GB" b="0" i="0" dirty="0">
                <a:solidFill>
                  <a:srgbClr val="1E1E1E"/>
                </a:solidFill>
                <a:effectLst/>
                <a:latin typeface="arial" panose="020B0604020202020204" pitchFamily="34" charset="0"/>
              </a:rPr>
              <a:t>(11)In this section—</a:t>
            </a:r>
          </a:p>
          <a:p>
            <a:pPr algn="just">
              <a:buFont typeface="Arial" panose="020B0604020202020204" pitchFamily="34" charset="0"/>
              <a:buChar char="•"/>
            </a:pPr>
            <a:r>
              <a:rPr lang="en-GB" b="1" i="0" u="none" strike="noStrike" dirty="0">
                <a:solidFill>
                  <a:srgbClr val="0A64D7"/>
                </a:solidFill>
                <a:effectLst/>
                <a:latin typeface="arial" panose="020B0604020202020204" pitchFamily="34" charset="0"/>
                <a:hlinkClick r:id="rId22" tooltip="View the commentary text for this item"/>
              </a:rPr>
              <a:t>F20</a:t>
            </a:r>
            <a:r>
              <a:rPr lang="en-GB" b="0" i="0" dirty="0">
                <a:solidFill>
                  <a:srgbClr val="1E1E1E"/>
                </a:solidFill>
                <a:effectLst/>
                <a:latin typeface="arial" panose="020B0604020202020204" pitchFamily="34" charset="0"/>
              </a:rPr>
              <a:t>...</a:t>
            </a:r>
          </a:p>
          <a:p>
            <a:pPr algn="just">
              <a:buFont typeface="Arial" panose="020B0604020202020204" pitchFamily="34" charset="0"/>
              <a:buChar char="•"/>
            </a:pPr>
            <a:r>
              <a:rPr lang="en-GB" b="0" i="0" dirty="0">
                <a:solidFill>
                  <a:srgbClr val="1E1E1E"/>
                </a:solidFill>
                <a:effectLst/>
                <a:latin typeface="arial" panose="020B0604020202020204" pitchFamily="34" charset="0"/>
              </a:rPr>
              <a:t>“dangerous instruments” means instruments which have a blade or are sharply pointed;</a:t>
            </a:r>
          </a:p>
          <a:p>
            <a:pPr algn="just">
              <a:buFont typeface="Arial" panose="020B0604020202020204" pitchFamily="34" charset="0"/>
              <a:buChar char="•"/>
            </a:pPr>
            <a:r>
              <a:rPr lang="en-GB" b="0" i="0" dirty="0">
                <a:solidFill>
                  <a:srgbClr val="1E1E1E"/>
                </a:solidFill>
                <a:effectLst/>
                <a:latin typeface="arial" panose="020B0604020202020204" pitchFamily="34" charset="0"/>
              </a:rPr>
              <a:t>“offensive weapon” has the meaning given by section 1(9) of the </a:t>
            </a:r>
            <a:r>
              <a:rPr lang="en-GB" b="1" i="0" u="none" strike="noStrike" dirty="0">
                <a:solidFill>
                  <a:srgbClr val="0A64D7"/>
                </a:solidFill>
                <a:effectLst/>
                <a:latin typeface="arial" panose="020B0604020202020204" pitchFamily="34" charset="0"/>
                <a:hlinkClick r:id="rId23" tooltip="View the commentary text for this item"/>
              </a:rPr>
              <a:t>M1</a:t>
            </a:r>
            <a:r>
              <a:rPr lang="en-GB" b="0" i="0" dirty="0">
                <a:solidFill>
                  <a:srgbClr val="1E1E1E"/>
                </a:solidFill>
                <a:effectLst/>
                <a:latin typeface="arial" panose="020B0604020202020204" pitchFamily="34" charset="0"/>
              </a:rPr>
              <a:t>Police and Criminal Evidence Act 1984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24" tooltip="View the commentary text for this item"/>
              </a:rPr>
              <a:t>F21</a:t>
            </a:r>
            <a:r>
              <a:rPr lang="en-GB" b="0" i="0" dirty="0">
                <a:solidFill>
                  <a:srgbClr val="1E1E1E"/>
                </a:solidFill>
                <a:effectLst/>
                <a:latin typeface="arial" panose="020B0604020202020204" pitchFamily="34" charset="0"/>
              </a:rPr>
              <a:t>or, in relation to Scotland, section 47(4) of the </a:t>
            </a:r>
            <a:r>
              <a:rPr lang="en-GB" b="1" i="0" u="none" strike="noStrike" dirty="0">
                <a:solidFill>
                  <a:srgbClr val="0A64D7"/>
                </a:solidFill>
                <a:effectLst/>
                <a:latin typeface="arial" panose="020B0604020202020204" pitchFamily="34" charset="0"/>
                <a:hlinkClick r:id="rId25" tooltip="View the commentary text for this item"/>
              </a:rPr>
              <a:t>M2</a:t>
            </a:r>
            <a:r>
              <a:rPr lang="en-GB" b="0" i="0" dirty="0">
                <a:solidFill>
                  <a:srgbClr val="1E1E1E"/>
                </a:solidFill>
                <a:effectLst/>
                <a:latin typeface="arial" panose="020B0604020202020204" pitchFamily="34" charset="0"/>
              </a:rPr>
              <a:t>Criminal Law (Consolidation) (Scotland) Act 1995</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26" tooltip="View the commentary text for this item"/>
              </a:rPr>
              <a:t>F22</a:t>
            </a:r>
            <a:r>
              <a:rPr lang="en-GB" b="0" i="0" dirty="0">
                <a:solidFill>
                  <a:srgbClr val="1E1E1E"/>
                </a:solidFill>
                <a:effectLst/>
                <a:latin typeface="arial" panose="020B0604020202020204" pitchFamily="34" charset="0"/>
              </a:rPr>
              <a:t>; but in subsections (1)(aa), (4), (5) and (6) above and subsection (11A) below includes, in the case of an incident of the kind mentioned in subsection (1)(aa)(</a:t>
            </a:r>
            <a:r>
              <a:rPr lang="en-GB" b="0" i="0" dirty="0" err="1">
                <a:solidFill>
                  <a:srgbClr val="1E1E1E"/>
                </a:solidFill>
                <a:effectLst/>
                <a:latin typeface="arial" panose="020B0604020202020204" pitchFamily="34" charset="0"/>
              </a:rPr>
              <a:t>i</a:t>
            </a:r>
            <a:r>
              <a:rPr lang="en-GB" b="0" i="0" dirty="0">
                <a:solidFill>
                  <a:srgbClr val="1E1E1E"/>
                </a:solidFill>
                <a:effectLst/>
                <a:latin typeface="arial" panose="020B0604020202020204" pitchFamily="34" charset="0"/>
              </a:rPr>
              <a:t>) above, any article used in the incident to cause or threaten injury to any person or otherwise to intimidate</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and</a:t>
            </a:r>
          </a:p>
          <a:p>
            <a:pPr algn="just">
              <a:buFont typeface="Arial" panose="020B0604020202020204" pitchFamily="34" charset="0"/>
              <a:buChar char="•"/>
            </a:pPr>
            <a:r>
              <a:rPr lang="en-GB" b="1" i="0" u="none" strike="noStrike" dirty="0">
                <a:solidFill>
                  <a:srgbClr val="0A64D7"/>
                </a:solidFill>
                <a:effectLst/>
                <a:latin typeface="arial" panose="020B0604020202020204" pitchFamily="34" charset="0"/>
                <a:hlinkClick r:id="rId27" tooltip="View the commentary text for this item"/>
              </a:rPr>
              <a:t>F23</a:t>
            </a:r>
            <a:r>
              <a:rPr lang="en-GB" b="0" i="0" dirty="0">
                <a:solidFill>
                  <a:srgbClr val="1E1E1E"/>
                </a:solidFill>
                <a:effectLst/>
                <a:latin typeface="arial" panose="020B0604020202020204" pitchFamily="34" charset="0"/>
              </a:rPr>
              <a:t>. . . . . . . . . . . . . . . . . . . . . . . . . . . . . . . .</a:t>
            </a:r>
          </a:p>
          <a:p>
            <a:pPr algn="just">
              <a:buFont typeface="Arial" panose="020B0604020202020204" pitchFamily="34" charset="0"/>
              <a:buChar char="•"/>
            </a:pPr>
            <a:r>
              <a:rPr lang="en-GB" b="0" i="0" dirty="0">
                <a:solidFill>
                  <a:srgbClr val="1E1E1E"/>
                </a:solidFill>
                <a:effectLst/>
                <a:latin typeface="arial" panose="020B0604020202020204" pitchFamily="34" charset="0"/>
              </a:rPr>
              <a:t>“vehicle” includes a caravan as defined in section 29(1) of the </a:t>
            </a:r>
            <a:r>
              <a:rPr lang="en-GB" b="1" i="0" u="none" strike="noStrike" dirty="0">
                <a:solidFill>
                  <a:srgbClr val="0A64D7"/>
                </a:solidFill>
                <a:effectLst/>
                <a:latin typeface="arial" panose="020B0604020202020204" pitchFamily="34" charset="0"/>
                <a:hlinkClick r:id="rId28" tooltip="View the commentary text for this item"/>
              </a:rPr>
              <a:t>M3</a:t>
            </a:r>
            <a:r>
              <a:rPr lang="en-GB" b="0" i="0" dirty="0">
                <a:solidFill>
                  <a:srgbClr val="1E1E1E"/>
                </a:solidFill>
                <a:effectLst/>
                <a:latin typeface="arial" panose="020B0604020202020204" pitchFamily="34" charset="0"/>
              </a:rPr>
              <a:t>Caravan Sites and Control of Development Act 1960.</a:t>
            </a:r>
          </a:p>
          <a:p>
            <a:pPr algn="l"/>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29" tooltip="View the commentary text for this item"/>
              </a:rPr>
              <a:t>F24</a:t>
            </a:r>
            <a:r>
              <a:rPr lang="en-GB" b="0" i="0" dirty="0">
                <a:solidFill>
                  <a:srgbClr val="1E1E1E"/>
                </a:solidFill>
                <a:effectLst/>
                <a:latin typeface="arial" panose="020B0604020202020204" pitchFamily="34" charset="0"/>
              </a:rPr>
              <a:t>(11A)For the purposes of this section, a person carries a dangerous instrument or an offensive weapon if he has it in his possession.</a:t>
            </a:r>
            <a:r>
              <a:rPr lang="en-GB" b="1" i="0" dirty="0">
                <a:solidFill>
                  <a:srgbClr val="000000"/>
                </a:solidFill>
                <a:effectLst/>
                <a:latin typeface="arial" panose="020B0604020202020204" pitchFamily="34" charset="0"/>
              </a:rPr>
              <a:t>]</a:t>
            </a:r>
            <a:endParaRPr lang="en-GB" b="0" i="0" dirty="0">
              <a:solidFill>
                <a:srgbClr val="1E1E1E"/>
              </a:solidFill>
              <a:effectLst/>
              <a:latin typeface="arial" panose="020B0604020202020204" pitchFamily="34" charset="0"/>
            </a:endParaRPr>
          </a:p>
          <a:p>
            <a:pPr algn="l"/>
            <a:r>
              <a:rPr lang="en-GB" b="0" i="0" dirty="0">
                <a:solidFill>
                  <a:srgbClr val="1E1E1E"/>
                </a:solidFill>
                <a:effectLst/>
                <a:latin typeface="arial" panose="020B0604020202020204" pitchFamily="34" charset="0"/>
              </a:rPr>
              <a:t>(12)The powers conferred by this section are in addition to and not in derogation of, any power otherwise conferred.</a:t>
            </a:r>
          </a:p>
          <a:p>
            <a:endParaRPr lang="en-GB" dirty="0"/>
          </a:p>
        </p:txBody>
      </p:sp>
      <p:sp>
        <p:nvSpPr>
          <p:cNvPr id="4" name="Slide Number Placeholder 3"/>
          <p:cNvSpPr>
            <a:spLocks noGrp="1"/>
          </p:cNvSpPr>
          <p:nvPr>
            <p:ph type="sldNum" sz="quarter" idx="5"/>
          </p:nvPr>
        </p:nvSpPr>
        <p:spPr/>
        <p:txBody>
          <a:bodyPr/>
          <a:lstStyle/>
          <a:p>
            <a:fld id="{47FE2B44-36DE-48F0-A79A-C59542398F4C}" type="slidenum">
              <a:rPr lang="en-GB" smtClean="0"/>
              <a:t>14</a:t>
            </a:fld>
            <a:endParaRPr lang="en-GB"/>
          </a:p>
        </p:txBody>
      </p:sp>
    </p:spTree>
    <p:extLst>
      <p:ext uri="{BB962C8B-B14F-4D97-AF65-F5344CB8AC3E}">
        <p14:creationId xmlns:p14="http://schemas.microsoft.com/office/powerpoint/2010/main" val="3968165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r>
              <a:rPr lang="en-GB" b="1" i="0" dirty="0">
                <a:solidFill>
                  <a:srgbClr val="000000"/>
                </a:solidFill>
                <a:effectLst/>
                <a:latin typeface="arial" panose="020B0604020202020204" pitchFamily="34" charset="0"/>
              </a:rPr>
            </a:br>
            <a:r>
              <a:rPr lang="en-GB" b="1" i="0" dirty="0">
                <a:solidFill>
                  <a:srgbClr val="000000"/>
                </a:solidFill>
                <a:effectLst/>
                <a:latin typeface="arial" panose="020B0604020202020204" pitchFamily="34" charset="0"/>
              </a:rPr>
              <a:t>General power of seizure etc.</a:t>
            </a:r>
          </a:p>
          <a:p>
            <a:pPr algn="l"/>
            <a:r>
              <a:rPr lang="en-GB" b="0" i="0" dirty="0">
                <a:solidFill>
                  <a:srgbClr val="1E1E1E"/>
                </a:solidFill>
                <a:effectLst/>
                <a:latin typeface="arial" panose="020B0604020202020204" pitchFamily="34" charset="0"/>
              </a:rPr>
              <a:t>(1)The powers conferred by subsections (2), (3) and (4) below are exercisable by a constable who is lawfully on any premises.</a:t>
            </a:r>
          </a:p>
          <a:p>
            <a:pPr algn="l"/>
            <a:r>
              <a:rPr lang="en-GB" b="0" i="0" dirty="0">
                <a:solidFill>
                  <a:srgbClr val="1E1E1E"/>
                </a:solidFill>
                <a:effectLst/>
                <a:latin typeface="arial" panose="020B0604020202020204" pitchFamily="34" charset="0"/>
              </a:rPr>
              <a:t>(2)The constable may seize anything which is on the premises if he has reasonable grounds for believing—</a:t>
            </a:r>
          </a:p>
          <a:p>
            <a:pPr algn="l"/>
            <a:r>
              <a:rPr lang="en-GB" b="0" i="0" dirty="0">
                <a:solidFill>
                  <a:srgbClr val="1E1E1E"/>
                </a:solidFill>
                <a:effectLst/>
                <a:latin typeface="arial" panose="020B0604020202020204" pitchFamily="34" charset="0"/>
              </a:rPr>
              <a:t>(a)that it has been obtained in consequence of the commission of an offence; and</a:t>
            </a:r>
          </a:p>
          <a:p>
            <a:pPr algn="l"/>
            <a:r>
              <a:rPr lang="en-GB" b="0" i="0" dirty="0">
                <a:solidFill>
                  <a:srgbClr val="1E1E1E"/>
                </a:solidFill>
                <a:effectLst/>
                <a:latin typeface="arial" panose="020B0604020202020204" pitchFamily="34" charset="0"/>
              </a:rPr>
              <a:t>(b)that it is necessary to seize it in order to prevent it being concealed, lost, damaged, altered or destroyed.</a:t>
            </a:r>
          </a:p>
          <a:p>
            <a:pPr algn="l"/>
            <a:r>
              <a:rPr lang="en-GB" b="0" i="0" dirty="0">
                <a:solidFill>
                  <a:srgbClr val="1E1E1E"/>
                </a:solidFill>
                <a:effectLst/>
                <a:latin typeface="arial" panose="020B0604020202020204" pitchFamily="34" charset="0"/>
              </a:rPr>
              <a:t>(3)The constable may seize anything which is on the premises if he has reasonable grounds for believing—</a:t>
            </a:r>
          </a:p>
          <a:p>
            <a:pPr algn="l"/>
            <a:r>
              <a:rPr lang="en-GB" b="0" i="0" dirty="0">
                <a:solidFill>
                  <a:srgbClr val="1E1E1E"/>
                </a:solidFill>
                <a:effectLst/>
                <a:latin typeface="arial" panose="020B0604020202020204" pitchFamily="34" charset="0"/>
              </a:rPr>
              <a:t>(a)that it is evidence in relation to an offence which he is investigating or any other offence; and</a:t>
            </a:r>
          </a:p>
          <a:p>
            <a:pPr algn="l"/>
            <a:r>
              <a:rPr lang="en-GB" b="0" i="0" dirty="0">
                <a:solidFill>
                  <a:srgbClr val="1E1E1E"/>
                </a:solidFill>
                <a:effectLst/>
                <a:latin typeface="arial" panose="020B0604020202020204" pitchFamily="34" charset="0"/>
              </a:rPr>
              <a:t>(b)that it is necessary to seize it in order to prevent the evidence being concealed, lost, altered or destroyed.</a:t>
            </a:r>
          </a:p>
          <a:p>
            <a:pPr algn="l"/>
            <a:r>
              <a:rPr lang="en-GB" b="0" i="0" dirty="0">
                <a:solidFill>
                  <a:srgbClr val="1E1E1E"/>
                </a:solidFill>
                <a:effectLst/>
                <a:latin typeface="arial" panose="020B0604020202020204" pitchFamily="34" charset="0"/>
              </a:rPr>
              <a:t>(4)The constable may require any information which is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3" tooltip="View the commentary text for this item"/>
              </a:rPr>
              <a:t>F1</a:t>
            </a:r>
            <a:r>
              <a:rPr lang="en-GB" b="0" i="0" dirty="0">
                <a:solidFill>
                  <a:srgbClr val="1E1E1E"/>
                </a:solidFill>
                <a:effectLst/>
                <a:latin typeface="arial" panose="020B0604020202020204" pitchFamily="34" charset="0"/>
              </a:rPr>
              <a:t>stored in any electronic form</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and is accessible from the premises to be produced in a form in which it can be taken away and in which it is visible and legible </a:t>
            </a:r>
            <a:r>
              <a:rPr lang="en-GB" b="1" i="0" dirty="0">
                <a:solidFill>
                  <a:srgbClr val="000000"/>
                </a:solidFill>
                <a:effectLst/>
                <a:latin typeface="arial" panose="020B0604020202020204" pitchFamily="34" charset="0"/>
              </a:rPr>
              <a:t>[</a:t>
            </a:r>
            <a:r>
              <a:rPr lang="en-GB" b="1" i="0" u="none" strike="noStrike" dirty="0">
                <a:solidFill>
                  <a:srgbClr val="0A64D7"/>
                </a:solidFill>
                <a:effectLst/>
                <a:latin typeface="arial" panose="020B0604020202020204" pitchFamily="34" charset="0"/>
                <a:hlinkClick r:id="rId4" tooltip="View the commentary text for this item"/>
              </a:rPr>
              <a:t>F2</a:t>
            </a:r>
            <a:r>
              <a:rPr lang="en-GB" b="0" i="0" dirty="0">
                <a:solidFill>
                  <a:srgbClr val="1E1E1E"/>
                </a:solidFill>
                <a:effectLst/>
                <a:latin typeface="arial" panose="020B0604020202020204" pitchFamily="34" charset="0"/>
              </a:rPr>
              <a:t>or from which it can readily be produced in a visible and legible form</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if he has reasonable grounds for believing—</a:t>
            </a:r>
          </a:p>
          <a:p>
            <a:pPr algn="l"/>
            <a:r>
              <a:rPr lang="en-GB" b="0" i="0" dirty="0">
                <a:solidFill>
                  <a:srgbClr val="1E1E1E"/>
                </a:solidFill>
                <a:effectLst/>
                <a:latin typeface="arial" panose="020B0604020202020204" pitchFamily="34" charset="0"/>
              </a:rPr>
              <a:t>(a)that—</a:t>
            </a:r>
          </a:p>
          <a:p>
            <a:pPr algn="l"/>
            <a:r>
              <a:rPr lang="en-GB" b="0" i="0" dirty="0">
                <a:solidFill>
                  <a:srgbClr val="1E1E1E"/>
                </a:solidFill>
                <a:effectLst/>
                <a:latin typeface="arial" panose="020B0604020202020204" pitchFamily="34" charset="0"/>
              </a:rPr>
              <a:t>(</a:t>
            </a:r>
            <a:r>
              <a:rPr lang="en-GB" b="0" i="0" dirty="0" err="1">
                <a:solidFill>
                  <a:srgbClr val="1E1E1E"/>
                </a:solidFill>
                <a:effectLst/>
                <a:latin typeface="arial" panose="020B0604020202020204" pitchFamily="34" charset="0"/>
              </a:rPr>
              <a:t>i</a:t>
            </a:r>
            <a:r>
              <a:rPr lang="en-GB" b="0" i="0" dirty="0">
                <a:solidFill>
                  <a:srgbClr val="1E1E1E"/>
                </a:solidFill>
                <a:effectLst/>
                <a:latin typeface="arial" panose="020B0604020202020204" pitchFamily="34" charset="0"/>
              </a:rPr>
              <a:t>)it is evidence in relation to an offence which he is investigating or any other offence; or</a:t>
            </a:r>
          </a:p>
          <a:p>
            <a:pPr algn="l"/>
            <a:r>
              <a:rPr lang="en-GB" b="0" i="0" dirty="0">
                <a:solidFill>
                  <a:srgbClr val="1E1E1E"/>
                </a:solidFill>
                <a:effectLst/>
                <a:latin typeface="arial" panose="020B0604020202020204" pitchFamily="34" charset="0"/>
              </a:rPr>
              <a:t>(ii)it has been obtained in consequence of the commission of an offence; and</a:t>
            </a:r>
          </a:p>
          <a:p>
            <a:pPr algn="l"/>
            <a:r>
              <a:rPr lang="en-GB" b="0" i="0" dirty="0">
                <a:solidFill>
                  <a:srgbClr val="1E1E1E"/>
                </a:solidFill>
                <a:effectLst/>
                <a:latin typeface="arial" panose="020B0604020202020204" pitchFamily="34" charset="0"/>
              </a:rPr>
              <a:t>(b)that it is necessary to do so in order to prevent it being concealed, lost, tampered with or destroyed.</a:t>
            </a:r>
          </a:p>
          <a:p>
            <a:pPr algn="l"/>
            <a:r>
              <a:rPr lang="en-GB" b="0" i="0" dirty="0">
                <a:solidFill>
                  <a:srgbClr val="1E1E1E"/>
                </a:solidFill>
                <a:effectLst/>
                <a:latin typeface="arial" panose="020B0604020202020204" pitchFamily="34" charset="0"/>
              </a:rPr>
              <a:t>(5)The powers conferred by this section are in addition to any power otherwise conferred.</a:t>
            </a:r>
          </a:p>
          <a:p>
            <a:pPr algn="l"/>
            <a:r>
              <a:rPr lang="en-GB" b="0" i="0" dirty="0">
                <a:solidFill>
                  <a:srgbClr val="1E1E1E"/>
                </a:solidFill>
                <a:effectLst/>
                <a:latin typeface="arial" panose="020B0604020202020204" pitchFamily="34" charset="0"/>
              </a:rPr>
              <a:t>(6)No power of seizure conferred on a constable under any enactment (including an enactment contained in an Act passed after this Act) is to be taken to authorise the seizure of an item which the constable exercising the power has reasonable grounds for believing to be subject to legal privilege.</a:t>
            </a:r>
          </a:p>
          <a:p>
            <a:endParaRPr lang="en-GB" dirty="0"/>
          </a:p>
        </p:txBody>
      </p:sp>
      <p:sp>
        <p:nvSpPr>
          <p:cNvPr id="4" name="Slide Number Placeholder 3"/>
          <p:cNvSpPr>
            <a:spLocks noGrp="1"/>
          </p:cNvSpPr>
          <p:nvPr>
            <p:ph type="sldNum" sz="quarter" idx="5"/>
          </p:nvPr>
        </p:nvSpPr>
        <p:spPr/>
        <p:txBody>
          <a:bodyPr/>
          <a:lstStyle/>
          <a:p>
            <a:fld id="{47FE2B44-36DE-48F0-A79A-C59542398F4C}" type="slidenum">
              <a:rPr lang="en-GB" smtClean="0"/>
              <a:t>15</a:t>
            </a:fld>
            <a:endParaRPr lang="en-GB"/>
          </a:p>
        </p:txBody>
      </p:sp>
    </p:spTree>
    <p:extLst>
      <p:ext uri="{BB962C8B-B14F-4D97-AF65-F5344CB8AC3E}">
        <p14:creationId xmlns:p14="http://schemas.microsoft.com/office/powerpoint/2010/main" val="1390455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03CA9F-8ED1-40B6-9E69-0691F981A52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242478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03CA9F-8ED1-40B6-9E69-0691F981A52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1629387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hade val="82000"/>
                  </a:schemeClr>
                </a:solidFill>
              </a:defRPr>
            </a:lvl1pPr>
            <a:lvl2pPr marL="457200" indent="0">
              <a:buNone/>
              <a:defRPr sz="2000">
                <a:solidFill>
                  <a:schemeClr val="tx1">
                    <a:shade val="82000"/>
                  </a:schemeClr>
                </a:solidFill>
              </a:defRPr>
            </a:lvl2pPr>
            <a:lvl3pPr marL="914400" indent="0">
              <a:buNone/>
              <a:defRPr sz="1800">
                <a:solidFill>
                  <a:schemeClr val="tx1">
                    <a:shade val="82000"/>
                  </a:schemeClr>
                </a:solidFill>
              </a:defRPr>
            </a:lvl3pPr>
            <a:lvl4pPr marL="1371600" indent="0">
              <a:buNone/>
              <a:defRPr sz="1600">
                <a:solidFill>
                  <a:schemeClr val="tx1">
                    <a:shade val="82000"/>
                  </a:schemeClr>
                </a:solidFill>
              </a:defRPr>
            </a:lvl4pPr>
            <a:lvl5pPr marL="1828800" indent="0">
              <a:buNone/>
              <a:defRPr sz="1600">
                <a:solidFill>
                  <a:schemeClr val="tx1">
                    <a:shade val="82000"/>
                  </a:schemeClr>
                </a:solidFill>
              </a:defRPr>
            </a:lvl5pPr>
            <a:lvl6pPr marL="2286000" indent="0">
              <a:buNone/>
              <a:defRPr sz="1600">
                <a:solidFill>
                  <a:schemeClr val="tx1">
                    <a:shade val="82000"/>
                  </a:schemeClr>
                </a:solidFill>
              </a:defRPr>
            </a:lvl6pPr>
            <a:lvl7pPr marL="2743200" indent="0">
              <a:buNone/>
              <a:defRPr sz="1600">
                <a:solidFill>
                  <a:schemeClr val="tx1">
                    <a:shade val="82000"/>
                  </a:schemeClr>
                </a:solidFill>
              </a:defRPr>
            </a:lvl7pPr>
            <a:lvl8pPr marL="3200400" indent="0">
              <a:buNone/>
              <a:defRPr sz="1600">
                <a:solidFill>
                  <a:schemeClr val="tx1">
                    <a:shade val="82000"/>
                  </a:schemeClr>
                </a:solidFill>
              </a:defRPr>
            </a:lvl8pPr>
            <a:lvl9pPr marL="3657600" indent="0">
              <a:buNone/>
              <a:defRPr sz="1600">
                <a:solidFill>
                  <a:schemeClr val="tx1">
                    <a:shade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03CA9F-8ED1-40B6-9E69-0691F981A52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425656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903CA9F-8ED1-40B6-9E69-0691F981A520}" type="datetimeFigureOut">
              <a:rPr lang="en-GB" smtClean="0"/>
              <a:t>13/02/2025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54382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03CA9F-8ED1-40B6-9E69-0691F981A520}" type="datetimeFigureOut">
              <a:rPr lang="en-GB" smtClean="0"/>
              <a:t>13/02/2025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332840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903CA9F-8ED1-40B6-9E69-0691F981A520}" type="datetimeFigureOut">
              <a:rPr lang="en-GB" smtClean="0"/>
              <a:t>13/02/2025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454723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03CA9F-8ED1-40B6-9E69-0691F981A520}" type="datetimeFigureOut">
              <a:rPr lang="en-GB" smtClean="0"/>
              <a:t>13/02/2025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1029932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03CA9F-8ED1-40B6-9E69-0691F981A520}" type="datetimeFigureOut">
              <a:rPr lang="en-GB" smtClean="0"/>
              <a:t>13/02/2025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3990526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03CA9F-8ED1-40B6-9E69-0691F981A520}" type="datetimeFigureOut">
              <a:rPr lang="en-GB" smtClean="0"/>
              <a:t>13/02/2025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2425698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03CA9F-8ED1-40B6-9E69-0691F981A52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1585873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03CA9F-8ED1-40B6-9E69-0691F981A52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9CD37-6B63-496E-81C6-B5B61379CC5C}" type="slidenum">
              <a:rPr lang="en-GB" smtClean="0"/>
              <a:t>‹#›</a:t>
            </a:fld>
            <a:endParaRPr lang="en-GB"/>
          </a:p>
        </p:txBody>
      </p:sp>
    </p:spTree>
    <p:extLst>
      <p:ext uri="{BB962C8B-B14F-4D97-AF65-F5344CB8AC3E}">
        <p14:creationId xmlns:p14="http://schemas.microsoft.com/office/powerpoint/2010/main" val="3969961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hade val="82000"/>
                  </a:schemeClr>
                </a:solidFill>
              </a:defRPr>
            </a:lvl1pPr>
          </a:lstStyle>
          <a:p>
            <a:fld id="{D903CA9F-8ED1-40B6-9E69-0691F981A520}" type="datetimeFigureOut">
              <a:rPr lang="en-GB" smtClean="0"/>
              <a:t>13/02/2025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hade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hade val="82000"/>
                  </a:schemeClr>
                </a:solidFill>
              </a:defRPr>
            </a:lvl1pPr>
          </a:lstStyle>
          <a:p>
            <a:fld id="{E0B9CD37-6B63-496E-81C6-B5B61379CC5C}" type="slidenum">
              <a:rPr lang="en-GB" smtClean="0"/>
              <a:t>‹#›</a:t>
            </a:fld>
            <a:endParaRPr lang="en-GB"/>
          </a:p>
        </p:txBody>
      </p:sp>
    </p:spTree>
    <p:extLst>
      <p:ext uri="{BB962C8B-B14F-4D97-AF65-F5344CB8AC3E}">
        <p14:creationId xmlns:p14="http://schemas.microsoft.com/office/powerpoint/2010/main" val="34138600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college.police.uk/app/public-order-public-safety/legal-framework-and-legislation"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pace-code-g-2012/pace-code-g-2012-accessible"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577FF9-3543-4875-815D-3D87BD8A20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C1BF1336-CF63-90B3-DD8B-92647D0D416F}"/>
              </a:ext>
            </a:extLst>
          </p:cNvPr>
          <p:cNvSpPr>
            <a:spLocks noGrp="1"/>
          </p:cNvSpPr>
          <p:nvPr>
            <p:ph type="ctrTitle"/>
          </p:nvPr>
        </p:nvSpPr>
        <p:spPr>
          <a:xfrm>
            <a:off x="874815" y="798703"/>
            <a:ext cx="5221185" cy="3072015"/>
          </a:xfrm>
        </p:spPr>
        <p:txBody>
          <a:bodyPr anchor="b">
            <a:normAutofit/>
          </a:bodyPr>
          <a:lstStyle/>
          <a:p>
            <a:r>
              <a:rPr lang="en-GB"/>
              <a:t>Police Powers</a:t>
            </a:r>
          </a:p>
        </p:txBody>
      </p:sp>
      <p:sp>
        <p:nvSpPr>
          <p:cNvPr id="3" name="Subtitle 2">
            <a:extLst>
              <a:ext uri="{FF2B5EF4-FFF2-40B4-BE49-F238E27FC236}">
                <a16:creationId xmlns:a16="http://schemas.microsoft.com/office/drawing/2014/main" id="{D15B082F-D7B2-AE48-701F-3BC4E6FA1569}"/>
              </a:ext>
            </a:extLst>
          </p:cNvPr>
          <p:cNvSpPr>
            <a:spLocks noGrp="1"/>
          </p:cNvSpPr>
          <p:nvPr>
            <p:ph type="subTitle" idx="1"/>
          </p:nvPr>
        </p:nvSpPr>
        <p:spPr>
          <a:xfrm>
            <a:off x="870148" y="3962792"/>
            <a:ext cx="5221185" cy="2102108"/>
          </a:xfrm>
        </p:spPr>
        <p:txBody>
          <a:bodyPr anchor="t">
            <a:normAutofit/>
          </a:bodyPr>
          <a:lstStyle/>
          <a:p>
            <a:r>
              <a:rPr lang="en-GB"/>
              <a:t>Arrest</a:t>
            </a:r>
          </a:p>
          <a:p>
            <a:r>
              <a:rPr lang="en-GB"/>
              <a:t>Search</a:t>
            </a:r>
          </a:p>
          <a:p>
            <a:r>
              <a:rPr lang="en-GB"/>
              <a:t>Seize</a:t>
            </a:r>
          </a:p>
        </p:txBody>
      </p:sp>
      <p:sp>
        <p:nvSpPr>
          <p:cNvPr id="12" name="Freeform: Shape 11">
            <a:extLst>
              <a:ext uri="{FF2B5EF4-FFF2-40B4-BE49-F238E27FC236}">
                <a16:creationId xmlns:a16="http://schemas.microsoft.com/office/drawing/2014/main" id="{F5569EEC-E12F-4856-B407-02B2813A4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04059"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CF860788-3A6A-45A3-B3F1-06F159665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7336"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E8F83A1F-9CA5-94A2-C666-F3AB330ED45C}"/>
              </a:ext>
            </a:extLst>
          </p:cNvPr>
          <p:cNvPicPr>
            <a:picLocks noChangeAspect="1"/>
          </p:cNvPicPr>
          <p:nvPr/>
        </p:nvPicPr>
        <p:blipFill>
          <a:blip r:embed="rId2"/>
          <a:srcRect l="14236" r="15505"/>
          <a:stretch/>
        </p:blipFill>
        <p:spPr>
          <a:xfrm>
            <a:off x="7093036" y="1209578"/>
            <a:ext cx="4055917" cy="4055897"/>
          </a:xfrm>
          <a:custGeom>
            <a:avLst/>
            <a:gdLst/>
            <a:ahLst/>
            <a:cxnLst/>
            <a:rect l="l" t="t" r="r" b="b"/>
            <a:pathLst>
              <a:path w="4579832" h="5347063">
                <a:moveTo>
                  <a:pt x="106985" y="0"/>
                </a:moveTo>
                <a:lnTo>
                  <a:pt x="4472847" y="0"/>
                </a:lnTo>
                <a:cubicBezTo>
                  <a:pt x="4531933" y="0"/>
                  <a:pt x="4579832" y="47899"/>
                  <a:pt x="4579832" y="106985"/>
                </a:cubicBezTo>
                <a:lnTo>
                  <a:pt x="4579832" y="5240078"/>
                </a:lnTo>
                <a:cubicBezTo>
                  <a:pt x="4579832" y="5299164"/>
                  <a:pt x="4531933" y="5347063"/>
                  <a:pt x="4472847" y="5347063"/>
                </a:cubicBezTo>
                <a:lnTo>
                  <a:pt x="106985" y="5347063"/>
                </a:lnTo>
                <a:cubicBezTo>
                  <a:pt x="47899" y="5347063"/>
                  <a:pt x="0" y="5299164"/>
                  <a:pt x="0" y="5240078"/>
                </a:cubicBezTo>
                <a:lnTo>
                  <a:pt x="0" y="106985"/>
                </a:lnTo>
                <a:cubicBezTo>
                  <a:pt x="0" y="47899"/>
                  <a:pt x="47899" y="0"/>
                  <a:pt x="106985" y="0"/>
                </a:cubicBezTo>
                <a:close/>
              </a:path>
            </a:pathLst>
          </a:custGeom>
        </p:spPr>
      </p:pic>
      <p:sp>
        <p:nvSpPr>
          <p:cNvPr id="7" name="Freeform: Shape 6">
            <a:extLst>
              <a:ext uri="{FF2B5EF4-FFF2-40B4-BE49-F238E27FC236}">
                <a16:creationId xmlns:a16="http://schemas.microsoft.com/office/drawing/2014/main" id="{DF1E3393-B852-4883-B778-ED3525112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32259"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Freeform: Shape 7">
            <a:extLst>
              <a:ext uri="{FF2B5EF4-FFF2-40B4-BE49-F238E27FC236}">
                <a16:creationId xmlns:a16="http://schemas.microsoft.com/office/drawing/2014/main" id="{39853D09-4205-4CC7-83EB-288E886AC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440"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0D040B79-3E73-4A31-840D-D6B9C9FDF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7511"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156C6AE5-3F8B-42AC-9EA4-1B686A11E9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3820" y="5835650"/>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6821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025EFD5-738C-41B9-87FE-0C00E211BD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a:extLst>
              <a:ext uri="{FF2B5EF4-FFF2-40B4-BE49-F238E27FC236}">
                <a16:creationId xmlns:a16="http://schemas.microsoft.com/office/drawing/2014/main" id="{FBBBC2E2-84C4-4F3F-09EC-DD9FE61A96D4}"/>
              </a:ext>
            </a:extLst>
          </p:cNvPr>
          <p:cNvPicPr>
            <a:picLocks noChangeAspect="1"/>
          </p:cNvPicPr>
          <p:nvPr/>
        </p:nvPicPr>
        <p:blipFill>
          <a:blip r:embed="rId2"/>
          <a:srcRect l="37294" r="7595" b="1"/>
          <a:stretch/>
        </p:blipFill>
        <p:spPr>
          <a:xfrm>
            <a:off x="858284" y="1165109"/>
            <a:ext cx="4261337" cy="435133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02BEB1A-54F1-56D3-3840-4DDA4B5EB17D}"/>
              </a:ext>
            </a:extLst>
          </p:cNvPr>
          <p:cNvSpPr>
            <a:spLocks noGrp="1"/>
          </p:cNvSpPr>
          <p:nvPr>
            <p:ph type="title"/>
          </p:nvPr>
        </p:nvSpPr>
        <p:spPr>
          <a:xfrm>
            <a:off x="5827048" y="444272"/>
            <a:ext cx="5721484" cy="1325563"/>
          </a:xfrm>
        </p:spPr>
        <p:txBody>
          <a:bodyPr>
            <a:normAutofit/>
          </a:bodyPr>
          <a:lstStyle/>
          <a:p>
            <a:r>
              <a:rPr lang="en-GB"/>
              <a:t>Attestation</a:t>
            </a:r>
          </a:p>
        </p:txBody>
      </p:sp>
      <p:sp>
        <p:nvSpPr>
          <p:cNvPr id="3" name="Content Placeholder 2">
            <a:extLst>
              <a:ext uri="{FF2B5EF4-FFF2-40B4-BE49-F238E27FC236}">
                <a16:creationId xmlns:a16="http://schemas.microsoft.com/office/drawing/2014/main" id="{1037FBCC-1B0C-1978-EA05-E7A678AE208B}"/>
              </a:ext>
            </a:extLst>
          </p:cNvPr>
          <p:cNvSpPr>
            <a:spLocks noGrp="1"/>
          </p:cNvSpPr>
          <p:nvPr>
            <p:ph idx="1"/>
          </p:nvPr>
        </p:nvSpPr>
        <p:spPr>
          <a:xfrm>
            <a:off x="5827048" y="1904772"/>
            <a:ext cx="5721484" cy="4351338"/>
          </a:xfrm>
        </p:spPr>
        <p:txBody>
          <a:bodyPr>
            <a:normAutofit/>
          </a:bodyPr>
          <a:lstStyle/>
          <a:p>
            <a:r>
              <a:rPr lang="en-GB"/>
              <a:t>For officers to have the full powers of a constable they must be sworn in by a Justice of the peace.</a:t>
            </a:r>
          </a:p>
          <a:p>
            <a:endParaRPr lang="en-GB"/>
          </a:p>
          <a:p>
            <a:endParaRPr lang="en-GB"/>
          </a:p>
          <a:p>
            <a:endParaRPr lang="en-GB"/>
          </a:p>
          <a:p>
            <a:r>
              <a:rPr lang="en-GB"/>
              <a:t>S. 29 Schedule 4 The Police Act 1996.</a:t>
            </a:r>
          </a:p>
        </p:txBody>
      </p:sp>
    </p:spTree>
    <p:extLst>
      <p:ext uri="{BB962C8B-B14F-4D97-AF65-F5344CB8AC3E}">
        <p14:creationId xmlns:p14="http://schemas.microsoft.com/office/powerpoint/2010/main" val="670452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CC080AB-71E5-8F49-FC34-24D8CE96B789}"/>
              </a:ext>
            </a:extLst>
          </p:cNvPr>
          <p:cNvPicPr>
            <a:picLocks noChangeAspect="1"/>
          </p:cNvPicPr>
          <p:nvPr/>
        </p:nvPicPr>
        <p:blipFill>
          <a:blip r:embed="rId2"/>
          <a:stretch>
            <a:fillRect/>
          </a:stretch>
        </p:blipFill>
        <p:spPr>
          <a:xfrm>
            <a:off x="631359" y="1069240"/>
            <a:ext cx="10843065" cy="4764015"/>
          </a:xfrm>
          <a:prstGeom prst="rect">
            <a:avLst/>
          </a:prstGeom>
        </p:spPr>
      </p:pic>
    </p:spTree>
    <p:extLst>
      <p:ext uri="{BB962C8B-B14F-4D97-AF65-F5344CB8AC3E}">
        <p14:creationId xmlns:p14="http://schemas.microsoft.com/office/powerpoint/2010/main" val="291368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D40F6-CE86-BDBF-9C22-6AE55386F502}"/>
              </a:ext>
            </a:extLst>
          </p:cNvPr>
          <p:cNvSpPr>
            <a:spLocks noGrp="1"/>
          </p:cNvSpPr>
          <p:nvPr>
            <p:ph type="title"/>
          </p:nvPr>
        </p:nvSpPr>
        <p:spPr>
          <a:xfrm>
            <a:off x="8829675" y="1641752"/>
            <a:ext cx="2543173" cy="1323439"/>
          </a:xfrm>
        </p:spPr>
        <p:txBody>
          <a:bodyPr anchor="t">
            <a:normAutofit/>
          </a:bodyPr>
          <a:lstStyle/>
          <a:p>
            <a:r>
              <a:rPr lang="en-GB" sz="4000" dirty="0">
                <a:solidFill>
                  <a:schemeClr val="bg1"/>
                </a:solidFill>
              </a:rPr>
              <a:t>The </a:t>
            </a:r>
            <a:r>
              <a:rPr lang="en-GB" sz="4000" dirty="0" err="1">
                <a:solidFill>
                  <a:schemeClr val="bg1"/>
                </a:solidFill>
              </a:rPr>
              <a:t>Peelian</a:t>
            </a:r>
            <a:r>
              <a:rPr lang="en-GB" sz="4000" dirty="0">
                <a:solidFill>
                  <a:schemeClr val="bg1"/>
                </a:solidFill>
              </a:rPr>
              <a:t> Principles:</a:t>
            </a:r>
          </a:p>
        </p:txBody>
      </p:sp>
      <p:pic>
        <p:nvPicPr>
          <p:cNvPr id="5" name="Content Placeholder 4">
            <a:extLst>
              <a:ext uri="{FF2B5EF4-FFF2-40B4-BE49-F238E27FC236}">
                <a16:creationId xmlns:a16="http://schemas.microsoft.com/office/drawing/2014/main" id="{7B627E18-7473-CF64-A40F-86091112B555}"/>
              </a:ext>
            </a:extLst>
          </p:cNvPr>
          <p:cNvPicPr>
            <a:picLocks noChangeAspect="1"/>
          </p:cNvPicPr>
          <p:nvPr/>
        </p:nvPicPr>
        <p:blipFill>
          <a:blip r:embed="rId2"/>
          <a:stretch>
            <a:fillRect/>
          </a:stretch>
        </p:blipFill>
        <p:spPr>
          <a:xfrm>
            <a:off x="127791" y="35718"/>
            <a:ext cx="8701883" cy="6786563"/>
          </a:xfrm>
          <a:prstGeom prst="rect">
            <a:avLst/>
          </a:prstGeom>
        </p:spPr>
      </p:pic>
    </p:spTree>
    <p:extLst>
      <p:ext uri="{BB962C8B-B14F-4D97-AF65-F5344CB8AC3E}">
        <p14:creationId xmlns:p14="http://schemas.microsoft.com/office/powerpoint/2010/main" val="4050842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8FC592F-5B56-E8D5-A145-917FD51C25B6}"/>
              </a:ext>
            </a:extLst>
          </p:cNvPr>
          <p:cNvPicPr>
            <a:picLocks noChangeAspect="1"/>
          </p:cNvPicPr>
          <p:nvPr/>
        </p:nvPicPr>
        <p:blipFill>
          <a:blip r:embed="rId2"/>
          <a:stretch>
            <a:fillRect/>
          </a:stretch>
        </p:blipFill>
        <p:spPr>
          <a:xfrm>
            <a:off x="214313" y="164307"/>
            <a:ext cx="6767509" cy="6565106"/>
          </a:xfrm>
          <a:prstGeom prst="rect">
            <a:avLst/>
          </a:prstGeom>
        </p:spPr>
      </p:pic>
      <p:pic>
        <p:nvPicPr>
          <p:cNvPr id="7" name="Content Placeholder 6">
            <a:extLst>
              <a:ext uri="{FF2B5EF4-FFF2-40B4-BE49-F238E27FC236}">
                <a16:creationId xmlns:a16="http://schemas.microsoft.com/office/drawing/2014/main" id="{091B8BD7-3589-5E5A-D3C9-F5D909205314}"/>
              </a:ext>
            </a:extLst>
          </p:cNvPr>
          <p:cNvPicPr>
            <a:picLocks noGrp="1" noChangeAspect="1"/>
          </p:cNvPicPr>
          <p:nvPr>
            <p:ph idx="1"/>
          </p:nvPr>
        </p:nvPicPr>
        <p:blipFill>
          <a:blip r:embed="rId3"/>
          <a:stretch>
            <a:fillRect/>
          </a:stretch>
        </p:blipFill>
        <p:spPr>
          <a:xfrm>
            <a:off x="8214715" y="2378869"/>
            <a:ext cx="3315297" cy="3221832"/>
          </a:xfrm>
        </p:spPr>
      </p:pic>
    </p:spTree>
    <p:extLst>
      <p:ext uri="{BB962C8B-B14F-4D97-AF65-F5344CB8AC3E}">
        <p14:creationId xmlns:p14="http://schemas.microsoft.com/office/powerpoint/2010/main" val="3220248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A2D3FC7-1C0E-DC63-CAC0-70D166664282}"/>
              </a:ext>
            </a:extLst>
          </p:cNvPr>
          <p:cNvPicPr>
            <a:picLocks noChangeAspect="1"/>
          </p:cNvPicPr>
          <p:nvPr/>
        </p:nvPicPr>
        <p:blipFill>
          <a:blip r:embed="rId2"/>
          <a:stretch>
            <a:fillRect/>
          </a:stretch>
        </p:blipFill>
        <p:spPr>
          <a:xfrm>
            <a:off x="557214" y="528639"/>
            <a:ext cx="6300786" cy="5493542"/>
          </a:xfrm>
          <a:prstGeom prst="rect">
            <a:avLst/>
          </a:prstGeom>
        </p:spPr>
      </p:pic>
      <p:pic>
        <p:nvPicPr>
          <p:cNvPr id="6" name="Content Placeholder 6">
            <a:extLst>
              <a:ext uri="{FF2B5EF4-FFF2-40B4-BE49-F238E27FC236}">
                <a16:creationId xmlns:a16="http://schemas.microsoft.com/office/drawing/2014/main" id="{7C61249B-CD14-81B3-31CC-E10DDD5B20E8}"/>
              </a:ext>
            </a:extLst>
          </p:cNvPr>
          <p:cNvPicPr>
            <a:picLocks noGrp="1" noChangeAspect="1"/>
          </p:cNvPicPr>
          <p:nvPr>
            <p:ph idx="1"/>
          </p:nvPr>
        </p:nvPicPr>
        <p:blipFill>
          <a:blip r:embed="rId3"/>
          <a:stretch>
            <a:fillRect/>
          </a:stretch>
        </p:blipFill>
        <p:spPr>
          <a:xfrm>
            <a:off x="4414603" y="1857870"/>
            <a:ext cx="3362794" cy="4286848"/>
          </a:xfrm>
        </p:spPr>
      </p:pic>
    </p:spTree>
    <p:extLst>
      <p:ext uri="{BB962C8B-B14F-4D97-AF65-F5344CB8AC3E}">
        <p14:creationId xmlns:p14="http://schemas.microsoft.com/office/powerpoint/2010/main" val="1079599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5018-59AB-B98A-4AA0-25E4C850D360}"/>
              </a:ext>
            </a:extLst>
          </p:cNvPr>
          <p:cNvSpPr>
            <a:spLocks noGrp="1"/>
          </p:cNvSpPr>
          <p:nvPr>
            <p:ph type="title"/>
          </p:nvPr>
        </p:nvSpPr>
        <p:spPr/>
        <p:txBody>
          <a:bodyPr/>
          <a:lstStyle/>
          <a:p>
            <a:r>
              <a:rPr lang="en-GB" dirty="0"/>
              <a:t>Breach of the Peace</a:t>
            </a:r>
          </a:p>
        </p:txBody>
      </p:sp>
      <p:pic>
        <p:nvPicPr>
          <p:cNvPr id="5" name="Content Placeholder 4">
            <a:extLst>
              <a:ext uri="{FF2B5EF4-FFF2-40B4-BE49-F238E27FC236}">
                <a16:creationId xmlns:a16="http://schemas.microsoft.com/office/drawing/2014/main" id="{E27E8E13-34D5-0EEF-1E06-0D5509DB3F8B}"/>
              </a:ext>
            </a:extLst>
          </p:cNvPr>
          <p:cNvPicPr>
            <a:picLocks noGrp="1" noChangeAspect="1"/>
          </p:cNvPicPr>
          <p:nvPr>
            <p:ph idx="1"/>
          </p:nvPr>
        </p:nvPicPr>
        <p:blipFill>
          <a:blip r:embed="rId2"/>
          <a:stretch>
            <a:fillRect/>
          </a:stretch>
        </p:blipFill>
        <p:spPr>
          <a:xfrm>
            <a:off x="1271588" y="1825625"/>
            <a:ext cx="8272462" cy="4351338"/>
          </a:xfrm>
        </p:spPr>
      </p:pic>
      <p:sp>
        <p:nvSpPr>
          <p:cNvPr id="7" name="TextBox 6">
            <a:extLst>
              <a:ext uri="{FF2B5EF4-FFF2-40B4-BE49-F238E27FC236}">
                <a16:creationId xmlns:a16="http://schemas.microsoft.com/office/drawing/2014/main" id="{005F61C6-82C7-FBF2-C132-2337ABA61547}"/>
              </a:ext>
            </a:extLst>
          </p:cNvPr>
          <p:cNvSpPr txBox="1"/>
          <p:nvPr/>
        </p:nvSpPr>
        <p:spPr>
          <a:xfrm flipH="1">
            <a:off x="10046898" y="5273615"/>
            <a:ext cx="1978324" cy="400110"/>
          </a:xfrm>
          <a:prstGeom prst="rect">
            <a:avLst/>
          </a:prstGeom>
          <a:noFill/>
        </p:spPr>
        <p:txBody>
          <a:bodyPr wrap="square">
            <a:spAutoFit/>
          </a:bodyPr>
          <a:lstStyle/>
          <a:p>
            <a:r>
              <a:rPr lang="en-GB" sz="1000" dirty="0">
                <a:hlinkClick r:id="rId3"/>
              </a:rPr>
              <a:t>Legal framework and legislation | College of Policing</a:t>
            </a:r>
            <a:endParaRPr lang="en-GB" sz="1000" dirty="0"/>
          </a:p>
        </p:txBody>
      </p:sp>
    </p:spTree>
    <p:extLst>
      <p:ext uri="{BB962C8B-B14F-4D97-AF65-F5344CB8AC3E}">
        <p14:creationId xmlns:p14="http://schemas.microsoft.com/office/powerpoint/2010/main" val="3365268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DBF9368-19C5-C4BD-855D-2C746118B929}"/>
              </a:ext>
            </a:extLst>
          </p:cNvPr>
          <p:cNvPicPr>
            <a:picLocks noChangeAspect="1"/>
          </p:cNvPicPr>
          <p:nvPr/>
        </p:nvPicPr>
        <p:blipFill>
          <a:blip r:embed="rId2"/>
          <a:srcRect l="34159" r="21466"/>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8A7D6F-3CEA-26FD-6424-63D552D5DBB7}"/>
              </a:ext>
            </a:extLst>
          </p:cNvPr>
          <p:cNvSpPr>
            <a:spLocks noGrp="1"/>
          </p:cNvSpPr>
          <p:nvPr>
            <p:ph type="title"/>
          </p:nvPr>
        </p:nvSpPr>
        <p:spPr>
          <a:xfrm>
            <a:off x="6115317" y="405685"/>
            <a:ext cx="5464968" cy="1559301"/>
          </a:xfrm>
        </p:spPr>
        <p:txBody>
          <a:bodyPr>
            <a:normAutofit/>
          </a:bodyPr>
          <a:lstStyle/>
          <a:p>
            <a:r>
              <a:rPr lang="en-GB" sz="4000"/>
              <a:t>Arrests</a:t>
            </a:r>
          </a:p>
        </p:txBody>
      </p:sp>
      <p:sp>
        <p:nvSpPr>
          <p:cNvPr id="3" name="Content Placeholder 2">
            <a:extLst>
              <a:ext uri="{FF2B5EF4-FFF2-40B4-BE49-F238E27FC236}">
                <a16:creationId xmlns:a16="http://schemas.microsoft.com/office/drawing/2014/main" id="{4EEE8D79-977D-824C-3D81-43A35AAD67E4}"/>
              </a:ext>
            </a:extLst>
          </p:cNvPr>
          <p:cNvSpPr>
            <a:spLocks noGrp="1"/>
          </p:cNvSpPr>
          <p:nvPr>
            <p:ph idx="1"/>
          </p:nvPr>
        </p:nvSpPr>
        <p:spPr>
          <a:xfrm>
            <a:off x="6115317" y="2743200"/>
            <a:ext cx="5247340" cy="3496878"/>
          </a:xfrm>
        </p:spPr>
        <p:txBody>
          <a:bodyPr anchor="ctr">
            <a:normAutofit/>
          </a:bodyPr>
          <a:lstStyle/>
          <a:p>
            <a:r>
              <a:rPr lang="en-GB" sz="2000" b="0" i="0">
                <a:effectLst/>
                <a:latin typeface="GDS Transport"/>
              </a:rPr>
              <a:t>Section 24 of the Police and Criminal Evidence Act 1984 (as substituted by section 110 of the Serious Organised Crime and Police Act 2005) provides the statutory power for a constable to arrest without warrant for all offences. If the provisions of the Act and this Code are not observed, both the arrest and the conduct of any subsequent investigation may be open to question.</a:t>
            </a:r>
            <a:endParaRPr lang="en-GB" sz="2000"/>
          </a:p>
        </p:txBody>
      </p:sp>
    </p:spTree>
    <p:extLst>
      <p:ext uri="{BB962C8B-B14F-4D97-AF65-F5344CB8AC3E}">
        <p14:creationId xmlns:p14="http://schemas.microsoft.com/office/powerpoint/2010/main" val="3754341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76EE791-8EF0-02B8-AC59-221D21D2703A}"/>
              </a:ext>
            </a:extLst>
          </p:cNvPr>
          <p:cNvSpPr>
            <a:spLocks noGrp="1"/>
          </p:cNvSpPr>
          <p:nvPr>
            <p:ph idx="1"/>
          </p:nvPr>
        </p:nvSpPr>
        <p:spPr>
          <a:xfrm>
            <a:off x="4447308" y="591344"/>
            <a:ext cx="6906491" cy="5585619"/>
          </a:xfrm>
        </p:spPr>
        <p:txBody>
          <a:bodyPr anchor="ctr">
            <a:normAutofit/>
          </a:bodyPr>
          <a:lstStyle/>
          <a:p>
            <a:pPr>
              <a:spcBef>
                <a:spcPts val="1500"/>
              </a:spcBef>
              <a:spcAft>
                <a:spcPts val="1500"/>
              </a:spcAft>
            </a:pPr>
            <a:r>
              <a:rPr lang="en-GB" sz="2400" b="0" i="0">
                <a:effectLst/>
                <a:latin typeface="GDS Transport"/>
              </a:rPr>
              <a:t>A lawful arrest requires two elements:</a:t>
            </a:r>
          </a:p>
          <a:p>
            <a:pPr>
              <a:spcBef>
                <a:spcPts val="1500"/>
              </a:spcBef>
              <a:spcAft>
                <a:spcPts val="1500"/>
              </a:spcAft>
            </a:pPr>
            <a:r>
              <a:rPr lang="en-GB" sz="2400" b="0" i="0">
                <a:effectLst/>
                <a:latin typeface="GDS Transport"/>
              </a:rPr>
              <a:t>A person’s involvement or suspected involvement or attempted involvement in the commission of a criminal offence;</a:t>
            </a:r>
          </a:p>
          <a:p>
            <a:pPr>
              <a:spcBef>
                <a:spcPts val="1500"/>
              </a:spcBef>
              <a:spcAft>
                <a:spcPts val="1500"/>
              </a:spcAft>
            </a:pPr>
            <a:r>
              <a:rPr lang="en-GB" sz="2400" b="0" i="0">
                <a:effectLst/>
                <a:latin typeface="GDS Transport"/>
              </a:rPr>
              <a:t>AND</a:t>
            </a:r>
          </a:p>
          <a:p>
            <a:pPr>
              <a:spcBef>
                <a:spcPts val="1500"/>
              </a:spcBef>
              <a:spcAft>
                <a:spcPts val="1500"/>
              </a:spcAft>
            </a:pPr>
            <a:r>
              <a:rPr lang="en-GB" sz="2400" b="0" i="0">
                <a:effectLst/>
                <a:latin typeface="GDS Transport"/>
              </a:rPr>
              <a:t>Reasonable grounds for believing that the person’s arrest is necessary.</a:t>
            </a:r>
          </a:p>
          <a:p>
            <a:pPr>
              <a:spcBef>
                <a:spcPts val="1500"/>
              </a:spcBef>
              <a:spcAft>
                <a:spcPts val="375"/>
              </a:spcAft>
              <a:buFont typeface="Arial" panose="020B0604020202020204" pitchFamily="34" charset="0"/>
              <a:buChar char="•"/>
            </a:pPr>
            <a:r>
              <a:rPr lang="en-GB" sz="2400" b="0" i="0">
                <a:effectLst/>
                <a:latin typeface="GDS Transport"/>
              </a:rPr>
              <a:t>both elements must be satisfied, and</a:t>
            </a:r>
          </a:p>
          <a:p>
            <a:pPr>
              <a:spcBef>
                <a:spcPts val="1500"/>
              </a:spcBef>
              <a:spcAft>
                <a:spcPts val="375"/>
              </a:spcAft>
              <a:buFont typeface="Arial" panose="020B0604020202020204" pitchFamily="34" charset="0"/>
              <a:buChar char="•"/>
            </a:pPr>
            <a:r>
              <a:rPr lang="en-GB" sz="2400" b="0" i="0">
                <a:effectLst/>
                <a:latin typeface="GDS Transport"/>
              </a:rPr>
              <a:t>it can never be necessary to arrest a person unless there are reasonable grounds to suspect them of committing an offence.</a:t>
            </a:r>
          </a:p>
          <a:p>
            <a:endParaRPr lang="en-GB" sz="2400"/>
          </a:p>
        </p:txBody>
      </p:sp>
    </p:spTree>
    <p:extLst>
      <p:ext uri="{BB962C8B-B14F-4D97-AF65-F5344CB8AC3E}">
        <p14:creationId xmlns:p14="http://schemas.microsoft.com/office/powerpoint/2010/main" val="1889592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F0E18A0-79D4-6D9D-C294-2E89AF3F8C9C}"/>
              </a:ext>
            </a:extLst>
          </p:cNvPr>
          <p:cNvSpPr txBox="1"/>
          <p:nvPr/>
        </p:nvSpPr>
        <p:spPr>
          <a:xfrm>
            <a:off x="6513788" y="365125"/>
            <a:ext cx="4840010" cy="1807305"/>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100">
                <a:latin typeface="+mj-lt"/>
                <a:ea typeface="+mj-ea"/>
                <a:cs typeface="+mj-cs"/>
                <a:hlinkClick r:id="rId3"/>
              </a:rPr>
              <a:t>PACE Code G 2012 (accessible) - GOV.UK</a:t>
            </a:r>
            <a:endParaRPr lang="en-US" sz="4100">
              <a:latin typeface="+mj-lt"/>
              <a:ea typeface="+mj-ea"/>
              <a:cs typeface="+mj-cs"/>
            </a:endParaRPr>
          </a:p>
        </p:txBody>
      </p:sp>
      <p:pic>
        <p:nvPicPr>
          <p:cNvPr id="7" name="Picture 6">
            <a:extLst>
              <a:ext uri="{FF2B5EF4-FFF2-40B4-BE49-F238E27FC236}">
                <a16:creationId xmlns:a16="http://schemas.microsoft.com/office/drawing/2014/main" id="{6D955574-54D0-B0B7-65CC-3E01099821EB}"/>
              </a:ext>
            </a:extLst>
          </p:cNvPr>
          <p:cNvPicPr>
            <a:picLocks noChangeAspect="1"/>
          </p:cNvPicPr>
          <p:nvPr/>
        </p:nvPicPr>
        <p:blipFill>
          <a:blip r:embed="rId4"/>
          <a:srcRect l="31262" r="18569"/>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7EB6291D-3467-4D8D-61F3-9215BB1A4F50}"/>
              </a:ext>
            </a:extLst>
          </p:cNvPr>
          <p:cNvSpPr>
            <a:spLocks noGrp="1"/>
          </p:cNvSpPr>
          <p:nvPr>
            <p:ph idx="1"/>
          </p:nvPr>
        </p:nvSpPr>
        <p:spPr>
          <a:xfrm>
            <a:off x="6513788" y="2333297"/>
            <a:ext cx="4840010" cy="3843666"/>
          </a:xfrm>
        </p:spPr>
        <p:txBody>
          <a:bodyPr vert="horz" lIns="91440" tIns="45720" rIns="91440" bIns="45720" rtlCol="0">
            <a:normAutofit/>
          </a:bodyPr>
          <a:lstStyle/>
          <a:p>
            <a:r>
              <a:rPr lang="en-US" sz="2000" b="0" i="0">
                <a:effectLst/>
              </a:rPr>
              <a:t>The arrested person must be informed that they have been arrested, even if this fact is obvious, and of the relevant circumstances of the arrest in relation to both the above elements. The custody officer must be informed of these matters on arrival at the police station.</a:t>
            </a:r>
            <a:endParaRPr lang="en-US" sz="2000"/>
          </a:p>
        </p:txBody>
      </p:sp>
    </p:spTree>
    <p:extLst>
      <p:ext uri="{BB962C8B-B14F-4D97-AF65-F5344CB8AC3E}">
        <p14:creationId xmlns:p14="http://schemas.microsoft.com/office/powerpoint/2010/main" val="3874961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879DAB-4B51-F913-590C-9635E6BC409C}"/>
              </a:ext>
            </a:extLst>
          </p:cNvPr>
          <p:cNvSpPr>
            <a:spLocks noGrp="1"/>
          </p:cNvSpPr>
          <p:nvPr>
            <p:ph type="title"/>
          </p:nvPr>
        </p:nvSpPr>
        <p:spPr>
          <a:xfrm>
            <a:off x="1171074" y="1396686"/>
            <a:ext cx="3240506" cy="4064628"/>
          </a:xfrm>
        </p:spPr>
        <p:txBody>
          <a:bodyPr>
            <a:normAutofit/>
          </a:bodyPr>
          <a:lstStyle/>
          <a:p>
            <a:r>
              <a:rPr lang="en-GB">
                <a:solidFill>
                  <a:srgbClr val="FFFFFF"/>
                </a:solidFill>
              </a:rPr>
              <a:t>Stop and search</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D15403A-A007-E2B9-5B24-45361C968E79}"/>
              </a:ext>
            </a:extLst>
          </p:cNvPr>
          <p:cNvSpPr>
            <a:spLocks noGrp="1"/>
          </p:cNvSpPr>
          <p:nvPr>
            <p:ph idx="1"/>
          </p:nvPr>
        </p:nvSpPr>
        <p:spPr>
          <a:xfrm>
            <a:off x="5370153" y="1526033"/>
            <a:ext cx="5536397" cy="3935281"/>
          </a:xfrm>
        </p:spPr>
        <p:txBody>
          <a:bodyPr>
            <a:normAutofit/>
          </a:bodyPr>
          <a:lstStyle/>
          <a:p>
            <a:r>
              <a:rPr lang="en-GB" sz="2400" b="0" i="0">
                <a:effectLst/>
                <a:latin typeface="Public Sans"/>
              </a:rPr>
              <a:t>Under section 1 of PACE, a police constable may stop, detain, and search any person or vehicle in a public place, as long as the officer has ‘reasonable grounds’ for suspecting that they will find stolen or prohibited articles — such as drugs, a weapon, stolen property, prohibited fireworks, or something that could be used to commit a crime. Being stopped and searched does not mean you are being arrested.</a:t>
            </a:r>
            <a:endParaRPr lang="en-GB" sz="2400"/>
          </a:p>
        </p:txBody>
      </p:sp>
    </p:spTree>
    <p:extLst>
      <p:ext uri="{BB962C8B-B14F-4D97-AF65-F5344CB8AC3E}">
        <p14:creationId xmlns:p14="http://schemas.microsoft.com/office/powerpoint/2010/main" val="1445832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A92A99-ADE8-51A6-2B37-F8C0ED574822}"/>
              </a:ext>
            </a:extLst>
          </p:cNvPr>
          <p:cNvSpPr>
            <a:spLocks noGrp="1"/>
          </p:cNvSpPr>
          <p:nvPr>
            <p:ph type="title"/>
          </p:nvPr>
        </p:nvSpPr>
        <p:spPr>
          <a:xfrm>
            <a:off x="956826" y="1112969"/>
            <a:ext cx="3937298" cy="4166010"/>
          </a:xfrm>
        </p:spPr>
        <p:txBody>
          <a:bodyPr>
            <a:normAutofit/>
          </a:bodyPr>
          <a:lstStyle/>
          <a:p>
            <a:endParaRPr lang="en-GB">
              <a:solidFill>
                <a:srgbClr val="FFFFFF"/>
              </a:solidFill>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B5B66A16-4DAB-1C7C-DD5C-E5351FB7DB6C}"/>
              </a:ext>
            </a:extLst>
          </p:cNvPr>
          <p:cNvSpPr>
            <a:spLocks noGrp="1"/>
          </p:cNvSpPr>
          <p:nvPr>
            <p:ph idx="1"/>
          </p:nvPr>
        </p:nvSpPr>
        <p:spPr>
          <a:xfrm>
            <a:off x="6096000" y="820880"/>
            <a:ext cx="5257799" cy="4889350"/>
          </a:xfrm>
        </p:spPr>
        <p:txBody>
          <a:bodyPr anchor="t">
            <a:normAutofit/>
          </a:bodyPr>
          <a:lstStyle/>
          <a:p>
            <a:r>
              <a:rPr lang="en-GB" b="0" i="0">
                <a:effectLst/>
                <a:latin typeface="Google Sans"/>
              </a:rPr>
              <a:t>s. 23 Misuse of Drugs Act 1971 provides police with the power to search persons for controlled drugs and detain for the purpose of search if they have reasonable cause to suspect unlawful possession.</a:t>
            </a:r>
            <a:endParaRPr lang="en-GB"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820252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CB86D1-97F7-E155-D4E5-35E7EB16D925}"/>
              </a:ext>
            </a:extLst>
          </p:cNvPr>
          <p:cNvSpPr>
            <a:spLocks noGrp="1"/>
          </p:cNvSpPr>
          <p:nvPr>
            <p:ph type="title"/>
          </p:nvPr>
        </p:nvSpPr>
        <p:spPr>
          <a:xfrm>
            <a:off x="1171074" y="1396686"/>
            <a:ext cx="3240506" cy="4064628"/>
          </a:xfrm>
        </p:spPr>
        <p:txBody>
          <a:bodyPr>
            <a:normAutofit/>
          </a:bodyPr>
          <a:lstStyle/>
          <a:p>
            <a:r>
              <a:rPr lang="en-GB" b="0" i="0">
                <a:solidFill>
                  <a:srgbClr val="FFFFFF"/>
                </a:solidFill>
                <a:effectLst/>
                <a:latin typeface="Google Sans"/>
              </a:rPr>
              <a:t>Terrorism Act 2000</a:t>
            </a:r>
            <a:br>
              <a:rPr lang="en-GB" b="0" i="0">
                <a:solidFill>
                  <a:srgbClr val="FFFFFF"/>
                </a:solidFill>
                <a:effectLst/>
                <a:latin typeface="Google Sans"/>
              </a:rPr>
            </a:br>
            <a:endParaRPr lang="en-GB">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040E14F-B1FA-C302-7B67-B0CD4A0BAFED}"/>
              </a:ext>
            </a:extLst>
          </p:cNvPr>
          <p:cNvSpPr>
            <a:spLocks noGrp="1"/>
          </p:cNvSpPr>
          <p:nvPr>
            <p:ph idx="1"/>
          </p:nvPr>
        </p:nvSpPr>
        <p:spPr>
          <a:xfrm>
            <a:off x="5370153" y="1526033"/>
            <a:ext cx="5536397" cy="3935281"/>
          </a:xfrm>
        </p:spPr>
        <p:txBody>
          <a:bodyPr>
            <a:normAutofit/>
          </a:bodyPr>
          <a:lstStyle/>
          <a:p>
            <a:r>
              <a:rPr lang="en-GB" b="0" i="0">
                <a:effectLst/>
                <a:latin typeface="Google Sans"/>
              </a:rPr>
              <a:t>Section 43</a:t>
            </a:r>
            <a:endParaRPr lang="en-GB">
              <a:latin typeface="Google Sans"/>
            </a:endParaRPr>
          </a:p>
          <a:p>
            <a:r>
              <a:rPr lang="en-GB" b="0" i="0">
                <a:effectLst/>
                <a:latin typeface="Google Sans"/>
              </a:rPr>
              <a:t>Officers have the power to stop and search a person who they reasonably suspect to be a terrorist. The purpose of the stop and search is to discover whether that person has in their possession anything which may constitute evidence that they are a terrorist.</a:t>
            </a:r>
            <a:endParaRPr lang="en-GB" dirty="0"/>
          </a:p>
        </p:txBody>
      </p:sp>
    </p:spTree>
    <p:extLst>
      <p:ext uri="{BB962C8B-B14F-4D97-AF65-F5344CB8AC3E}">
        <p14:creationId xmlns:p14="http://schemas.microsoft.com/office/powerpoint/2010/main" val="1648117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0B3046-5C6A-F206-8027-C67F4A19A044}"/>
              </a:ext>
            </a:extLst>
          </p:cNvPr>
          <p:cNvSpPr>
            <a:spLocks noGrp="1"/>
          </p:cNvSpPr>
          <p:nvPr>
            <p:ph type="title"/>
          </p:nvPr>
        </p:nvSpPr>
        <p:spPr>
          <a:xfrm>
            <a:off x="1389278" y="1233241"/>
            <a:ext cx="3240506" cy="4064628"/>
          </a:xfrm>
        </p:spPr>
        <p:txBody>
          <a:bodyPr>
            <a:normAutofit/>
          </a:bodyPr>
          <a:lstStyle/>
          <a:p>
            <a:r>
              <a:rPr lang="en-GB">
                <a:solidFill>
                  <a:srgbClr val="FFFFFF"/>
                </a:solidFill>
              </a:rPr>
              <a:t>Criminal Justice and Public Order Act 1994 (CJPO).</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00739B5-B384-DBE6-103D-660F7CE95195}"/>
              </a:ext>
            </a:extLst>
          </p:cNvPr>
          <p:cNvSpPr>
            <a:spLocks noGrp="1"/>
          </p:cNvSpPr>
          <p:nvPr>
            <p:ph idx="1"/>
          </p:nvPr>
        </p:nvSpPr>
        <p:spPr>
          <a:xfrm>
            <a:off x="6096000" y="820880"/>
            <a:ext cx="5257799" cy="4889350"/>
          </a:xfrm>
        </p:spPr>
        <p:txBody>
          <a:bodyPr anchor="t">
            <a:normAutofit/>
          </a:bodyPr>
          <a:lstStyle/>
          <a:p>
            <a:r>
              <a:rPr lang="en-GB" b="0" i="0">
                <a:effectLst/>
                <a:latin typeface="Google Sans"/>
              </a:rPr>
              <a:t> s. 60 Criminal Justice and Public Order (CJPO) Act 1994 are specifically used to prevent and detect the carrying of dangerous instruments or offensive weapons.</a:t>
            </a:r>
            <a:endParaRPr lang="en-GB"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940270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AB79AD-7115-4319-88B6-CE569BF2712D}"/>
              </a:ext>
            </a:extLst>
          </p:cNvPr>
          <p:cNvSpPr>
            <a:spLocks noGrp="1"/>
          </p:cNvSpPr>
          <p:nvPr>
            <p:ph type="title"/>
          </p:nvPr>
        </p:nvSpPr>
        <p:spPr>
          <a:xfrm>
            <a:off x="956826" y="1112969"/>
            <a:ext cx="3937298" cy="4166010"/>
          </a:xfrm>
        </p:spPr>
        <p:txBody>
          <a:bodyPr>
            <a:normAutofit/>
          </a:bodyPr>
          <a:lstStyle/>
          <a:p>
            <a:r>
              <a:rPr lang="en-GB">
                <a:solidFill>
                  <a:srgbClr val="FFFFFF"/>
                </a:solidFill>
              </a:rPr>
              <a:t>Section 19 of PACE</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6A2D8A8-8340-CC57-2D53-5CEAD8BC57FD}"/>
              </a:ext>
            </a:extLst>
          </p:cNvPr>
          <p:cNvSpPr>
            <a:spLocks noGrp="1"/>
          </p:cNvSpPr>
          <p:nvPr>
            <p:ph idx="1"/>
          </p:nvPr>
        </p:nvSpPr>
        <p:spPr>
          <a:xfrm>
            <a:off x="6096000" y="820880"/>
            <a:ext cx="5257799" cy="4889350"/>
          </a:xfrm>
        </p:spPr>
        <p:txBody>
          <a:bodyPr anchor="t">
            <a:normAutofit/>
          </a:bodyPr>
          <a:lstStyle/>
          <a:p>
            <a:r>
              <a:rPr lang="en-GB" b="0" i="0">
                <a:effectLst/>
                <a:latin typeface="Google Sans"/>
              </a:rPr>
              <a:t>(b)that it is necessary to seize it in order to prevent the evidence being concealed, lost, altered or destroyed. (b)that it is necessary to do so in order to prevent it being concealed, lost, tampered with or destroyed.</a:t>
            </a:r>
            <a:endParaRPr lang="en-GB"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2305299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lack and white finish line">
            <a:extLst>
              <a:ext uri="{FF2B5EF4-FFF2-40B4-BE49-F238E27FC236}">
                <a16:creationId xmlns:a16="http://schemas.microsoft.com/office/drawing/2014/main" id="{B6AFA908-7352-BF25-5A2C-B3FA02245FB8}"/>
              </a:ext>
            </a:extLst>
          </p:cNvPr>
          <p:cNvPicPr>
            <a:picLocks noChangeAspect="1"/>
          </p:cNvPicPr>
          <p:nvPr/>
        </p:nvPicPr>
        <p:blipFill>
          <a:blip r:embed="rId2"/>
          <a:srcRect l="20911" r="19778"/>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EE18E200-21B9-9DD2-01E7-6F19B35713E9}"/>
              </a:ext>
            </a:extLst>
          </p:cNvPr>
          <p:cNvSpPr>
            <a:spLocks noGrp="1"/>
          </p:cNvSpPr>
          <p:nvPr>
            <p:ph idx="1"/>
          </p:nvPr>
        </p:nvSpPr>
        <p:spPr>
          <a:xfrm>
            <a:off x="6513788" y="2333297"/>
            <a:ext cx="4840010" cy="3843666"/>
          </a:xfrm>
        </p:spPr>
        <p:txBody>
          <a:bodyPr>
            <a:normAutofit/>
          </a:bodyPr>
          <a:lstStyle/>
          <a:p>
            <a:r>
              <a:rPr lang="en-GB" sz="3200" b="0" i="0" dirty="0">
                <a:effectLst/>
                <a:latin typeface="Google Sans"/>
              </a:rPr>
              <a:t>Under section 163(1) of The Road Traffic Act 1988 (The RTA) the police have power to stop any vehicle being driven on a public road, for any reason and at any time.</a:t>
            </a:r>
            <a:endParaRPr lang="en-GB" sz="3200" dirty="0"/>
          </a:p>
        </p:txBody>
      </p:sp>
    </p:spTree>
    <p:extLst>
      <p:ext uri="{BB962C8B-B14F-4D97-AF65-F5344CB8AC3E}">
        <p14:creationId xmlns:p14="http://schemas.microsoft.com/office/powerpoint/2010/main" val="28423042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538D9D"/>
      </a:hlink>
      <a:folHlink>
        <a:srgbClr val="A5738E"/>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3A418E6B-C5F0-4B95-8D77-61E3EF3B5D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12280</Words>
  <Application>Microsoft Office PowerPoint</Application>
  <PresentationFormat>Widescreen</PresentationFormat>
  <Paragraphs>306</Paragraphs>
  <Slides>16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GDS Transport</vt:lpstr>
      <vt:lpstr>Google Sans</vt:lpstr>
      <vt:lpstr>Public Sans</vt:lpstr>
      <vt:lpstr>Aptos</vt:lpstr>
      <vt:lpstr>Aptos Display</vt:lpstr>
      <vt:lpstr>arial</vt:lpstr>
      <vt:lpstr>arial</vt:lpstr>
      <vt:lpstr>Calibri</vt:lpstr>
      <vt:lpstr>Office Theme</vt:lpstr>
      <vt:lpstr>Police Powers</vt:lpstr>
      <vt:lpstr>Attestation</vt:lpstr>
      <vt:lpstr>PowerPoint Presentation</vt:lpstr>
      <vt:lpstr>The Peelian Principles:</vt:lpstr>
      <vt:lpstr>PowerPoint Presentation</vt:lpstr>
      <vt:lpstr>PowerPoint Presentation</vt:lpstr>
      <vt:lpstr>Breach of the Peace</vt:lpstr>
      <vt:lpstr>Arrests</vt:lpstr>
      <vt:lpstr>PowerPoint Presentation</vt:lpstr>
      <vt:lpstr>PowerPoint Presentation</vt:lpstr>
      <vt:lpstr>Stop and search</vt:lpstr>
      <vt:lpstr>PowerPoint Presentation</vt:lpstr>
      <vt:lpstr>Terrorism Act 2000 </vt:lpstr>
      <vt:lpstr>Criminal Justice and Public Order Act 1994 (CJPO).</vt:lpstr>
      <vt:lpstr>Section 19 of PACE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Melanie Thomas</dc:creator>
  <cp:lastModifiedBy>Melanie Thomas</cp:lastModifiedBy>
  <cp:revision>4</cp:revision>
  <dcterms:created xsi:type="dcterms:W3CDTF">2025-02-02T14:16:52Z</dcterms:created>
  <dcterms:modified xsi:type="dcterms:W3CDTF">2025-02-13T14:30:35Z</dcterms:modified>
</cp:coreProperties>
</file>