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40"/>
  </p:notesMasterIdLst>
  <p:handoutMasterIdLst>
    <p:handoutMasterId r:id="rId41"/>
  </p:handoutMasterIdLst>
  <p:sldIdLst>
    <p:sldId id="284" r:id="rId2"/>
    <p:sldId id="291" r:id="rId3"/>
    <p:sldId id="292" r:id="rId4"/>
    <p:sldId id="294" r:id="rId5"/>
    <p:sldId id="295" r:id="rId6"/>
    <p:sldId id="296" r:id="rId7"/>
    <p:sldId id="297" r:id="rId8"/>
    <p:sldId id="288" r:id="rId9"/>
    <p:sldId id="289" r:id="rId10"/>
    <p:sldId id="290" r:id="rId11"/>
    <p:sldId id="300" r:id="rId12"/>
    <p:sldId id="286" r:id="rId13"/>
    <p:sldId id="301" r:id="rId14"/>
    <p:sldId id="302" r:id="rId15"/>
    <p:sldId id="303" r:id="rId16"/>
    <p:sldId id="30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318" r:id="rId31"/>
    <p:sldId id="319" r:id="rId32"/>
    <p:sldId id="320" r:id="rId33"/>
    <p:sldId id="321" r:id="rId34"/>
    <p:sldId id="324" r:id="rId35"/>
    <p:sldId id="322" r:id="rId36"/>
    <p:sldId id="323" r:id="rId37"/>
    <p:sldId id="287" r:id="rId38"/>
    <p:sldId id="299" r:id="rId39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969" autoAdjust="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lideserve.com/bianca-alford/lecture-2-design-and-implementation-of-lambda-expressions-in-java-8-powerpoint-ppt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smtClean="0"/>
              <a:t>Topic 10 </a:t>
            </a:r>
            <a:r>
              <a:rPr lang="en-US" b="1" dirty="0" smtClean="0"/>
              <a:t>– Lambda Expressions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Calculus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44824"/>
            <a:ext cx="8415536" cy="4287689"/>
          </a:xfrm>
        </p:spPr>
        <p:txBody>
          <a:bodyPr/>
          <a:lstStyle/>
          <a:p>
            <a:r>
              <a:rPr lang="en-GB" sz="2400" dirty="0"/>
              <a:t>L</a:t>
            </a:r>
            <a:r>
              <a:rPr lang="en-GB" sz="2400" dirty="0" smtClean="0"/>
              <a:t>ambda </a:t>
            </a:r>
            <a:r>
              <a:rPr lang="en-GB" sz="2400" dirty="0"/>
              <a:t>calculus was introduced in the 1930s by Alonzo Church as a mathematical system for defining computable functions. 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lambda calculus serves as the computational model underlying functional programming languages such as Lisp, Haskell, and </a:t>
            </a:r>
            <a:r>
              <a:rPr lang="en-GB" sz="2400" dirty="0" err="1"/>
              <a:t>Ocaml</a:t>
            </a:r>
            <a:r>
              <a:rPr lang="en-GB" sz="2400" dirty="0"/>
              <a:t>. </a:t>
            </a:r>
          </a:p>
          <a:p>
            <a:r>
              <a:rPr lang="en-GB" sz="2400" dirty="0"/>
              <a:t>Features from the lambda calculus such as lambda expressions have been incorporated into many widely used programming languages like C++ and now </a:t>
            </a:r>
            <a:r>
              <a:rPr lang="en-GB" sz="2400" dirty="0" smtClean="0"/>
              <a:t>quite </a:t>
            </a:r>
            <a:r>
              <a:rPr lang="en-GB" sz="2400" dirty="0"/>
              <a:t>recently Java 8.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6279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Calculus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The central concept in the lambda calculus is an expression generated by the following grammar which can denote a function definition, function application, variable, or parenthesized expression:</a:t>
            </a:r>
          </a:p>
          <a:p>
            <a:r>
              <a:rPr lang="en-GB" sz="2800" dirty="0"/>
              <a:t>expr → </a:t>
            </a:r>
            <a:r>
              <a:rPr lang="en-GB" sz="2800" dirty="0" err="1"/>
              <a:t>λvar</a:t>
            </a:r>
            <a:r>
              <a:rPr lang="en-GB" sz="2800" dirty="0"/>
              <a:t> . expr | </a:t>
            </a:r>
            <a:r>
              <a:rPr lang="en-GB" sz="2800" dirty="0" err="1"/>
              <a:t>exprexpr</a:t>
            </a:r>
            <a:r>
              <a:rPr lang="en-GB" sz="2800" dirty="0"/>
              <a:t> | </a:t>
            </a:r>
            <a:r>
              <a:rPr lang="en-GB" sz="2800" dirty="0" err="1"/>
              <a:t>var</a:t>
            </a:r>
            <a:r>
              <a:rPr lang="en-GB" sz="2800" dirty="0"/>
              <a:t> | (expr)</a:t>
            </a:r>
          </a:p>
          <a:p>
            <a:r>
              <a:rPr lang="en-GB" sz="2800" dirty="0"/>
              <a:t>We can think of a lambda-calculus expression as a program which when evaluated by beta-reductions returns a result consisting of another lambda-calculus expression.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5354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A style of programming that treats computation as the evaluation of mathematical </a:t>
            </a:r>
            <a:r>
              <a:rPr lang="en-GB" sz="2800" dirty="0" smtClean="0"/>
              <a:t>functions.</a:t>
            </a:r>
            <a:endParaRPr lang="en-GB" sz="2800" dirty="0"/>
          </a:p>
          <a:p>
            <a:r>
              <a:rPr lang="en-GB" sz="2800" dirty="0"/>
              <a:t>Eliminates side </a:t>
            </a:r>
            <a:r>
              <a:rPr lang="en-GB" sz="2800" dirty="0" smtClean="0"/>
              <a:t>effects.</a:t>
            </a:r>
            <a:endParaRPr lang="en-GB" sz="2800" dirty="0"/>
          </a:p>
          <a:p>
            <a:r>
              <a:rPr lang="en-GB" sz="2800" dirty="0"/>
              <a:t>Treats data as being </a:t>
            </a:r>
            <a:r>
              <a:rPr lang="en-GB" sz="2800" dirty="0" smtClean="0"/>
              <a:t>immutable.</a:t>
            </a:r>
            <a:endParaRPr lang="en-GB" sz="2800" dirty="0"/>
          </a:p>
          <a:p>
            <a:r>
              <a:rPr lang="en-GB" sz="2800" dirty="0"/>
              <a:t>Expressions have referential </a:t>
            </a:r>
            <a:r>
              <a:rPr lang="en-GB" sz="2800" dirty="0" smtClean="0"/>
              <a:t>transparency.</a:t>
            </a:r>
            <a:endParaRPr lang="en-GB" sz="2800" dirty="0"/>
          </a:p>
          <a:p>
            <a:r>
              <a:rPr lang="en-GB" sz="2800" dirty="0"/>
              <a:t>Functions can take functions as arguments and return functions as </a:t>
            </a:r>
            <a:r>
              <a:rPr lang="en-GB" sz="2800" dirty="0" smtClean="0"/>
              <a:t>results.</a:t>
            </a:r>
            <a:endParaRPr lang="en-GB" sz="2800" dirty="0"/>
          </a:p>
          <a:p>
            <a:r>
              <a:rPr lang="en-GB" sz="2800" dirty="0"/>
              <a:t>Prefers recursion over explicit </a:t>
            </a:r>
            <a:r>
              <a:rPr lang="en-GB" sz="2800" dirty="0" smtClean="0"/>
              <a:t>for-loops.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2457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Functional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017713"/>
            <a:ext cx="8199512" cy="4114800"/>
          </a:xfrm>
        </p:spPr>
        <p:txBody>
          <a:bodyPr/>
          <a:lstStyle/>
          <a:p>
            <a:r>
              <a:rPr lang="en-GB" sz="2800" dirty="0"/>
              <a:t>Allows us to write easier-to-understand, more declarative, more concise programs than imperative programming</a:t>
            </a:r>
          </a:p>
          <a:p>
            <a:r>
              <a:rPr lang="en-GB" sz="2800" dirty="0"/>
              <a:t>Allows us to focus on the problem rather than the code</a:t>
            </a:r>
          </a:p>
          <a:p>
            <a:r>
              <a:rPr lang="en-GB" sz="2800" dirty="0"/>
              <a:t>Facilitates parallelism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2562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Lambdas Introduced in Java 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Java 8 is the biggest change to Java since the inception of the language</a:t>
            </a:r>
          </a:p>
          <a:p>
            <a:r>
              <a:rPr lang="en-GB" sz="2800" dirty="0"/>
              <a:t>Lambdas are the most important new addition</a:t>
            </a:r>
          </a:p>
          <a:p>
            <a:r>
              <a:rPr lang="en-GB" sz="2800" dirty="0"/>
              <a:t>Java is playing catch-up: most major programming languages already have support for lambda expressions</a:t>
            </a:r>
          </a:p>
          <a:p>
            <a:r>
              <a:rPr lang="en-GB" sz="2800" dirty="0"/>
              <a:t>A big challenge was to introduce lambdas without requiring recompilation of existing binaries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0760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017713"/>
            <a:ext cx="8127504" cy="4114800"/>
          </a:xfrm>
        </p:spPr>
        <p:txBody>
          <a:bodyPr/>
          <a:lstStyle/>
          <a:p>
            <a:r>
              <a:rPr lang="en-GB" sz="2800" dirty="0"/>
              <a:t>Enabling functional programming</a:t>
            </a:r>
          </a:p>
          <a:p>
            <a:r>
              <a:rPr lang="en-GB" sz="2800" dirty="0"/>
              <a:t>Writing leaner more compact code</a:t>
            </a:r>
          </a:p>
          <a:p>
            <a:r>
              <a:rPr lang="en-GB" sz="2800" dirty="0"/>
              <a:t>Facilitating parallel programming</a:t>
            </a:r>
          </a:p>
          <a:p>
            <a:r>
              <a:rPr lang="en-GB" sz="2800" dirty="0"/>
              <a:t>Developing more generic, flexible and </a:t>
            </a:r>
            <a:r>
              <a:rPr lang="en-GB" sz="2800" dirty="0" smtClean="0"/>
              <a:t>reusable APIs </a:t>
            </a:r>
            <a:endParaRPr lang="en-GB" sz="2800" dirty="0"/>
          </a:p>
          <a:p>
            <a:r>
              <a:rPr lang="en-GB" sz="2800" dirty="0"/>
              <a:t>Being able to pass </a:t>
            </a:r>
            <a:r>
              <a:rPr lang="en-GB" sz="2800" dirty="0" smtClean="0"/>
              <a:t>behaviours </a:t>
            </a:r>
            <a:r>
              <a:rPr lang="en-GB" sz="2800" dirty="0"/>
              <a:t>as well as data to functions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0350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Lambda expressions:</a:t>
            </a:r>
          </a:p>
          <a:p>
            <a:pPr lvl="1"/>
            <a:r>
              <a:rPr lang="en-GB" sz="2400" dirty="0" smtClean="0"/>
              <a:t>Added new syntax elements to Java that increased the expressive power of the language.</a:t>
            </a:r>
          </a:p>
          <a:p>
            <a:pPr lvl="1"/>
            <a:r>
              <a:rPr lang="en-GB" sz="2400" dirty="0" smtClean="0"/>
              <a:t>Added the ability to more easily take advantage of the parallel processing capabilities of multicore environments.</a:t>
            </a:r>
          </a:p>
          <a:p>
            <a:pPr lvl="1"/>
            <a:r>
              <a:rPr lang="en-GB" sz="2400" dirty="0" smtClean="0"/>
              <a:t>Key to understanding Lambda expressions are two constructs:</a:t>
            </a:r>
          </a:p>
          <a:p>
            <a:pPr lvl="2"/>
            <a:r>
              <a:rPr lang="en-GB" sz="2000" dirty="0" smtClean="0"/>
              <a:t>The Lambda expression itself;</a:t>
            </a:r>
          </a:p>
          <a:p>
            <a:pPr lvl="2"/>
            <a:r>
              <a:rPr lang="en-GB" sz="2000" dirty="0" smtClean="0"/>
              <a:t>The functional interface.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5509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 smtClean="0"/>
              <a:t>The </a:t>
            </a:r>
            <a:r>
              <a:rPr lang="en-GB" sz="2800" i="1" dirty="0" smtClean="0"/>
              <a:t>Lambda expression </a:t>
            </a:r>
            <a:r>
              <a:rPr lang="en-GB" sz="2800" dirty="0" smtClean="0"/>
              <a:t>is, essentially an anonymous (unnamed) method.</a:t>
            </a:r>
          </a:p>
          <a:p>
            <a:r>
              <a:rPr lang="en-GB" sz="2800" dirty="0" smtClean="0"/>
              <a:t>This method is not executed on its own.</a:t>
            </a:r>
          </a:p>
          <a:p>
            <a:r>
              <a:rPr lang="en-GB" sz="2800" dirty="0" smtClean="0"/>
              <a:t>It is used to implement a method defined by a functional interface.</a:t>
            </a:r>
          </a:p>
          <a:p>
            <a:r>
              <a:rPr lang="en-GB" sz="2800" dirty="0" smtClean="0"/>
              <a:t>Lambda expressions are commonly referred to a </a:t>
            </a:r>
            <a:r>
              <a:rPr lang="en-GB" sz="2800" i="1" dirty="0" smtClean="0"/>
              <a:t>closures</a:t>
            </a:r>
            <a:r>
              <a:rPr lang="en-GB" sz="2800" dirty="0" smtClean="0"/>
              <a:t>.</a:t>
            </a:r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8775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A </a:t>
            </a:r>
            <a:r>
              <a:rPr lang="en-GB" sz="2800" i="1" dirty="0" smtClean="0"/>
              <a:t>functional interface </a:t>
            </a:r>
            <a:r>
              <a:rPr lang="en-GB" sz="2800" dirty="0" smtClean="0"/>
              <a:t>contains one and only one abstract method.</a:t>
            </a:r>
          </a:p>
          <a:p>
            <a:r>
              <a:rPr lang="en-GB" sz="2800" dirty="0" smtClean="0"/>
              <a:t>Normally this method specifies the intended purpose of the interface.</a:t>
            </a:r>
          </a:p>
          <a:p>
            <a:r>
              <a:rPr lang="en-GB" sz="2800" dirty="0" smtClean="0"/>
              <a:t>Therefore, a </a:t>
            </a:r>
            <a:r>
              <a:rPr lang="en-GB" sz="2800" i="1" dirty="0" smtClean="0"/>
              <a:t>functional interface </a:t>
            </a:r>
            <a:r>
              <a:rPr lang="en-GB" sz="2800" dirty="0" smtClean="0"/>
              <a:t>represents a single action.</a:t>
            </a:r>
          </a:p>
          <a:p>
            <a:r>
              <a:rPr lang="en-GB" sz="2800" dirty="0" smtClean="0"/>
              <a:t>A </a:t>
            </a:r>
            <a:r>
              <a:rPr lang="en-GB" sz="2800" i="1" dirty="0" smtClean="0"/>
              <a:t>functional interface </a:t>
            </a:r>
            <a:r>
              <a:rPr lang="en-GB" sz="2800" dirty="0" smtClean="0"/>
              <a:t>is sometimes referred to as a Single Abstract Method (SAM) type.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7720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Fundamentals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The Java </a:t>
            </a:r>
            <a:r>
              <a:rPr lang="en-GB" sz="2800" i="1" dirty="0" smtClean="0"/>
              <a:t>Lambda operator </a:t>
            </a:r>
            <a:r>
              <a:rPr lang="en-GB" sz="2800" dirty="0" smtClean="0"/>
              <a:t>or the arrow operator, is -&gt;.</a:t>
            </a:r>
          </a:p>
          <a:p>
            <a:r>
              <a:rPr lang="en-GB" sz="2800" dirty="0" smtClean="0"/>
              <a:t>It divides the expression into two parts:</a:t>
            </a:r>
          </a:p>
          <a:p>
            <a:pPr lvl="1"/>
            <a:r>
              <a:rPr lang="en-GB" sz="2400" dirty="0" smtClean="0"/>
              <a:t>The left side specifies any parameters required;</a:t>
            </a:r>
          </a:p>
          <a:p>
            <a:pPr lvl="1"/>
            <a:r>
              <a:rPr lang="en-GB" sz="2400" dirty="0" smtClean="0"/>
              <a:t>The right side is the lambda body, which specifies the actions of the lambda expression.</a:t>
            </a:r>
          </a:p>
          <a:p>
            <a:r>
              <a:rPr lang="en-GB" sz="2800" dirty="0" smtClean="0"/>
              <a:t>If no parameters are necessary the parameter list is empty.</a:t>
            </a:r>
          </a:p>
          <a:p>
            <a:r>
              <a:rPr lang="en-GB" sz="2800" dirty="0" smtClean="0"/>
              <a:t>The -&gt; can be verbalised as </a:t>
            </a:r>
            <a:r>
              <a:rPr lang="en-GB" sz="2800" i="1" dirty="0" smtClean="0"/>
              <a:t>becomes</a:t>
            </a:r>
            <a:r>
              <a:rPr lang="en-GB" sz="2800" dirty="0" smtClean="0"/>
              <a:t> or </a:t>
            </a:r>
            <a:r>
              <a:rPr lang="en-GB" sz="2800" i="1" dirty="0" smtClean="0"/>
              <a:t>goes to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9431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Following are the important characteristics of a lambda expression.</a:t>
            </a:r>
          </a:p>
          <a:p>
            <a:pPr lvl="1"/>
            <a:r>
              <a:rPr lang="en-GB" sz="2400" b="1" dirty="0"/>
              <a:t>Optional type declaration</a:t>
            </a:r>
            <a:r>
              <a:rPr lang="en-GB" sz="2400" dirty="0"/>
              <a:t> − No need to declare the type of a parameter. The compiler can inference the same from the value of the parameter.</a:t>
            </a:r>
          </a:p>
          <a:p>
            <a:pPr lvl="1"/>
            <a:r>
              <a:rPr lang="en-GB" sz="2400" b="1" dirty="0"/>
              <a:t>Optional parenthesis around parameter</a:t>
            </a:r>
            <a:r>
              <a:rPr lang="en-GB" sz="2400" dirty="0"/>
              <a:t> − No need to declare a single parameter in parenthesis. For multiple parameters, parentheses are required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9836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16832"/>
            <a:ext cx="8343528" cy="4680520"/>
          </a:xfrm>
        </p:spPr>
        <p:txBody>
          <a:bodyPr/>
          <a:lstStyle/>
          <a:p>
            <a:r>
              <a:rPr lang="en-GB" sz="2800" dirty="0" smtClean="0"/>
              <a:t>Java defines two types of lambda bodies:</a:t>
            </a:r>
          </a:p>
          <a:p>
            <a:pPr lvl="1"/>
            <a:r>
              <a:rPr lang="en-GB" sz="2400" dirty="0" smtClean="0"/>
              <a:t>One consists of a single expression;</a:t>
            </a:r>
          </a:p>
          <a:p>
            <a:pPr lvl="1"/>
            <a:r>
              <a:rPr lang="en-GB" sz="2400" dirty="0" smtClean="0"/>
              <a:t>The other consists of a block of code.</a:t>
            </a:r>
          </a:p>
          <a:p>
            <a:r>
              <a:rPr lang="en-GB" sz="2800" dirty="0" smtClean="0"/>
              <a:t>Probably the simplest type of lambda expression is shown below and equates to a constant value:</a:t>
            </a:r>
          </a:p>
          <a:p>
            <a:pPr lvl="1"/>
            <a:r>
              <a:rPr lang="en-GB" sz="2400" dirty="0" smtClean="0"/>
              <a:t>() -&gt; 123.45</a:t>
            </a:r>
          </a:p>
          <a:p>
            <a:pPr lvl="1"/>
            <a:r>
              <a:rPr lang="en-GB" sz="2400" dirty="0" smtClean="0"/>
              <a:t>This lambda expression takes no parameters and returns a constant value of 123.45.</a:t>
            </a:r>
          </a:p>
          <a:p>
            <a:r>
              <a:rPr lang="en-GB" sz="2800" dirty="0" smtClean="0"/>
              <a:t>A slightly more complex lambda expression is:</a:t>
            </a:r>
          </a:p>
          <a:p>
            <a:pPr lvl="1"/>
            <a:r>
              <a:rPr lang="en-GB" sz="2400" dirty="0" smtClean="0"/>
              <a:t>() -&gt; </a:t>
            </a:r>
            <a:r>
              <a:rPr lang="en-GB" sz="2400" dirty="0" err="1" smtClean="0"/>
              <a:t>Math.random</a:t>
            </a:r>
            <a:r>
              <a:rPr lang="en-GB" sz="2400" dirty="0" smtClean="0"/>
              <a:t>() * 100.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411760" y="6324600"/>
            <a:ext cx="3836640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82612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 smtClean="0"/>
              <a:t>When a lambda expression requires a parameter, it is specified in the parameter list on the left side of the lambda operator:</a:t>
            </a:r>
          </a:p>
          <a:p>
            <a:pPr lvl="1"/>
            <a:r>
              <a:rPr lang="en-GB" sz="2400" dirty="0" smtClean="0"/>
              <a:t>(n) -&gt; (n % 2) == 0</a:t>
            </a:r>
          </a:p>
          <a:p>
            <a:pPr lvl="1"/>
            <a:r>
              <a:rPr lang="en-GB" sz="2400" dirty="0" smtClean="0"/>
              <a:t>True is returned if the value of the parameter is an even number.</a:t>
            </a:r>
          </a:p>
          <a:p>
            <a:pPr lvl="1"/>
            <a:r>
              <a:rPr lang="en-GB" sz="2400" dirty="0" smtClean="0"/>
              <a:t>You can specifically specify the type of parameter.</a:t>
            </a:r>
          </a:p>
          <a:p>
            <a:pPr lvl="1"/>
            <a:r>
              <a:rPr lang="en-GB" sz="2400" dirty="0" smtClean="0"/>
              <a:t>Often you will not need to because in most cases the type can be inferred.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63707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A functional interface specifies only one abstract method.</a:t>
            </a:r>
          </a:p>
          <a:p>
            <a:r>
              <a:rPr lang="en-GB" sz="2800" dirty="0" smtClean="0"/>
              <a:t>Below is an example of a functional interface:</a:t>
            </a:r>
          </a:p>
          <a:p>
            <a:pPr marL="457200" lvl="1" indent="0">
              <a:buNone/>
            </a:pPr>
            <a:r>
              <a:rPr lang="en-GB" sz="2400" i="1" dirty="0"/>
              <a:t>//A Functional Interface</a:t>
            </a:r>
          </a:p>
          <a:p>
            <a:pPr marL="457200" lvl="1" indent="0">
              <a:buNone/>
            </a:pPr>
            <a:r>
              <a:rPr lang="en-GB" sz="2400" i="1" dirty="0"/>
              <a:t>interface </a:t>
            </a:r>
            <a:r>
              <a:rPr lang="en-GB" sz="2400" i="1" dirty="0" err="1"/>
              <a:t>myNumber</a:t>
            </a:r>
            <a:r>
              <a:rPr lang="en-GB" sz="2400" i="1" dirty="0"/>
              <a:t> {</a:t>
            </a:r>
          </a:p>
          <a:p>
            <a:pPr marL="457200" lvl="1" indent="0">
              <a:buNone/>
            </a:pPr>
            <a:r>
              <a:rPr lang="en-GB" sz="2400" i="1" dirty="0"/>
              <a:t>    double </a:t>
            </a:r>
            <a:r>
              <a:rPr lang="en-GB" sz="2400" i="1" dirty="0" err="1"/>
              <a:t>getValue</a:t>
            </a:r>
            <a:r>
              <a:rPr lang="en-GB" sz="2400" i="1" dirty="0"/>
              <a:t>();</a:t>
            </a:r>
          </a:p>
          <a:p>
            <a:pPr marL="457200" lvl="1" indent="0">
              <a:buNone/>
            </a:pPr>
            <a:r>
              <a:rPr lang="en-GB" sz="2400" i="1" dirty="0" smtClean="0"/>
              <a:t>}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0242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A lambda expression is not executed on its own.</a:t>
            </a:r>
          </a:p>
          <a:p>
            <a:r>
              <a:rPr lang="en-GB" sz="2800" dirty="0"/>
              <a:t>It forms the implementation of the abstract method defined by the functional interface that specifies the target type.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01636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Java Lambda Expression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First reference the functional interface:</a:t>
            </a:r>
          </a:p>
          <a:p>
            <a:pPr lvl="1"/>
            <a:r>
              <a:rPr lang="en-GB" sz="2400" dirty="0" err="1"/>
              <a:t>myNumber</a:t>
            </a:r>
            <a:r>
              <a:rPr lang="en-GB" sz="2400" dirty="0"/>
              <a:t> </a:t>
            </a:r>
            <a:r>
              <a:rPr lang="en-GB" sz="2400" dirty="0" err="1"/>
              <a:t>myNum</a:t>
            </a:r>
            <a:r>
              <a:rPr lang="en-GB" sz="2400" dirty="0"/>
              <a:t>;     //Declare an interface </a:t>
            </a:r>
            <a:r>
              <a:rPr lang="en-GB" sz="2400" dirty="0" smtClean="0"/>
              <a:t>reference</a:t>
            </a:r>
          </a:p>
          <a:p>
            <a:pPr lvl="1"/>
            <a:endParaRPr lang="en-GB" sz="2000" dirty="0" smtClean="0"/>
          </a:p>
          <a:p>
            <a:r>
              <a:rPr lang="en-GB" sz="2800" dirty="0" smtClean="0"/>
              <a:t>Next, a lambda expression is assigned to the interface reference:</a:t>
            </a:r>
          </a:p>
          <a:p>
            <a:pPr lvl="1"/>
            <a:r>
              <a:rPr lang="en-GB" sz="2400" dirty="0" err="1"/>
              <a:t>myNum</a:t>
            </a:r>
            <a:r>
              <a:rPr lang="en-GB" sz="2400" dirty="0"/>
              <a:t> = () -&gt; 123.45</a:t>
            </a:r>
            <a:r>
              <a:rPr lang="en-GB" sz="2400" dirty="0" smtClean="0"/>
              <a:t>;</a:t>
            </a:r>
          </a:p>
          <a:p>
            <a:pPr lvl="1"/>
            <a:endParaRPr lang="en-GB" sz="2400" dirty="0"/>
          </a:p>
          <a:p>
            <a:endParaRPr lang="en-GB" sz="2800" dirty="0"/>
          </a:p>
          <a:p>
            <a:pPr lvl="1"/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99108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Java Lambda Expression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4824"/>
            <a:ext cx="8559552" cy="4287689"/>
          </a:xfrm>
        </p:spPr>
        <p:txBody>
          <a:bodyPr/>
          <a:lstStyle/>
          <a:p>
            <a:r>
              <a:rPr lang="en-GB" sz="2800" dirty="0" smtClean="0"/>
              <a:t>When a lambda expression occurs in a target type context: </a:t>
            </a:r>
          </a:p>
          <a:p>
            <a:pPr lvl="1"/>
            <a:r>
              <a:rPr lang="en-GB" sz="2400" dirty="0" smtClean="0"/>
              <a:t>An instance of a class is automatically created that implements the functional interface, with the lambda expression defining the behaviour of the abstract method declared by the functional interface.</a:t>
            </a:r>
          </a:p>
          <a:p>
            <a:r>
              <a:rPr lang="en-GB" sz="2800" dirty="0" smtClean="0"/>
              <a:t>When that method is called through the target, the lambda expression is executed.</a:t>
            </a:r>
          </a:p>
          <a:p>
            <a:r>
              <a:rPr lang="en-GB" sz="2800" dirty="0" smtClean="0"/>
              <a:t>Lambda expressions give Java a way to transform a code segment into an object.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8607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Java Lambda Expression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In the example, the lambda expression becomes the implementation for the </a:t>
            </a:r>
            <a:r>
              <a:rPr lang="en-GB" sz="2800" dirty="0" err="1" smtClean="0"/>
              <a:t>getValue</a:t>
            </a:r>
            <a:r>
              <a:rPr lang="en-GB" sz="2800" dirty="0" smtClean="0"/>
              <a:t>() method:</a:t>
            </a:r>
          </a:p>
          <a:p>
            <a:endParaRPr lang="en-GB" sz="2800" dirty="0" smtClean="0"/>
          </a:p>
          <a:p>
            <a:pPr marL="400050" lvl="1" indent="0">
              <a:buNone/>
            </a:pPr>
            <a:r>
              <a:rPr lang="en-GB" sz="2000" dirty="0"/>
              <a:t>//Call </a:t>
            </a:r>
            <a:r>
              <a:rPr lang="en-GB" sz="2000" dirty="0" err="1"/>
              <a:t>getValue</a:t>
            </a:r>
            <a:r>
              <a:rPr lang="en-GB" sz="2000" dirty="0"/>
              <a:t>(), which is provided in the previously</a:t>
            </a:r>
          </a:p>
          <a:p>
            <a:pPr marL="400050" lvl="1" indent="0">
              <a:buNone/>
            </a:pPr>
            <a:r>
              <a:rPr lang="en-GB" sz="2000" dirty="0" smtClean="0"/>
              <a:t>//</a:t>
            </a:r>
            <a:r>
              <a:rPr lang="en-GB" sz="2000" dirty="0"/>
              <a:t>assigned Lambda expression.</a:t>
            </a:r>
          </a:p>
          <a:p>
            <a:pPr marL="400050" lvl="1" indent="0">
              <a:buNone/>
            </a:pPr>
            <a:r>
              <a:rPr lang="en-GB" sz="2000" dirty="0" err="1" smtClean="0"/>
              <a:t>System.out.println</a:t>
            </a:r>
            <a:r>
              <a:rPr lang="en-GB" sz="2000" dirty="0"/>
              <a:t>("A fixed value: " + </a:t>
            </a:r>
            <a:r>
              <a:rPr lang="en-GB" sz="2000" dirty="0" err="1"/>
              <a:t>myNum.getValue</a:t>
            </a:r>
            <a:r>
              <a:rPr lang="en-GB" sz="2000" dirty="0" smtClean="0"/>
              <a:t>());</a:t>
            </a:r>
          </a:p>
          <a:p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20049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0648"/>
            <a:ext cx="8712968" cy="6408713"/>
          </a:xfrm>
          <a:prstGeom prst="rect">
            <a:avLst/>
          </a:prstGeom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51795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with Parameter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132856"/>
            <a:ext cx="8424936" cy="2592288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1627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88640"/>
            <a:ext cx="8712968" cy="6552728"/>
          </a:xfrm>
          <a:prstGeom prst="rect">
            <a:avLst/>
          </a:prstGeom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24398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304800"/>
            <a:ext cx="7964438" cy="1143000"/>
          </a:xfrm>
        </p:spPr>
        <p:txBody>
          <a:bodyPr/>
          <a:lstStyle/>
          <a:p>
            <a:r>
              <a:rPr lang="en-GB" dirty="0" smtClean="0"/>
              <a:t>Lambda Expression with 2 Parameters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23</a:t>
            </a:fld>
            <a:endParaRPr lang="en-US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060848"/>
            <a:ext cx="8064896" cy="396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9080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24</a:t>
            </a:fld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69718"/>
            <a:ext cx="9108504" cy="625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9769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The body of the lambdas shown in the previous examples consisted of a single expression.</a:t>
            </a:r>
          </a:p>
          <a:p>
            <a:pPr lvl="1"/>
            <a:r>
              <a:rPr lang="en-GB" sz="2400" dirty="0" smtClean="0"/>
              <a:t>These are referred to as </a:t>
            </a:r>
            <a:r>
              <a:rPr lang="en-GB" sz="2400" i="1" dirty="0" smtClean="0"/>
              <a:t>expression bodies</a:t>
            </a:r>
            <a:r>
              <a:rPr lang="en-GB" sz="2400" dirty="0" smtClean="0"/>
              <a:t>.</a:t>
            </a:r>
          </a:p>
          <a:p>
            <a:pPr lvl="1"/>
            <a:r>
              <a:rPr lang="en-GB" sz="2400" dirty="0" smtClean="0"/>
              <a:t>Lambda that have expression bodies are sometimes called </a:t>
            </a:r>
            <a:r>
              <a:rPr lang="en-GB" sz="2400" i="1" dirty="0" smtClean="0"/>
              <a:t>expression lambdas</a:t>
            </a:r>
            <a:r>
              <a:rPr lang="en-GB" sz="2400" dirty="0" smtClean="0"/>
              <a:t>.</a:t>
            </a:r>
          </a:p>
          <a:p>
            <a:r>
              <a:rPr lang="en-GB" sz="2800" dirty="0" smtClean="0"/>
              <a:t>Java supports a second type of lambda expression in which the right hand side of the lambda operator consists of a block of code.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32637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This type of lambda body is called a block body.</a:t>
            </a:r>
          </a:p>
          <a:p>
            <a:pPr lvl="1"/>
            <a:r>
              <a:rPr lang="en-GB" sz="2400" dirty="0" smtClean="0"/>
              <a:t>Referred to as </a:t>
            </a:r>
            <a:r>
              <a:rPr lang="en-GB" sz="2400" i="1" dirty="0" smtClean="0"/>
              <a:t>block lambdas.</a:t>
            </a:r>
          </a:p>
          <a:p>
            <a:r>
              <a:rPr lang="en-GB" sz="2800" dirty="0" smtClean="0"/>
              <a:t>Block lambdas support:</a:t>
            </a:r>
          </a:p>
          <a:p>
            <a:pPr lvl="1"/>
            <a:r>
              <a:rPr lang="en-GB" sz="2400" i="1" dirty="0" smtClean="0"/>
              <a:t>Variables;</a:t>
            </a:r>
          </a:p>
          <a:p>
            <a:pPr lvl="1"/>
            <a:r>
              <a:rPr lang="en-GB" sz="2400" i="1" dirty="0" smtClean="0"/>
              <a:t>Loops;</a:t>
            </a:r>
          </a:p>
          <a:p>
            <a:pPr lvl="1"/>
            <a:r>
              <a:rPr lang="en-GB" sz="2400" i="1" dirty="0" smtClean="0"/>
              <a:t>If;</a:t>
            </a:r>
          </a:p>
          <a:p>
            <a:pPr lvl="1"/>
            <a:r>
              <a:rPr lang="en-GB" sz="2400" i="1" dirty="0" smtClean="0"/>
              <a:t>Switch;</a:t>
            </a:r>
          </a:p>
          <a:p>
            <a:pPr lvl="1"/>
            <a:r>
              <a:rPr lang="en-GB" sz="2400" i="1" dirty="0" smtClean="0"/>
              <a:t>You must use a </a:t>
            </a:r>
            <a:r>
              <a:rPr lang="en-GB" sz="2400" b="1" i="1" dirty="0" smtClean="0"/>
              <a:t>return</a:t>
            </a:r>
            <a:r>
              <a:rPr lang="en-GB" sz="2400" i="1" dirty="0" smtClean="0"/>
              <a:t> statement to return a value.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81215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Example 1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27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204864"/>
            <a:ext cx="7031137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9453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28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2008"/>
            <a:ext cx="8928992" cy="4605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4637856"/>
            <a:ext cx="5904656" cy="1599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9609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Example 2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29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548" y="2060848"/>
            <a:ext cx="6768752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0229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30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" y="12576"/>
            <a:ext cx="8859713" cy="46405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4679432"/>
            <a:ext cx="5616624" cy="155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48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 Functional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800" dirty="0" smtClean="0"/>
              <a:t>A lambda expression cannot specify type parameters.</a:t>
            </a:r>
          </a:p>
          <a:p>
            <a:r>
              <a:rPr lang="en-GB" sz="2800" dirty="0" smtClean="0"/>
              <a:t>Therefore, a lambda expression cannot </a:t>
            </a:r>
            <a:r>
              <a:rPr lang="en-GB" sz="2800" dirty="0"/>
              <a:t>b</a:t>
            </a:r>
            <a:r>
              <a:rPr lang="en-GB" sz="2800" dirty="0" smtClean="0"/>
              <a:t>e Generic.</a:t>
            </a:r>
          </a:p>
          <a:p>
            <a:r>
              <a:rPr lang="en-GB" sz="2800" dirty="0" smtClean="0"/>
              <a:t>Because of type inference, all lambda expressions exhibit </a:t>
            </a:r>
            <a:r>
              <a:rPr lang="en-GB" sz="2800" i="1" dirty="0" smtClean="0"/>
              <a:t>generic like </a:t>
            </a:r>
            <a:r>
              <a:rPr lang="en-GB" sz="2800" dirty="0" smtClean="0"/>
              <a:t>qualities.</a:t>
            </a:r>
          </a:p>
          <a:p>
            <a:r>
              <a:rPr lang="en-GB" sz="2800" dirty="0" smtClean="0"/>
              <a:t>The functional interface associated with a lambda expression can be generic.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41914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 Functional Interface Example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32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1988840"/>
            <a:ext cx="6552728" cy="181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2224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33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63641"/>
            <a:ext cx="8928992" cy="6260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7081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1988840"/>
            <a:ext cx="7272808" cy="3064986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25758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Create a functional interface: </a:t>
            </a:r>
          </a:p>
          <a:p>
            <a:pPr lvl="1"/>
            <a:r>
              <a:rPr lang="en-GB" sz="2400" dirty="0" smtClean="0"/>
              <a:t>To work with the following lambda expressions:</a:t>
            </a:r>
          </a:p>
          <a:p>
            <a:pPr lvl="2"/>
            <a:r>
              <a:rPr lang="en-GB" sz="2000" dirty="0" smtClean="0"/>
              <a:t>Calculate the area of a Triangle;</a:t>
            </a:r>
          </a:p>
          <a:p>
            <a:pPr lvl="2"/>
            <a:r>
              <a:rPr lang="en-GB" sz="2000" dirty="0" smtClean="0"/>
              <a:t>Calculate the area of a Rectangle;</a:t>
            </a:r>
          </a:p>
          <a:p>
            <a:pPr lvl="2"/>
            <a:r>
              <a:rPr lang="en-GB" sz="2000" dirty="0" smtClean="0"/>
              <a:t>Calculate length of the Hypotenuse of a Right </a:t>
            </a:r>
            <a:r>
              <a:rPr lang="en-GB" sz="2000" dirty="0"/>
              <a:t>A</a:t>
            </a:r>
            <a:r>
              <a:rPr lang="en-GB" sz="2000" dirty="0" smtClean="0"/>
              <a:t>ngled Triangle given the lengths of the other two sides;</a:t>
            </a:r>
          </a:p>
          <a:p>
            <a:pPr lvl="2"/>
            <a:r>
              <a:rPr lang="en-GB" sz="2000" dirty="0" smtClean="0"/>
              <a:t>Use double as the parameter type;</a:t>
            </a:r>
          </a:p>
          <a:p>
            <a:pPr lvl="2"/>
            <a:r>
              <a:rPr lang="en-GB" sz="2000" dirty="0" smtClean="0"/>
              <a:t>Test the lambda expressions and demonstrate the output.</a:t>
            </a:r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73779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Create a </a:t>
            </a:r>
            <a:r>
              <a:rPr lang="en-GB" sz="2800" dirty="0" smtClean="0">
                <a:solidFill>
                  <a:srgbClr val="000000"/>
                </a:solidFill>
              </a:rPr>
              <a:t>generic functional </a:t>
            </a:r>
            <a:r>
              <a:rPr lang="en-GB" sz="2800" dirty="0">
                <a:solidFill>
                  <a:srgbClr val="000000"/>
                </a:solidFill>
              </a:rPr>
              <a:t>interface: </a:t>
            </a:r>
          </a:p>
          <a:p>
            <a:pPr lvl="1">
              <a:buClr>
                <a:srgbClr val="FF0000"/>
              </a:buClr>
            </a:pPr>
            <a:r>
              <a:rPr lang="en-GB" sz="2400" dirty="0">
                <a:solidFill>
                  <a:srgbClr val="000000"/>
                </a:solidFill>
              </a:rPr>
              <a:t>To work with the following lambda expressions: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Calculate the area of a Triangle;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Calculate the area of a Rectangle;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Calculate length of the Hypotenuse of a Right Angled Triangle given the lengths of the other two sides;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Use </a:t>
            </a:r>
            <a:r>
              <a:rPr lang="en-GB" sz="2000" dirty="0" smtClean="0">
                <a:solidFill>
                  <a:srgbClr val="000000"/>
                </a:solidFill>
              </a:rPr>
              <a:t>double </a:t>
            </a:r>
            <a:r>
              <a:rPr lang="en-GB" sz="2000" smtClean="0">
                <a:solidFill>
                  <a:srgbClr val="000000"/>
                </a:solidFill>
              </a:rPr>
              <a:t>or float </a:t>
            </a:r>
            <a:r>
              <a:rPr lang="en-GB" sz="2000" dirty="0">
                <a:solidFill>
                  <a:srgbClr val="000000"/>
                </a:solidFill>
              </a:rPr>
              <a:t>as the parameter type;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Test the lambda expressions and demonstrate the output.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23240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Following are the important characteristics of a lambda expression.</a:t>
            </a:r>
          </a:p>
          <a:p>
            <a:pPr lvl="1"/>
            <a:r>
              <a:rPr lang="en-GB" sz="2400" b="1" dirty="0" smtClean="0"/>
              <a:t>Optional </a:t>
            </a:r>
            <a:r>
              <a:rPr lang="en-GB" sz="2400" b="1" dirty="0"/>
              <a:t>curly braces</a:t>
            </a:r>
            <a:r>
              <a:rPr lang="en-GB" sz="2400" dirty="0"/>
              <a:t> − No need to use curly braces in expression body if the body contains a single statement.</a:t>
            </a:r>
          </a:p>
          <a:p>
            <a:pPr lvl="1"/>
            <a:r>
              <a:rPr lang="en-GB" sz="2400" b="1" dirty="0"/>
              <a:t>Optional return keyword</a:t>
            </a:r>
            <a:r>
              <a:rPr lang="en-GB" sz="2400" dirty="0"/>
              <a:t> − The compiler automatically returns the value if the body has a single expression to return the value. Curly braces are required to indicate that expression returns a value.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80365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www.slideserve.com/bianca-alford/lecture-2-design-and-implementation-of-lambda-expressions-in-java-8-powerpoint-ppt-presentation</a:t>
            </a:r>
            <a:endParaRPr lang="en-GB" sz="2000" dirty="0" smtClean="0"/>
          </a:p>
          <a:p>
            <a:r>
              <a:rPr lang="en-GB" sz="2000" dirty="0" smtClean="0"/>
              <a:t>Java The Complete Reference (Eleventh Edition) </a:t>
            </a:r>
          </a:p>
          <a:p>
            <a:pPr lvl="1"/>
            <a:r>
              <a:rPr lang="en-GB" sz="1600" dirty="0" smtClean="0"/>
              <a:t>Herbert </a:t>
            </a:r>
            <a:r>
              <a:rPr lang="en-GB" sz="1600" dirty="0" err="1" smtClean="0"/>
              <a:t>Schildt</a:t>
            </a:r>
            <a:endParaRPr lang="en-GB" sz="1600" dirty="0" smtClean="0"/>
          </a:p>
          <a:p>
            <a:pPr lvl="1"/>
            <a:r>
              <a:rPr lang="en-GB" sz="1600" dirty="0" smtClean="0"/>
              <a:t>Java Press</a:t>
            </a:r>
          </a:p>
          <a:p>
            <a:pPr lvl="1"/>
            <a:r>
              <a:rPr lang="en-GB" sz="1600" dirty="0" smtClean="0"/>
              <a:t>ISBN: 978-260-44023-2</a:t>
            </a:r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7841073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1472216707</TotalTime>
  <Words>1548</Words>
  <Application>Microsoft Office PowerPoint</Application>
  <PresentationFormat>On-screen Show (4:3)</PresentationFormat>
  <Paragraphs>229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ＭＳ Ｐゴシック</vt:lpstr>
      <vt:lpstr>ＭＳ Ｐゴシック</vt:lpstr>
      <vt:lpstr>Tahoma</vt:lpstr>
      <vt:lpstr>Wingdings</vt:lpstr>
      <vt:lpstr>Blends</vt:lpstr>
      <vt:lpstr>Topic 10 – Lambda Expressions</vt:lpstr>
      <vt:lpstr>Lambda Calculus</vt:lpstr>
      <vt:lpstr>Lambda Calculus</vt:lpstr>
      <vt:lpstr>Functional Programming</vt:lpstr>
      <vt:lpstr>Why Functional Programming</vt:lpstr>
      <vt:lpstr>Lambdas Introduced in Java 8</vt:lpstr>
      <vt:lpstr>Lambda Benefits</vt:lpstr>
      <vt:lpstr>Lambda Expressions</vt:lpstr>
      <vt:lpstr>Introduction</vt:lpstr>
      <vt:lpstr>Introduction</vt:lpstr>
      <vt:lpstr>Lambda Expression Fundamentals</vt:lpstr>
      <vt:lpstr>Lambda Expression Characteristics</vt:lpstr>
      <vt:lpstr>Lambda Expression Fundamentals</vt:lpstr>
      <vt:lpstr>Lambda Expression Fundamentals</vt:lpstr>
      <vt:lpstr>Functional Interfaces</vt:lpstr>
      <vt:lpstr>Functional Interfaces</vt:lpstr>
      <vt:lpstr>Example Java Lambda Expression</vt:lpstr>
      <vt:lpstr>Example Java Lambda Expression</vt:lpstr>
      <vt:lpstr>Example Java Lambda Expression</vt:lpstr>
      <vt:lpstr>PowerPoint Presentation</vt:lpstr>
      <vt:lpstr>Lambda Expression with Parameter</vt:lpstr>
      <vt:lpstr>PowerPoint Presentation</vt:lpstr>
      <vt:lpstr>Lambda Expression with 2 Parameters</vt:lpstr>
      <vt:lpstr>PowerPoint Presentation</vt:lpstr>
      <vt:lpstr>Block Lambda Expressions</vt:lpstr>
      <vt:lpstr>Block Lambda Expressions</vt:lpstr>
      <vt:lpstr>Block Lambda Example 1</vt:lpstr>
      <vt:lpstr>PowerPoint Presentation</vt:lpstr>
      <vt:lpstr>Block Lambda Example 2</vt:lpstr>
      <vt:lpstr>PowerPoint Presentation</vt:lpstr>
      <vt:lpstr>Generic Functional Interface</vt:lpstr>
      <vt:lpstr>Generic Functional Interface Example</vt:lpstr>
      <vt:lpstr>PowerPoint Presentation</vt:lpstr>
      <vt:lpstr>Sample Output</vt:lpstr>
      <vt:lpstr>Exercise 1</vt:lpstr>
      <vt:lpstr>Exercise 2</vt:lpstr>
      <vt:lpstr>Lambda Expression Characteristics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184</cp:revision>
  <cp:lastPrinted>2018-10-31T08:24:02Z</cp:lastPrinted>
  <dcterms:created xsi:type="dcterms:W3CDTF">1996-12-09T10:09:10Z</dcterms:created>
  <dcterms:modified xsi:type="dcterms:W3CDTF">2021-03-11T15:55:04Z</dcterms:modified>
</cp:coreProperties>
</file>