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58" r:id="rId4"/>
    <p:sldId id="260" r:id="rId5"/>
    <p:sldId id="261" r:id="rId6"/>
    <p:sldId id="263" r:id="rId7"/>
    <p:sldId id="268" r:id="rId8"/>
    <p:sldId id="264" r:id="rId9"/>
    <p:sldId id="262" r:id="rId10"/>
    <p:sldId id="265" r:id="rId11"/>
    <p:sldId id="259"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6E2FBE-7776-4E2C-A0F1-365C238B26AF}" v="37" dt="2025-02-27T20:05:22.2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8A1A97-E0D6-4991-8286-E3F84F35042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E91B13C-01B3-4F6A-8442-A2484FAA8DDE}">
      <dgm:prSet/>
      <dgm:spPr/>
      <dgm:t>
        <a:bodyPr/>
        <a:lstStyle/>
        <a:p>
          <a:r>
            <a:rPr lang="en-GB" dirty="0"/>
            <a:t>What is County lines</a:t>
          </a:r>
          <a:endParaRPr lang="en-US" dirty="0"/>
        </a:p>
      </dgm:t>
    </dgm:pt>
    <dgm:pt modelId="{7DB85DE6-23B7-4B57-AFA1-4786DF859946}" type="parTrans" cxnId="{C572B73C-2F04-427C-ACC0-6ACE5C072C0C}">
      <dgm:prSet/>
      <dgm:spPr/>
      <dgm:t>
        <a:bodyPr/>
        <a:lstStyle/>
        <a:p>
          <a:endParaRPr lang="en-US"/>
        </a:p>
      </dgm:t>
    </dgm:pt>
    <dgm:pt modelId="{32B01996-245A-4095-953C-65F27DAA28E6}" type="sibTrans" cxnId="{C572B73C-2F04-427C-ACC0-6ACE5C072C0C}">
      <dgm:prSet/>
      <dgm:spPr/>
      <dgm:t>
        <a:bodyPr/>
        <a:lstStyle/>
        <a:p>
          <a:endParaRPr lang="en-US"/>
        </a:p>
      </dgm:t>
    </dgm:pt>
    <dgm:pt modelId="{0FE49E94-396B-413D-AD41-CE8822FBB5B9}">
      <dgm:prSet/>
      <dgm:spPr/>
      <dgm:t>
        <a:bodyPr/>
        <a:lstStyle/>
        <a:p>
          <a:r>
            <a:rPr lang="en-GB" dirty="0"/>
            <a:t>County Lines Programme </a:t>
          </a:r>
          <a:endParaRPr lang="en-US" dirty="0"/>
        </a:p>
      </dgm:t>
    </dgm:pt>
    <dgm:pt modelId="{C55634B8-0EBC-41C3-9EDB-07B75F8AC0F1}" type="parTrans" cxnId="{483890FB-3809-4920-8AC1-95001D697B13}">
      <dgm:prSet/>
      <dgm:spPr/>
      <dgm:t>
        <a:bodyPr/>
        <a:lstStyle/>
        <a:p>
          <a:endParaRPr lang="en-US"/>
        </a:p>
      </dgm:t>
    </dgm:pt>
    <dgm:pt modelId="{EF9397FE-02B9-4DAF-9B04-20AE48502A28}" type="sibTrans" cxnId="{483890FB-3809-4920-8AC1-95001D697B13}">
      <dgm:prSet/>
      <dgm:spPr/>
      <dgm:t>
        <a:bodyPr/>
        <a:lstStyle/>
        <a:p>
          <a:endParaRPr lang="en-US"/>
        </a:p>
      </dgm:t>
    </dgm:pt>
    <dgm:pt modelId="{8C8AB358-0BBD-410C-8A4D-0F3F55902BBB}">
      <dgm:prSet/>
      <dgm:spPr/>
      <dgm:t>
        <a:bodyPr/>
        <a:lstStyle/>
        <a:p>
          <a:r>
            <a:rPr lang="en-GB" dirty="0"/>
            <a:t>Impact on the County Lines Programme</a:t>
          </a:r>
          <a:endParaRPr lang="en-US" dirty="0"/>
        </a:p>
      </dgm:t>
    </dgm:pt>
    <dgm:pt modelId="{A2082C58-C4A3-4484-8AD7-FFC3F1E734E9}" type="parTrans" cxnId="{1D1F6D60-42EC-478B-A255-592A0521EF1E}">
      <dgm:prSet/>
      <dgm:spPr/>
      <dgm:t>
        <a:bodyPr/>
        <a:lstStyle/>
        <a:p>
          <a:endParaRPr lang="en-US"/>
        </a:p>
      </dgm:t>
    </dgm:pt>
    <dgm:pt modelId="{66F729B0-94C0-48BB-A932-2DCB4800B610}" type="sibTrans" cxnId="{1D1F6D60-42EC-478B-A255-592A0521EF1E}">
      <dgm:prSet/>
      <dgm:spPr/>
      <dgm:t>
        <a:bodyPr/>
        <a:lstStyle/>
        <a:p>
          <a:endParaRPr lang="en-US"/>
        </a:p>
      </dgm:t>
    </dgm:pt>
    <dgm:pt modelId="{A102E38E-5849-455D-AF94-E7EBA7B17AA1}">
      <dgm:prSet/>
      <dgm:spPr/>
      <dgm:t>
        <a:bodyPr/>
        <a:lstStyle/>
        <a:p>
          <a:r>
            <a:rPr lang="en-GB" dirty="0"/>
            <a:t>County Lines Policing Strategy 2024 to 2027 </a:t>
          </a:r>
          <a:endParaRPr lang="en-US" dirty="0"/>
        </a:p>
      </dgm:t>
    </dgm:pt>
    <dgm:pt modelId="{DC8FB34E-3BBA-4CEB-A005-D23B6FE7DC7D}" type="parTrans" cxnId="{0AAAE4F2-122A-449E-BCEC-A7A756ADC46D}">
      <dgm:prSet/>
      <dgm:spPr/>
      <dgm:t>
        <a:bodyPr/>
        <a:lstStyle/>
        <a:p>
          <a:endParaRPr lang="en-US"/>
        </a:p>
      </dgm:t>
    </dgm:pt>
    <dgm:pt modelId="{4A84BDC4-1958-417D-B611-6B33B6E78A94}" type="sibTrans" cxnId="{0AAAE4F2-122A-449E-BCEC-A7A756ADC46D}">
      <dgm:prSet/>
      <dgm:spPr/>
      <dgm:t>
        <a:bodyPr/>
        <a:lstStyle/>
        <a:p>
          <a:endParaRPr lang="en-US"/>
        </a:p>
      </dgm:t>
    </dgm:pt>
    <dgm:pt modelId="{820CF527-49A8-4FE0-9B1D-1811DDBB3E95}">
      <dgm:prSet/>
      <dgm:spPr/>
      <dgm:t>
        <a:bodyPr/>
        <a:lstStyle/>
        <a:p>
          <a:r>
            <a:rPr lang="en-GB" dirty="0"/>
            <a:t>Project Medusa </a:t>
          </a:r>
          <a:endParaRPr lang="en-US" dirty="0"/>
        </a:p>
      </dgm:t>
    </dgm:pt>
    <dgm:pt modelId="{5886EEED-E690-491F-B94B-473171357A3F}" type="parTrans" cxnId="{F2DCBA3B-0F79-4C54-AA50-E90E6B41284E}">
      <dgm:prSet/>
      <dgm:spPr/>
      <dgm:t>
        <a:bodyPr/>
        <a:lstStyle/>
        <a:p>
          <a:endParaRPr lang="en-US"/>
        </a:p>
      </dgm:t>
    </dgm:pt>
    <dgm:pt modelId="{D82690C5-4151-4884-9D35-8B356F3A68D1}" type="sibTrans" cxnId="{F2DCBA3B-0F79-4C54-AA50-E90E6B41284E}">
      <dgm:prSet/>
      <dgm:spPr/>
      <dgm:t>
        <a:bodyPr/>
        <a:lstStyle/>
        <a:p>
          <a:endParaRPr lang="en-US"/>
        </a:p>
      </dgm:t>
    </dgm:pt>
    <dgm:pt modelId="{859D6A23-5947-4598-9D6C-A6E80CEC2937}">
      <dgm:prSet/>
      <dgm:spPr/>
      <dgm:t>
        <a:bodyPr/>
        <a:lstStyle/>
        <a:p>
          <a:r>
            <a:rPr lang="en-GB"/>
            <a:t>ANPR </a:t>
          </a:r>
          <a:endParaRPr lang="en-US"/>
        </a:p>
      </dgm:t>
    </dgm:pt>
    <dgm:pt modelId="{0E933FCD-4C94-4C14-B7C7-464F81A67043}" type="parTrans" cxnId="{515B1EDA-2F1A-452B-A35B-27BF3AB6CDE3}">
      <dgm:prSet/>
      <dgm:spPr/>
      <dgm:t>
        <a:bodyPr/>
        <a:lstStyle/>
        <a:p>
          <a:endParaRPr lang="en-US"/>
        </a:p>
      </dgm:t>
    </dgm:pt>
    <dgm:pt modelId="{4DA8BDB2-8CBE-4485-9099-B452CE944255}" type="sibTrans" cxnId="{515B1EDA-2F1A-452B-A35B-27BF3AB6CDE3}">
      <dgm:prSet/>
      <dgm:spPr/>
      <dgm:t>
        <a:bodyPr/>
        <a:lstStyle/>
        <a:p>
          <a:endParaRPr lang="en-US"/>
        </a:p>
      </dgm:t>
    </dgm:pt>
    <dgm:pt modelId="{2473D196-5707-496D-B2CA-E0FA20A84723}">
      <dgm:prSet/>
      <dgm:spPr/>
      <dgm:t>
        <a:bodyPr/>
        <a:lstStyle/>
        <a:p>
          <a:r>
            <a:rPr lang="en-GB"/>
            <a:t>Facial Recognition </a:t>
          </a:r>
          <a:endParaRPr lang="en-US"/>
        </a:p>
      </dgm:t>
    </dgm:pt>
    <dgm:pt modelId="{B1A877BF-9895-464C-B780-69CA414DCACD}" type="parTrans" cxnId="{CE324B1E-1F62-479F-B237-5212A15D28F8}">
      <dgm:prSet/>
      <dgm:spPr/>
      <dgm:t>
        <a:bodyPr/>
        <a:lstStyle/>
        <a:p>
          <a:endParaRPr lang="en-US"/>
        </a:p>
      </dgm:t>
    </dgm:pt>
    <dgm:pt modelId="{47779B41-DFBE-49DE-A22D-95FBD0EBA87C}" type="sibTrans" cxnId="{CE324B1E-1F62-479F-B237-5212A15D28F8}">
      <dgm:prSet/>
      <dgm:spPr/>
      <dgm:t>
        <a:bodyPr/>
        <a:lstStyle/>
        <a:p>
          <a:endParaRPr lang="en-US"/>
        </a:p>
      </dgm:t>
    </dgm:pt>
    <dgm:pt modelId="{78D2DC37-04B8-468A-A68E-91F8FDF7B9E7}">
      <dgm:prSet/>
      <dgm:spPr/>
      <dgm:t>
        <a:bodyPr/>
        <a:lstStyle/>
        <a:p>
          <a:r>
            <a:rPr lang="en-GB" dirty="0"/>
            <a:t>Partner agencies working with road Policing </a:t>
          </a:r>
          <a:endParaRPr lang="en-US" dirty="0"/>
        </a:p>
      </dgm:t>
    </dgm:pt>
    <dgm:pt modelId="{59801A17-A0CD-4F36-92AD-E848A31D8FEB}" type="parTrans" cxnId="{B29664B3-FD84-4DF2-B45A-E9A4CAA0E578}">
      <dgm:prSet/>
      <dgm:spPr/>
      <dgm:t>
        <a:bodyPr/>
        <a:lstStyle/>
        <a:p>
          <a:endParaRPr lang="en-US"/>
        </a:p>
      </dgm:t>
    </dgm:pt>
    <dgm:pt modelId="{C67A9510-D43C-482B-A3E5-EFB4EBE1278D}" type="sibTrans" cxnId="{B29664B3-FD84-4DF2-B45A-E9A4CAA0E578}">
      <dgm:prSet/>
      <dgm:spPr/>
      <dgm:t>
        <a:bodyPr/>
        <a:lstStyle/>
        <a:p>
          <a:endParaRPr lang="en-US"/>
        </a:p>
      </dgm:t>
    </dgm:pt>
    <dgm:pt modelId="{D63A229A-194C-4590-B657-5349DBE63703}" type="pres">
      <dgm:prSet presAssocID="{638A1A97-E0D6-4991-8286-E3F84F350422}" presName="linear" presStyleCnt="0">
        <dgm:presLayoutVars>
          <dgm:animLvl val="lvl"/>
          <dgm:resizeHandles val="exact"/>
        </dgm:presLayoutVars>
      </dgm:prSet>
      <dgm:spPr/>
    </dgm:pt>
    <dgm:pt modelId="{AD4A1D78-81F3-444D-9A21-4C8A32649CBA}" type="pres">
      <dgm:prSet presAssocID="{2E91B13C-01B3-4F6A-8442-A2484FAA8DDE}" presName="parentText" presStyleLbl="node1" presStyleIdx="0" presStyleCnt="8">
        <dgm:presLayoutVars>
          <dgm:chMax val="0"/>
          <dgm:bulletEnabled val="1"/>
        </dgm:presLayoutVars>
      </dgm:prSet>
      <dgm:spPr/>
    </dgm:pt>
    <dgm:pt modelId="{DE9CECB3-0286-496A-84DD-3BF3C1A36269}" type="pres">
      <dgm:prSet presAssocID="{32B01996-245A-4095-953C-65F27DAA28E6}" presName="spacer" presStyleCnt="0"/>
      <dgm:spPr/>
    </dgm:pt>
    <dgm:pt modelId="{97565BF2-1EED-4814-9BB4-332272B9658B}" type="pres">
      <dgm:prSet presAssocID="{0FE49E94-396B-413D-AD41-CE8822FBB5B9}" presName="parentText" presStyleLbl="node1" presStyleIdx="1" presStyleCnt="8">
        <dgm:presLayoutVars>
          <dgm:chMax val="0"/>
          <dgm:bulletEnabled val="1"/>
        </dgm:presLayoutVars>
      </dgm:prSet>
      <dgm:spPr/>
    </dgm:pt>
    <dgm:pt modelId="{F6BA9D6E-4DC2-419C-97F7-7C111CE908DE}" type="pres">
      <dgm:prSet presAssocID="{EF9397FE-02B9-4DAF-9B04-20AE48502A28}" presName="spacer" presStyleCnt="0"/>
      <dgm:spPr/>
    </dgm:pt>
    <dgm:pt modelId="{3507872C-64DE-43AA-8F59-A400FE8CE133}" type="pres">
      <dgm:prSet presAssocID="{8C8AB358-0BBD-410C-8A4D-0F3F55902BBB}" presName="parentText" presStyleLbl="node1" presStyleIdx="2" presStyleCnt="8">
        <dgm:presLayoutVars>
          <dgm:chMax val="0"/>
          <dgm:bulletEnabled val="1"/>
        </dgm:presLayoutVars>
      </dgm:prSet>
      <dgm:spPr/>
    </dgm:pt>
    <dgm:pt modelId="{300BB251-1754-4AA9-8914-627B27CAFB50}" type="pres">
      <dgm:prSet presAssocID="{66F729B0-94C0-48BB-A932-2DCB4800B610}" presName="spacer" presStyleCnt="0"/>
      <dgm:spPr/>
    </dgm:pt>
    <dgm:pt modelId="{21318879-196E-4E26-BBFB-7E34D0F83321}" type="pres">
      <dgm:prSet presAssocID="{A102E38E-5849-455D-AF94-E7EBA7B17AA1}" presName="parentText" presStyleLbl="node1" presStyleIdx="3" presStyleCnt="8">
        <dgm:presLayoutVars>
          <dgm:chMax val="0"/>
          <dgm:bulletEnabled val="1"/>
        </dgm:presLayoutVars>
      </dgm:prSet>
      <dgm:spPr/>
    </dgm:pt>
    <dgm:pt modelId="{9F5087C7-204E-4827-8192-D23EB7D8194C}" type="pres">
      <dgm:prSet presAssocID="{4A84BDC4-1958-417D-B611-6B33B6E78A94}" presName="spacer" presStyleCnt="0"/>
      <dgm:spPr/>
    </dgm:pt>
    <dgm:pt modelId="{2CFB1731-FD64-4394-810A-EA7E0B2ED974}" type="pres">
      <dgm:prSet presAssocID="{820CF527-49A8-4FE0-9B1D-1811DDBB3E95}" presName="parentText" presStyleLbl="node1" presStyleIdx="4" presStyleCnt="8">
        <dgm:presLayoutVars>
          <dgm:chMax val="0"/>
          <dgm:bulletEnabled val="1"/>
        </dgm:presLayoutVars>
      </dgm:prSet>
      <dgm:spPr/>
    </dgm:pt>
    <dgm:pt modelId="{288A09AC-16A1-494A-8B22-409FDA7E9820}" type="pres">
      <dgm:prSet presAssocID="{D82690C5-4151-4884-9D35-8B356F3A68D1}" presName="spacer" presStyleCnt="0"/>
      <dgm:spPr/>
    </dgm:pt>
    <dgm:pt modelId="{C68DB245-4D63-4879-8AE7-794F4CCABA0D}" type="pres">
      <dgm:prSet presAssocID="{859D6A23-5947-4598-9D6C-A6E80CEC2937}" presName="parentText" presStyleLbl="node1" presStyleIdx="5" presStyleCnt="8">
        <dgm:presLayoutVars>
          <dgm:chMax val="0"/>
          <dgm:bulletEnabled val="1"/>
        </dgm:presLayoutVars>
      </dgm:prSet>
      <dgm:spPr/>
    </dgm:pt>
    <dgm:pt modelId="{156B3BFF-67D1-4BE1-B5A4-591822E082A9}" type="pres">
      <dgm:prSet presAssocID="{4DA8BDB2-8CBE-4485-9099-B452CE944255}" presName="spacer" presStyleCnt="0"/>
      <dgm:spPr/>
    </dgm:pt>
    <dgm:pt modelId="{54910BBF-73A5-400E-8BC5-66F9D51EA95C}" type="pres">
      <dgm:prSet presAssocID="{2473D196-5707-496D-B2CA-E0FA20A84723}" presName="parentText" presStyleLbl="node1" presStyleIdx="6" presStyleCnt="8">
        <dgm:presLayoutVars>
          <dgm:chMax val="0"/>
          <dgm:bulletEnabled val="1"/>
        </dgm:presLayoutVars>
      </dgm:prSet>
      <dgm:spPr/>
    </dgm:pt>
    <dgm:pt modelId="{744943F4-15E3-4E04-A2BE-38B95FDEBA93}" type="pres">
      <dgm:prSet presAssocID="{47779B41-DFBE-49DE-A22D-95FBD0EBA87C}" presName="spacer" presStyleCnt="0"/>
      <dgm:spPr/>
    </dgm:pt>
    <dgm:pt modelId="{D117CB03-3E9E-42A7-93BF-518A3FFDF309}" type="pres">
      <dgm:prSet presAssocID="{78D2DC37-04B8-468A-A68E-91F8FDF7B9E7}" presName="parentText" presStyleLbl="node1" presStyleIdx="7" presStyleCnt="8">
        <dgm:presLayoutVars>
          <dgm:chMax val="0"/>
          <dgm:bulletEnabled val="1"/>
        </dgm:presLayoutVars>
      </dgm:prSet>
      <dgm:spPr/>
    </dgm:pt>
  </dgm:ptLst>
  <dgm:cxnLst>
    <dgm:cxn modelId="{CE324B1E-1F62-479F-B237-5212A15D28F8}" srcId="{638A1A97-E0D6-4991-8286-E3F84F350422}" destId="{2473D196-5707-496D-B2CA-E0FA20A84723}" srcOrd="6" destOrd="0" parTransId="{B1A877BF-9895-464C-B780-69CA414DCACD}" sibTransId="{47779B41-DFBE-49DE-A22D-95FBD0EBA87C}"/>
    <dgm:cxn modelId="{1B20C520-0EFF-430F-BACA-19AA8B83EFA8}" type="presOf" srcId="{638A1A97-E0D6-4991-8286-E3F84F350422}" destId="{D63A229A-194C-4590-B657-5349DBE63703}" srcOrd="0" destOrd="0" presId="urn:microsoft.com/office/officeart/2005/8/layout/vList2"/>
    <dgm:cxn modelId="{89F4E520-C24D-4E40-B9C2-846D0F2C352B}" type="presOf" srcId="{8C8AB358-0BBD-410C-8A4D-0F3F55902BBB}" destId="{3507872C-64DE-43AA-8F59-A400FE8CE133}" srcOrd="0" destOrd="0" presId="urn:microsoft.com/office/officeart/2005/8/layout/vList2"/>
    <dgm:cxn modelId="{FA9AE333-EFC8-4573-A673-86345EB1CF66}" type="presOf" srcId="{A102E38E-5849-455D-AF94-E7EBA7B17AA1}" destId="{21318879-196E-4E26-BBFB-7E34D0F83321}" srcOrd="0" destOrd="0" presId="urn:microsoft.com/office/officeart/2005/8/layout/vList2"/>
    <dgm:cxn modelId="{F2DCBA3B-0F79-4C54-AA50-E90E6B41284E}" srcId="{638A1A97-E0D6-4991-8286-E3F84F350422}" destId="{820CF527-49A8-4FE0-9B1D-1811DDBB3E95}" srcOrd="4" destOrd="0" parTransId="{5886EEED-E690-491F-B94B-473171357A3F}" sibTransId="{D82690C5-4151-4884-9D35-8B356F3A68D1}"/>
    <dgm:cxn modelId="{C572B73C-2F04-427C-ACC0-6ACE5C072C0C}" srcId="{638A1A97-E0D6-4991-8286-E3F84F350422}" destId="{2E91B13C-01B3-4F6A-8442-A2484FAA8DDE}" srcOrd="0" destOrd="0" parTransId="{7DB85DE6-23B7-4B57-AFA1-4786DF859946}" sibTransId="{32B01996-245A-4095-953C-65F27DAA28E6}"/>
    <dgm:cxn modelId="{1D1F6D60-42EC-478B-A255-592A0521EF1E}" srcId="{638A1A97-E0D6-4991-8286-E3F84F350422}" destId="{8C8AB358-0BBD-410C-8A4D-0F3F55902BBB}" srcOrd="2" destOrd="0" parTransId="{A2082C58-C4A3-4484-8AD7-FFC3F1E734E9}" sibTransId="{66F729B0-94C0-48BB-A932-2DCB4800B610}"/>
    <dgm:cxn modelId="{311FDF60-2048-451E-92B0-624C54DE9107}" type="presOf" srcId="{2E91B13C-01B3-4F6A-8442-A2484FAA8DDE}" destId="{AD4A1D78-81F3-444D-9A21-4C8A32649CBA}" srcOrd="0" destOrd="0" presId="urn:microsoft.com/office/officeart/2005/8/layout/vList2"/>
    <dgm:cxn modelId="{72EF4A7B-CB88-4E0A-B873-CE6C4DD6B5E0}" type="presOf" srcId="{0FE49E94-396B-413D-AD41-CE8822FBB5B9}" destId="{97565BF2-1EED-4814-9BB4-332272B9658B}" srcOrd="0" destOrd="0" presId="urn:microsoft.com/office/officeart/2005/8/layout/vList2"/>
    <dgm:cxn modelId="{24742182-07CA-44EB-BD93-C4C17A81E6A2}" type="presOf" srcId="{820CF527-49A8-4FE0-9B1D-1811DDBB3E95}" destId="{2CFB1731-FD64-4394-810A-EA7E0B2ED974}" srcOrd="0" destOrd="0" presId="urn:microsoft.com/office/officeart/2005/8/layout/vList2"/>
    <dgm:cxn modelId="{7C13A897-E867-4ACB-A406-2515A07E463E}" type="presOf" srcId="{78D2DC37-04B8-468A-A68E-91F8FDF7B9E7}" destId="{D117CB03-3E9E-42A7-93BF-518A3FFDF309}" srcOrd="0" destOrd="0" presId="urn:microsoft.com/office/officeart/2005/8/layout/vList2"/>
    <dgm:cxn modelId="{B29664B3-FD84-4DF2-B45A-E9A4CAA0E578}" srcId="{638A1A97-E0D6-4991-8286-E3F84F350422}" destId="{78D2DC37-04B8-468A-A68E-91F8FDF7B9E7}" srcOrd="7" destOrd="0" parTransId="{59801A17-A0CD-4F36-92AD-E848A31D8FEB}" sibTransId="{C67A9510-D43C-482B-A3E5-EFB4EBE1278D}"/>
    <dgm:cxn modelId="{515B1EDA-2F1A-452B-A35B-27BF3AB6CDE3}" srcId="{638A1A97-E0D6-4991-8286-E3F84F350422}" destId="{859D6A23-5947-4598-9D6C-A6E80CEC2937}" srcOrd="5" destOrd="0" parTransId="{0E933FCD-4C94-4C14-B7C7-464F81A67043}" sibTransId="{4DA8BDB2-8CBE-4485-9099-B452CE944255}"/>
    <dgm:cxn modelId="{1E21F4EE-627C-4879-A6C8-00DB9AEBFC0B}" type="presOf" srcId="{859D6A23-5947-4598-9D6C-A6E80CEC2937}" destId="{C68DB245-4D63-4879-8AE7-794F4CCABA0D}" srcOrd="0" destOrd="0" presId="urn:microsoft.com/office/officeart/2005/8/layout/vList2"/>
    <dgm:cxn modelId="{0AAAE4F2-122A-449E-BCEC-A7A756ADC46D}" srcId="{638A1A97-E0D6-4991-8286-E3F84F350422}" destId="{A102E38E-5849-455D-AF94-E7EBA7B17AA1}" srcOrd="3" destOrd="0" parTransId="{DC8FB34E-3BBA-4CEB-A005-D23B6FE7DC7D}" sibTransId="{4A84BDC4-1958-417D-B611-6B33B6E78A94}"/>
    <dgm:cxn modelId="{483890FB-3809-4920-8AC1-95001D697B13}" srcId="{638A1A97-E0D6-4991-8286-E3F84F350422}" destId="{0FE49E94-396B-413D-AD41-CE8822FBB5B9}" srcOrd="1" destOrd="0" parTransId="{C55634B8-0EBC-41C3-9EDB-07B75F8AC0F1}" sibTransId="{EF9397FE-02B9-4DAF-9B04-20AE48502A28}"/>
    <dgm:cxn modelId="{BCF1FFFD-4EB6-467D-953E-A3DCC0AB390F}" type="presOf" srcId="{2473D196-5707-496D-B2CA-E0FA20A84723}" destId="{54910BBF-73A5-400E-8BC5-66F9D51EA95C}" srcOrd="0" destOrd="0" presId="urn:microsoft.com/office/officeart/2005/8/layout/vList2"/>
    <dgm:cxn modelId="{F040907D-2961-48B7-97ED-91A8F1E6BADB}" type="presParOf" srcId="{D63A229A-194C-4590-B657-5349DBE63703}" destId="{AD4A1D78-81F3-444D-9A21-4C8A32649CBA}" srcOrd="0" destOrd="0" presId="urn:microsoft.com/office/officeart/2005/8/layout/vList2"/>
    <dgm:cxn modelId="{851215A9-9CD8-4FEC-AD63-CFE3D6D0F4DC}" type="presParOf" srcId="{D63A229A-194C-4590-B657-5349DBE63703}" destId="{DE9CECB3-0286-496A-84DD-3BF3C1A36269}" srcOrd="1" destOrd="0" presId="urn:microsoft.com/office/officeart/2005/8/layout/vList2"/>
    <dgm:cxn modelId="{CB433AF5-33B7-4158-9FBF-67026174050F}" type="presParOf" srcId="{D63A229A-194C-4590-B657-5349DBE63703}" destId="{97565BF2-1EED-4814-9BB4-332272B9658B}" srcOrd="2" destOrd="0" presId="urn:microsoft.com/office/officeart/2005/8/layout/vList2"/>
    <dgm:cxn modelId="{8C9A8812-701B-47A4-AE6A-824506470B5F}" type="presParOf" srcId="{D63A229A-194C-4590-B657-5349DBE63703}" destId="{F6BA9D6E-4DC2-419C-97F7-7C111CE908DE}" srcOrd="3" destOrd="0" presId="urn:microsoft.com/office/officeart/2005/8/layout/vList2"/>
    <dgm:cxn modelId="{1D8B1F95-53F2-4F8E-988D-FC0E83C1A358}" type="presParOf" srcId="{D63A229A-194C-4590-B657-5349DBE63703}" destId="{3507872C-64DE-43AA-8F59-A400FE8CE133}" srcOrd="4" destOrd="0" presId="urn:microsoft.com/office/officeart/2005/8/layout/vList2"/>
    <dgm:cxn modelId="{BE18BC89-A834-4E33-89CC-7D78A12F3CE1}" type="presParOf" srcId="{D63A229A-194C-4590-B657-5349DBE63703}" destId="{300BB251-1754-4AA9-8914-627B27CAFB50}" srcOrd="5" destOrd="0" presId="urn:microsoft.com/office/officeart/2005/8/layout/vList2"/>
    <dgm:cxn modelId="{96228C06-A1CD-4165-BEAA-466538E2C587}" type="presParOf" srcId="{D63A229A-194C-4590-B657-5349DBE63703}" destId="{21318879-196E-4E26-BBFB-7E34D0F83321}" srcOrd="6" destOrd="0" presId="urn:microsoft.com/office/officeart/2005/8/layout/vList2"/>
    <dgm:cxn modelId="{C276F697-11D3-496E-A924-C3D377AEB2B7}" type="presParOf" srcId="{D63A229A-194C-4590-B657-5349DBE63703}" destId="{9F5087C7-204E-4827-8192-D23EB7D8194C}" srcOrd="7" destOrd="0" presId="urn:microsoft.com/office/officeart/2005/8/layout/vList2"/>
    <dgm:cxn modelId="{BC391F17-F3A6-4253-823C-34AA95154CAC}" type="presParOf" srcId="{D63A229A-194C-4590-B657-5349DBE63703}" destId="{2CFB1731-FD64-4394-810A-EA7E0B2ED974}" srcOrd="8" destOrd="0" presId="urn:microsoft.com/office/officeart/2005/8/layout/vList2"/>
    <dgm:cxn modelId="{D6A68801-1B04-4CC4-8F88-32B1B9E5CD3C}" type="presParOf" srcId="{D63A229A-194C-4590-B657-5349DBE63703}" destId="{288A09AC-16A1-494A-8B22-409FDA7E9820}" srcOrd="9" destOrd="0" presId="urn:microsoft.com/office/officeart/2005/8/layout/vList2"/>
    <dgm:cxn modelId="{95C98B33-113F-458B-89AB-1FE7F6690668}" type="presParOf" srcId="{D63A229A-194C-4590-B657-5349DBE63703}" destId="{C68DB245-4D63-4879-8AE7-794F4CCABA0D}" srcOrd="10" destOrd="0" presId="urn:microsoft.com/office/officeart/2005/8/layout/vList2"/>
    <dgm:cxn modelId="{EAB6FA12-F539-4364-A722-52D52CF3242C}" type="presParOf" srcId="{D63A229A-194C-4590-B657-5349DBE63703}" destId="{156B3BFF-67D1-4BE1-B5A4-591822E082A9}" srcOrd="11" destOrd="0" presId="urn:microsoft.com/office/officeart/2005/8/layout/vList2"/>
    <dgm:cxn modelId="{B34ED7EE-93DE-4A38-A0AD-A2665DDE002A}" type="presParOf" srcId="{D63A229A-194C-4590-B657-5349DBE63703}" destId="{54910BBF-73A5-400E-8BC5-66F9D51EA95C}" srcOrd="12" destOrd="0" presId="urn:microsoft.com/office/officeart/2005/8/layout/vList2"/>
    <dgm:cxn modelId="{002641F6-803E-4009-8B67-21AD1598EB42}" type="presParOf" srcId="{D63A229A-194C-4590-B657-5349DBE63703}" destId="{744943F4-15E3-4E04-A2BE-38B95FDEBA93}" srcOrd="13" destOrd="0" presId="urn:microsoft.com/office/officeart/2005/8/layout/vList2"/>
    <dgm:cxn modelId="{BFC5474A-6819-46BC-9701-1DD485CB36CD}" type="presParOf" srcId="{D63A229A-194C-4590-B657-5349DBE63703}" destId="{D117CB03-3E9E-42A7-93BF-518A3FFDF309}"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E8FE83-BA7D-442B-B399-904DB8E23A37}"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DDF1974-0D15-4A9B-B5A7-F874279EF237}">
      <dgm:prSet/>
      <dgm:spPr/>
      <dgm:t>
        <a:bodyPr/>
        <a:lstStyle/>
        <a:p>
          <a:r>
            <a:rPr lang="en-GB" b="0" i="0"/>
            <a:t>the National County Lines Co-ordination Centre (NCLCC)</a:t>
          </a:r>
          <a:endParaRPr lang="en-US"/>
        </a:p>
      </dgm:t>
    </dgm:pt>
    <dgm:pt modelId="{B82D5ED5-5DFF-4700-8481-D7691FC3C091}" type="parTrans" cxnId="{BC6BC86E-A9D2-4237-B52E-CA4415FD2256}">
      <dgm:prSet/>
      <dgm:spPr/>
      <dgm:t>
        <a:bodyPr/>
        <a:lstStyle/>
        <a:p>
          <a:endParaRPr lang="en-US"/>
        </a:p>
      </dgm:t>
    </dgm:pt>
    <dgm:pt modelId="{7A02F850-749A-47FB-AFEC-D55A03AA91C4}" type="sibTrans" cxnId="{BC6BC86E-A9D2-4237-B52E-CA4415FD2256}">
      <dgm:prSet/>
      <dgm:spPr/>
      <dgm:t>
        <a:bodyPr/>
        <a:lstStyle/>
        <a:p>
          <a:endParaRPr lang="en-US"/>
        </a:p>
      </dgm:t>
    </dgm:pt>
    <dgm:pt modelId="{3464AC0E-A3ED-4B5E-95C2-065144D002A4}">
      <dgm:prSet/>
      <dgm:spPr/>
      <dgm:t>
        <a:bodyPr/>
        <a:lstStyle/>
        <a:p>
          <a:r>
            <a:rPr lang="en-GB" b="0" i="0"/>
            <a:t>increased disruption on the rail networks by the British Transport Police’s County Lines Taskforce</a:t>
          </a:r>
          <a:endParaRPr lang="en-US"/>
        </a:p>
      </dgm:t>
    </dgm:pt>
    <dgm:pt modelId="{68881716-B578-4837-86B4-7462B76E05F6}" type="parTrans" cxnId="{78A489F6-441D-4660-98FF-35EE9B2F68A2}">
      <dgm:prSet/>
      <dgm:spPr/>
      <dgm:t>
        <a:bodyPr/>
        <a:lstStyle/>
        <a:p>
          <a:endParaRPr lang="en-US"/>
        </a:p>
      </dgm:t>
    </dgm:pt>
    <dgm:pt modelId="{FE8A9DB6-66E5-4191-812E-0A865B9C63BB}" type="sibTrans" cxnId="{78A489F6-441D-4660-98FF-35EE9B2F68A2}">
      <dgm:prSet/>
      <dgm:spPr/>
      <dgm:t>
        <a:bodyPr/>
        <a:lstStyle/>
        <a:p>
          <a:endParaRPr lang="en-US"/>
        </a:p>
      </dgm:t>
    </dgm:pt>
    <dgm:pt modelId="{8F5B8ECA-DB00-41B7-B693-1A9AD5BCED05}">
      <dgm:prSet/>
      <dgm:spPr/>
      <dgm:t>
        <a:bodyPr/>
        <a:lstStyle/>
        <a:p>
          <a:r>
            <a:rPr lang="en-GB" b="0" i="0"/>
            <a:t>targeted operational activity against lines, including dedicated County Lines Taskforces in 4 major exporting force areas:</a:t>
          </a:r>
          <a:endParaRPr lang="en-US"/>
        </a:p>
      </dgm:t>
    </dgm:pt>
    <dgm:pt modelId="{341D3C31-2423-4EBD-A2F1-F1C6AE3D49FC}" type="parTrans" cxnId="{E14C25D9-EA08-4619-B2F1-1F3E9A423FC5}">
      <dgm:prSet/>
      <dgm:spPr/>
      <dgm:t>
        <a:bodyPr/>
        <a:lstStyle/>
        <a:p>
          <a:endParaRPr lang="en-US"/>
        </a:p>
      </dgm:t>
    </dgm:pt>
    <dgm:pt modelId="{37B66F21-D88E-47EC-AE9C-E42A80713989}" type="sibTrans" cxnId="{E14C25D9-EA08-4619-B2F1-1F3E9A423FC5}">
      <dgm:prSet/>
      <dgm:spPr/>
      <dgm:t>
        <a:bodyPr/>
        <a:lstStyle/>
        <a:p>
          <a:endParaRPr lang="en-US"/>
        </a:p>
      </dgm:t>
    </dgm:pt>
    <dgm:pt modelId="{95A38444-B590-422D-BA4B-E77C043FDDCC}">
      <dgm:prSet/>
      <dgm:spPr/>
      <dgm:t>
        <a:bodyPr/>
        <a:lstStyle/>
        <a:p>
          <a:r>
            <a:rPr lang="en-GB" b="0" i="0"/>
            <a:t>Greater Manchester Police</a:t>
          </a:r>
          <a:endParaRPr lang="en-US"/>
        </a:p>
      </dgm:t>
    </dgm:pt>
    <dgm:pt modelId="{E730A3C7-3193-4D8D-A2DA-89539A83A030}" type="parTrans" cxnId="{AC79FEE3-875D-4FBE-8134-7506D2812C82}">
      <dgm:prSet/>
      <dgm:spPr/>
      <dgm:t>
        <a:bodyPr/>
        <a:lstStyle/>
        <a:p>
          <a:endParaRPr lang="en-US"/>
        </a:p>
      </dgm:t>
    </dgm:pt>
    <dgm:pt modelId="{0E7F29FC-AA36-4B1B-9301-C4B448CDF56E}" type="sibTrans" cxnId="{AC79FEE3-875D-4FBE-8134-7506D2812C82}">
      <dgm:prSet/>
      <dgm:spPr/>
      <dgm:t>
        <a:bodyPr/>
        <a:lstStyle/>
        <a:p>
          <a:endParaRPr lang="en-US"/>
        </a:p>
      </dgm:t>
    </dgm:pt>
    <dgm:pt modelId="{85EC034C-964E-4BEF-9769-3080BDB9BE25}">
      <dgm:prSet/>
      <dgm:spPr/>
      <dgm:t>
        <a:bodyPr/>
        <a:lstStyle/>
        <a:p>
          <a:r>
            <a:rPr lang="en-GB" b="0" i="0"/>
            <a:t>Metropolitan Police Service</a:t>
          </a:r>
          <a:endParaRPr lang="en-US"/>
        </a:p>
      </dgm:t>
    </dgm:pt>
    <dgm:pt modelId="{D19AEA27-FC9D-4FD1-AE6B-AF724C24F936}" type="parTrans" cxnId="{94D8690E-8665-421E-94AB-60B0F42E0A52}">
      <dgm:prSet/>
      <dgm:spPr/>
      <dgm:t>
        <a:bodyPr/>
        <a:lstStyle/>
        <a:p>
          <a:endParaRPr lang="en-US"/>
        </a:p>
      </dgm:t>
    </dgm:pt>
    <dgm:pt modelId="{E40ED98C-95D5-442F-AA9B-21B1750C5018}" type="sibTrans" cxnId="{94D8690E-8665-421E-94AB-60B0F42E0A52}">
      <dgm:prSet/>
      <dgm:spPr/>
      <dgm:t>
        <a:bodyPr/>
        <a:lstStyle/>
        <a:p>
          <a:endParaRPr lang="en-US"/>
        </a:p>
      </dgm:t>
    </dgm:pt>
    <dgm:pt modelId="{79BA0654-6E9E-49E2-B303-A45DB6A3CF12}">
      <dgm:prSet/>
      <dgm:spPr/>
      <dgm:t>
        <a:bodyPr/>
        <a:lstStyle/>
        <a:p>
          <a:r>
            <a:rPr lang="en-GB" b="0" i="0" dirty="0"/>
            <a:t>Merseyside Police</a:t>
          </a:r>
          <a:endParaRPr lang="en-US" dirty="0"/>
        </a:p>
      </dgm:t>
    </dgm:pt>
    <dgm:pt modelId="{1693EB38-3DE3-464E-8C3D-9742094ED9C6}" type="parTrans" cxnId="{2B2FD95A-0E1E-475C-8F52-89E20B7C304E}">
      <dgm:prSet/>
      <dgm:spPr/>
      <dgm:t>
        <a:bodyPr/>
        <a:lstStyle/>
        <a:p>
          <a:endParaRPr lang="en-US"/>
        </a:p>
      </dgm:t>
    </dgm:pt>
    <dgm:pt modelId="{FC547BE4-760B-4F75-9183-65AB3A3E7B74}" type="sibTrans" cxnId="{2B2FD95A-0E1E-475C-8F52-89E20B7C304E}">
      <dgm:prSet/>
      <dgm:spPr/>
      <dgm:t>
        <a:bodyPr/>
        <a:lstStyle/>
        <a:p>
          <a:endParaRPr lang="en-US"/>
        </a:p>
      </dgm:t>
    </dgm:pt>
    <dgm:pt modelId="{09F97A1F-3967-48BC-8EF8-BFC98DAA62C4}">
      <dgm:prSet/>
      <dgm:spPr/>
      <dgm:t>
        <a:bodyPr/>
        <a:lstStyle/>
        <a:p>
          <a:r>
            <a:rPr lang="en-GB" b="0" i="0"/>
            <a:t>West Midlands Police</a:t>
          </a:r>
          <a:endParaRPr lang="en-US"/>
        </a:p>
      </dgm:t>
    </dgm:pt>
    <dgm:pt modelId="{C06F97DA-92EC-4A2B-AC5A-07883817255C}" type="parTrans" cxnId="{0A8F06F8-EFCB-4A98-996F-CD79B410262B}">
      <dgm:prSet/>
      <dgm:spPr/>
      <dgm:t>
        <a:bodyPr/>
        <a:lstStyle/>
        <a:p>
          <a:endParaRPr lang="en-US"/>
        </a:p>
      </dgm:t>
    </dgm:pt>
    <dgm:pt modelId="{DD5D25B9-B978-48D1-8FF7-26665204FF57}" type="sibTrans" cxnId="{0A8F06F8-EFCB-4A98-996F-CD79B410262B}">
      <dgm:prSet/>
      <dgm:spPr/>
      <dgm:t>
        <a:bodyPr/>
        <a:lstStyle/>
        <a:p>
          <a:endParaRPr lang="en-US"/>
        </a:p>
      </dgm:t>
    </dgm:pt>
    <dgm:pt modelId="{BFAB467A-A61E-477B-A95C-A5033224CF3A}">
      <dgm:prSet/>
      <dgm:spPr/>
      <dgm:t>
        <a:bodyPr/>
        <a:lstStyle/>
        <a:p>
          <a:r>
            <a:rPr lang="en-GB" b="0" i="0"/>
            <a:t>investment in new technology including Automatic Number Plate Recognition</a:t>
          </a:r>
          <a:endParaRPr lang="en-US"/>
        </a:p>
      </dgm:t>
    </dgm:pt>
    <dgm:pt modelId="{47FCC10D-47C9-43AB-8DCE-8384A3CF6783}" type="parTrans" cxnId="{1AFE0297-CF9E-4E14-816C-A820B869153A}">
      <dgm:prSet/>
      <dgm:spPr/>
      <dgm:t>
        <a:bodyPr/>
        <a:lstStyle/>
        <a:p>
          <a:endParaRPr lang="en-US"/>
        </a:p>
      </dgm:t>
    </dgm:pt>
    <dgm:pt modelId="{70A5384C-5D8E-4096-A6EB-20118C7B2D90}" type="sibTrans" cxnId="{1AFE0297-CF9E-4E14-816C-A820B869153A}">
      <dgm:prSet/>
      <dgm:spPr/>
      <dgm:t>
        <a:bodyPr/>
        <a:lstStyle/>
        <a:p>
          <a:endParaRPr lang="en-US"/>
        </a:p>
      </dgm:t>
    </dgm:pt>
    <dgm:pt modelId="{180ADAB3-EE5D-4311-AAB9-880A90C66E5E}" type="pres">
      <dgm:prSet presAssocID="{42E8FE83-BA7D-442B-B399-904DB8E23A37}" presName="Name0" presStyleCnt="0">
        <dgm:presLayoutVars>
          <dgm:dir/>
          <dgm:animLvl val="lvl"/>
          <dgm:resizeHandles val="exact"/>
        </dgm:presLayoutVars>
      </dgm:prSet>
      <dgm:spPr/>
    </dgm:pt>
    <dgm:pt modelId="{B9B604B5-CF7A-4802-BD4B-EC1B29BB458E}" type="pres">
      <dgm:prSet presAssocID="{BFAB467A-A61E-477B-A95C-A5033224CF3A}" presName="boxAndChildren" presStyleCnt="0"/>
      <dgm:spPr/>
    </dgm:pt>
    <dgm:pt modelId="{72EBED42-2733-4AC4-8124-539BA803E272}" type="pres">
      <dgm:prSet presAssocID="{BFAB467A-A61E-477B-A95C-A5033224CF3A}" presName="parentTextBox" presStyleLbl="node1" presStyleIdx="0" presStyleCnt="4"/>
      <dgm:spPr/>
    </dgm:pt>
    <dgm:pt modelId="{7CA9844C-8FD2-494B-8086-0A235F968C1C}" type="pres">
      <dgm:prSet presAssocID="{37B66F21-D88E-47EC-AE9C-E42A80713989}" presName="sp" presStyleCnt="0"/>
      <dgm:spPr/>
    </dgm:pt>
    <dgm:pt modelId="{585AC1FF-978B-409A-A4CD-A2DAF3DAEC92}" type="pres">
      <dgm:prSet presAssocID="{8F5B8ECA-DB00-41B7-B693-1A9AD5BCED05}" presName="arrowAndChildren" presStyleCnt="0"/>
      <dgm:spPr/>
    </dgm:pt>
    <dgm:pt modelId="{1E306FA2-690A-4F99-917C-BDC242231228}" type="pres">
      <dgm:prSet presAssocID="{8F5B8ECA-DB00-41B7-B693-1A9AD5BCED05}" presName="parentTextArrow" presStyleLbl="node1" presStyleIdx="0" presStyleCnt="4"/>
      <dgm:spPr/>
    </dgm:pt>
    <dgm:pt modelId="{8E58DD8E-1FD3-48C7-9248-637063383F3E}" type="pres">
      <dgm:prSet presAssocID="{8F5B8ECA-DB00-41B7-B693-1A9AD5BCED05}" presName="arrow" presStyleLbl="node1" presStyleIdx="1" presStyleCnt="4"/>
      <dgm:spPr/>
    </dgm:pt>
    <dgm:pt modelId="{20DED924-1945-4C36-850B-67B40C0FAC47}" type="pres">
      <dgm:prSet presAssocID="{8F5B8ECA-DB00-41B7-B693-1A9AD5BCED05}" presName="descendantArrow" presStyleCnt="0"/>
      <dgm:spPr/>
    </dgm:pt>
    <dgm:pt modelId="{E1768238-F1B9-463B-A70C-D62AB875B466}" type="pres">
      <dgm:prSet presAssocID="{95A38444-B590-422D-BA4B-E77C043FDDCC}" presName="childTextArrow" presStyleLbl="fgAccFollowNode1" presStyleIdx="0" presStyleCnt="4">
        <dgm:presLayoutVars>
          <dgm:bulletEnabled val="1"/>
        </dgm:presLayoutVars>
      </dgm:prSet>
      <dgm:spPr/>
    </dgm:pt>
    <dgm:pt modelId="{F9D50175-8570-4E3E-981B-7BE05FD79C07}" type="pres">
      <dgm:prSet presAssocID="{85EC034C-964E-4BEF-9769-3080BDB9BE25}" presName="childTextArrow" presStyleLbl="fgAccFollowNode1" presStyleIdx="1" presStyleCnt="4">
        <dgm:presLayoutVars>
          <dgm:bulletEnabled val="1"/>
        </dgm:presLayoutVars>
      </dgm:prSet>
      <dgm:spPr/>
    </dgm:pt>
    <dgm:pt modelId="{6533B2D8-A1B9-4F1B-BCAC-B0CF8072BCE5}" type="pres">
      <dgm:prSet presAssocID="{79BA0654-6E9E-49E2-B303-A45DB6A3CF12}" presName="childTextArrow" presStyleLbl="fgAccFollowNode1" presStyleIdx="2" presStyleCnt="4">
        <dgm:presLayoutVars>
          <dgm:bulletEnabled val="1"/>
        </dgm:presLayoutVars>
      </dgm:prSet>
      <dgm:spPr/>
    </dgm:pt>
    <dgm:pt modelId="{9C7AD5DF-000A-4118-AC65-1EF3081790C9}" type="pres">
      <dgm:prSet presAssocID="{09F97A1F-3967-48BC-8EF8-BFC98DAA62C4}" presName="childTextArrow" presStyleLbl="fgAccFollowNode1" presStyleIdx="3" presStyleCnt="4">
        <dgm:presLayoutVars>
          <dgm:bulletEnabled val="1"/>
        </dgm:presLayoutVars>
      </dgm:prSet>
      <dgm:spPr/>
    </dgm:pt>
    <dgm:pt modelId="{5A899803-4520-41D9-AB53-4A25E4C09A09}" type="pres">
      <dgm:prSet presAssocID="{FE8A9DB6-66E5-4191-812E-0A865B9C63BB}" presName="sp" presStyleCnt="0"/>
      <dgm:spPr/>
    </dgm:pt>
    <dgm:pt modelId="{DF0EC983-57C9-4C5D-B2D6-2A5330477693}" type="pres">
      <dgm:prSet presAssocID="{3464AC0E-A3ED-4B5E-95C2-065144D002A4}" presName="arrowAndChildren" presStyleCnt="0"/>
      <dgm:spPr/>
    </dgm:pt>
    <dgm:pt modelId="{90B2F631-463D-4398-B90D-5B9D1B70BD7D}" type="pres">
      <dgm:prSet presAssocID="{3464AC0E-A3ED-4B5E-95C2-065144D002A4}" presName="parentTextArrow" presStyleLbl="node1" presStyleIdx="2" presStyleCnt="4"/>
      <dgm:spPr/>
    </dgm:pt>
    <dgm:pt modelId="{8A2C46E7-93CC-463C-B059-CBD8911C0CAD}" type="pres">
      <dgm:prSet presAssocID="{7A02F850-749A-47FB-AFEC-D55A03AA91C4}" presName="sp" presStyleCnt="0"/>
      <dgm:spPr/>
    </dgm:pt>
    <dgm:pt modelId="{C044C1E4-33C4-4773-A6E0-0B68B92B0CB0}" type="pres">
      <dgm:prSet presAssocID="{CDDF1974-0D15-4A9B-B5A7-F874279EF237}" presName="arrowAndChildren" presStyleCnt="0"/>
      <dgm:spPr/>
    </dgm:pt>
    <dgm:pt modelId="{6D61CC69-55E9-4DF5-9DB4-6D37B5A17A61}" type="pres">
      <dgm:prSet presAssocID="{CDDF1974-0D15-4A9B-B5A7-F874279EF237}" presName="parentTextArrow" presStyleLbl="node1" presStyleIdx="3" presStyleCnt="4"/>
      <dgm:spPr/>
    </dgm:pt>
  </dgm:ptLst>
  <dgm:cxnLst>
    <dgm:cxn modelId="{77728306-3A05-4DF0-A0D1-701D6A189626}" type="presOf" srcId="{8F5B8ECA-DB00-41B7-B693-1A9AD5BCED05}" destId="{8E58DD8E-1FD3-48C7-9248-637063383F3E}" srcOrd="1" destOrd="0" presId="urn:microsoft.com/office/officeart/2005/8/layout/process4"/>
    <dgm:cxn modelId="{0FA3690C-EFF9-4EA1-8CCF-72E7518CAB72}" type="presOf" srcId="{BFAB467A-A61E-477B-A95C-A5033224CF3A}" destId="{72EBED42-2733-4AC4-8124-539BA803E272}" srcOrd="0" destOrd="0" presId="urn:microsoft.com/office/officeart/2005/8/layout/process4"/>
    <dgm:cxn modelId="{94D8690E-8665-421E-94AB-60B0F42E0A52}" srcId="{8F5B8ECA-DB00-41B7-B693-1A9AD5BCED05}" destId="{85EC034C-964E-4BEF-9769-3080BDB9BE25}" srcOrd="1" destOrd="0" parTransId="{D19AEA27-FC9D-4FD1-AE6B-AF724C24F936}" sibTransId="{E40ED98C-95D5-442F-AA9B-21B1750C5018}"/>
    <dgm:cxn modelId="{76581E37-B9D4-4EAE-84D2-B3B687CA1745}" type="presOf" srcId="{95A38444-B590-422D-BA4B-E77C043FDDCC}" destId="{E1768238-F1B9-463B-A70C-D62AB875B466}" srcOrd="0" destOrd="0" presId="urn:microsoft.com/office/officeart/2005/8/layout/process4"/>
    <dgm:cxn modelId="{9997CB5C-30AB-4FE2-95B2-204F72F300A8}" type="presOf" srcId="{8F5B8ECA-DB00-41B7-B693-1A9AD5BCED05}" destId="{1E306FA2-690A-4F99-917C-BDC242231228}" srcOrd="0" destOrd="0" presId="urn:microsoft.com/office/officeart/2005/8/layout/process4"/>
    <dgm:cxn modelId="{C68A6B44-6601-475A-BB4B-022707DFB2B0}" type="presOf" srcId="{3464AC0E-A3ED-4B5E-95C2-065144D002A4}" destId="{90B2F631-463D-4398-B90D-5B9D1B70BD7D}" srcOrd="0" destOrd="0" presId="urn:microsoft.com/office/officeart/2005/8/layout/process4"/>
    <dgm:cxn modelId="{BC6BC86E-A9D2-4237-B52E-CA4415FD2256}" srcId="{42E8FE83-BA7D-442B-B399-904DB8E23A37}" destId="{CDDF1974-0D15-4A9B-B5A7-F874279EF237}" srcOrd="0" destOrd="0" parTransId="{B82D5ED5-5DFF-4700-8481-D7691FC3C091}" sibTransId="{7A02F850-749A-47FB-AFEC-D55A03AA91C4}"/>
    <dgm:cxn modelId="{2B2FD95A-0E1E-475C-8F52-89E20B7C304E}" srcId="{8F5B8ECA-DB00-41B7-B693-1A9AD5BCED05}" destId="{79BA0654-6E9E-49E2-B303-A45DB6A3CF12}" srcOrd="2" destOrd="0" parTransId="{1693EB38-3DE3-464E-8C3D-9742094ED9C6}" sibTransId="{FC547BE4-760B-4F75-9183-65AB3A3E7B74}"/>
    <dgm:cxn modelId="{78BE1582-5CDC-4D23-9616-785B199217D4}" type="presOf" srcId="{85EC034C-964E-4BEF-9769-3080BDB9BE25}" destId="{F9D50175-8570-4E3E-981B-7BE05FD79C07}" srcOrd="0" destOrd="0" presId="urn:microsoft.com/office/officeart/2005/8/layout/process4"/>
    <dgm:cxn modelId="{BE453B82-0424-4250-8B5E-6CBF5A51A757}" type="presOf" srcId="{09F97A1F-3967-48BC-8EF8-BFC98DAA62C4}" destId="{9C7AD5DF-000A-4118-AC65-1EF3081790C9}" srcOrd="0" destOrd="0" presId="urn:microsoft.com/office/officeart/2005/8/layout/process4"/>
    <dgm:cxn modelId="{CA3A7B88-5B21-45D8-BC55-21D27492C99D}" type="presOf" srcId="{42E8FE83-BA7D-442B-B399-904DB8E23A37}" destId="{180ADAB3-EE5D-4311-AAB9-880A90C66E5E}" srcOrd="0" destOrd="0" presId="urn:microsoft.com/office/officeart/2005/8/layout/process4"/>
    <dgm:cxn modelId="{1AFE0297-CF9E-4E14-816C-A820B869153A}" srcId="{42E8FE83-BA7D-442B-B399-904DB8E23A37}" destId="{BFAB467A-A61E-477B-A95C-A5033224CF3A}" srcOrd="3" destOrd="0" parTransId="{47FCC10D-47C9-43AB-8DCE-8384A3CF6783}" sibTransId="{70A5384C-5D8E-4096-A6EB-20118C7B2D90}"/>
    <dgm:cxn modelId="{CBC984BD-2335-4FAB-9CC2-EB7DB56BCAF7}" type="presOf" srcId="{79BA0654-6E9E-49E2-B303-A45DB6A3CF12}" destId="{6533B2D8-A1B9-4F1B-BCAC-B0CF8072BCE5}" srcOrd="0" destOrd="0" presId="urn:microsoft.com/office/officeart/2005/8/layout/process4"/>
    <dgm:cxn modelId="{143752CF-6A3C-4A7E-B748-539AFF4570FC}" type="presOf" srcId="{CDDF1974-0D15-4A9B-B5A7-F874279EF237}" destId="{6D61CC69-55E9-4DF5-9DB4-6D37B5A17A61}" srcOrd="0" destOrd="0" presId="urn:microsoft.com/office/officeart/2005/8/layout/process4"/>
    <dgm:cxn modelId="{E14C25D9-EA08-4619-B2F1-1F3E9A423FC5}" srcId="{42E8FE83-BA7D-442B-B399-904DB8E23A37}" destId="{8F5B8ECA-DB00-41B7-B693-1A9AD5BCED05}" srcOrd="2" destOrd="0" parTransId="{341D3C31-2423-4EBD-A2F1-F1C6AE3D49FC}" sibTransId="{37B66F21-D88E-47EC-AE9C-E42A80713989}"/>
    <dgm:cxn modelId="{AC79FEE3-875D-4FBE-8134-7506D2812C82}" srcId="{8F5B8ECA-DB00-41B7-B693-1A9AD5BCED05}" destId="{95A38444-B590-422D-BA4B-E77C043FDDCC}" srcOrd="0" destOrd="0" parTransId="{E730A3C7-3193-4D8D-A2DA-89539A83A030}" sibTransId="{0E7F29FC-AA36-4B1B-9301-C4B448CDF56E}"/>
    <dgm:cxn modelId="{78A489F6-441D-4660-98FF-35EE9B2F68A2}" srcId="{42E8FE83-BA7D-442B-B399-904DB8E23A37}" destId="{3464AC0E-A3ED-4B5E-95C2-065144D002A4}" srcOrd="1" destOrd="0" parTransId="{68881716-B578-4837-86B4-7462B76E05F6}" sibTransId="{FE8A9DB6-66E5-4191-812E-0A865B9C63BB}"/>
    <dgm:cxn modelId="{0A8F06F8-EFCB-4A98-996F-CD79B410262B}" srcId="{8F5B8ECA-DB00-41B7-B693-1A9AD5BCED05}" destId="{09F97A1F-3967-48BC-8EF8-BFC98DAA62C4}" srcOrd="3" destOrd="0" parTransId="{C06F97DA-92EC-4A2B-AC5A-07883817255C}" sibTransId="{DD5D25B9-B978-48D1-8FF7-26665204FF57}"/>
    <dgm:cxn modelId="{FD821999-0FDC-472E-B8B1-F2A5CF89F5FB}" type="presParOf" srcId="{180ADAB3-EE5D-4311-AAB9-880A90C66E5E}" destId="{B9B604B5-CF7A-4802-BD4B-EC1B29BB458E}" srcOrd="0" destOrd="0" presId="urn:microsoft.com/office/officeart/2005/8/layout/process4"/>
    <dgm:cxn modelId="{18C004FE-E2AA-4EE2-8000-6E4BCAE424F7}" type="presParOf" srcId="{B9B604B5-CF7A-4802-BD4B-EC1B29BB458E}" destId="{72EBED42-2733-4AC4-8124-539BA803E272}" srcOrd="0" destOrd="0" presId="urn:microsoft.com/office/officeart/2005/8/layout/process4"/>
    <dgm:cxn modelId="{F65BA39C-E14B-4CE5-A324-239A9FF7DCCC}" type="presParOf" srcId="{180ADAB3-EE5D-4311-AAB9-880A90C66E5E}" destId="{7CA9844C-8FD2-494B-8086-0A235F968C1C}" srcOrd="1" destOrd="0" presId="urn:microsoft.com/office/officeart/2005/8/layout/process4"/>
    <dgm:cxn modelId="{AD1D06DF-7B31-4EC7-A274-1545A33B7E58}" type="presParOf" srcId="{180ADAB3-EE5D-4311-AAB9-880A90C66E5E}" destId="{585AC1FF-978B-409A-A4CD-A2DAF3DAEC92}" srcOrd="2" destOrd="0" presId="urn:microsoft.com/office/officeart/2005/8/layout/process4"/>
    <dgm:cxn modelId="{EAF3FF7D-F3BB-4CC0-8844-51D8F438825C}" type="presParOf" srcId="{585AC1FF-978B-409A-A4CD-A2DAF3DAEC92}" destId="{1E306FA2-690A-4F99-917C-BDC242231228}" srcOrd="0" destOrd="0" presId="urn:microsoft.com/office/officeart/2005/8/layout/process4"/>
    <dgm:cxn modelId="{0D4EBD03-EB5E-4E54-8C01-B301AEA8D530}" type="presParOf" srcId="{585AC1FF-978B-409A-A4CD-A2DAF3DAEC92}" destId="{8E58DD8E-1FD3-48C7-9248-637063383F3E}" srcOrd="1" destOrd="0" presId="urn:microsoft.com/office/officeart/2005/8/layout/process4"/>
    <dgm:cxn modelId="{9DC9B42E-2CF6-4308-AF6C-5BF2669C2725}" type="presParOf" srcId="{585AC1FF-978B-409A-A4CD-A2DAF3DAEC92}" destId="{20DED924-1945-4C36-850B-67B40C0FAC47}" srcOrd="2" destOrd="0" presId="urn:microsoft.com/office/officeart/2005/8/layout/process4"/>
    <dgm:cxn modelId="{AAAFC1E6-CF5E-40A9-9C0C-726703C8AFC4}" type="presParOf" srcId="{20DED924-1945-4C36-850B-67B40C0FAC47}" destId="{E1768238-F1B9-463B-A70C-D62AB875B466}" srcOrd="0" destOrd="0" presId="urn:microsoft.com/office/officeart/2005/8/layout/process4"/>
    <dgm:cxn modelId="{1C640252-38EE-4C04-B247-92926D2FC4B5}" type="presParOf" srcId="{20DED924-1945-4C36-850B-67B40C0FAC47}" destId="{F9D50175-8570-4E3E-981B-7BE05FD79C07}" srcOrd="1" destOrd="0" presId="urn:microsoft.com/office/officeart/2005/8/layout/process4"/>
    <dgm:cxn modelId="{BE545374-6E39-4632-8C62-B0D75786BE11}" type="presParOf" srcId="{20DED924-1945-4C36-850B-67B40C0FAC47}" destId="{6533B2D8-A1B9-4F1B-BCAC-B0CF8072BCE5}" srcOrd="2" destOrd="0" presId="urn:microsoft.com/office/officeart/2005/8/layout/process4"/>
    <dgm:cxn modelId="{1A2D2E4D-BB18-4CA4-AEB4-3CC6D17D4ED5}" type="presParOf" srcId="{20DED924-1945-4C36-850B-67B40C0FAC47}" destId="{9C7AD5DF-000A-4118-AC65-1EF3081790C9}" srcOrd="3" destOrd="0" presId="urn:microsoft.com/office/officeart/2005/8/layout/process4"/>
    <dgm:cxn modelId="{558FF1D9-0913-4B6B-835F-7A048FFF071A}" type="presParOf" srcId="{180ADAB3-EE5D-4311-AAB9-880A90C66E5E}" destId="{5A899803-4520-41D9-AB53-4A25E4C09A09}" srcOrd="3" destOrd="0" presId="urn:microsoft.com/office/officeart/2005/8/layout/process4"/>
    <dgm:cxn modelId="{9C4F8FB6-6D2B-45C9-AE86-AD4A60228D3B}" type="presParOf" srcId="{180ADAB3-EE5D-4311-AAB9-880A90C66E5E}" destId="{DF0EC983-57C9-4C5D-B2D6-2A5330477693}" srcOrd="4" destOrd="0" presId="urn:microsoft.com/office/officeart/2005/8/layout/process4"/>
    <dgm:cxn modelId="{10AAB955-1D01-4B59-8F10-F18FCF339FD6}" type="presParOf" srcId="{DF0EC983-57C9-4C5D-B2D6-2A5330477693}" destId="{90B2F631-463D-4398-B90D-5B9D1B70BD7D}" srcOrd="0" destOrd="0" presId="urn:microsoft.com/office/officeart/2005/8/layout/process4"/>
    <dgm:cxn modelId="{D8934239-5C4E-40C3-9A11-831468A93158}" type="presParOf" srcId="{180ADAB3-EE5D-4311-AAB9-880A90C66E5E}" destId="{8A2C46E7-93CC-463C-B059-CBD8911C0CAD}" srcOrd="5" destOrd="0" presId="urn:microsoft.com/office/officeart/2005/8/layout/process4"/>
    <dgm:cxn modelId="{C5FBCABC-DD34-4B4D-B9A2-A9A6360A97A3}" type="presParOf" srcId="{180ADAB3-EE5D-4311-AAB9-880A90C66E5E}" destId="{C044C1E4-33C4-4773-A6E0-0B68B92B0CB0}" srcOrd="6" destOrd="0" presId="urn:microsoft.com/office/officeart/2005/8/layout/process4"/>
    <dgm:cxn modelId="{4F55B8D3-C804-456E-9DD7-4C59A1593F03}" type="presParOf" srcId="{C044C1E4-33C4-4773-A6E0-0B68B92B0CB0}" destId="{6D61CC69-55E9-4DF5-9DB4-6D37B5A17A6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04A752-70C7-4ADF-B802-0567142FEEC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15ED91E-C6AB-40B8-B14C-1ADE6C3DF9EB}">
      <dgm:prSet/>
      <dgm:spPr/>
      <dgm:t>
        <a:bodyPr/>
        <a:lstStyle/>
        <a:p>
          <a:r>
            <a:rPr lang="en-GB" b="0" i="0"/>
            <a:t>As a vehicle passes an ANPR camera, its registration number is read and instantly checked against database records of vehicles of interest.</a:t>
          </a:r>
          <a:endParaRPr lang="en-US"/>
        </a:p>
      </dgm:t>
    </dgm:pt>
    <dgm:pt modelId="{F3903090-1044-47BB-9F26-0B4D8C11C0CA}" type="parTrans" cxnId="{3FC136DC-A564-47BF-A830-B4561C417E65}">
      <dgm:prSet/>
      <dgm:spPr/>
      <dgm:t>
        <a:bodyPr/>
        <a:lstStyle/>
        <a:p>
          <a:endParaRPr lang="en-US"/>
        </a:p>
      </dgm:t>
    </dgm:pt>
    <dgm:pt modelId="{48F20941-8A71-41F2-A9E4-43D5C3C99E6D}" type="sibTrans" cxnId="{3FC136DC-A564-47BF-A830-B4561C417E65}">
      <dgm:prSet/>
      <dgm:spPr/>
      <dgm:t>
        <a:bodyPr/>
        <a:lstStyle/>
        <a:p>
          <a:endParaRPr lang="en-US"/>
        </a:p>
      </dgm:t>
    </dgm:pt>
    <dgm:pt modelId="{0AB7B483-42A2-4A45-88CF-B967FE77369A}">
      <dgm:prSet/>
      <dgm:spPr/>
      <dgm:t>
        <a:bodyPr/>
        <a:lstStyle/>
        <a:p>
          <a:r>
            <a:rPr lang="en-GB" b="0" i="0"/>
            <a:t>Police officers can stop a vehicle, speak to the occupants and, where necessary, make arrests</a:t>
          </a:r>
          <a:endParaRPr lang="en-US"/>
        </a:p>
      </dgm:t>
    </dgm:pt>
    <dgm:pt modelId="{61FAA849-9033-4E65-8960-C20FFD3770E4}" type="parTrans" cxnId="{46F5895A-27AC-4A6E-8D07-52F394A912F4}">
      <dgm:prSet/>
      <dgm:spPr/>
      <dgm:t>
        <a:bodyPr/>
        <a:lstStyle/>
        <a:p>
          <a:endParaRPr lang="en-US"/>
        </a:p>
      </dgm:t>
    </dgm:pt>
    <dgm:pt modelId="{B96B17AC-E9FD-422B-8FE5-06CABAA88D1B}" type="sibTrans" cxnId="{46F5895A-27AC-4A6E-8D07-52F394A912F4}">
      <dgm:prSet/>
      <dgm:spPr/>
      <dgm:t>
        <a:bodyPr/>
        <a:lstStyle/>
        <a:p>
          <a:endParaRPr lang="en-US"/>
        </a:p>
      </dgm:t>
    </dgm:pt>
    <dgm:pt modelId="{E7EF8E1D-C545-4FE2-AEEF-476AAA47D6F7}">
      <dgm:prSet/>
      <dgm:spPr/>
      <dgm:t>
        <a:bodyPr/>
        <a:lstStyle/>
        <a:p>
          <a:r>
            <a:rPr lang="en-GB" b="0" i="0"/>
            <a:t>ANPR has proved to be important in the detection of many offences</a:t>
          </a:r>
          <a:endParaRPr lang="en-US"/>
        </a:p>
      </dgm:t>
    </dgm:pt>
    <dgm:pt modelId="{288EC2B7-CC32-48EC-88B9-70C2C445C0DA}" type="parTrans" cxnId="{7C7EE961-82CC-4F30-94AC-60E30366D139}">
      <dgm:prSet/>
      <dgm:spPr/>
      <dgm:t>
        <a:bodyPr/>
        <a:lstStyle/>
        <a:p>
          <a:endParaRPr lang="en-US"/>
        </a:p>
      </dgm:t>
    </dgm:pt>
    <dgm:pt modelId="{4E4D4A08-B6ED-4D4D-B8AC-40761B77E6FA}" type="sibTrans" cxnId="{7C7EE961-82CC-4F30-94AC-60E30366D139}">
      <dgm:prSet/>
      <dgm:spPr/>
      <dgm:t>
        <a:bodyPr/>
        <a:lstStyle/>
        <a:p>
          <a:endParaRPr lang="en-US"/>
        </a:p>
      </dgm:t>
    </dgm:pt>
    <dgm:pt modelId="{6A4AC252-8308-4A96-8E6D-54625F7DD643}">
      <dgm:prSet/>
      <dgm:spPr/>
      <dgm:t>
        <a:bodyPr/>
        <a:lstStyle/>
        <a:p>
          <a:r>
            <a:rPr lang="en-GB" b="0" i="0"/>
            <a:t>A record for all vehicles passing by a camera is stored, including those for vehicles that are not known to be of interest at the time of the read</a:t>
          </a:r>
          <a:endParaRPr lang="en-US"/>
        </a:p>
      </dgm:t>
    </dgm:pt>
    <dgm:pt modelId="{A85109AD-BB4C-44CD-A206-DCF2F80C71CD}" type="parTrans" cxnId="{2AC14F93-3F74-468A-8BBB-4A4EBDBAA979}">
      <dgm:prSet/>
      <dgm:spPr/>
      <dgm:t>
        <a:bodyPr/>
        <a:lstStyle/>
        <a:p>
          <a:endParaRPr lang="en-US"/>
        </a:p>
      </dgm:t>
    </dgm:pt>
    <dgm:pt modelId="{FCD8ED47-8748-437F-9881-C8222F76F2B7}" type="sibTrans" cxnId="{2AC14F93-3F74-468A-8BBB-4A4EBDBAA979}">
      <dgm:prSet/>
      <dgm:spPr/>
      <dgm:t>
        <a:bodyPr/>
        <a:lstStyle/>
        <a:p>
          <a:endParaRPr lang="en-US"/>
        </a:p>
      </dgm:t>
    </dgm:pt>
    <dgm:pt modelId="{6BCAA33E-E14F-4D42-A1C4-7EAB81A04D11}" type="pres">
      <dgm:prSet presAssocID="{0D04A752-70C7-4ADF-B802-0567142FEEC9}" presName="linear" presStyleCnt="0">
        <dgm:presLayoutVars>
          <dgm:animLvl val="lvl"/>
          <dgm:resizeHandles val="exact"/>
        </dgm:presLayoutVars>
      </dgm:prSet>
      <dgm:spPr/>
    </dgm:pt>
    <dgm:pt modelId="{55F9A337-66CA-4B8B-AE8E-D4E6FC6684DC}" type="pres">
      <dgm:prSet presAssocID="{C15ED91E-C6AB-40B8-B14C-1ADE6C3DF9EB}" presName="parentText" presStyleLbl="node1" presStyleIdx="0" presStyleCnt="4">
        <dgm:presLayoutVars>
          <dgm:chMax val="0"/>
          <dgm:bulletEnabled val="1"/>
        </dgm:presLayoutVars>
      </dgm:prSet>
      <dgm:spPr/>
    </dgm:pt>
    <dgm:pt modelId="{DF8BDE2B-1A6E-42DD-A8F1-06E4F621D19B}" type="pres">
      <dgm:prSet presAssocID="{48F20941-8A71-41F2-A9E4-43D5C3C99E6D}" presName="spacer" presStyleCnt="0"/>
      <dgm:spPr/>
    </dgm:pt>
    <dgm:pt modelId="{3A9109A0-B7DA-4EE9-9654-5D0858A81C74}" type="pres">
      <dgm:prSet presAssocID="{0AB7B483-42A2-4A45-88CF-B967FE77369A}" presName="parentText" presStyleLbl="node1" presStyleIdx="1" presStyleCnt="4">
        <dgm:presLayoutVars>
          <dgm:chMax val="0"/>
          <dgm:bulletEnabled val="1"/>
        </dgm:presLayoutVars>
      </dgm:prSet>
      <dgm:spPr/>
    </dgm:pt>
    <dgm:pt modelId="{724A5A8C-F449-4814-98F8-E374001132BA}" type="pres">
      <dgm:prSet presAssocID="{B96B17AC-E9FD-422B-8FE5-06CABAA88D1B}" presName="spacer" presStyleCnt="0"/>
      <dgm:spPr/>
    </dgm:pt>
    <dgm:pt modelId="{CCF624F8-29A5-4352-9E85-99634AC5EEEF}" type="pres">
      <dgm:prSet presAssocID="{E7EF8E1D-C545-4FE2-AEEF-476AAA47D6F7}" presName="parentText" presStyleLbl="node1" presStyleIdx="2" presStyleCnt="4">
        <dgm:presLayoutVars>
          <dgm:chMax val="0"/>
          <dgm:bulletEnabled val="1"/>
        </dgm:presLayoutVars>
      </dgm:prSet>
      <dgm:spPr/>
    </dgm:pt>
    <dgm:pt modelId="{DC9874E8-C3EE-4F42-8DAE-9328B6F1D11D}" type="pres">
      <dgm:prSet presAssocID="{4E4D4A08-B6ED-4D4D-B8AC-40761B77E6FA}" presName="spacer" presStyleCnt="0"/>
      <dgm:spPr/>
    </dgm:pt>
    <dgm:pt modelId="{3E1EB283-CB1F-465F-B758-40C929A26932}" type="pres">
      <dgm:prSet presAssocID="{6A4AC252-8308-4A96-8E6D-54625F7DD643}" presName="parentText" presStyleLbl="node1" presStyleIdx="3" presStyleCnt="4">
        <dgm:presLayoutVars>
          <dgm:chMax val="0"/>
          <dgm:bulletEnabled val="1"/>
        </dgm:presLayoutVars>
      </dgm:prSet>
      <dgm:spPr/>
    </dgm:pt>
  </dgm:ptLst>
  <dgm:cxnLst>
    <dgm:cxn modelId="{091AF81F-E215-4A49-857C-2042260797DB}" type="presOf" srcId="{0D04A752-70C7-4ADF-B802-0567142FEEC9}" destId="{6BCAA33E-E14F-4D42-A1C4-7EAB81A04D11}" srcOrd="0" destOrd="0" presId="urn:microsoft.com/office/officeart/2005/8/layout/vList2"/>
    <dgm:cxn modelId="{703D325B-7D60-411D-B750-36617FE97B1A}" type="presOf" srcId="{0AB7B483-42A2-4A45-88CF-B967FE77369A}" destId="{3A9109A0-B7DA-4EE9-9654-5D0858A81C74}" srcOrd="0" destOrd="0" presId="urn:microsoft.com/office/officeart/2005/8/layout/vList2"/>
    <dgm:cxn modelId="{7C7EE961-82CC-4F30-94AC-60E30366D139}" srcId="{0D04A752-70C7-4ADF-B802-0567142FEEC9}" destId="{E7EF8E1D-C545-4FE2-AEEF-476AAA47D6F7}" srcOrd="2" destOrd="0" parTransId="{288EC2B7-CC32-48EC-88B9-70C2C445C0DA}" sibTransId="{4E4D4A08-B6ED-4D4D-B8AC-40761B77E6FA}"/>
    <dgm:cxn modelId="{46F5895A-27AC-4A6E-8D07-52F394A912F4}" srcId="{0D04A752-70C7-4ADF-B802-0567142FEEC9}" destId="{0AB7B483-42A2-4A45-88CF-B967FE77369A}" srcOrd="1" destOrd="0" parTransId="{61FAA849-9033-4E65-8960-C20FFD3770E4}" sibTransId="{B96B17AC-E9FD-422B-8FE5-06CABAA88D1B}"/>
    <dgm:cxn modelId="{2AC14F93-3F74-468A-8BBB-4A4EBDBAA979}" srcId="{0D04A752-70C7-4ADF-B802-0567142FEEC9}" destId="{6A4AC252-8308-4A96-8E6D-54625F7DD643}" srcOrd="3" destOrd="0" parTransId="{A85109AD-BB4C-44CD-A206-DCF2F80C71CD}" sibTransId="{FCD8ED47-8748-437F-9881-C8222F76F2B7}"/>
    <dgm:cxn modelId="{95F503C8-4853-4CD4-A855-5B1F5AA421DA}" type="presOf" srcId="{E7EF8E1D-C545-4FE2-AEEF-476AAA47D6F7}" destId="{CCF624F8-29A5-4352-9E85-99634AC5EEEF}" srcOrd="0" destOrd="0" presId="urn:microsoft.com/office/officeart/2005/8/layout/vList2"/>
    <dgm:cxn modelId="{5E48BAD7-BD94-4512-8A5E-85C7DAC04C35}" type="presOf" srcId="{6A4AC252-8308-4A96-8E6D-54625F7DD643}" destId="{3E1EB283-CB1F-465F-B758-40C929A26932}" srcOrd="0" destOrd="0" presId="urn:microsoft.com/office/officeart/2005/8/layout/vList2"/>
    <dgm:cxn modelId="{3FC136DC-A564-47BF-A830-B4561C417E65}" srcId="{0D04A752-70C7-4ADF-B802-0567142FEEC9}" destId="{C15ED91E-C6AB-40B8-B14C-1ADE6C3DF9EB}" srcOrd="0" destOrd="0" parTransId="{F3903090-1044-47BB-9F26-0B4D8C11C0CA}" sibTransId="{48F20941-8A71-41F2-A9E4-43D5C3C99E6D}"/>
    <dgm:cxn modelId="{5E2E4AEB-CD65-4A5D-960D-C2CED37572EA}" type="presOf" srcId="{C15ED91E-C6AB-40B8-B14C-1ADE6C3DF9EB}" destId="{55F9A337-66CA-4B8B-AE8E-D4E6FC6684DC}" srcOrd="0" destOrd="0" presId="urn:microsoft.com/office/officeart/2005/8/layout/vList2"/>
    <dgm:cxn modelId="{8BE29F2E-189B-411C-8905-869219DEE9D9}" type="presParOf" srcId="{6BCAA33E-E14F-4D42-A1C4-7EAB81A04D11}" destId="{55F9A337-66CA-4B8B-AE8E-D4E6FC6684DC}" srcOrd="0" destOrd="0" presId="urn:microsoft.com/office/officeart/2005/8/layout/vList2"/>
    <dgm:cxn modelId="{A8DC38A2-EAAD-4288-AA6B-A7CBBF1CC4F2}" type="presParOf" srcId="{6BCAA33E-E14F-4D42-A1C4-7EAB81A04D11}" destId="{DF8BDE2B-1A6E-42DD-A8F1-06E4F621D19B}" srcOrd="1" destOrd="0" presId="urn:microsoft.com/office/officeart/2005/8/layout/vList2"/>
    <dgm:cxn modelId="{DCE60AD7-4782-4B6D-A7F6-4424FDAAA1C0}" type="presParOf" srcId="{6BCAA33E-E14F-4D42-A1C4-7EAB81A04D11}" destId="{3A9109A0-B7DA-4EE9-9654-5D0858A81C74}" srcOrd="2" destOrd="0" presId="urn:microsoft.com/office/officeart/2005/8/layout/vList2"/>
    <dgm:cxn modelId="{16193255-F374-4CF0-BB68-1AB9D5790E16}" type="presParOf" srcId="{6BCAA33E-E14F-4D42-A1C4-7EAB81A04D11}" destId="{724A5A8C-F449-4814-98F8-E374001132BA}" srcOrd="3" destOrd="0" presId="urn:microsoft.com/office/officeart/2005/8/layout/vList2"/>
    <dgm:cxn modelId="{149159F4-390A-4247-9A45-2D4721CB2229}" type="presParOf" srcId="{6BCAA33E-E14F-4D42-A1C4-7EAB81A04D11}" destId="{CCF624F8-29A5-4352-9E85-99634AC5EEEF}" srcOrd="4" destOrd="0" presId="urn:microsoft.com/office/officeart/2005/8/layout/vList2"/>
    <dgm:cxn modelId="{32966C6A-5A21-4DC5-854A-1FD790016F25}" type="presParOf" srcId="{6BCAA33E-E14F-4D42-A1C4-7EAB81A04D11}" destId="{DC9874E8-C3EE-4F42-8DAE-9328B6F1D11D}" srcOrd="5" destOrd="0" presId="urn:microsoft.com/office/officeart/2005/8/layout/vList2"/>
    <dgm:cxn modelId="{D4B50184-8C84-4F52-9782-4EE0D0F81B51}" type="presParOf" srcId="{6BCAA33E-E14F-4D42-A1C4-7EAB81A04D11}" destId="{3E1EB283-CB1F-465F-B758-40C929A2693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A1D78-81F3-444D-9A21-4C8A32649CBA}">
      <dsp:nvSpPr>
        <dsp:cNvPr id="0" name=""/>
        <dsp:cNvSpPr/>
      </dsp:nvSpPr>
      <dsp:spPr>
        <a:xfrm>
          <a:off x="0" y="8469"/>
          <a:ext cx="10515600" cy="491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What is County lines</a:t>
          </a:r>
          <a:endParaRPr lang="en-US" sz="2000" kern="1200" dirty="0"/>
        </a:p>
      </dsp:txBody>
      <dsp:txXfrm>
        <a:off x="23988" y="32457"/>
        <a:ext cx="10467624" cy="443424"/>
      </dsp:txXfrm>
    </dsp:sp>
    <dsp:sp modelId="{97565BF2-1EED-4814-9BB4-332272B9658B}">
      <dsp:nvSpPr>
        <dsp:cNvPr id="0" name=""/>
        <dsp:cNvSpPr/>
      </dsp:nvSpPr>
      <dsp:spPr>
        <a:xfrm>
          <a:off x="0" y="557469"/>
          <a:ext cx="10515600" cy="491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County Lines Programme </a:t>
          </a:r>
          <a:endParaRPr lang="en-US" sz="2000" kern="1200" dirty="0"/>
        </a:p>
      </dsp:txBody>
      <dsp:txXfrm>
        <a:off x="23988" y="581457"/>
        <a:ext cx="10467624" cy="443424"/>
      </dsp:txXfrm>
    </dsp:sp>
    <dsp:sp modelId="{3507872C-64DE-43AA-8F59-A400FE8CE133}">
      <dsp:nvSpPr>
        <dsp:cNvPr id="0" name=""/>
        <dsp:cNvSpPr/>
      </dsp:nvSpPr>
      <dsp:spPr>
        <a:xfrm>
          <a:off x="0" y="1106469"/>
          <a:ext cx="10515600" cy="491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Impact on the County Lines Programme</a:t>
          </a:r>
          <a:endParaRPr lang="en-US" sz="2000" kern="1200" dirty="0"/>
        </a:p>
      </dsp:txBody>
      <dsp:txXfrm>
        <a:off x="23988" y="1130457"/>
        <a:ext cx="10467624" cy="443424"/>
      </dsp:txXfrm>
    </dsp:sp>
    <dsp:sp modelId="{21318879-196E-4E26-BBFB-7E34D0F83321}">
      <dsp:nvSpPr>
        <dsp:cNvPr id="0" name=""/>
        <dsp:cNvSpPr/>
      </dsp:nvSpPr>
      <dsp:spPr>
        <a:xfrm>
          <a:off x="0" y="1655469"/>
          <a:ext cx="10515600" cy="491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County Lines Policing Strategy 2024 to 2027 </a:t>
          </a:r>
          <a:endParaRPr lang="en-US" sz="2000" kern="1200" dirty="0"/>
        </a:p>
      </dsp:txBody>
      <dsp:txXfrm>
        <a:off x="23988" y="1679457"/>
        <a:ext cx="10467624" cy="443424"/>
      </dsp:txXfrm>
    </dsp:sp>
    <dsp:sp modelId="{2CFB1731-FD64-4394-810A-EA7E0B2ED974}">
      <dsp:nvSpPr>
        <dsp:cNvPr id="0" name=""/>
        <dsp:cNvSpPr/>
      </dsp:nvSpPr>
      <dsp:spPr>
        <a:xfrm>
          <a:off x="0" y="2204469"/>
          <a:ext cx="10515600" cy="491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Project Medusa </a:t>
          </a:r>
          <a:endParaRPr lang="en-US" sz="2000" kern="1200" dirty="0"/>
        </a:p>
      </dsp:txBody>
      <dsp:txXfrm>
        <a:off x="23988" y="2228457"/>
        <a:ext cx="10467624" cy="443424"/>
      </dsp:txXfrm>
    </dsp:sp>
    <dsp:sp modelId="{C68DB245-4D63-4879-8AE7-794F4CCABA0D}">
      <dsp:nvSpPr>
        <dsp:cNvPr id="0" name=""/>
        <dsp:cNvSpPr/>
      </dsp:nvSpPr>
      <dsp:spPr>
        <a:xfrm>
          <a:off x="0" y="2753469"/>
          <a:ext cx="10515600" cy="491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ANPR </a:t>
          </a:r>
          <a:endParaRPr lang="en-US" sz="2000" kern="1200"/>
        </a:p>
      </dsp:txBody>
      <dsp:txXfrm>
        <a:off x="23988" y="2777457"/>
        <a:ext cx="10467624" cy="443424"/>
      </dsp:txXfrm>
    </dsp:sp>
    <dsp:sp modelId="{54910BBF-73A5-400E-8BC5-66F9D51EA95C}">
      <dsp:nvSpPr>
        <dsp:cNvPr id="0" name=""/>
        <dsp:cNvSpPr/>
      </dsp:nvSpPr>
      <dsp:spPr>
        <a:xfrm>
          <a:off x="0" y="3302469"/>
          <a:ext cx="10515600" cy="491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Facial Recognition </a:t>
          </a:r>
          <a:endParaRPr lang="en-US" sz="2000" kern="1200"/>
        </a:p>
      </dsp:txBody>
      <dsp:txXfrm>
        <a:off x="23988" y="3326457"/>
        <a:ext cx="10467624" cy="443424"/>
      </dsp:txXfrm>
    </dsp:sp>
    <dsp:sp modelId="{D117CB03-3E9E-42A7-93BF-518A3FFDF309}">
      <dsp:nvSpPr>
        <dsp:cNvPr id="0" name=""/>
        <dsp:cNvSpPr/>
      </dsp:nvSpPr>
      <dsp:spPr>
        <a:xfrm>
          <a:off x="0" y="3851469"/>
          <a:ext cx="10515600" cy="491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Partner agencies working with road Policing </a:t>
          </a:r>
          <a:endParaRPr lang="en-US" sz="2000" kern="1200" dirty="0"/>
        </a:p>
      </dsp:txBody>
      <dsp:txXfrm>
        <a:off x="23988" y="3875457"/>
        <a:ext cx="10467624" cy="443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BED42-2733-4AC4-8124-539BA803E272}">
      <dsp:nvSpPr>
        <dsp:cNvPr id="0" name=""/>
        <dsp:cNvSpPr/>
      </dsp:nvSpPr>
      <dsp:spPr>
        <a:xfrm>
          <a:off x="0" y="3569039"/>
          <a:ext cx="10515600" cy="7808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a:t>investment in new technology including Automatic Number Plate Recognition</a:t>
          </a:r>
          <a:endParaRPr lang="en-US" sz="1400" kern="1200"/>
        </a:p>
      </dsp:txBody>
      <dsp:txXfrm>
        <a:off x="0" y="3569039"/>
        <a:ext cx="10515600" cy="780818"/>
      </dsp:txXfrm>
    </dsp:sp>
    <dsp:sp modelId="{8E58DD8E-1FD3-48C7-9248-637063383F3E}">
      <dsp:nvSpPr>
        <dsp:cNvPr id="0" name=""/>
        <dsp:cNvSpPr/>
      </dsp:nvSpPr>
      <dsp:spPr>
        <a:xfrm rot="10800000">
          <a:off x="0" y="2379853"/>
          <a:ext cx="10515600" cy="1200899"/>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a:t>targeted operational activity against lines, including dedicated County Lines Taskforces in 4 major exporting force areas:</a:t>
          </a:r>
          <a:endParaRPr lang="en-US" sz="1400" kern="1200"/>
        </a:p>
      </dsp:txBody>
      <dsp:txXfrm rot="-10800000">
        <a:off x="0" y="2379853"/>
        <a:ext cx="10515600" cy="421515"/>
      </dsp:txXfrm>
    </dsp:sp>
    <dsp:sp modelId="{E1768238-F1B9-463B-A70C-D62AB875B466}">
      <dsp:nvSpPr>
        <dsp:cNvPr id="0" name=""/>
        <dsp:cNvSpPr/>
      </dsp:nvSpPr>
      <dsp:spPr>
        <a:xfrm>
          <a:off x="0" y="2801368"/>
          <a:ext cx="2628899" cy="35906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b="0" i="0" kern="1200"/>
            <a:t>Greater Manchester Police</a:t>
          </a:r>
          <a:endParaRPr lang="en-US" sz="1600" kern="1200"/>
        </a:p>
      </dsp:txBody>
      <dsp:txXfrm>
        <a:off x="0" y="2801368"/>
        <a:ext cx="2628899" cy="359068"/>
      </dsp:txXfrm>
    </dsp:sp>
    <dsp:sp modelId="{F9D50175-8570-4E3E-981B-7BE05FD79C07}">
      <dsp:nvSpPr>
        <dsp:cNvPr id="0" name=""/>
        <dsp:cNvSpPr/>
      </dsp:nvSpPr>
      <dsp:spPr>
        <a:xfrm>
          <a:off x="2628900" y="2801368"/>
          <a:ext cx="2628899" cy="35906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b="0" i="0" kern="1200"/>
            <a:t>Metropolitan Police Service</a:t>
          </a:r>
          <a:endParaRPr lang="en-US" sz="1600" kern="1200"/>
        </a:p>
      </dsp:txBody>
      <dsp:txXfrm>
        <a:off x="2628900" y="2801368"/>
        <a:ext cx="2628899" cy="359068"/>
      </dsp:txXfrm>
    </dsp:sp>
    <dsp:sp modelId="{6533B2D8-A1B9-4F1B-BCAC-B0CF8072BCE5}">
      <dsp:nvSpPr>
        <dsp:cNvPr id="0" name=""/>
        <dsp:cNvSpPr/>
      </dsp:nvSpPr>
      <dsp:spPr>
        <a:xfrm>
          <a:off x="5257800" y="2801368"/>
          <a:ext cx="2628899" cy="35906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b="0" i="0" kern="1200" dirty="0"/>
            <a:t>Merseyside Police</a:t>
          </a:r>
          <a:endParaRPr lang="en-US" sz="1600" kern="1200" dirty="0"/>
        </a:p>
      </dsp:txBody>
      <dsp:txXfrm>
        <a:off x="5257800" y="2801368"/>
        <a:ext cx="2628899" cy="359068"/>
      </dsp:txXfrm>
    </dsp:sp>
    <dsp:sp modelId="{9C7AD5DF-000A-4118-AC65-1EF3081790C9}">
      <dsp:nvSpPr>
        <dsp:cNvPr id="0" name=""/>
        <dsp:cNvSpPr/>
      </dsp:nvSpPr>
      <dsp:spPr>
        <a:xfrm>
          <a:off x="7886700" y="2801368"/>
          <a:ext cx="2628899" cy="35906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b="0" i="0" kern="1200"/>
            <a:t>West Midlands Police</a:t>
          </a:r>
          <a:endParaRPr lang="en-US" sz="1600" kern="1200"/>
        </a:p>
      </dsp:txBody>
      <dsp:txXfrm>
        <a:off x="7886700" y="2801368"/>
        <a:ext cx="2628899" cy="359068"/>
      </dsp:txXfrm>
    </dsp:sp>
    <dsp:sp modelId="{90B2F631-463D-4398-B90D-5B9D1B70BD7D}">
      <dsp:nvSpPr>
        <dsp:cNvPr id="0" name=""/>
        <dsp:cNvSpPr/>
      </dsp:nvSpPr>
      <dsp:spPr>
        <a:xfrm rot="10800000">
          <a:off x="0" y="1190666"/>
          <a:ext cx="10515600" cy="1200899"/>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a:t>increased disruption on the rail networks by the British Transport Police’s County Lines Taskforce</a:t>
          </a:r>
          <a:endParaRPr lang="en-US" sz="1400" kern="1200"/>
        </a:p>
      </dsp:txBody>
      <dsp:txXfrm rot="10800000">
        <a:off x="0" y="1190666"/>
        <a:ext cx="10515600" cy="780308"/>
      </dsp:txXfrm>
    </dsp:sp>
    <dsp:sp modelId="{6D61CC69-55E9-4DF5-9DB4-6D37B5A17A61}">
      <dsp:nvSpPr>
        <dsp:cNvPr id="0" name=""/>
        <dsp:cNvSpPr/>
      </dsp:nvSpPr>
      <dsp:spPr>
        <a:xfrm rot="10800000">
          <a:off x="0" y="1479"/>
          <a:ext cx="10515600" cy="1200899"/>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a:t>the National County Lines Co-ordination Centre (NCLCC)</a:t>
          </a:r>
          <a:endParaRPr lang="en-US" sz="1400" kern="1200"/>
        </a:p>
      </dsp:txBody>
      <dsp:txXfrm rot="10800000">
        <a:off x="0" y="1479"/>
        <a:ext cx="10515600" cy="7803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F9A337-66CA-4B8B-AE8E-D4E6FC6684DC}">
      <dsp:nvSpPr>
        <dsp:cNvPr id="0" name=""/>
        <dsp:cNvSpPr/>
      </dsp:nvSpPr>
      <dsp:spPr>
        <a:xfrm>
          <a:off x="0" y="2186"/>
          <a:ext cx="6713552" cy="989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As a vehicle passes an ANPR camera, its registration number is read and instantly checked against database records of vehicles of interest.</a:t>
          </a:r>
          <a:endParaRPr lang="en-US" sz="1800" kern="1200"/>
        </a:p>
      </dsp:txBody>
      <dsp:txXfrm>
        <a:off x="48319" y="50505"/>
        <a:ext cx="6616914" cy="893182"/>
      </dsp:txXfrm>
    </dsp:sp>
    <dsp:sp modelId="{3A9109A0-B7DA-4EE9-9654-5D0858A81C74}">
      <dsp:nvSpPr>
        <dsp:cNvPr id="0" name=""/>
        <dsp:cNvSpPr/>
      </dsp:nvSpPr>
      <dsp:spPr>
        <a:xfrm>
          <a:off x="0" y="1043846"/>
          <a:ext cx="6713552" cy="989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Police officers can stop a vehicle, speak to the occupants and, where necessary, make arrests</a:t>
          </a:r>
          <a:endParaRPr lang="en-US" sz="1800" kern="1200"/>
        </a:p>
      </dsp:txBody>
      <dsp:txXfrm>
        <a:off x="48319" y="1092165"/>
        <a:ext cx="6616914" cy="893182"/>
      </dsp:txXfrm>
    </dsp:sp>
    <dsp:sp modelId="{CCF624F8-29A5-4352-9E85-99634AC5EEEF}">
      <dsp:nvSpPr>
        <dsp:cNvPr id="0" name=""/>
        <dsp:cNvSpPr/>
      </dsp:nvSpPr>
      <dsp:spPr>
        <a:xfrm>
          <a:off x="0" y="2085506"/>
          <a:ext cx="6713552" cy="989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ANPR has proved to be important in the detection of many offences</a:t>
          </a:r>
          <a:endParaRPr lang="en-US" sz="1800" kern="1200"/>
        </a:p>
      </dsp:txBody>
      <dsp:txXfrm>
        <a:off x="48319" y="2133825"/>
        <a:ext cx="6616914" cy="893182"/>
      </dsp:txXfrm>
    </dsp:sp>
    <dsp:sp modelId="{3E1EB283-CB1F-465F-B758-40C929A26932}">
      <dsp:nvSpPr>
        <dsp:cNvPr id="0" name=""/>
        <dsp:cNvSpPr/>
      </dsp:nvSpPr>
      <dsp:spPr>
        <a:xfrm>
          <a:off x="0" y="3127166"/>
          <a:ext cx="6713552" cy="989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 record for all vehicles passing by a camera is stored, including those for vehicles that are not known to be of interest at the time of the read</a:t>
          </a:r>
          <a:endParaRPr lang="en-US" sz="1800" kern="1200"/>
        </a:p>
      </dsp:txBody>
      <dsp:txXfrm>
        <a:off x="48319" y="3175485"/>
        <a:ext cx="6616914" cy="8931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3E146-8294-1C99-44BF-28A86EE49B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D3E431-391F-3856-7328-77EB652BB9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C6F3CB-AAA4-5063-9006-5F2A0154D8D7}"/>
              </a:ext>
            </a:extLst>
          </p:cNvPr>
          <p:cNvSpPr>
            <a:spLocks noGrp="1"/>
          </p:cNvSpPr>
          <p:nvPr>
            <p:ph type="dt" sz="half" idx="10"/>
          </p:nvPr>
        </p:nvSpPr>
        <p:spPr/>
        <p:txBody>
          <a:bodyPr/>
          <a:lstStyle/>
          <a:p>
            <a:fld id="{D26D0C2D-F43A-43EB-8288-8FBD4B0A3097}" type="datetimeFigureOut">
              <a:rPr lang="en-GB" smtClean="0"/>
              <a:t>27/02/2025</a:t>
            </a:fld>
            <a:endParaRPr lang="en-GB"/>
          </a:p>
        </p:txBody>
      </p:sp>
      <p:sp>
        <p:nvSpPr>
          <p:cNvPr id="5" name="Footer Placeholder 4">
            <a:extLst>
              <a:ext uri="{FF2B5EF4-FFF2-40B4-BE49-F238E27FC236}">
                <a16:creationId xmlns:a16="http://schemas.microsoft.com/office/drawing/2014/main" id="{0B382C7D-4EB2-EEF1-A9D6-402B25492B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8DAF9B-D07E-D939-7B54-6DE5B7DD2D85}"/>
              </a:ext>
            </a:extLst>
          </p:cNvPr>
          <p:cNvSpPr>
            <a:spLocks noGrp="1"/>
          </p:cNvSpPr>
          <p:nvPr>
            <p:ph type="sldNum" sz="quarter" idx="12"/>
          </p:nvPr>
        </p:nvSpPr>
        <p:spPr/>
        <p:txBody>
          <a:bodyPr/>
          <a:lstStyle/>
          <a:p>
            <a:fld id="{882959D3-1CBE-4F7E-B96C-53142F30F306}" type="slidenum">
              <a:rPr lang="en-GB" smtClean="0"/>
              <a:t>‹#›</a:t>
            </a:fld>
            <a:endParaRPr lang="en-GB"/>
          </a:p>
        </p:txBody>
      </p:sp>
    </p:spTree>
    <p:extLst>
      <p:ext uri="{BB962C8B-B14F-4D97-AF65-F5344CB8AC3E}">
        <p14:creationId xmlns:p14="http://schemas.microsoft.com/office/powerpoint/2010/main" val="41806862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B3681-6AAE-AB5D-1A7A-5D40FFA165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D18FE5-228A-6F98-A345-A78F41B790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96DC59-EA12-0F04-B304-339D20BE32B3}"/>
              </a:ext>
            </a:extLst>
          </p:cNvPr>
          <p:cNvSpPr>
            <a:spLocks noGrp="1"/>
          </p:cNvSpPr>
          <p:nvPr>
            <p:ph type="dt" sz="half" idx="10"/>
          </p:nvPr>
        </p:nvSpPr>
        <p:spPr/>
        <p:txBody>
          <a:bodyPr/>
          <a:lstStyle/>
          <a:p>
            <a:fld id="{D26D0C2D-F43A-43EB-8288-8FBD4B0A3097}" type="datetimeFigureOut">
              <a:rPr lang="en-GB" smtClean="0"/>
              <a:t>27/02/2025</a:t>
            </a:fld>
            <a:endParaRPr lang="en-GB"/>
          </a:p>
        </p:txBody>
      </p:sp>
      <p:sp>
        <p:nvSpPr>
          <p:cNvPr id="5" name="Footer Placeholder 4">
            <a:extLst>
              <a:ext uri="{FF2B5EF4-FFF2-40B4-BE49-F238E27FC236}">
                <a16:creationId xmlns:a16="http://schemas.microsoft.com/office/drawing/2014/main" id="{D55BAE2E-E0FB-FDE9-5717-EAAFE4C53F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3A7CFC-6430-8408-DDAF-3D55EB002772}"/>
              </a:ext>
            </a:extLst>
          </p:cNvPr>
          <p:cNvSpPr>
            <a:spLocks noGrp="1"/>
          </p:cNvSpPr>
          <p:nvPr>
            <p:ph type="sldNum" sz="quarter" idx="12"/>
          </p:nvPr>
        </p:nvSpPr>
        <p:spPr/>
        <p:txBody>
          <a:bodyPr/>
          <a:lstStyle/>
          <a:p>
            <a:fld id="{882959D3-1CBE-4F7E-B96C-53142F30F306}" type="slidenum">
              <a:rPr lang="en-GB" smtClean="0"/>
              <a:t>‹#›</a:t>
            </a:fld>
            <a:endParaRPr lang="en-GB"/>
          </a:p>
        </p:txBody>
      </p:sp>
    </p:spTree>
    <p:extLst>
      <p:ext uri="{BB962C8B-B14F-4D97-AF65-F5344CB8AC3E}">
        <p14:creationId xmlns:p14="http://schemas.microsoft.com/office/powerpoint/2010/main" val="1843311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90DB5-0ABC-7A53-7104-87A0B069D6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F1B7822-A445-C30F-0918-3A0089EF57D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C1C71C-08C4-A5C9-A818-B099101C3064}"/>
              </a:ext>
            </a:extLst>
          </p:cNvPr>
          <p:cNvSpPr>
            <a:spLocks noGrp="1"/>
          </p:cNvSpPr>
          <p:nvPr>
            <p:ph type="dt" sz="half" idx="10"/>
          </p:nvPr>
        </p:nvSpPr>
        <p:spPr/>
        <p:txBody>
          <a:bodyPr/>
          <a:lstStyle/>
          <a:p>
            <a:fld id="{D26D0C2D-F43A-43EB-8288-8FBD4B0A3097}" type="datetimeFigureOut">
              <a:rPr lang="en-GB" smtClean="0"/>
              <a:t>27/02/2025</a:t>
            </a:fld>
            <a:endParaRPr lang="en-GB"/>
          </a:p>
        </p:txBody>
      </p:sp>
      <p:sp>
        <p:nvSpPr>
          <p:cNvPr id="5" name="Footer Placeholder 4">
            <a:extLst>
              <a:ext uri="{FF2B5EF4-FFF2-40B4-BE49-F238E27FC236}">
                <a16:creationId xmlns:a16="http://schemas.microsoft.com/office/drawing/2014/main" id="{E6DC8DB2-010E-6BF7-E180-C05FB93FAC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F57C24-4F06-1547-F75D-5FE4BADF4A38}"/>
              </a:ext>
            </a:extLst>
          </p:cNvPr>
          <p:cNvSpPr>
            <a:spLocks noGrp="1"/>
          </p:cNvSpPr>
          <p:nvPr>
            <p:ph type="sldNum" sz="quarter" idx="12"/>
          </p:nvPr>
        </p:nvSpPr>
        <p:spPr/>
        <p:txBody>
          <a:bodyPr/>
          <a:lstStyle/>
          <a:p>
            <a:fld id="{882959D3-1CBE-4F7E-B96C-53142F30F306}" type="slidenum">
              <a:rPr lang="en-GB" smtClean="0"/>
              <a:t>‹#›</a:t>
            </a:fld>
            <a:endParaRPr lang="en-GB"/>
          </a:p>
        </p:txBody>
      </p:sp>
    </p:spTree>
    <p:extLst>
      <p:ext uri="{BB962C8B-B14F-4D97-AF65-F5344CB8AC3E}">
        <p14:creationId xmlns:p14="http://schemas.microsoft.com/office/powerpoint/2010/main" val="3174996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40E29-AB20-22CF-BD6D-958BDCB62F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587215-52CF-6270-DC83-A782F2B0E0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0555A7-7698-AEE7-CD6D-BBC39E67FD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C78C5C-D13F-EA8E-388F-320D2C7E90B5}"/>
              </a:ext>
            </a:extLst>
          </p:cNvPr>
          <p:cNvSpPr>
            <a:spLocks noGrp="1"/>
          </p:cNvSpPr>
          <p:nvPr>
            <p:ph type="dt" sz="half" idx="10"/>
          </p:nvPr>
        </p:nvSpPr>
        <p:spPr/>
        <p:txBody>
          <a:bodyPr/>
          <a:lstStyle/>
          <a:p>
            <a:fld id="{D26D0C2D-F43A-43EB-8288-8FBD4B0A3097}" type="datetimeFigureOut">
              <a:rPr lang="en-GB" smtClean="0"/>
              <a:t>27/02/2025</a:t>
            </a:fld>
            <a:endParaRPr lang="en-GB"/>
          </a:p>
        </p:txBody>
      </p:sp>
      <p:sp>
        <p:nvSpPr>
          <p:cNvPr id="6" name="Footer Placeholder 5">
            <a:extLst>
              <a:ext uri="{FF2B5EF4-FFF2-40B4-BE49-F238E27FC236}">
                <a16:creationId xmlns:a16="http://schemas.microsoft.com/office/drawing/2014/main" id="{72C01EB9-430E-4B75-3924-F22F0351AD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B79867-17E7-7A63-6436-B3E7BFA61772}"/>
              </a:ext>
            </a:extLst>
          </p:cNvPr>
          <p:cNvSpPr>
            <a:spLocks noGrp="1"/>
          </p:cNvSpPr>
          <p:nvPr>
            <p:ph type="sldNum" sz="quarter" idx="12"/>
          </p:nvPr>
        </p:nvSpPr>
        <p:spPr/>
        <p:txBody>
          <a:bodyPr/>
          <a:lstStyle/>
          <a:p>
            <a:fld id="{882959D3-1CBE-4F7E-B96C-53142F30F306}" type="slidenum">
              <a:rPr lang="en-GB" smtClean="0"/>
              <a:t>‹#›</a:t>
            </a:fld>
            <a:endParaRPr lang="en-GB"/>
          </a:p>
        </p:txBody>
      </p:sp>
    </p:spTree>
    <p:extLst>
      <p:ext uri="{BB962C8B-B14F-4D97-AF65-F5344CB8AC3E}">
        <p14:creationId xmlns:p14="http://schemas.microsoft.com/office/powerpoint/2010/main" val="844170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FB0B9-A4E5-C71F-E862-621B93EFF8A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BB4DED-32C3-FF73-4BEB-0BD75A8AC9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F48B2D-B226-0C45-C03F-F035908D839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BF1EA9-D6BB-53B8-C068-1AD6150AB2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190105-EB3F-DAAD-950F-50BD9E98FD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D78D824-B1E8-613B-2C68-2387F97CD162}"/>
              </a:ext>
            </a:extLst>
          </p:cNvPr>
          <p:cNvSpPr>
            <a:spLocks noGrp="1"/>
          </p:cNvSpPr>
          <p:nvPr>
            <p:ph type="dt" sz="half" idx="10"/>
          </p:nvPr>
        </p:nvSpPr>
        <p:spPr/>
        <p:txBody>
          <a:bodyPr/>
          <a:lstStyle/>
          <a:p>
            <a:fld id="{D26D0C2D-F43A-43EB-8288-8FBD4B0A3097}" type="datetimeFigureOut">
              <a:rPr lang="en-GB" smtClean="0"/>
              <a:t>27/02/2025</a:t>
            </a:fld>
            <a:endParaRPr lang="en-GB"/>
          </a:p>
        </p:txBody>
      </p:sp>
      <p:sp>
        <p:nvSpPr>
          <p:cNvPr id="8" name="Footer Placeholder 7">
            <a:extLst>
              <a:ext uri="{FF2B5EF4-FFF2-40B4-BE49-F238E27FC236}">
                <a16:creationId xmlns:a16="http://schemas.microsoft.com/office/drawing/2014/main" id="{AA6E3568-A14E-D734-299A-886E7DAF078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8C1038-D842-AB16-22C3-F7C65E12D515}"/>
              </a:ext>
            </a:extLst>
          </p:cNvPr>
          <p:cNvSpPr>
            <a:spLocks noGrp="1"/>
          </p:cNvSpPr>
          <p:nvPr>
            <p:ph type="sldNum" sz="quarter" idx="12"/>
          </p:nvPr>
        </p:nvSpPr>
        <p:spPr/>
        <p:txBody>
          <a:bodyPr/>
          <a:lstStyle/>
          <a:p>
            <a:fld id="{882959D3-1CBE-4F7E-B96C-53142F30F306}" type="slidenum">
              <a:rPr lang="en-GB" smtClean="0"/>
              <a:t>‹#›</a:t>
            </a:fld>
            <a:endParaRPr lang="en-GB"/>
          </a:p>
        </p:txBody>
      </p:sp>
    </p:spTree>
    <p:extLst>
      <p:ext uri="{BB962C8B-B14F-4D97-AF65-F5344CB8AC3E}">
        <p14:creationId xmlns:p14="http://schemas.microsoft.com/office/powerpoint/2010/main" val="3999454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8740E-F740-58CD-713E-8138748ED36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8DC5953-A3DE-2E82-426B-FE6BEDB01FB0}"/>
              </a:ext>
            </a:extLst>
          </p:cNvPr>
          <p:cNvSpPr>
            <a:spLocks noGrp="1"/>
          </p:cNvSpPr>
          <p:nvPr>
            <p:ph type="dt" sz="half" idx="10"/>
          </p:nvPr>
        </p:nvSpPr>
        <p:spPr/>
        <p:txBody>
          <a:bodyPr/>
          <a:lstStyle/>
          <a:p>
            <a:fld id="{D26D0C2D-F43A-43EB-8288-8FBD4B0A3097}" type="datetimeFigureOut">
              <a:rPr lang="en-GB" smtClean="0"/>
              <a:t>27/02/2025</a:t>
            </a:fld>
            <a:endParaRPr lang="en-GB"/>
          </a:p>
        </p:txBody>
      </p:sp>
      <p:sp>
        <p:nvSpPr>
          <p:cNvPr id="4" name="Footer Placeholder 3">
            <a:extLst>
              <a:ext uri="{FF2B5EF4-FFF2-40B4-BE49-F238E27FC236}">
                <a16:creationId xmlns:a16="http://schemas.microsoft.com/office/drawing/2014/main" id="{7C550420-A69C-64B5-BBB1-C8DEF88E22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2DBD2A6-FF4E-DBFC-0125-32B913F1AEDA}"/>
              </a:ext>
            </a:extLst>
          </p:cNvPr>
          <p:cNvSpPr>
            <a:spLocks noGrp="1"/>
          </p:cNvSpPr>
          <p:nvPr>
            <p:ph type="sldNum" sz="quarter" idx="12"/>
          </p:nvPr>
        </p:nvSpPr>
        <p:spPr/>
        <p:txBody>
          <a:bodyPr/>
          <a:lstStyle/>
          <a:p>
            <a:fld id="{882959D3-1CBE-4F7E-B96C-53142F30F306}" type="slidenum">
              <a:rPr lang="en-GB" smtClean="0"/>
              <a:t>‹#›</a:t>
            </a:fld>
            <a:endParaRPr lang="en-GB"/>
          </a:p>
        </p:txBody>
      </p:sp>
    </p:spTree>
    <p:extLst>
      <p:ext uri="{BB962C8B-B14F-4D97-AF65-F5344CB8AC3E}">
        <p14:creationId xmlns:p14="http://schemas.microsoft.com/office/powerpoint/2010/main" val="2715131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91B13A-E310-BF84-E66E-5FF7C65038EF}"/>
              </a:ext>
            </a:extLst>
          </p:cNvPr>
          <p:cNvSpPr>
            <a:spLocks noGrp="1"/>
          </p:cNvSpPr>
          <p:nvPr>
            <p:ph type="dt" sz="half" idx="10"/>
          </p:nvPr>
        </p:nvSpPr>
        <p:spPr/>
        <p:txBody>
          <a:bodyPr/>
          <a:lstStyle/>
          <a:p>
            <a:fld id="{D26D0C2D-F43A-43EB-8288-8FBD4B0A3097}" type="datetimeFigureOut">
              <a:rPr lang="en-GB" smtClean="0"/>
              <a:t>27/02/2025</a:t>
            </a:fld>
            <a:endParaRPr lang="en-GB"/>
          </a:p>
        </p:txBody>
      </p:sp>
      <p:sp>
        <p:nvSpPr>
          <p:cNvPr id="3" name="Footer Placeholder 2">
            <a:extLst>
              <a:ext uri="{FF2B5EF4-FFF2-40B4-BE49-F238E27FC236}">
                <a16:creationId xmlns:a16="http://schemas.microsoft.com/office/drawing/2014/main" id="{05F18191-32B8-5262-52E6-F4030DA058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E1EE85F-5C0A-FAF8-3B20-ABF413B56E97}"/>
              </a:ext>
            </a:extLst>
          </p:cNvPr>
          <p:cNvSpPr>
            <a:spLocks noGrp="1"/>
          </p:cNvSpPr>
          <p:nvPr>
            <p:ph type="sldNum" sz="quarter" idx="12"/>
          </p:nvPr>
        </p:nvSpPr>
        <p:spPr/>
        <p:txBody>
          <a:bodyPr/>
          <a:lstStyle/>
          <a:p>
            <a:fld id="{882959D3-1CBE-4F7E-B96C-53142F30F306}" type="slidenum">
              <a:rPr lang="en-GB" smtClean="0"/>
              <a:t>‹#›</a:t>
            </a:fld>
            <a:endParaRPr lang="en-GB"/>
          </a:p>
        </p:txBody>
      </p:sp>
    </p:spTree>
    <p:extLst>
      <p:ext uri="{BB962C8B-B14F-4D97-AF65-F5344CB8AC3E}">
        <p14:creationId xmlns:p14="http://schemas.microsoft.com/office/powerpoint/2010/main" val="2248839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3F985-1F18-9464-9B3D-4C9F539D8C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AD414B-0BD9-E692-0D2F-689908E1CDF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7A7A50-7E32-8161-D088-713E4AAB71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35D0E0-40C6-3395-3115-C39070DA2448}"/>
              </a:ext>
            </a:extLst>
          </p:cNvPr>
          <p:cNvSpPr>
            <a:spLocks noGrp="1"/>
          </p:cNvSpPr>
          <p:nvPr>
            <p:ph type="dt" sz="half" idx="10"/>
          </p:nvPr>
        </p:nvSpPr>
        <p:spPr/>
        <p:txBody>
          <a:bodyPr/>
          <a:lstStyle/>
          <a:p>
            <a:fld id="{D26D0C2D-F43A-43EB-8288-8FBD4B0A3097}" type="datetimeFigureOut">
              <a:rPr lang="en-GB" smtClean="0"/>
              <a:t>27/02/2025</a:t>
            </a:fld>
            <a:endParaRPr lang="en-GB"/>
          </a:p>
        </p:txBody>
      </p:sp>
      <p:sp>
        <p:nvSpPr>
          <p:cNvPr id="6" name="Footer Placeholder 5">
            <a:extLst>
              <a:ext uri="{FF2B5EF4-FFF2-40B4-BE49-F238E27FC236}">
                <a16:creationId xmlns:a16="http://schemas.microsoft.com/office/drawing/2014/main" id="{A6ACF536-7C65-D2EC-26A4-8B16AD0795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493B58-D6E5-15CE-1DDB-F19990AD03F6}"/>
              </a:ext>
            </a:extLst>
          </p:cNvPr>
          <p:cNvSpPr>
            <a:spLocks noGrp="1"/>
          </p:cNvSpPr>
          <p:nvPr>
            <p:ph type="sldNum" sz="quarter" idx="12"/>
          </p:nvPr>
        </p:nvSpPr>
        <p:spPr/>
        <p:txBody>
          <a:bodyPr/>
          <a:lstStyle/>
          <a:p>
            <a:fld id="{882959D3-1CBE-4F7E-B96C-53142F30F306}" type="slidenum">
              <a:rPr lang="en-GB" smtClean="0"/>
              <a:t>‹#›</a:t>
            </a:fld>
            <a:endParaRPr lang="en-GB"/>
          </a:p>
        </p:txBody>
      </p:sp>
    </p:spTree>
    <p:extLst>
      <p:ext uri="{BB962C8B-B14F-4D97-AF65-F5344CB8AC3E}">
        <p14:creationId xmlns:p14="http://schemas.microsoft.com/office/powerpoint/2010/main" val="3027057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63455-EC9D-B4DA-04D9-CDFCF6700D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FAEFB10-A742-6D88-BEFF-7D8C46CC74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CE4249-969E-3E58-0FAA-A046C5C0E0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798B68-1A6D-BD18-D374-D0C2C0675351}"/>
              </a:ext>
            </a:extLst>
          </p:cNvPr>
          <p:cNvSpPr>
            <a:spLocks noGrp="1"/>
          </p:cNvSpPr>
          <p:nvPr>
            <p:ph type="dt" sz="half" idx="10"/>
          </p:nvPr>
        </p:nvSpPr>
        <p:spPr/>
        <p:txBody>
          <a:bodyPr/>
          <a:lstStyle/>
          <a:p>
            <a:fld id="{D26D0C2D-F43A-43EB-8288-8FBD4B0A3097}" type="datetimeFigureOut">
              <a:rPr lang="en-GB" smtClean="0"/>
              <a:t>27/02/2025</a:t>
            </a:fld>
            <a:endParaRPr lang="en-GB"/>
          </a:p>
        </p:txBody>
      </p:sp>
      <p:sp>
        <p:nvSpPr>
          <p:cNvPr id="6" name="Footer Placeholder 5">
            <a:extLst>
              <a:ext uri="{FF2B5EF4-FFF2-40B4-BE49-F238E27FC236}">
                <a16:creationId xmlns:a16="http://schemas.microsoft.com/office/drawing/2014/main" id="{99B1E64E-D9DF-3D5D-5CB3-122DE556DA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E84D49-8D78-9FB8-1B32-0667398BEA27}"/>
              </a:ext>
            </a:extLst>
          </p:cNvPr>
          <p:cNvSpPr>
            <a:spLocks noGrp="1"/>
          </p:cNvSpPr>
          <p:nvPr>
            <p:ph type="sldNum" sz="quarter" idx="12"/>
          </p:nvPr>
        </p:nvSpPr>
        <p:spPr/>
        <p:txBody>
          <a:bodyPr/>
          <a:lstStyle/>
          <a:p>
            <a:fld id="{882959D3-1CBE-4F7E-B96C-53142F30F306}" type="slidenum">
              <a:rPr lang="en-GB" smtClean="0"/>
              <a:t>‹#›</a:t>
            </a:fld>
            <a:endParaRPr lang="en-GB"/>
          </a:p>
        </p:txBody>
      </p:sp>
    </p:spTree>
    <p:extLst>
      <p:ext uri="{BB962C8B-B14F-4D97-AF65-F5344CB8AC3E}">
        <p14:creationId xmlns:p14="http://schemas.microsoft.com/office/powerpoint/2010/main" val="4071241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7A3C1-2C92-ABA6-E6F5-E18B904B3D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663456-1AB2-0D4A-C561-BC51343CAFE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4BB861-8536-D22C-1D71-AF2886A19849}"/>
              </a:ext>
            </a:extLst>
          </p:cNvPr>
          <p:cNvSpPr>
            <a:spLocks noGrp="1"/>
          </p:cNvSpPr>
          <p:nvPr>
            <p:ph type="dt" sz="half" idx="10"/>
          </p:nvPr>
        </p:nvSpPr>
        <p:spPr/>
        <p:txBody>
          <a:bodyPr/>
          <a:lstStyle/>
          <a:p>
            <a:fld id="{D26D0C2D-F43A-43EB-8288-8FBD4B0A3097}" type="datetimeFigureOut">
              <a:rPr lang="en-GB" smtClean="0"/>
              <a:t>27/02/2025</a:t>
            </a:fld>
            <a:endParaRPr lang="en-GB"/>
          </a:p>
        </p:txBody>
      </p:sp>
      <p:sp>
        <p:nvSpPr>
          <p:cNvPr id="5" name="Footer Placeholder 4">
            <a:extLst>
              <a:ext uri="{FF2B5EF4-FFF2-40B4-BE49-F238E27FC236}">
                <a16:creationId xmlns:a16="http://schemas.microsoft.com/office/drawing/2014/main" id="{3865F939-4209-E892-1D7C-C03060B358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503E61-CD89-E93F-3925-A9AB496C2004}"/>
              </a:ext>
            </a:extLst>
          </p:cNvPr>
          <p:cNvSpPr>
            <a:spLocks noGrp="1"/>
          </p:cNvSpPr>
          <p:nvPr>
            <p:ph type="sldNum" sz="quarter" idx="12"/>
          </p:nvPr>
        </p:nvSpPr>
        <p:spPr/>
        <p:txBody>
          <a:bodyPr/>
          <a:lstStyle/>
          <a:p>
            <a:fld id="{882959D3-1CBE-4F7E-B96C-53142F30F306}" type="slidenum">
              <a:rPr lang="en-GB" smtClean="0"/>
              <a:t>‹#›</a:t>
            </a:fld>
            <a:endParaRPr lang="en-GB"/>
          </a:p>
        </p:txBody>
      </p:sp>
    </p:spTree>
    <p:extLst>
      <p:ext uri="{BB962C8B-B14F-4D97-AF65-F5344CB8AC3E}">
        <p14:creationId xmlns:p14="http://schemas.microsoft.com/office/powerpoint/2010/main" val="400092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28B3FA-F63E-15D5-2197-C4E10F5BF5E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619A4A-5CA4-68A8-8F3C-0CA4D8A48B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C7E442-0DC9-DE00-431E-AC4031E85A44}"/>
              </a:ext>
            </a:extLst>
          </p:cNvPr>
          <p:cNvSpPr>
            <a:spLocks noGrp="1"/>
          </p:cNvSpPr>
          <p:nvPr>
            <p:ph type="dt" sz="half" idx="10"/>
          </p:nvPr>
        </p:nvSpPr>
        <p:spPr/>
        <p:txBody>
          <a:bodyPr/>
          <a:lstStyle/>
          <a:p>
            <a:fld id="{D26D0C2D-F43A-43EB-8288-8FBD4B0A3097}" type="datetimeFigureOut">
              <a:rPr lang="en-GB" smtClean="0"/>
              <a:t>27/02/2025</a:t>
            </a:fld>
            <a:endParaRPr lang="en-GB"/>
          </a:p>
        </p:txBody>
      </p:sp>
      <p:sp>
        <p:nvSpPr>
          <p:cNvPr id="5" name="Footer Placeholder 4">
            <a:extLst>
              <a:ext uri="{FF2B5EF4-FFF2-40B4-BE49-F238E27FC236}">
                <a16:creationId xmlns:a16="http://schemas.microsoft.com/office/drawing/2014/main" id="{285ED652-FFD1-ADCD-A78E-793555713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998324-3AE7-367F-A1D5-8141B04A9E38}"/>
              </a:ext>
            </a:extLst>
          </p:cNvPr>
          <p:cNvSpPr>
            <a:spLocks noGrp="1"/>
          </p:cNvSpPr>
          <p:nvPr>
            <p:ph type="sldNum" sz="quarter" idx="12"/>
          </p:nvPr>
        </p:nvSpPr>
        <p:spPr/>
        <p:txBody>
          <a:bodyPr/>
          <a:lstStyle/>
          <a:p>
            <a:fld id="{882959D3-1CBE-4F7E-B96C-53142F30F306}" type="slidenum">
              <a:rPr lang="en-GB" smtClean="0"/>
              <a:t>‹#›</a:t>
            </a:fld>
            <a:endParaRPr lang="en-GB"/>
          </a:p>
        </p:txBody>
      </p:sp>
    </p:spTree>
    <p:extLst>
      <p:ext uri="{BB962C8B-B14F-4D97-AF65-F5344CB8AC3E}">
        <p14:creationId xmlns:p14="http://schemas.microsoft.com/office/powerpoint/2010/main" val="3784793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FB7934-64FC-788D-F33C-AD8CA5041E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6A4655-6456-584C-9825-5C28F436E7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E4CD8-50CD-C3ED-C06C-6984494148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26D0C2D-F43A-43EB-8288-8FBD4B0A3097}" type="datetimeFigureOut">
              <a:rPr lang="en-GB" smtClean="0"/>
              <a:t>27/02/2025</a:t>
            </a:fld>
            <a:endParaRPr lang="en-GB"/>
          </a:p>
        </p:txBody>
      </p:sp>
      <p:sp>
        <p:nvSpPr>
          <p:cNvPr id="5" name="Footer Placeholder 4">
            <a:extLst>
              <a:ext uri="{FF2B5EF4-FFF2-40B4-BE49-F238E27FC236}">
                <a16:creationId xmlns:a16="http://schemas.microsoft.com/office/drawing/2014/main" id="{921BA031-9F53-7B45-50D9-E2E79381D2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4D5F9B3-7B1B-0E7B-F77F-1E2E072792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82959D3-1CBE-4F7E-B96C-53142F30F306}" type="slidenum">
              <a:rPr lang="en-GB" smtClean="0"/>
              <a:t>‹#›</a:t>
            </a:fld>
            <a:endParaRPr lang="en-GB"/>
          </a:p>
        </p:txBody>
      </p:sp>
    </p:spTree>
    <p:extLst>
      <p:ext uri="{BB962C8B-B14F-4D97-AF65-F5344CB8AC3E}">
        <p14:creationId xmlns:p14="http://schemas.microsoft.com/office/powerpoint/2010/main" val="508879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8.jp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merseyside.police.uk/news/merseyside/news/2024/june/project-medusa-team-continue-to-make-significant-impact-on-county-lines-in-merseyside/" TargetMode="External"/><Relationship Id="rId2" Type="http://schemas.openxmlformats.org/officeDocument/2006/relationships/hyperlink" Target="https://www.college.police.uk/app/roads-policing/partner-agencies" TargetMode="External"/><Relationship Id="rId1" Type="http://schemas.openxmlformats.org/officeDocument/2006/relationships/slideLayout" Target="../slideLayouts/slideLayout2.xml"/><Relationship Id="rId6" Type="http://schemas.openxmlformats.org/officeDocument/2006/relationships/hyperlink" Target="https://www.south-wales.police.uk/police-forces/south-wales-police/areas/about-us/about-us/facial-recognition-technology/" TargetMode="External"/><Relationship Id="rId5" Type="http://schemas.openxmlformats.org/officeDocument/2006/relationships/hyperlink" Target="https://news.npcc.police.uk/releases/over-500-weapons-seized-and-1-400-vulnerable-people-safeguarded-during-crackdown-of-county-line-drug-dealers" TargetMode="External"/><Relationship Id="rId4" Type="http://schemas.openxmlformats.org/officeDocument/2006/relationships/hyperlink" Target="https://news.npcc.police.uk/releases/launch-of-the-county-lines-policing-strategy-2024-to-20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Taxi">
            <a:extLst>
              <a:ext uri="{FF2B5EF4-FFF2-40B4-BE49-F238E27FC236}">
                <a16:creationId xmlns:a16="http://schemas.microsoft.com/office/drawing/2014/main" id="{92F74F55-CC0D-66E5-5AB5-765A5EFE5A8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24" name="Freeform: Shape 23">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ABD8801-000F-6410-C066-4916C2B1BF7F}"/>
              </a:ext>
            </a:extLst>
          </p:cNvPr>
          <p:cNvSpPr>
            <a:spLocks noGrp="1"/>
          </p:cNvSpPr>
          <p:nvPr>
            <p:ph type="ctrTitle"/>
          </p:nvPr>
        </p:nvSpPr>
        <p:spPr>
          <a:xfrm>
            <a:off x="5622061" y="762538"/>
            <a:ext cx="5649349" cy="3199862"/>
          </a:xfrm>
        </p:spPr>
        <p:txBody>
          <a:bodyPr anchor="b">
            <a:normAutofit/>
          </a:bodyPr>
          <a:lstStyle/>
          <a:p>
            <a:pPr algn="l"/>
            <a:r>
              <a:rPr lang="en-GB" sz="6600" dirty="0">
                <a:solidFill>
                  <a:srgbClr val="FFFFFF"/>
                </a:solidFill>
              </a:rPr>
              <a:t>County Lines and Road Policing </a:t>
            </a:r>
          </a:p>
        </p:txBody>
      </p:sp>
      <p:sp>
        <p:nvSpPr>
          <p:cNvPr id="3" name="Subtitle 2">
            <a:extLst>
              <a:ext uri="{FF2B5EF4-FFF2-40B4-BE49-F238E27FC236}">
                <a16:creationId xmlns:a16="http://schemas.microsoft.com/office/drawing/2014/main" id="{C156A47F-C0C2-E4AA-13C7-0137CB934A4A}"/>
              </a:ext>
            </a:extLst>
          </p:cNvPr>
          <p:cNvSpPr>
            <a:spLocks noGrp="1"/>
          </p:cNvSpPr>
          <p:nvPr>
            <p:ph type="subTitle" idx="1"/>
          </p:nvPr>
        </p:nvSpPr>
        <p:spPr>
          <a:xfrm>
            <a:off x="5622061" y="4312561"/>
            <a:ext cx="5649349" cy="1687815"/>
          </a:xfrm>
        </p:spPr>
        <p:txBody>
          <a:bodyPr anchor="t">
            <a:normAutofit/>
          </a:bodyPr>
          <a:lstStyle/>
          <a:p>
            <a:pPr algn="l"/>
            <a:r>
              <a:rPr lang="en-GB">
                <a:solidFill>
                  <a:srgbClr val="FFFFFF"/>
                </a:solidFill>
              </a:rPr>
              <a:t>By Paul Fair </a:t>
            </a:r>
          </a:p>
        </p:txBody>
      </p:sp>
      <p:sp>
        <p:nvSpPr>
          <p:cNvPr id="26"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18288"/>
          </a:xfrm>
          <a:custGeom>
            <a:avLst/>
            <a:gdLst>
              <a:gd name="connsiteX0" fmla="*/ 0 w 5303520"/>
              <a:gd name="connsiteY0" fmla="*/ 0 h 18288"/>
              <a:gd name="connsiteX1" fmla="*/ 556870 w 5303520"/>
              <a:gd name="connsiteY1" fmla="*/ 0 h 18288"/>
              <a:gd name="connsiteX2" fmla="*/ 1272845 w 5303520"/>
              <a:gd name="connsiteY2" fmla="*/ 0 h 18288"/>
              <a:gd name="connsiteX3" fmla="*/ 1882750 w 5303520"/>
              <a:gd name="connsiteY3" fmla="*/ 0 h 18288"/>
              <a:gd name="connsiteX4" fmla="*/ 2439619 w 5303520"/>
              <a:gd name="connsiteY4" fmla="*/ 0 h 18288"/>
              <a:gd name="connsiteX5" fmla="*/ 3155594 w 5303520"/>
              <a:gd name="connsiteY5" fmla="*/ 0 h 18288"/>
              <a:gd name="connsiteX6" fmla="*/ 3818534 w 5303520"/>
              <a:gd name="connsiteY6" fmla="*/ 0 h 18288"/>
              <a:gd name="connsiteX7" fmla="*/ 4481474 w 5303520"/>
              <a:gd name="connsiteY7" fmla="*/ 0 h 18288"/>
              <a:gd name="connsiteX8" fmla="*/ 5303520 w 5303520"/>
              <a:gd name="connsiteY8" fmla="*/ 0 h 18288"/>
              <a:gd name="connsiteX9" fmla="*/ 5303520 w 5303520"/>
              <a:gd name="connsiteY9" fmla="*/ 18288 h 18288"/>
              <a:gd name="connsiteX10" fmla="*/ 4746650 w 5303520"/>
              <a:gd name="connsiteY10" fmla="*/ 18288 h 18288"/>
              <a:gd name="connsiteX11" fmla="*/ 4242816 w 5303520"/>
              <a:gd name="connsiteY11" fmla="*/ 18288 h 18288"/>
              <a:gd name="connsiteX12" fmla="*/ 3526841 w 5303520"/>
              <a:gd name="connsiteY12" fmla="*/ 18288 h 18288"/>
              <a:gd name="connsiteX13" fmla="*/ 2969971 w 5303520"/>
              <a:gd name="connsiteY13" fmla="*/ 18288 h 18288"/>
              <a:gd name="connsiteX14" fmla="*/ 2253996 w 5303520"/>
              <a:gd name="connsiteY14" fmla="*/ 18288 h 18288"/>
              <a:gd name="connsiteX15" fmla="*/ 1484986 w 5303520"/>
              <a:gd name="connsiteY15" fmla="*/ 18288 h 18288"/>
              <a:gd name="connsiteX16" fmla="*/ 875081 w 5303520"/>
              <a:gd name="connsiteY16" fmla="*/ 18288 h 18288"/>
              <a:gd name="connsiteX17" fmla="*/ 0 w 5303520"/>
              <a:gd name="connsiteY17" fmla="*/ 18288 h 18288"/>
              <a:gd name="connsiteX18" fmla="*/ 0 w 530352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303520" h="18288"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4050" y="6954"/>
                  <a:pt x="5304254" y="12839"/>
                  <a:pt x="5303520" y="18288"/>
                </a:cubicBezTo>
                <a:cubicBezTo>
                  <a:pt x="5132450" y="501"/>
                  <a:pt x="4953391" y="18714"/>
                  <a:pt x="4746650" y="18288"/>
                </a:cubicBezTo>
                <a:cubicBezTo>
                  <a:pt x="4539909" y="17863"/>
                  <a:pt x="4361261" y="7168"/>
                  <a:pt x="4242816" y="18288"/>
                </a:cubicBezTo>
                <a:cubicBezTo>
                  <a:pt x="4124371" y="29408"/>
                  <a:pt x="3754907" y="21026"/>
                  <a:pt x="3526841" y="18288"/>
                </a:cubicBezTo>
                <a:cubicBezTo>
                  <a:pt x="3298775" y="15550"/>
                  <a:pt x="3164473" y="3913"/>
                  <a:pt x="2969971" y="18288"/>
                </a:cubicBezTo>
                <a:cubicBezTo>
                  <a:pt x="2775469" y="32664"/>
                  <a:pt x="2608536" y="2050"/>
                  <a:pt x="2253996" y="18288"/>
                </a:cubicBezTo>
                <a:cubicBezTo>
                  <a:pt x="1899456" y="34526"/>
                  <a:pt x="1752044" y="28789"/>
                  <a:pt x="1484986" y="18288"/>
                </a:cubicBezTo>
                <a:cubicBezTo>
                  <a:pt x="1217928" y="7788"/>
                  <a:pt x="1060609" y="-4784"/>
                  <a:pt x="875081" y="18288"/>
                </a:cubicBezTo>
                <a:cubicBezTo>
                  <a:pt x="689553" y="41360"/>
                  <a:pt x="188846" y="25228"/>
                  <a:pt x="0" y="18288"/>
                </a:cubicBezTo>
                <a:cubicBezTo>
                  <a:pt x="-570" y="9279"/>
                  <a:pt x="132" y="5100"/>
                  <a:pt x="0" y="0"/>
                </a:cubicBezTo>
                <a:close/>
              </a:path>
              <a:path w="5303520" h="18288"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2837" y="5414"/>
                  <a:pt x="5302800" y="12510"/>
                  <a:pt x="5303520" y="18288"/>
                </a:cubicBezTo>
                <a:cubicBezTo>
                  <a:pt x="5082751" y="18456"/>
                  <a:pt x="4993374" y="24100"/>
                  <a:pt x="4746650" y="18288"/>
                </a:cubicBezTo>
                <a:cubicBezTo>
                  <a:pt x="4499926" y="12477"/>
                  <a:pt x="4368648" y="-7187"/>
                  <a:pt x="4083710" y="18288"/>
                </a:cubicBezTo>
                <a:cubicBezTo>
                  <a:pt x="3798772" y="43763"/>
                  <a:pt x="3729434" y="5501"/>
                  <a:pt x="3473806" y="18288"/>
                </a:cubicBezTo>
                <a:cubicBezTo>
                  <a:pt x="3218178" y="31075"/>
                  <a:pt x="3056855" y="30003"/>
                  <a:pt x="2704795" y="18288"/>
                </a:cubicBezTo>
                <a:cubicBezTo>
                  <a:pt x="2352735" y="6573"/>
                  <a:pt x="2319447" y="29257"/>
                  <a:pt x="1935785" y="18288"/>
                </a:cubicBezTo>
                <a:cubicBezTo>
                  <a:pt x="1552123" y="7320"/>
                  <a:pt x="1532619" y="-467"/>
                  <a:pt x="1378915" y="18288"/>
                </a:cubicBezTo>
                <a:cubicBezTo>
                  <a:pt x="1225211" y="37043"/>
                  <a:pt x="1038692" y="34308"/>
                  <a:pt x="715975" y="18288"/>
                </a:cubicBezTo>
                <a:cubicBezTo>
                  <a:pt x="393258" y="2268"/>
                  <a:pt x="303768" y="26944"/>
                  <a:pt x="0" y="18288"/>
                </a:cubicBezTo>
                <a:cubicBezTo>
                  <a:pt x="-306" y="11061"/>
                  <a:pt x="-655" y="7751"/>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4532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33D79-59D9-A87B-1DA3-DBA516226DAA}"/>
              </a:ext>
            </a:extLst>
          </p:cNvPr>
          <p:cNvSpPr>
            <a:spLocks noGrp="1"/>
          </p:cNvSpPr>
          <p:nvPr>
            <p:ph type="title"/>
          </p:nvPr>
        </p:nvSpPr>
        <p:spPr/>
        <p:txBody>
          <a:bodyPr/>
          <a:lstStyle/>
          <a:p>
            <a:r>
              <a:rPr lang="en-GB"/>
              <a:t>Contents </a:t>
            </a:r>
            <a:endParaRPr lang="en-GB" dirty="0"/>
          </a:p>
        </p:txBody>
      </p:sp>
      <p:graphicFrame>
        <p:nvGraphicFramePr>
          <p:cNvPr id="13" name="Content Placeholder 2">
            <a:extLst>
              <a:ext uri="{FF2B5EF4-FFF2-40B4-BE49-F238E27FC236}">
                <a16:creationId xmlns:a16="http://schemas.microsoft.com/office/drawing/2014/main" id="{2C58B637-98D9-E882-7D99-FF88501D4B9C}"/>
              </a:ext>
            </a:extLst>
          </p:cNvPr>
          <p:cNvGraphicFramePr>
            <a:graphicFrameLocks noGrp="1"/>
          </p:cNvGraphicFramePr>
          <p:nvPr>
            <p:ph idx="1"/>
            <p:extLst>
              <p:ext uri="{D42A27DB-BD31-4B8C-83A1-F6EECF244321}">
                <p14:modId xmlns:p14="http://schemas.microsoft.com/office/powerpoint/2010/main" val="117798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43838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a poster&#10;&#10;AI-generated content may be incorrect.">
            <a:extLst>
              <a:ext uri="{FF2B5EF4-FFF2-40B4-BE49-F238E27FC236}">
                <a16:creationId xmlns:a16="http://schemas.microsoft.com/office/drawing/2014/main" id="{E96A1F54-EA7A-FFFE-7E3F-28AFBCF37760}"/>
              </a:ext>
            </a:extLst>
          </p:cNvPr>
          <p:cNvPicPr>
            <a:picLocks noChangeAspect="1"/>
          </p:cNvPicPr>
          <p:nvPr/>
        </p:nvPicPr>
        <p:blipFill>
          <a:blip r:embed="rId2">
            <a:extLst>
              <a:ext uri="{28A0092B-C50C-407E-A947-70E740481C1C}">
                <a14:useLocalDpi xmlns:a14="http://schemas.microsoft.com/office/drawing/2010/main" val="0"/>
              </a:ext>
            </a:extLst>
          </a:blip>
          <a:srcRect l="3671" r="8205"/>
          <a:stretch/>
        </p:blipFill>
        <p:spPr>
          <a:xfrm>
            <a:off x="1" y="0"/>
            <a:ext cx="7347472" cy="685800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FB9851-00EE-2FCE-645F-636C6743B7E3}"/>
              </a:ext>
            </a:extLst>
          </p:cNvPr>
          <p:cNvSpPr>
            <a:spLocks noGrp="1"/>
          </p:cNvSpPr>
          <p:nvPr>
            <p:ph type="title"/>
          </p:nvPr>
        </p:nvSpPr>
        <p:spPr>
          <a:xfrm>
            <a:off x="7531610" y="365125"/>
            <a:ext cx="3822189" cy="1899912"/>
          </a:xfrm>
        </p:spPr>
        <p:txBody>
          <a:bodyPr>
            <a:normAutofit/>
          </a:bodyPr>
          <a:lstStyle/>
          <a:p>
            <a:r>
              <a:rPr lang="en-GB" sz="4000" dirty="0"/>
              <a:t>What is county lines </a:t>
            </a:r>
          </a:p>
        </p:txBody>
      </p:sp>
      <p:sp>
        <p:nvSpPr>
          <p:cNvPr id="3" name="Content Placeholder 2">
            <a:extLst>
              <a:ext uri="{FF2B5EF4-FFF2-40B4-BE49-F238E27FC236}">
                <a16:creationId xmlns:a16="http://schemas.microsoft.com/office/drawing/2014/main" id="{BF96EAC9-A914-F08A-7770-B884BBF4961D}"/>
              </a:ext>
            </a:extLst>
          </p:cNvPr>
          <p:cNvSpPr>
            <a:spLocks noGrp="1"/>
          </p:cNvSpPr>
          <p:nvPr>
            <p:ph idx="1"/>
          </p:nvPr>
        </p:nvSpPr>
        <p:spPr>
          <a:xfrm>
            <a:off x="7531610" y="2434201"/>
            <a:ext cx="3822189" cy="3742762"/>
          </a:xfrm>
        </p:spPr>
        <p:txBody>
          <a:bodyPr>
            <a:normAutofit/>
          </a:bodyPr>
          <a:lstStyle/>
          <a:p>
            <a:r>
              <a:rPr lang="en-GB" sz="1600" b="0" i="0" dirty="0">
                <a:effectLst/>
                <a:latin typeface="bahnschrift" panose="020B0502040204020203" pitchFamily="34" charset="0"/>
              </a:rPr>
              <a:t>County Lines </a:t>
            </a:r>
            <a:r>
              <a:rPr lang="en-GB" sz="1600" dirty="0">
                <a:latin typeface="bahnschrift" panose="020B0502040204020203" pitchFamily="34" charset="0"/>
              </a:rPr>
              <a:t>is the term used for when</a:t>
            </a:r>
            <a:r>
              <a:rPr lang="en-GB" sz="1600" b="0" i="0" dirty="0">
                <a:effectLst/>
                <a:latin typeface="bahnschrift" panose="020B0502040204020203" pitchFamily="34" charset="0"/>
              </a:rPr>
              <a:t> illegal drugs are transported from one area to another, often across police and local authority boundaries</a:t>
            </a:r>
          </a:p>
          <a:p>
            <a:r>
              <a:rPr lang="en-GB" sz="1600" b="0" i="0" dirty="0">
                <a:effectLst/>
                <a:latin typeface="bahnschrift" panose="020B0502040204020203" pitchFamily="34" charset="0"/>
              </a:rPr>
              <a:t>The 2018 Home Office Serious Crime Strategy states the NPCC definition of a County Line is a term used to describe gangs and organised criminal networks involved in exporting illegal drugs into one or more importing areas within the UK</a:t>
            </a:r>
          </a:p>
          <a:p>
            <a:r>
              <a:rPr lang="en-GB" sz="1600" b="0" i="0" dirty="0">
                <a:effectLst/>
                <a:latin typeface="bahnschrift" panose="020B0502040204020203" pitchFamily="34" charset="0"/>
              </a:rPr>
              <a:t>A common feature in county lines drug supply is the exploitation of young and vulnerable people</a:t>
            </a:r>
            <a:endParaRPr lang="en-GB" sz="1600" dirty="0"/>
          </a:p>
        </p:txBody>
      </p:sp>
      <p:sp>
        <p:nvSpPr>
          <p:cNvPr id="4" name="TextBox 3">
            <a:extLst>
              <a:ext uri="{FF2B5EF4-FFF2-40B4-BE49-F238E27FC236}">
                <a16:creationId xmlns:a16="http://schemas.microsoft.com/office/drawing/2014/main" id="{38465366-8057-4901-A9DF-B5863852C6D5}"/>
              </a:ext>
            </a:extLst>
          </p:cNvPr>
          <p:cNvSpPr txBox="1"/>
          <p:nvPr/>
        </p:nvSpPr>
        <p:spPr>
          <a:xfrm>
            <a:off x="2426117" y="6344341"/>
            <a:ext cx="3668358" cy="369332"/>
          </a:xfrm>
          <a:prstGeom prst="rect">
            <a:avLst/>
          </a:prstGeom>
          <a:noFill/>
        </p:spPr>
        <p:txBody>
          <a:bodyPr wrap="square" rtlCol="0">
            <a:spAutoFit/>
          </a:bodyPr>
          <a:lstStyle/>
          <a:p>
            <a:pPr>
              <a:spcAft>
                <a:spcPts val="600"/>
              </a:spcAft>
            </a:pPr>
            <a:r>
              <a:rPr lang="en-GB" dirty="0"/>
              <a:t>(National Crime Agency, No Date) </a:t>
            </a:r>
          </a:p>
        </p:txBody>
      </p:sp>
    </p:spTree>
    <p:extLst>
      <p:ext uri="{BB962C8B-B14F-4D97-AF65-F5344CB8AC3E}">
        <p14:creationId xmlns:p14="http://schemas.microsoft.com/office/powerpoint/2010/main" val="1146174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B86E7-DB37-29CA-90E1-E97D551D3DD3}"/>
              </a:ext>
            </a:extLst>
          </p:cNvPr>
          <p:cNvSpPr>
            <a:spLocks noGrp="1"/>
          </p:cNvSpPr>
          <p:nvPr>
            <p:ph type="title"/>
          </p:nvPr>
        </p:nvSpPr>
        <p:spPr/>
        <p:txBody>
          <a:bodyPr/>
          <a:lstStyle/>
          <a:p>
            <a:r>
              <a:rPr lang="en-GB" dirty="0"/>
              <a:t>County Lines Programme </a:t>
            </a:r>
          </a:p>
        </p:txBody>
      </p:sp>
      <p:graphicFrame>
        <p:nvGraphicFramePr>
          <p:cNvPr id="12" name="Content Placeholder 2">
            <a:extLst>
              <a:ext uri="{FF2B5EF4-FFF2-40B4-BE49-F238E27FC236}">
                <a16:creationId xmlns:a16="http://schemas.microsoft.com/office/drawing/2014/main" id="{2D1DD773-017A-B862-7C27-C65C8A69DAB9}"/>
              </a:ext>
            </a:extLst>
          </p:cNvPr>
          <p:cNvGraphicFramePr>
            <a:graphicFrameLocks noGrp="1"/>
          </p:cNvGraphicFramePr>
          <p:nvPr>
            <p:ph idx="1"/>
            <p:extLst>
              <p:ext uri="{D42A27DB-BD31-4B8C-83A1-F6EECF244321}">
                <p14:modId xmlns:p14="http://schemas.microsoft.com/office/powerpoint/2010/main" val="1974563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6308E0B-89E7-B74D-1607-886224B802C2}"/>
              </a:ext>
            </a:extLst>
          </p:cNvPr>
          <p:cNvSpPr txBox="1"/>
          <p:nvPr/>
        </p:nvSpPr>
        <p:spPr>
          <a:xfrm>
            <a:off x="1086522" y="6492875"/>
            <a:ext cx="3098203" cy="369332"/>
          </a:xfrm>
          <a:prstGeom prst="rect">
            <a:avLst/>
          </a:prstGeom>
          <a:noFill/>
        </p:spPr>
        <p:txBody>
          <a:bodyPr wrap="square" rtlCol="0">
            <a:spAutoFit/>
          </a:bodyPr>
          <a:lstStyle/>
          <a:p>
            <a:r>
              <a:rPr lang="en-GB"/>
              <a:t>(GOV,UK 2024)</a:t>
            </a:r>
            <a:endParaRPr lang="en-GB" dirty="0"/>
          </a:p>
        </p:txBody>
      </p:sp>
    </p:spTree>
    <p:extLst>
      <p:ext uri="{BB962C8B-B14F-4D97-AF65-F5344CB8AC3E}">
        <p14:creationId xmlns:p14="http://schemas.microsoft.com/office/powerpoint/2010/main" val="3072985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6A54C-DCE0-F414-452F-5BA600359044}"/>
              </a:ext>
            </a:extLst>
          </p:cNvPr>
          <p:cNvSpPr>
            <a:spLocks noGrp="1"/>
          </p:cNvSpPr>
          <p:nvPr>
            <p:ph type="title"/>
          </p:nvPr>
        </p:nvSpPr>
        <p:spPr>
          <a:xfrm>
            <a:off x="640080" y="325369"/>
            <a:ext cx="4368602" cy="1956841"/>
          </a:xfrm>
        </p:spPr>
        <p:txBody>
          <a:bodyPr anchor="b">
            <a:normAutofit/>
          </a:bodyPr>
          <a:lstStyle/>
          <a:p>
            <a:r>
              <a:rPr lang="en-GB" sz="4200"/>
              <a:t>Impact on the County lines Programme </a:t>
            </a:r>
          </a:p>
        </p:txBody>
      </p:sp>
      <p:sp>
        <p:nvSpPr>
          <p:cNvPr id="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CD11F1-4010-21B6-D7AC-4F22D424703C}"/>
              </a:ext>
            </a:extLst>
          </p:cNvPr>
          <p:cNvSpPr>
            <a:spLocks noGrp="1"/>
          </p:cNvSpPr>
          <p:nvPr>
            <p:ph idx="1"/>
          </p:nvPr>
        </p:nvSpPr>
        <p:spPr>
          <a:xfrm>
            <a:off x="640080" y="2872899"/>
            <a:ext cx="4243589" cy="3320668"/>
          </a:xfrm>
        </p:spPr>
        <p:txBody>
          <a:bodyPr>
            <a:normAutofit/>
          </a:bodyPr>
          <a:lstStyle/>
          <a:p>
            <a:pPr fontAlgn="base">
              <a:spcAft>
                <a:spcPts val="750"/>
              </a:spcAft>
              <a:buFont typeface="Arial" panose="020B0604020202020204" pitchFamily="34" charset="0"/>
              <a:buChar char="•"/>
            </a:pPr>
            <a:r>
              <a:rPr lang="en-GB" sz="1900" b="0" i="0" dirty="0">
                <a:effectLst/>
                <a:latin typeface="Open Sans" panose="020B0606030504020204" pitchFamily="34" charset="0"/>
              </a:rPr>
              <a:t>5,627 County Lines closed;</a:t>
            </a:r>
          </a:p>
          <a:p>
            <a:pPr fontAlgn="base">
              <a:spcAft>
                <a:spcPts val="750"/>
              </a:spcAft>
              <a:buFont typeface="Arial" panose="020B0604020202020204" pitchFamily="34" charset="0"/>
              <a:buChar char="•"/>
            </a:pPr>
            <a:r>
              <a:rPr lang="en-GB" sz="1900" b="0" i="0" dirty="0">
                <a:effectLst/>
                <a:latin typeface="Open Sans" panose="020B0606030504020204" pitchFamily="34" charset="0"/>
              </a:rPr>
              <a:t>16,536 people arrested; and</a:t>
            </a:r>
          </a:p>
          <a:p>
            <a:pPr fontAlgn="base">
              <a:spcAft>
                <a:spcPts val="750"/>
              </a:spcAft>
              <a:buFont typeface="Arial" panose="020B0604020202020204" pitchFamily="34" charset="0"/>
              <a:buChar char="•"/>
            </a:pPr>
            <a:r>
              <a:rPr lang="en-GB" sz="1900" b="0" i="0" dirty="0">
                <a:effectLst/>
                <a:latin typeface="Open Sans" panose="020B0606030504020204" pitchFamily="34" charset="0"/>
              </a:rPr>
              <a:t>8,817 individuals referred by police to safeguarding.</a:t>
            </a:r>
          </a:p>
          <a:p>
            <a:r>
              <a:rPr lang="en-GB" sz="1900" b="0" i="0" dirty="0">
                <a:effectLst/>
                <a:latin typeface="Open Sans" panose="020B0606030504020204" pitchFamily="34" charset="0"/>
              </a:rPr>
              <a:t>Relentlessly pursue offenders, including organised criminal groups, urban street gangs and individuals running County Lines</a:t>
            </a:r>
            <a:endParaRPr lang="en-GB" sz="1900" dirty="0"/>
          </a:p>
        </p:txBody>
      </p:sp>
      <p:pic>
        <p:nvPicPr>
          <p:cNvPr id="8" name="Picture 7" descr="A person looking at the camera&#10;&#10;AI-generated content may be incorrect.">
            <a:extLst>
              <a:ext uri="{FF2B5EF4-FFF2-40B4-BE49-F238E27FC236}">
                <a16:creationId xmlns:a16="http://schemas.microsoft.com/office/drawing/2014/main" id="{FC1C7676-3027-AD77-93E6-27D53880F8AF}"/>
              </a:ext>
            </a:extLst>
          </p:cNvPr>
          <p:cNvPicPr>
            <a:picLocks noChangeAspect="1"/>
          </p:cNvPicPr>
          <p:nvPr/>
        </p:nvPicPr>
        <p:blipFill>
          <a:blip r:embed="rId2">
            <a:extLst>
              <a:ext uri="{28A0092B-C50C-407E-A947-70E740481C1C}">
                <a14:useLocalDpi xmlns:a14="http://schemas.microsoft.com/office/drawing/2010/main" val="0"/>
              </a:ext>
            </a:extLst>
          </a:blip>
          <a:srcRect r="24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00206454-A47C-23A5-0EEA-C4C98D25E95E}"/>
              </a:ext>
            </a:extLst>
          </p:cNvPr>
          <p:cNvSpPr txBox="1"/>
          <p:nvPr/>
        </p:nvSpPr>
        <p:spPr>
          <a:xfrm>
            <a:off x="838200" y="6260951"/>
            <a:ext cx="2959249" cy="646331"/>
          </a:xfrm>
          <a:prstGeom prst="rect">
            <a:avLst/>
          </a:prstGeom>
          <a:noFill/>
        </p:spPr>
        <p:txBody>
          <a:bodyPr wrap="square" rtlCol="0">
            <a:spAutoFit/>
          </a:bodyPr>
          <a:lstStyle/>
          <a:p>
            <a:pPr>
              <a:spcAft>
                <a:spcPts val="600"/>
              </a:spcAft>
            </a:pPr>
            <a:r>
              <a:rPr lang="en-GB" dirty="0"/>
              <a:t>(POLICING PROFFESION 2024)</a:t>
            </a:r>
          </a:p>
        </p:txBody>
      </p:sp>
    </p:spTree>
    <p:extLst>
      <p:ext uri="{BB962C8B-B14F-4D97-AF65-F5344CB8AC3E}">
        <p14:creationId xmlns:p14="http://schemas.microsoft.com/office/powerpoint/2010/main" val="3219631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50311-97A9-874D-F04F-47BF4EE9AAFB}"/>
              </a:ext>
            </a:extLst>
          </p:cNvPr>
          <p:cNvSpPr>
            <a:spLocks noGrp="1"/>
          </p:cNvSpPr>
          <p:nvPr>
            <p:ph type="title"/>
          </p:nvPr>
        </p:nvSpPr>
        <p:spPr>
          <a:xfrm>
            <a:off x="876693" y="741391"/>
            <a:ext cx="3455821" cy="1616203"/>
          </a:xfrm>
        </p:spPr>
        <p:txBody>
          <a:bodyPr anchor="b">
            <a:normAutofit/>
          </a:bodyPr>
          <a:lstStyle/>
          <a:p>
            <a:r>
              <a:rPr lang="en-GB" sz="3200"/>
              <a:t>County lines policing strategy 2024 to 2027</a:t>
            </a:r>
          </a:p>
        </p:txBody>
      </p:sp>
      <p:sp>
        <p:nvSpPr>
          <p:cNvPr id="3" name="Content Placeholder 2">
            <a:extLst>
              <a:ext uri="{FF2B5EF4-FFF2-40B4-BE49-F238E27FC236}">
                <a16:creationId xmlns:a16="http://schemas.microsoft.com/office/drawing/2014/main" id="{4511194D-FAFA-951B-362B-DD318D06CF8C}"/>
              </a:ext>
            </a:extLst>
          </p:cNvPr>
          <p:cNvSpPr>
            <a:spLocks noGrp="1"/>
          </p:cNvSpPr>
          <p:nvPr>
            <p:ph idx="1"/>
          </p:nvPr>
        </p:nvSpPr>
        <p:spPr>
          <a:xfrm>
            <a:off x="876693" y="2533476"/>
            <a:ext cx="3455821" cy="3447832"/>
          </a:xfrm>
        </p:spPr>
        <p:txBody>
          <a:bodyPr anchor="t">
            <a:normAutofit/>
          </a:bodyPr>
          <a:lstStyle/>
          <a:p>
            <a:pPr fontAlgn="base">
              <a:spcAft>
                <a:spcPts val="600"/>
              </a:spcAft>
              <a:buFont typeface="Arial" panose="020B0604020202020204" pitchFamily="34" charset="0"/>
              <a:buChar char="•"/>
            </a:pPr>
            <a:r>
              <a:rPr lang="en-GB" sz="1600" b="0" i="0">
                <a:effectLst/>
                <a:latin typeface="Lato-Regular"/>
              </a:rPr>
              <a:t>Prevent people engaging in County Lines, and the associated violence and exploitation.</a:t>
            </a:r>
          </a:p>
          <a:p>
            <a:pPr fontAlgn="base">
              <a:spcAft>
                <a:spcPts val="600"/>
              </a:spcAft>
              <a:buFont typeface="Arial" panose="020B0604020202020204" pitchFamily="34" charset="0"/>
              <a:buChar char="•"/>
            </a:pPr>
            <a:r>
              <a:rPr lang="en-GB" sz="1600" b="0" i="0">
                <a:effectLst/>
                <a:latin typeface="Lato-Regular"/>
              </a:rPr>
              <a:t>Proactively safeguard children and vulnerable adults from harm.</a:t>
            </a:r>
          </a:p>
          <a:p>
            <a:pPr fontAlgn="base">
              <a:spcAft>
                <a:spcPts val="600"/>
              </a:spcAft>
              <a:buFont typeface="Arial" panose="020B0604020202020204" pitchFamily="34" charset="0"/>
              <a:buChar char="•"/>
            </a:pPr>
            <a:r>
              <a:rPr lang="en-GB" sz="1600" b="0" i="0">
                <a:effectLst/>
                <a:latin typeface="Lato-Regular"/>
              </a:rPr>
              <a:t>Better prepare communities by building resilience against the harms of County Lines.</a:t>
            </a:r>
          </a:p>
          <a:p>
            <a:pPr fontAlgn="base">
              <a:spcAft>
                <a:spcPts val="600"/>
              </a:spcAft>
              <a:buFont typeface="Arial" panose="020B0604020202020204" pitchFamily="34" charset="0"/>
              <a:buChar char="•"/>
            </a:pPr>
            <a:r>
              <a:rPr lang="en-GB" sz="1600" b="0" i="0">
                <a:effectLst/>
                <a:latin typeface="Lato-Regular"/>
              </a:rPr>
              <a:t>Relentlessly pursue offenders, including Organised Criminal Groups, Urban Street Gangs and individuals running County Lines</a:t>
            </a:r>
          </a:p>
          <a:p>
            <a:endParaRPr lang="en-GB" sz="1600"/>
          </a:p>
        </p:txBody>
      </p:sp>
      <p:pic>
        <p:nvPicPr>
          <p:cNvPr id="5" name="Picture 4" descr="A group of icons on a white background&#10;&#10;AI-generated content may be incorrect.">
            <a:extLst>
              <a:ext uri="{FF2B5EF4-FFF2-40B4-BE49-F238E27FC236}">
                <a16:creationId xmlns:a16="http://schemas.microsoft.com/office/drawing/2014/main" id="{F7AFE9CD-B309-3F4F-7813-2DFAA0E999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7672" y="1301211"/>
            <a:ext cx="6389346" cy="4264888"/>
          </a:xfrm>
          <a:prstGeom prst="rect">
            <a:avLst/>
          </a:prstGeom>
        </p:spPr>
      </p:pic>
      <p:grpSp>
        <p:nvGrpSpPr>
          <p:cNvPr id="28" name="Group 27">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9" name="Rectangle 28">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694DB864-527D-5157-2BC1-ED1A15A3C682}"/>
              </a:ext>
            </a:extLst>
          </p:cNvPr>
          <p:cNvSpPr txBox="1"/>
          <p:nvPr/>
        </p:nvSpPr>
        <p:spPr>
          <a:xfrm>
            <a:off x="4987672" y="5139611"/>
            <a:ext cx="6389346" cy="426488"/>
          </a:xfrm>
          <a:prstGeom prst="rect">
            <a:avLst/>
          </a:prstGeom>
          <a:solidFill>
            <a:srgbClr val="000000">
              <a:alpha val="50000"/>
            </a:srgbClr>
          </a:solidFill>
          <a:ln>
            <a:noFill/>
          </a:ln>
        </p:spPr>
        <p:txBody>
          <a:bodyPr wrap="square" rtlCol="0">
            <a:noAutofit/>
          </a:bodyPr>
          <a:lstStyle/>
          <a:p>
            <a:pPr algn="ctr">
              <a:spcAft>
                <a:spcPts val="600"/>
              </a:spcAft>
            </a:pPr>
            <a:r>
              <a:rPr lang="en-GB" sz="1300">
                <a:solidFill>
                  <a:srgbClr val="FFFFFF"/>
                </a:solidFill>
              </a:rPr>
              <a:t>(NPCC 2024)</a:t>
            </a:r>
          </a:p>
        </p:txBody>
      </p:sp>
      <p:sp>
        <p:nvSpPr>
          <p:cNvPr id="7" name="TextBox 6">
            <a:extLst>
              <a:ext uri="{FF2B5EF4-FFF2-40B4-BE49-F238E27FC236}">
                <a16:creationId xmlns:a16="http://schemas.microsoft.com/office/drawing/2014/main" id="{549D0DF2-57C2-BA0E-0979-368D9D7B86F4}"/>
              </a:ext>
            </a:extLst>
          </p:cNvPr>
          <p:cNvSpPr txBox="1"/>
          <p:nvPr/>
        </p:nvSpPr>
        <p:spPr>
          <a:xfrm>
            <a:off x="1055914" y="6017855"/>
            <a:ext cx="4201886" cy="369332"/>
          </a:xfrm>
          <a:prstGeom prst="rect">
            <a:avLst/>
          </a:prstGeom>
          <a:noFill/>
        </p:spPr>
        <p:txBody>
          <a:bodyPr wrap="square" rtlCol="0">
            <a:spAutoFit/>
          </a:bodyPr>
          <a:lstStyle/>
          <a:p>
            <a:r>
              <a:rPr lang="en-GB" dirty="0"/>
              <a:t>(NPCC 2024)</a:t>
            </a:r>
          </a:p>
        </p:txBody>
      </p:sp>
    </p:spTree>
    <p:extLst>
      <p:ext uri="{BB962C8B-B14F-4D97-AF65-F5344CB8AC3E}">
        <p14:creationId xmlns:p14="http://schemas.microsoft.com/office/powerpoint/2010/main" val="2579143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98030-D416-375F-4087-9AF105812437}"/>
              </a:ext>
            </a:extLst>
          </p:cNvPr>
          <p:cNvSpPr>
            <a:spLocks noGrp="1"/>
          </p:cNvSpPr>
          <p:nvPr>
            <p:ph type="title"/>
          </p:nvPr>
        </p:nvSpPr>
        <p:spPr/>
        <p:txBody>
          <a:bodyPr/>
          <a:lstStyle/>
          <a:p>
            <a:r>
              <a:rPr lang="en-GB" dirty="0"/>
              <a:t>County lines intensification week </a:t>
            </a:r>
            <a:r>
              <a:rPr lang="en-GB" b="0" i="0" dirty="0">
                <a:solidFill>
                  <a:srgbClr val="1F2025"/>
                </a:solidFill>
                <a:effectLst/>
                <a:latin typeface="Lato-Regular"/>
              </a:rPr>
              <a:t>Monday 25 November to Sunday 2 December</a:t>
            </a:r>
            <a:endParaRPr lang="en-GB" dirty="0"/>
          </a:p>
        </p:txBody>
      </p:sp>
      <p:sp>
        <p:nvSpPr>
          <p:cNvPr id="3" name="Content Placeholder 2">
            <a:extLst>
              <a:ext uri="{FF2B5EF4-FFF2-40B4-BE49-F238E27FC236}">
                <a16:creationId xmlns:a16="http://schemas.microsoft.com/office/drawing/2014/main" id="{64EFCB84-5DB2-8C26-1DD3-09003AA04E03}"/>
              </a:ext>
            </a:extLst>
          </p:cNvPr>
          <p:cNvSpPr>
            <a:spLocks noGrp="1"/>
          </p:cNvSpPr>
          <p:nvPr>
            <p:ph idx="1"/>
          </p:nvPr>
        </p:nvSpPr>
        <p:spPr/>
        <p:txBody>
          <a:bodyPr>
            <a:normAutofit fontScale="92500" lnSpcReduction="10000"/>
          </a:bodyPr>
          <a:lstStyle/>
          <a:p>
            <a:r>
              <a:rPr lang="en-GB" b="0" i="0" dirty="0">
                <a:solidFill>
                  <a:srgbClr val="1F2025"/>
                </a:solidFill>
                <a:effectLst/>
                <a:latin typeface="LatoWebBold"/>
              </a:rPr>
              <a:t>Over 500 weapons seized &amp; 1,400 people safeguarded</a:t>
            </a:r>
          </a:p>
          <a:p>
            <a:pPr algn="l" fontAlgn="base">
              <a:spcAft>
                <a:spcPts val="600"/>
              </a:spcAft>
              <a:buFont typeface="Arial" panose="020B0604020202020204" pitchFamily="34" charset="0"/>
              <a:buChar char="•"/>
            </a:pPr>
            <a:r>
              <a:rPr lang="en-GB" b="0" i="0" dirty="0">
                <a:solidFill>
                  <a:srgbClr val="1F2025"/>
                </a:solidFill>
                <a:effectLst/>
                <a:latin typeface="Lato-Regular"/>
              </a:rPr>
              <a:t>261 lines closed.</a:t>
            </a:r>
          </a:p>
          <a:p>
            <a:pPr algn="l" fontAlgn="base">
              <a:spcAft>
                <a:spcPts val="600"/>
              </a:spcAft>
              <a:buFont typeface="Arial" panose="020B0604020202020204" pitchFamily="34" charset="0"/>
              <a:buChar char="•"/>
            </a:pPr>
            <a:r>
              <a:rPr lang="en-GB" b="0" i="0" dirty="0">
                <a:solidFill>
                  <a:srgbClr val="1F2025"/>
                </a:solidFill>
                <a:effectLst/>
                <a:latin typeface="Lato-Regular"/>
              </a:rPr>
              <a:t>557 weapons seized, including 75 firearms and 377 bladed weapons, 105 other weapons.</a:t>
            </a:r>
          </a:p>
          <a:p>
            <a:pPr algn="l" fontAlgn="base">
              <a:spcAft>
                <a:spcPts val="600"/>
              </a:spcAft>
              <a:buFont typeface="Arial" panose="020B0604020202020204" pitchFamily="34" charset="0"/>
              <a:buChar char="•"/>
            </a:pPr>
            <a:r>
              <a:rPr lang="en-GB" b="0" i="0" dirty="0">
                <a:solidFill>
                  <a:srgbClr val="1F2025"/>
                </a:solidFill>
                <a:effectLst/>
                <a:latin typeface="Lato-Regular"/>
              </a:rPr>
              <a:t>Over £3m worth of Class A &amp; Class B drugs seized.</a:t>
            </a:r>
          </a:p>
          <a:p>
            <a:pPr algn="l" fontAlgn="base">
              <a:spcAft>
                <a:spcPts val="600"/>
              </a:spcAft>
              <a:buFont typeface="Arial" panose="020B0604020202020204" pitchFamily="34" charset="0"/>
              <a:buChar char="•"/>
            </a:pPr>
            <a:r>
              <a:rPr lang="en-GB" b="0" i="0" dirty="0">
                <a:solidFill>
                  <a:srgbClr val="1F2025"/>
                </a:solidFill>
                <a:effectLst/>
                <a:latin typeface="Lato-Regular"/>
              </a:rPr>
              <a:t>5.2kg of Crack Cocaine, 6.1kg of Heroine, 33.5kg of Cocaine and around 19,000 Cannabis plants seized.</a:t>
            </a:r>
          </a:p>
          <a:p>
            <a:pPr algn="l" fontAlgn="base">
              <a:spcAft>
                <a:spcPts val="600"/>
              </a:spcAft>
              <a:buFont typeface="Arial" panose="020B0604020202020204" pitchFamily="34" charset="0"/>
              <a:buChar char="•"/>
            </a:pPr>
            <a:r>
              <a:rPr lang="en-GB" b="0" i="0" dirty="0">
                <a:solidFill>
                  <a:srgbClr val="1F2025"/>
                </a:solidFill>
                <a:effectLst/>
                <a:latin typeface="Lato-Regular"/>
              </a:rPr>
              <a:t>£1.98m in cash seized.</a:t>
            </a:r>
          </a:p>
          <a:p>
            <a:pPr algn="l" fontAlgn="base">
              <a:spcAft>
                <a:spcPts val="600"/>
              </a:spcAft>
              <a:buFont typeface="Arial" panose="020B0604020202020204" pitchFamily="34" charset="0"/>
              <a:buChar char="•"/>
            </a:pPr>
            <a:r>
              <a:rPr lang="en-GB" b="0" i="0" dirty="0">
                <a:solidFill>
                  <a:srgbClr val="1F2025"/>
                </a:solidFill>
                <a:effectLst/>
                <a:latin typeface="Lato-Regular"/>
              </a:rPr>
              <a:t>1,434 people safeguarded.</a:t>
            </a:r>
          </a:p>
          <a:p>
            <a:endParaRPr lang="en-GB" dirty="0"/>
          </a:p>
        </p:txBody>
      </p:sp>
      <p:sp>
        <p:nvSpPr>
          <p:cNvPr id="4" name="TextBox 3">
            <a:extLst>
              <a:ext uri="{FF2B5EF4-FFF2-40B4-BE49-F238E27FC236}">
                <a16:creationId xmlns:a16="http://schemas.microsoft.com/office/drawing/2014/main" id="{8CA7DE57-0F4D-A4EC-B77E-CB583C3958EA}"/>
              </a:ext>
            </a:extLst>
          </p:cNvPr>
          <p:cNvSpPr txBox="1"/>
          <p:nvPr/>
        </p:nvSpPr>
        <p:spPr>
          <a:xfrm>
            <a:off x="914400" y="6282466"/>
            <a:ext cx="2721685" cy="369332"/>
          </a:xfrm>
          <a:prstGeom prst="rect">
            <a:avLst/>
          </a:prstGeom>
          <a:noFill/>
        </p:spPr>
        <p:txBody>
          <a:bodyPr wrap="square" rtlCol="0">
            <a:spAutoFit/>
          </a:bodyPr>
          <a:lstStyle/>
          <a:p>
            <a:r>
              <a:rPr lang="en-GB" dirty="0"/>
              <a:t>(NPCC 2024)</a:t>
            </a:r>
          </a:p>
        </p:txBody>
      </p:sp>
      <p:pic>
        <p:nvPicPr>
          <p:cNvPr id="6" name="Picture 5" descr="A map of england with text&#10;&#10;AI-generated content may be incorrect.">
            <a:extLst>
              <a:ext uri="{FF2B5EF4-FFF2-40B4-BE49-F238E27FC236}">
                <a16:creationId xmlns:a16="http://schemas.microsoft.com/office/drawing/2014/main" id="{5FCFAD26-FEC7-BAEA-2BBA-5EB1A89A0C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40133" y="4721697"/>
            <a:ext cx="4181475" cy="1981200"/>
          </a:xfrm>
          <a:prstGeom prst="rect">
            <a:avLst/>
          </a:prstGeom>
        </p:spPr>
      </p:pic>
    </p:spTree>
    <p:extLst>
      <p:ext uri="{BB962C8B-B14F-4D97-AF65-F5344CB8AC3E}">
        <p14:creationId xmlns:p14="http://schemas.microsoft.com/office/powerpoint/2010/main" val="3000187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68CB85-A24D-9A5C-242E-5478A30CDB86}"/>
              </a:ext>
            </a:extLst>
          </p:cNvPr>
          <p:cNvSpPr>
            <a:spLocks noGrp="1"/>
          </p:cNvSpPr>
          <p:nvPr>
            <p:ph type="title"/>
          </p:nvPr>
        </p:nvSpPr>
        <p:spPr>
          <a:xfrm>
            <a:off x="6513788" y="365125"/>
            <a:ext cx="4840010" cy="1807305"/>
          </a:xfrm>
        </p:spPr>
        <p:txBody>
          <a:bodyPr>
            <a:normAutofit/>
          </a:bodyPr>
          <a:lstStyle/>
          <a:p>
            <a:r>
              <a:rPr lang="en-GB" dirty="0"/>
              <a:t>Project medusa </a:t>
            </a:r>
          </a:p>
        </p:txBody>
      </p:sp>
      <p:pic>
        <p:nvPicPr>
          <p:cNvPr id="5" name="Picture 4" descr="Bags of marijuana in plastic bags&#10;&#10;AI-generated content may be incorrect.">
            <a:extLst>
              <a:ext uri="{FF2B5EF4-FFF2-40B4-BE49-F238E27FC236}">
                <a16:creationId xmlns:a16="http://schemas.microsoft.com/office/drawing/2014/main" id="{4F6338E1-5D77-4A87-EA01-76927180FF52}"/>
              </a:ext>
            </a:extLst>
          </p:cNvPr>
          <p:cNvPicPr>
            <a:picLocks noChangeAspect="1"/>
          </p:cNvPicPr>
          <p:nvPr/>
        </p:nvPicPr>
        <p:blipFill>
          <a:blip r:embed="rId2">
            <a:extLst>
              <a:ext uri="{28A0092B-C50C-407E-A947-70E740481C1C}">
                <a14:useLocalDpi xmlns:a14="http://schemas.microsoft.com/office/drawing/2010/main" val="0"/>
              </a:ext>
            </a:extLst>
          </a:blip>
          <a:srcRect l="21957" r="27428"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4208D4A-81FE-CAC2-8F28-68889DB4F0DD}"/>
              </a:ext>
            </a:extLst>
          </p:cNvPr>
          <p:cNvSpPr>
            <a:spLocks noGrp="1"/>
          </p:cNvSpPr>
          <p:nvPr>
            <p:ph idx="1"/>
          </p:nvPr>
        </p:nvSpPr>
        <p:spPr>
          <a:xfrm>
            <a:off x="6513788" y="2333297"/>
            <a:ext cx="4840010" cy="3843666"/>
          </a:xfrm>
        </p:spPr>
        <p:txBody>
          <a:bodyPr>
            <a:normAutofit/>
          </a:bodyPr>
          <a:lstStyle/>
          <a:p>
            <a:r>
              <a:rPr lang="en-GB" sz="1400" b="0" i="0" dirty="0">
                <a:effectLst/>
                <a:latin typeface="Lato-Regular"/>
              </a:rPr>
              <a:t>Project Medusa was launched by Merseyside Police in a bid to proactively target county lines drug dealing and the criminal exploitation of young people and vulnerable adults</a:t>
            </a:r>
          </a:p>
          <a:p>
            <a:r>
              <a:rPr lang="en-GB" sz="1400" b="0" i="0" dirty="0">
                <a:effectLst/>
                <a:latin typeface="Lato-Regular"/>
              </a:rPr>
              <a:t>Officers have also seized nearly one million pounds in cash and 143 kg of Class A, Class B and Class C drugs</a:t>
            </a:r>
          </a:p>
          <a:p>
            <a:r>
              <a:rPr lang="en-GB" sz="1400" b="0" i="0" dirty="0">
                <a:effectLst/>
                <a:latin typeface="Lato-Regular"/>
              </a:rPr>
              <a:t>Between April 2023 and March 2024, officers closed 484 ‘lines</a:t>
            </a:r>
          </a:p>
          <a:p>
            <a:r>
              <a:rPr lang="en-GB" sz="1400" b="0" i="0" dirty="0">
                <a:effectLst/>
                <a:latin typeface="Lato-Regular"/>
              </a:rPr>
              <a:t>The group were arrested when warrants were simultaneously carried out in East Cornwall and Liverpool by police. An expert witness in the case estimated that the group trafficked in the region of 47kg of heroin into Cornwall in 45 parcels. Between August 2021 and July 2023, estimated profits of up to £4million were sent back to Liverpool</a:t>
            </a:r>
          </a:p>
        </p:txBody>
      </p:sp>
      <p:sp>
        <p:nvSpPr>
          <p:cNvPr id="4" name="TextBox 3">
            <a:extLst>
              <a:ext uri="{FF2B5EF4-FFF2-40B4-BE49-F238E27FC236}">
                <a16:creationId xmlns:a16="http://schemas.microsoft.com/office/drawing/2014/main" id="{C351E9B3-88DF-6435-F6D1-D5347CB5A40C}"/>
              </a:ext>
            </a:extLst>
          </p:cNvPr>
          <p:cNvSpPr txBox="1"/>
          <p:nvPr/>
        </p:nvSpPr>
        <p:spPr>
          <a:xfrm>
            <a:off x="8842787" y="6260951"/>
            <a:ext cx="3119718" cy="369332"/>
          </a:xfrm>
          <a:prstGeom prst="rect">
            <a:avLst/>
          </a:prstGeom>
          <a:noFill/>
        </p:spPr>
        <p:txBody>
          <a:bodyPr wrap="square" rtlCol="0">
            <a:spAutoFit/>
          </a:bodyPr>
          <a:lstStyle/>
          <a:p>
            <a:r>
              <a:rPr lang="en-GB" dirty="0"/>
              <a:t>(Merseyside Police 2024)</a:t>
            </a:r>
          </a:p>
        </p:txBody>
      </p:sp>
    </p:spTree>
    <p:extLst>
      <p:ext uri="{BB962C8B-B14F-4D97-AF65-F5344CB8AC3E}">
        <p14:creationId xmlns:p14="http://schemas.microsoft.com/office/powerpoint/2010/main" val="3447819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BB67BD-0458-65EA-4545-7091A157E85C}"/>
              </a:ext>
            </a:extLst>
          </p:cNvPr>
          <p:cNvSpPr>
            <a:spLocks noGrp="1"/>
          </p:cNvSpPr>
          <p:nvPr>
            <p:ph type="title"/>
          </p:nvPr>
        </p:nvSpPr>
        <p:spPr>
          <a:xfrm>
            <a:off x="572493" y="238539"/>
            <a:ext cx="11018520" cy="1434415"/>
          </a:xfrm>
        </p:spPr>
        <p:txBody>
          <a:bodyPr anchor="b">
            <a:normAutofit/>
          </a:bodyPr>
          <a:lstStyle/>
          <a:p>
            <a:r>
              <a:rPr lang="en-GB" sz="5400"/>
              <a:t>ANPR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97C943E6-CD92-410A-7865-20A0D1ED9502}"/>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 close-up of a camera&#10;&#10;AI-generated content may be incorrect.">
            <a:extLst>
              <a:ext uri="{FF2B5EF4-FFF2-40B4-BE49-F238E27FC236}">
                <a16:creationId xmlns:a16="http://schemas.microsoft.com/office/drawing/2014/main" id="{BC485378-5681-B013-6922-4D2EE2466646}"/>
              </a:ext>
            </a:extLst>
          </p:cNvPr>
          <p:cNvPicPr>
            <a:picLocks noChangeAspect="1"/>
          </p:cNvPicPr>
          <p:nvPr/>
        </p:nvPicPr>
        <p:blipFill>
          <a:blip r:embed="rId7">
            <a:extLst>
              <a:ext uri="{28A0092B-C50C-407E-A947-70E740481C1C}">
                <a14:useLocalDpi xmlns:a14="http://schemas.microsoft.com/office/drawing/2010/main" val="0"/>
              </a:ext>
            </a:extLst>
          </a:blip>
          <a:srcRect r="387" b="-3"/>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8E44E36B-4CF0-A7D9-1FE5-C043E2549CDD}"/>
              </a:ext>
            </a:extLst>
          </p:cNvPr>
          <p:cNvSpPr txBox="1"/>
          <p:nvPr/>
        </p:nvSpPr>
        <p:spPr>
          <a:xfrm>
            <a:off x="1635162" y="6339578"/>
            <a:ext cx="3356386" cy="369332"/>
          </a:xfrm>
          <a:prstGeom prst="rect">
            <a:avLst/>
          </a:prstGeom>
          <a:noFill/>
        </p:spPr>
        <p:txBody>
          <a:bodyPr wrap="square" rtlCol="0">
            <a:spAutoFit/>
          </a:bodyPr>
          <a:lstStyle/>
          <a:p>
            <a:r>
              <a:rPr lang="en-GB" dirty="0"/>
              <a:t>(Police, UK 2024)</a:t>
            </a:r>
          </a:p>
        </p:txBody>
      </p:sp>
    </p:spTree>
    <p:extLst>
      <p:ext uri="{BB962C8B-B14F-4D97-AF65-F5344CB8AC3E}">
        <p14:creationId xmlns:p14="http://schemas.microsoft.com/office/powerpoint/2010/main" val="3895778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820FD-50FE-3BE8-EFE9-265C3BE434B4}"/>
              </a:ext>
            </a:extLst>
          </p:cNvPr>
          <p:cNvSpPr>
            <a:spLocks noGrp="1"/>
          </p:cNvSpPr>
          <p:nvPr>
            <p:ph type="title"/>
          </p:nvPr>
        </p:nvSpPr>
        <p:spPr>
          <a:xfrm>
            <a:off x="640080" y="325369"/>
            <a:ext cx="4368602" cy="1956841"/>
          </a:xfrm>
        </p:spPr>
        <p:txBody>
          <a:bodyPr anchor="b">
            <a:normAutofit/>
          </a:bodyPr>
          <a:lstStyle/>
          <a:p>
            <a:r>
              <a:rPr lang="en-GB" sz="4600"/>
              <a:t>Facial recognition technology</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BD595F-1915-1324-1CB1-7854F2B05544}"/>
              </a:ext>
            </a:extLst>
          </p:cNvPr>
          <p:cNvSpPr>
            <a:spLocks noGrp="1"/>
          </p:cNvSpPr>
          <p:nvPr>
            <p:ph idx="1"/>
          </p:nvPr>
        </p:nvSpPr>
        <p:spPr>
          <a:xfrm>
            <a:off x="640080" y="2872899"/>
            <a:ext cx="4243589" cy="3320668"/>
          </a:xfrm>
        </p:spPr>
        <p:txBody>
          <a:bodyPr>
            <a:normAutofit/>
          </a:bodyPr>
          <a:lstStyle/>
          <a:p>
            <a:r>
              <a:rPr lang="en-GB" sz="2200" b="0" i="0">
                <a:effectLst/>
                <a:latin typeface="LatoWebBold"/>
              </a:rPr>
              <a:t>Operator Initiated Facial Recognition (OIFR)</a:t>
            </a:r>
          </a:p>
          <a:p>
            <a:r>
              <a:rPr lang="en-GB" sz="2200" b="0" i="0">
                <a:effectLst/>
                <a:latin typeface="LatoWebBold"/>
              </a:rPr>
              <a:t>Retrospective Facial Recognition (RFR)</a:t>
            </a:r>
          </a:p>
          <a:p>
            <a:r>
              <a:rPr lang="en-GB" sz="2200" b="0" i="0">
                <a:effectLst/>
                <a:latin typeface="LatoWebBold"/>
              </a:rPr>
              <a:t>Live Facial Recognition (LFR)</a:t>
            </a:r>
          </a:p>
          <a:p>
            <a:r>
              <a:rPr lang="en-GB" sz="2200">
                <a:latin typeface="LatoWebBold"/>
              </a:rPr>
              <a:t>Police have face criticism for this use of technology </a:t>
            </a:r>
          </a:p>
          <a:p>
            <a:r>
              <a:rPr lang="en-GB" sz="2200">
                <a:latin typeface="LatoWebBold"/>
              </a:rPr>
              <a:t>Public feel that theyre human rights are being breached </a:t>
            </a:r>
          </a:p>
          <a:p>
            <a:endParaRPr lang="en-GB" sz="2200"/>
          </a:p>
        </p:txBody>
      </p:sp>
      <p:pic>
        <p:nvPicPr>
          <p:cNvPr id="5" name="Picture 4" descr="A person with a face id&#10;&#10;AI-generated content may be incorrect.">
            <a:extLst>
              <a:ext uri="{FF2B5EF4-FFF2-40B4-BE49-F238E27FC236}">
                <a16:creationId xmlns:a16="http://schemas.microsoft.com/office/drawing/2014/main" id="{83A6948E-0107-9C86-9729-11E8B4DF13FD}"/>
              </a:ext>
            </a:extLst>
          </p:cNvPr>
          <p:cNvPicPr>
            <a:picLocks noChangeAspect="1"/>
          </p:cNvPicPr>
          <p:nvPr/>
        </p:nvPicPr>
        <p:blipFill>
          <a:blip r:embed="rId2">
            <a:extLst>
              <a:ext uri="{28A0092B-C50C-407E-A947-70E740481C1C}">
                <a14:useLocalDpi xmlns:a14="http://schemas.microsoft.com/office/drawing/2010/main" val="0"/>
              </a:ext>
            </a:extLst>
          </a:blip>
          <a:srcRect l="4894" r="2489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1C5E245A-DD64-C779-96B1-A90746D3D204}"/>
              </a:ext>
            </a:extLst>
          </p:cNvPr>
          <p:cNvSpPr txBox="1"/>
          <p:nvPr/>
        </p:nvSpPr>
        <p:spPr>
          <a:xfrm>
            <a:off x="494852" y="6193567"/>
            <a:ext cx="3700630" cy="369332"/>
          </a:xfrm>
          <a:prstGeom prst="rect">
            <a:avLst/>
          </a:prstGeom>
          <a:noFill/>
        </p:spPr>
        <p:txBody>
          <a:bodyPr wrap="square" rtlCol="0">
            <a:spAutoFit/>
          </a:bodyPr>
          <a:lstStyle/>
          <a:p>
            <a:r>
              <a:rPr lang="en-GB" dirty="0"/>
              <a:t>(South Wales Police, No Date)</a:t>
            </a:r>
          </a:p>
        </p:txBody>
      </p:sp>
    </p:spTree>
    <p:extLst>
      <p:ext uri="{BB962C8B-B14F-4D97-AF65-F5344CB8AC3E}">
        <p14:creationId xmlns:p14="http://schemas.microsoft.com/office/powerpoint/2010/main" val="42274517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4F29B5-F400-7AD5-A446-727F81844F67}"/>
              </a:ext>
            </a:extLst>
          </p:cNvPr>
          <p:cNvSpPr>
            <a:spLocks noGrp="1"/>
          </p:cNvSpPr>
          <p:nvPr>
            <p:ph type="title"/>
          </p:nvPr>
        </p:nvSpPr>
        <p:spPr>
          <a:xfrm>
            <a:off x="761803" y="350196"/>
            <a:ext cx="4646904" cy="1624520"/>
          </a:xfrm>
        </p:spPr>
        <p:txBody>
          <a:bodyPr anchor="ctr">
            <a:normAutofit/>
          </a:bodyPr>
          <a:lstStyle/>
          <a:p>
            <a:r>
              <a:rPr lang="en-GB" sz="4000"/>
              <a:t>Partner Agencies working with policing </a:t>
            </a:r>
          </a:p>
        </p:txBody>
      </p:sp>
      <p:sp>
        <p:nvSpPr>
          <p:cNvPr id="3" name="Content Placeholder 2">
            <a:extLst>
              <a:ext uri="{FF2B5EF4-FFF2-40B4-BE49-F238E27FC236}">
                <a16:creationId xmlns:a16="http://schemas.microsoft.com/office/drawing/2014/main" id="{88587D97-1E22-10E5-0906-B03F76D521A3}"/>
              </a:ext>
            </a:extLst>
          </p:cNvPr>
          <p:cNvSpPr>
            <a:spLocks noGrp="1"/>
          </p:cNvSpPr>
          <p:nvPr>
            <p:ph idx="1"/>
          </p:nvPr>
        </p:nvSpPr>
        <p:spPr>
          <a:xfrm>
            <a:off x="761802" y="2743200"/>
            <a:ext cx="4646905" cy="3613149"/>
          </a:xfrm>
        </p:spPr>
        <p:txBody>
          <a:bodyPr anchor="ctr">
            <a:normAutofit/>
          </a:bodyPr>
          <a:lstStyle/>
          <a:p>
            <a:r>
              <a:rPr lang="en-GB" sz="2000" dirty="0"/>
              <a:t>DVLA (</a:t>
            </a:r>
            <a:r>
              <a:rPr lang="en-GB" sz="2000" b="0" i="0" dirty="0">
                <a:solidFill>
                  <a:srgbClr val="111111"/>
                </a:solidFill>
                <a:effectLst/>
                <a:latin typeface="Arial" panose="020B0604020202020204" pitchFamily="34" charset="0"/>
              </a:rPr>
              <a:t>Driver and Vehicle Licensing Agency)</a:t>
            </a:r>
            <a:endParaRPr lang="en-GB" sz="2000" dirty="0"/>
          </a:p>
          <a:p>
            <a:r>
              <a:rPr lang="en-GB" sz="2000" dirty="0"/>
              <a:t>DVSA (</a:t>
            </a:r>
            <a:r>
              <a:rPr lang="en-GB" sz="2000" b="0" i="0" dirty="0">
                <a:solidFill>
                  <a:srgbClr val="111111"/>
                </a:solidFill>
                <a:effectLst/>
                <a:latin typeface="Arial" panose="020B0604020202020204" pitchFamily="34" charset="0"/>
              </a:rPr>
              <a:t>Driver and Vehicle Standards Agency)</a:t>
            </a:r>
            <a:endParaRPr lang="en-GB" sz="2000" dirty="0"/>
          </a:p>
          <a:p>
            <a:r>
              <a:rPr lang="en-GB" sz="2000" dirty="0"/>
              <a:t>Experian</a:t>
            </a:r>
          </a:p>
          <a:p>
            <a:r>
              <a:rPr lang="en-GB" sz="2000" dirty="0"/>
              <a:t>Highways England</a:t>
            </a:r>
          </a:p>
          <a:p>
            <a:r>
              <a:rPr lang="en-GB" sz="2000" dirty="0"/>
              <a:t>Interpol </a:t>
            </a:r>
          </a:p>
        </p:txBody>
      </p:sp>
      <p:pic>
        <p:nvPicPr>
          <p:cNvPr id="5" name="Picture 4" descr="Highland bridge connects the mountain">
            <a:extLst>
              <a:ext uri="{FF2B5EF4-FFF2-40B4-BE49-F238E27FC236}">
                <a16:creationId xmlns:a16="http://schemas.microsoft.com/office/drawing/2014/main" id="{60D55243-8D0A-9034-E353-F2B5AB962214}"/>
              </a:ext>
            </a:extLst>
          </p:cNvPr>
          <p:cNvPicPr>
            <a:picLocks noChangeAspect="1"/>
          </p:cNvPicPr>
          <p:nvPr/>
        </p:nvPicPr>
        <p:blipFill>
          <a:blip r:embed="rId2"/>
          <a:srcRect l="32882" r="17062"/>
          <a:stretch/>
        </p:blipFill>
        <p:spPr>
          <a:xfrm>
            <a:off x="6096000" y="1"/>
            <a:ext cx="6102825" cy="6858000"/>
          </a:xfrm>
          <a:prstGeom prst="rect">
            <a:avLst/>
          </a:prstGeom>
        </p:spPr>
      </p:pic>
      <p:sp>
        <p:nvSpPr>
          <p:cNvPr id="4" name="TextBox 3">
            <a:extLst>
              <a:ext uri="{FF2B5EF4-FFF2-40B4-BE49-F238E27FC236}">
                <a16:creationId xmlns:a16="http://schemas.microsoft.com/office/drawing/2014/main" id="{5A629C72-DED8-938B-FD83-F2DBC66267C7}"/>
              </a:ext>
            </a:extLst>
          </p:cNvPr>
          <p:cNvSpPr txBox="1"/>
          <p:nvPr/>
        </p:nvSpPr>
        <p:spPr>
          <a:xfrm>
            <a:off x="516367" y="6060900"/>
            <a:ext cx="3055172" cy="369332"/>
          </a:xfrm>
          <a:prstGeom prst="rect">
            <a:avLst/>
          </a:prstGeom>
          <a:noFill/>
        </p:spPr>
        <p:txBody>
          <a:bodyPr wrap="square" rtlCol="0">
            <a:spAutoFit/>
          </a:bodyPr>
          <a:lstStyle/>
          <a:p>
            <a:r>
              <a:rPr lang="en-GB" dirty="0"/>
              <a:t>(College of Policing, 2020)</a:t>
            </a:r>
          </a:p>
        </p:txBody>
      </p:sp>
    </p:spTree>
    <p:extLst>
      <p:ext uri="{BB962C8B-B14F-4D97-AF65-F5344CB8AC3E}">
        <p14:creationId xmlns:p14="http://schemas.microsoft.com/office/powerpoint/2010/main" val="2501980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070EA-CCBD-37BE-3CDE-F83729AFCACA}"/>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D18F3C3-93E1-8393-49D8-D94B97452748}"/>
              </a:ext>
            </a:extLst>
          </p:cNvPr>
          <p:cNvSpPr>
            <a:spLocks noGrp="1"/>
          </p:cNvSpPr>
          <p:nvPr>
            <p:ph idx="1"/>
          </p:nvPr>
        </p:nvSpPr>
        <p:spPr/>
        <p:txBody>
          <a:bodyPr>
            <a:normAutofit fontScale="55000" lnSpcReduction="20000"/>
          </a:bodyPr>
          <a:lstStyle/>
          <a:p>
            <a:r>
              <a:rPr lang="en-GB" dirty="0"/>
              <a:t>College of policing (2020) </a:t>
            </a:r>
            <a:r>
              <a:rPr lang="en-GB" i="1" dirty="0"/>
              <a:t>Partner Agencies</a:t>
            </a:r>
            <a:r>
              <a:rPr lang="en-GB" dirty="0"/>
              <a:t>. Found on : </a:t>
            </a:r>
            <a:r>
              <a:rPr lang="en-GB" dirty="0">
                <a:hlinkClick r:id="rId2"/>
              </a:rPr>
              <a:t>https://www.college.police.uk/app/roads-policing/partner-agencies</a:t>
            </a:r>
            <a:r>
              <a:rPr lang="en-GB" dirty="0"/>
              <a:t> Last accessed: 20.02.2025</a:t>
            </a:r>
          </a:p>
          <a:p>
            <a:r>
              <a:rPr lang="en-GB" dirty="0"/>
              <a:t>GOV.UK (2024) </a:t>
            </a:r>
            <a:r>
              <a:rPr lang="en-GB" i="1" dirty="0"/>
              <a:t>County Lines Programme overview</a:t>
            </a:r>
            <a:r>
              <a:rPr lang="en-GB" dirty="0"/>
              <a:t>. Found on:  https://www.gov.uk/government/publications/county-lines-programme/county-lines-programme-overview last accessed: 20.02.2025</a:t>
            </a:r>
          </a:p>
          <a:p>
            <a:r>
              <a:rPr lang="en-GB" dirty="0"/>
              <a:t>Merseyside Police (2024). </a:t>
            </a:r>
            <a:r>
              <a:rPr lang="en-GB" i="1" dirty="0"/>
              <a:t>Project Medusa team continue to make significant impact on county lines in Merseyside. </a:t>
            </a:r>
            <a:r>
              <a:rPr lang="en-GB" dirty="0"/>
              <a:t>Found on : </a:t>
            </a:r>
            <a:r>
              <a:rPr lang="en-GB" dirty="0">
                <a:hlinkClick r:id="rId3"/>
              </a:rPr>
              <a:t>https://www.merseyside.police.uk/news/merseyside/news/2024/june/project-medusa-team-continue-to-make-significant-impact-on-county-lines-in-merseyside/</a:t>
            </a:r>
            <a:r>
              <a:rPr lang="en-GB" dirty="0"/>
              <a:t> Last accessed:23.02.2025</a:t>
            </a:r>
          </a:p>
          <a:p>
            <a:r>
              <a:rPr lang="en-GB" dirty="0"/>
              <a:t>National Crime Agency (no date) </a:t>
            </a:r>
            <a:r>
              <a:rPr lang="en-GB" i="1" dirty="0"/>
              <a:t>County Lines</a:t>
            </a:r>
            <a:r>
              <a:rPr lang="en-GB" dirty="0"/>
              <a:t>. Found on:     https://www.nationalcrimeagency.gov.uk/what-we-do/crime-threats/drug-trafficking/county-lines Last accessed: 20.02.2025 </a:t>
            </a:r>
          </a:p>
          <a:p>
            <a:r>
              <a:rPr lang="en-GB" dirty="0"/>
              <a:t>NPCC (2024) </a:t>
            </a:r>
            <a:r>
              <a:rPr lang="en-GB" i="1" dirty="0"/>
              <a:t>Launch of the County Lines Policing Strategy 2024 to 2027</a:t>
            </a:r>
            <a:r>
              <a:rPr lang="en-GB" dirty="0"/>
              <a:t>. Found on : </a:t>
            </a:r>
            <a:r>
              <a:rPr lang="en-GB" dirty="0">
                <a:hlinkClick r:id="rId4"/>
              </a:rPr>
              <a:t>https://news.npcc.police.uk/releases/launch-of-the-county-lines-policing-strategy-2024-to-2027</a:t>
            </a:r>
            <a:r>
              <a:rPr lang="en-GB" dirty="0"/>
              <a:t> last accessed:23.02.2025</a:t>
            </a:r>
          </a:p>
          <a:p>
            <a:r>
              <a:rPr lang="en-GB" dirty="0"/>
              <a:t>NPCC (2024) </a:t>
            </a:r>
            <a:r>
              <a:rPr lang="en-GB" i="1" dirty="0"/>
              <a:t>Over 500 weapons seized &amp; 1,400 people safeguarded </a:t>
            </a:r>
            <a:r>
              <a:rPr lang="en-GB" dirty="0">
                <a:hlinkClick r:id="rId5"/>
              </a:rPr>
              <a:t>https://news.npcc.police.uk/releases/over-500-weapons-seized-and-1-400-vulnerable-people-safeguarded-during-crackdown-of-county-line-drug-dealers</a:t>
            </a:r>
            <a:r>
              <a:rPr lang="en-GB" dirty="0"/>
              <a:t> Last accessed: 23.02.2025</a:t>
            </a:r>
          </a:p>
          <a:p>
            <a:r>
              <a:rPr lang="en-GB" dirty="0"/>
              <a:t>Police Professional (2024) </a:t>
            </a:r>
            <a:r>
              <a:rPr lang="en-GB" i="1" dirty="0"/>
              <a:t>New policing strategy unveiled to disrupt County Lines. </a:t>
            </a:r>
            <a:r>
              <a:rPr lang="en-GB" dirty="0"/>
              <a:t>Found on : https://policeprofessional.com/news/new-policing-strategy-unveiled-to-disrupt-county-lines/ last accessed: 23.02.2025</a:t>
            </a:r>
          </a:p>
          <a:p>
            <a:r>
              <a:rPr lang="en-GB" dirty="0"/>
              <a:t>South Wales Police (no date) </a:t>
            </a:r>
            <a:r>
              <a:rPr lang="en-GB" i="1" dirty="0"/>
              <a:t>Facial Recognition Technology </a:t>
            </a:r>
            <a:r>
              <a:rPr lang="en-GB" dirty="0"/>
              <a:t>Found on: </a:t>
            </a:r>
            <a:r>
              <a:rPr lang="en-GB" dirty="0">
                <a:hlinkClick r:id="rId6"/>
              </a:rPr>
              <a:t>https://www.south-wales.police.uk/police-forces/south-wales-police/areas/about-us/about-us/facial-recognition-technology/</a:t>
            </a:r>
            <a:r>
              <a:rPr lang="en-GB" dirty="0"/>
              <a:t> Last accessed: 23.02.2025</a:t>
            </a:r>
          </a:p>
          <a:p>
            <a:endParaRPr lang="en-GB" dirty="0"/>
          </a:p>
        </p:txBody>
      </p:sp>
    </p:spTree>
    <p:extLst>
      <p:ext uri="{BB962C8B-B14F-4D97-AF65-F5344CB8AC3E}">
        <p14:creationId xmlns:p14="http://schemas.microsoft.com/office/powerpoint/2010/main" val="7950376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228</TotalTime>
  <Words>984</Words>
  <Application>Microsoft Office PowerPoint</Application>
  <PresentationFormat>Widescreen</PresentationFormat>
  <Paragraphs>83</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Aptos</vt:lpstr>
      <vt:lpstr>Aptos Display</vt:lpstr>
      <vt:lpstr>Arial</vt:lpstr>
      <vt:lpstr>bahnschrift</vt:lpstr>
      <vt:lpstr>Lato-Regular</vt:lpstr>
      <vt:lpstr>LatoWebBold</vt:lpstr>
      <vt:lpstr>Open Sans</vt:lpstr>
      <vt:lpstr>Office Theme</vt:lpstr>
      <vt:lpstr>County Lines and Road Policing </vt:lpstr>
      <vt:lpstr>Contents </vt:lpstr>
      <vt:lpstr>What is county lines </vt:lpstr>
      <vt:lpstr>County Lines Programme </vt:lpstr>
      <vt:lpstr>Impact on the County lines Programme </vt:lpstr>
      <vt:lpstr>County lines policing strategy 2024 to 2027</vt:lpstr>
      <vt:lpstr>County lines intensification week Monday 25 November to Sunday 2 December</vt:lpstr>
      <vt:lpstr>Project medusa </vt:lpstr>
      <vt:lpstr>ANPR </vt:lpstr>
      <vt:lpstr>Facial recognition technology</vt:lpstr>
      <vt:lpstr>Partner Agencies working with policing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Fair</dc:creator>
  <cp:lastModifiedBy>Paul Fair</cp:lastModifiedBy>
  <cp:revision>2</cp:revision>
  <dcterms:created xsi:type="dcterms:W3CDTF">2025-02-21T19:37:22Z</dcterms:created>
  <dcterms:modified xsi:type="dcterms:W3CDTF">2025-02-27T20:10:55Z</dcterms:modified>
</cp:coreProperties>
</file>