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61" r:id="rId3"/>
    <p:sldId id="262" r:id="rId4"/>
    <p:sldId id="258" r:id="rId5"/>
    <p:sldId id="259" r:id="rId6"/>
    <p:sldId id="260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3960" autoAdjust="0"/>
  </p:normalViewPr>
  <p:slideViewPr>
    <p:cSldViewPr>
      <p:cViewPr varScale="1">
        <p:scale>
          <a:sx n="88" d="100"/>
          <a:sy n="88" d="100"/>
        </p:scale>
        <p:origin x="885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74A489-E67C-4121-A293-5F308897A05D}" type="datetimeFigureOut">
              <a:rPr lang="en-GB" smtClean="0"/>
              <a:t>16/03/2019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10EE53-F887-4C8D-B92F-E5194F7413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8243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10EE53-F887-4C8D-B92F-E5194F7413D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3293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do some background reading in a general or specialized</a:t>
            </a:r>
            <a:r>
              <a:rPr lang="en-GB" baseline="0" dirty="0" smtClean="0"/>
              <a:t> search engine</a:t>
            </a:r>
            <a:r>
              <a:rPr lang="en-GB" dirty="0" smtClean="0"/>
              <a:t>, or other</a:t>
            </a:r>
          </a:p>
          <a:p>
            <a:r>
              <a:rPr lang="en-GB" dirty="0" smtClean="0"/>
              <a:t>reference to gain a better understanding of your topic. This will provide you with</a:t>
            </a:r>
          </a:p>
          <a:p>
            <a:r>
              <a:rPr lang="en-GB" dirty="0" smtClean="0"/>
              <a:t>an overview and the history of the topic, identify subtopics and related topics,</a:t>
            </a:r>
          </a:p>
          <a:p>
            <a:r>
              <a:rPr lang="en-GB" dirty="0" smtClean="0"/>
              <a:t>discuss important people and specialized vocabulary in the field, and basic</a:t>
            </a:r>
          </a:p>
          <a:p>
            <a:r>
              <a:rPr lang="en-GB" dirty="0" smtClean="0"/>
              <a:t>statistics. Browse journals and newspapers for ideas.</a:t>
            </a:r>
          </a:p>
          <a:p>
            <a:r>
              <a:rPr lang="en-GB" dirty="0" smtClean="0"/>
              <a:t>• do some preliminary research to see what is available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AD34F-508A-406B-A5DD-55FEBCBF66E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3258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AD34F-508A-406B-A5DD-55FEBCBF66E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571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10EE53-F887-4C8D-B92F-E5194F7413D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3532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CD006F0F-99FB-429E-847A-2DDF54642313}" type="datetimeFigureOut">
              <a:rPr lang="en-GB" smtClean="0"/>
              <a:t>16/03/2019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67600575-F309-4CDB-AD25-265F85BEA30A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2800025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CD006F0F-99FB-429E-847A-2DDF54642313}" type="datetimeFigureOut">
              <a:rPr lang="en-GB" smtClean="0"/>
              <a:t>16/03/2019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67600575-F309-4CDB-AD25-265F85BEA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75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6F0F-99FB-429E-847A-2DDF54642313}" type="datetimeFigureOut">
              <a:rPr lang="en-GB" smtClean="0"/>
              <a:t>16/03/2019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67600575-F309-4CDB-AD25-265F85BEA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649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6F0F-99FB-429E-847A-2DDF54642313}" type="datetimeFigureOut">
              <a:rPr lang="en-GB" smtClean="0"/>
              <a:t>16/03/2019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00575-F309-4CDB-AD25-265F85BEA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75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6F0F-99FB-429E-847A-2DDF54642313}" type="datetimeFigureOut">
              <a:rPr lang="en-GB" smtClean="0"/>
              <a:t>16/03/2019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00575-F309-4CDB-AD25-265F85BEA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866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6F0F-99FB-429E-847A-2DDF54642313}" type="datetimeFigureOut">
              <a:rPr lang="en-GB" smtClean="0"/>
              <a:t>16/03/2019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00575-F309-4CDB-AD25-265F85BEA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519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6F0F-99FB-429E-847A-2DDF54642313}" type="datetimeFigureOut">
              <a:rPr lang="en-GB" smtClean="0"/>
              <a:t>16/03/2019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00575-F309-4CDB-AD25-265F85BEA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311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6F0F-99FB-429E-847A-2DDF54642313}" type="datetimeFigureOut">
              <a:rPr lang="en-GB" smtClean="0"/>
              <a:t>16/03/2019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00575-F309-4CDB-AD25-265F85BEA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101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6F0F-99FB-429E-847A-2DDF54642313}" type="datetimeFigureOut">
              <a:rPr lang="en-GB" smtClean="0"/>
              <a:t>16/03/2019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00575-F309-4CDB-AD25-265F85BEA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567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6F0F-99FB-429E-847A-2DDF54642313}" type="datetimeFigureOut">
              <a:rPr lang="en-GB" smtClean="0"/>
              <a:t>16/03/2019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00575-F309-4CDB-AD25-265F85BEA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026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6F0F-99FB-429E-847A-2DDF54642313}" type="datetimeFigureOut">
              <a:rPr lang="en-GB" smtClean="0"/>
              <a:t>16/03/2019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00575-F309-4CDB-AD25-265F85BEA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830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6F0F-99FB-429E-847A-2DDF54642313}" type="datetimeFigureOut">
              <a:rPr lang="en-GB" smtClean="0"/>
              <a:t>16/03/2019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00575-F309-4CDB-AD25-265F85BEA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884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6F0F-99FB-429E-847A-2DDF54642313}" type="datetimeFigureOut">
              <a:rPr lang="en-GB" smtClean="0"/>
              <a:t>16/03/2019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00575-F309-4CDB-AD25-265F85BEA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2294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6F0F-99FB-429E-847A-2DDF54642313}" type="datetimeFigureOut">
              <a:rPr lang="en-GB" smtClean="0"/>
              <a:t>16/03/2019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00575-F309-4CDB-AD25-265F85BEA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2008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6F0F-99FB-429E-847A-2DDF54642313}" type="datetimeFigureOut">
              <a:rPr lang="en-GB" smtClean="0"/>
              <a:t>16/03/2019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00575-F309-4CDB-AD25-265F85BEA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9523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6F0F-99FB-429E-847A-2DDF54642313}" type="datetimeFigureOut">
              <a:rPr lang="en-GB" smtClean="0"/>
              <a:t>16/03/2019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00575-F309-4CDB-AD25-265F85BEA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9246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06F0F-99FB-429E-847A-2DDF54642313}" type="datetimeFigureOut">
              <a:rPr lang="en-GB" smtClean="0"/>
              <a:t>16/03/2019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00575-F309-4CDB-AD25-265F85BEA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639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D006F0F-99FB-429E-847A-2DDF54642313}" type="datetimeFigureOut">
              <a:rPr lang="en-GB" smtClean="0"/>
              <a:t>16/03/2019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7600575-F309-4CDB-AD25-265F85BEA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957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Session 7: </a:t>
            </a:r>
            <a:r>
              <a:rPr lang="en-GB" dirty="0" smtClean="0"/>
              <a:t>18</a:t>
            </a:r>
            <a:r>
              <a:rPr lang="en-GB" baseline="30000" dirty="0" smtClean="0"/>
              <a:t>th</a:t>
            </a:r>
            <a:r>
              <a:rPr lang="en-GB" dirty="0" smtClean="0"/>
              <a:t>  March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A Project </a:t>
            </a:r>
            <a:r>
              <a:rPr lang="en-GB" sz="4000" dirty="0"/>
              <a:t>P</a:t>
            </a:r>
            <a:r>
              <a:rPr lang="en-GB" sz="4000" dirty="0" smtClean="0"/>
              <a:t>roposal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088760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Demonstrate the generation of ideas through the use of research and research methodologies to locate, review and evaluate research findings relevant to care and well-being, across a range of disciplines.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7815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20 minute oral seminar </a:t>
            </a:r>
            <a:r>
              <a:rPr lang="en-GB" sz="3200" dirty="0" smtClean="0"/>
              <a:t>presentation – Tuesday -  </a:t>
            </a:r>
            <a:r>
              <a:rPr lang="en-GB" sz="3200" dirty="0" smtClean="0"/>
              <a:t>May 7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 </a:t>
            </a:r>
            <a:r>
              <a:rPr lang="en-GB" sz="3200" dirty="0" err="1" smtClean="0"/>
              <a:t>Turnitin</a:t>
            </a:r>
            <a:r>
              <a:rPr lang="en-GB" sz="3200" dirty="0" smtClean="0"/>
              <a:t> Submission is required.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919846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Next year’s </a:t>
            </a:r>
            <a:r>
              <a:rPr lang="en-GB" dirty="0" smtClean="0"/>
              <a:t>Independent </a:t>
            </a:r>
            <a:r>
              <a:rPr lang="en-GB" dirty="0"/>
              <a:t>P</a:t>
            </a:r>
            <a:r>
              <a:rPr lang="en-GB" dirty="0" smtClean="0"/>
              <a:t>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</a:t>
            </a:r>
            <a:r>
              <a:rPr lang="en-GB" dirty="0"/>
              <a:t>is an independent study that allows the student a choice of topic/theme for investigation.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does </a:t>
            </a:r>
            <a:r>
              <a:rPr lang="en-GB" b="1" u="sng" dirty="0">
                <a:solidFill>
                  <a:srgbClr val="FF0000"/>
                </a:solidFill>
              </a:rPr>
              <a:t>not</a:t>
            </a:r>
            <a:r>
              <a:rPr lang="en-GB" dirty="0"/>
              <a:t> </a:t>
            </a:r>
            <a:r>
              <a:rPr lang="en-GB" dirty="0" smtClean="0"/>
              <a:t>involve </a:t>
            </a:r>
            <a:r>
              <a:rPr lang="en-GB" dirty="0"/>
              <a:t>primary data collection.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objective is an in-depth </a:t>
            </a:r>
            <a:r>
              <a:rPr lang="en-GB" dirty="0">
                <a:solidFill>
                  <a:srgbClr val="FF0000"/>
                </a:solidFill>
              </a:rPr>
              <a:t>critical </a:t>
            </a:r>
            <a:r>
              <a:rPr lang="en-GB" dirty="0"/>
              <a:t>exploration of the area for investigation demonstrating theoretical and </a:t>
            </a:r>
            <a:r>
              <a:rPr lang="en-GB" dirty="0" smtClean="0"/>
              <a:t>empirical awareness.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64697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will undertake </a:t>
            </a:r>
            <a:r>
              <a:rPr lang="en-GB" dirty="0"/>
              <a:t>a literature-based </a:t>
            </a:r>
            <a:r>
              <a:rPr lang="en-GB" dirty="0" smtClean="0"/>
              <a:t>study. </a:t>
            </a:r>
            <a:endParaRPr lang="en-GB" dirty="0"/>
          </a:p>
          <a:p>
            <a:r>
              <a:rPr lang="en-GB" dirty="0" smtClean="0"/>
              <a:t>The </a:t>
            </a:r>
            <a:r>
              <a:rPr lang="en-GB" dirty="0"/>
              <a:t>ultimate goal of the study is the development of a </a:t>
            </a:r>
            <a:r>
              <a:rPr lang="en-GB" dirty="0">
                <a:solidFill>
                  <a:srgbClr val="FF0000"/>
                </a:solidFill>
              </a:rPr>
              <a:t>critical</a:t>
            </a:r>
            <a:r>
              <a:rPr lang="en-GB" dirty="0"/>
              <a:t> </a:t>
            </a:r>
            <a:r>
              <a:rPr lang="en-GB" dirty="0" smtClean="0"/>
              <a:t>skill and an ability to </a:t>
            </a:r>
            <a:r>
              <a:rPr lang="en-GB" dirty="0"/>
              <a:t>communicate a sound understanding of </a:t>
            </a:r>
            <a:r>
              <a:rPr lang="en-GB" dirty="0" smtClean="0"/>
              <a:t>an aspect of the </a:t>
            </a:r>
            <a:r>
              <a:rPr lang="en-GB" dirty="0"/>
              <a:t>research process.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7001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1988840"/>
            <a:ext cx="7704667" cy="4010976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3900" dirty="0" smtClean="0"/>
              <a:t>Proposal Format </a:t>
            </a:r>
          </a:p>
          <a:p>
            <a:pPr lvl="0"/>
            <a:r>
              <a:rPr lang="en-GB" dirty="0" smtClean="0"/>
              <a:t>Title</a:t>
            </a:r>
            <a:endParaRPr lang="en-GB" dirty="0"/>
          </a:p>
          <a:p>
            <a:pPr lvl="0"/>
            <a:r>
              <a:rPr lang="en-GB" dirty="0"/>
              <a:t>Key words</a:t>
            </a:r>
          </a:p>
          <a:p>
            <a:pPr lvl="0"/>
            <a:r>
              <a:rPr lang="en-GB" dirty="0"/>
              <a:t>Background context</a:t>
            </a:r>
          </a:p>
          <a:p>
            <a:pPr lvl="0"/>
            <a:r>
              <a:rPr lang="en-GB" dirty="0" smtClean="0"/>
              <a:t>The </a:t>
            </a:r>
            <a:r>
              <a:rPr lang="en-GB" dirty="0"/>
              <a:t>research question</a:t>
            </a:r>
          </a:p>
          <a:p>
            <a:pPr lvl="0"/>
            <a:r>
              <a:rPr lang="en-GB" dirty="0"/>
              <a:t>Method</a:t>
            </a:r>
          </a:p>
          <a:p>
            <a:pPr lvl="0"/>
            <a:r>
              <a:rPr lang="en-GB" dirty="0" smtClean="0"/>
              <a:t>References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396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Thinking of a project!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764704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036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a topic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start with an idea in which you are interested. </a:t>
            </a:r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/>
              <a:t>do you want to know about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smtClean="0"/>
              <a:t>By this point you are beginning to identify areas of interest?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54922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findings and evaluation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99592" y="1908115"/>
            <a:ext cx="727280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Test your topic ideas with the resources that are available to you.</a:t>
            </a:r>
          </a:p>
          <a:p>
            <a:r>
              <a:rPr lang="en-GB" sz="2800" dirty="0" smtClean="0"/>
              <a:t>• are you finding relevant information?</a:t>
            </a:r>
          </a:p>
          <a:p>
            <a:r>
              <a:rPr lang="en-GB" sz="2800" dirty="0" smtClean="0"/>
              <a:t>• are you finding appropriate information?</a:t>
            </a:r>
          </a:p>
          <a:p>
            <a:r>
              <a:rPr lang="en-GB" sz="2800" dirty="0" smtClean="0"/>
              <a:t>• mega hits - too much information? too little? no hits?</a:t>
            </a:r>
          </a:p>
          <a:p>
            <a:r>
              <a:rPr lang="en-GB" sz="2800" dirty="0" smtClean="0"/>
              <a:t>• is your topic too broad or too narrow?</a:t>
            </a:r>
          </a:p>
          <a:p>
            <a:endParaRPr lang="en-GB" sz="2800" dirty="0" smtClean="0"/>
          </a:p>
          <a:p>
            <a:r>
              <a:rPr lang="en-GB" sz="2800" dirty="0" smtClean="0"/>
              <a:t>You may need to narrow or broaden, generate other search terms, or rethink your topic.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046875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Huge tip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Don’t try to be too ambitious</a:t>
            </a:r>
          </a:p>
          <a:p>
            <a:endParaRPr lang="en-GB" dirty="0"/>
          </a:p>
          <a:p>
            <a:r>
              <a:rPr lang="en-GB" dirty="0" smtClean="0"/>
              <a:t>Don’t‘ try to be too specialist</a:t>
            </a:r>
          </a:p>
          <a:p>
            <a:endParaRPr lang="en-GB" dirty="0"/>
          </a:p>
          <a:p>
            <a:r>
              <a:rPr lang="en-GB" dirty="0" smtClean="0"/>
              <a:t>Broad and contemporary – the literature will decide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584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topics people have chosen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School based Counselling</a:t>
            </a:r>
          </a:p>
          <a:p>
            <a:r>
              <a:rPr lang="en-GB" dirty="0" smtClean="0"/>
              <a:t>Counselling in Prisons</a:t>
            </a:r>
          </a:p>
          <a:p>
            <a:r>
              <a:rPr lang="en-GB" dirty="0" smtClean="0"/>
              <a:t>Counselling men/gender/ sexuality/race/’disability’</a:t>
            </a:r>
          </a:p>
          <a:p>
            <a:r>
              <a:rPr lang="en-GB" dirty="0" smtClean="0"/>
              <a:t>Depression/men, women/children/ efficacy of modality</a:t>
            </a:r>
          </a:p>
          <a:p>
            <a:r>
              <a:rPr lang="en-GB" dirty="0" smtClean="0"/>
              <a:t>Comparison of the modalities – caution!</a:t>
            </a:r>
          </a:p>
          <a:p>
            <a:r>
              <a:rPr lang="en-GB" dirty="0" smtClean="0"/>
              <a:t>Creative therapies – caution!</a:t>
            </a:r>
          </a:p>
          <a:p>
            <a:r>
              <a:rPr lang="en-GB" dirty="0" smtClean="0"/>
              <a:t>Addictions</a:t>
            </a:r>
          </a:p>
          <a:p>
            <a:r>
              <a:rPr lang="en-GB" dirty="0" smtClean="0"/>
              <a:t>A critique of Counselling</a:t>
            </a:r>
          </a:p>
          <a:p>
            <a:r>
              <a:rPr lang="en-GB" dirty="0" smtClean="0"/>
              <a:t>Counselling and trauma</a:t>
            </a:r>
          </a:p>
          <a:p>
            <a:r>
              <a:rPr lang="en-GB" dirty="0" smtClean="0"/>
              <a:t>The medical model in mental health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66510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139</TotalTime>
  <Words>419</Words>
  <Application>Microsoft Office PowerPoint</Application>
  <PresentationFormat>On-screen Show (4:3)</PresentationFormat>
  <Paragraphs>60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Corbel</vt:lpstr>
      <vt:lpstr>Parallax</vt:lpstr>
      <vt:lpstr>Session 7: 18th  March</vt:lpstr>
      <vt:lpstr>Learning Outcome</vt:lpstr>
      <vt:lpstr>Assessment</vt:lpstr>
      <vt:lpstr>Next year’s Independent Project</vt:lpstr>
      <vt:lpstr>PowerPoint Presentation</vt:lpstr>
      <vt:lpstr>Assignment 2</vt:lpstr>
      <vt:lpstr>Thinking of a project!</vt:lpstr>
      <vt:lpstr>Select a topic</vt:lpstr>
      <vt:lpstr>First findings and evaluation</vt:lpstr>
      <vt:lpstr>Huge tip</vt:lpstr>
      <vt:lpstr>Some topics people have chosen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</dc:title>
  <dc:creator>edu-ch</dc:creator>
  <cp:lastModifiedBy>Ruth Groff</cp:lastModifiedBy>
  <cp:revision>19</cp:revision>
  <dcterms:created xsi:type="dcterms:W3CDTF">2015-01-27T09:03:32Z</dcterms:created>
  <dcterms:modified xsi:type="dcterms:W3CDTF">2019-03-16T10:14:00Z</dcterms:modified>
</cp:coreProperties>
</file>