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74" r:id="rId3"/>
    <p:sldId id="266" r:id="rId4"/>
    <p:sldId id="257" r:id="rId5"/>
    <p:sldId id="264" r:id="rId6"/>
    <p:sldId id="256" r:id="rId7"/>
    <p:sldId id="263" r:id="rId8"/>
    <p:sldId id="272" r:id="rId9"/>
    <p:sldId id="262" r:id="rId10"/>
    <p:sldId id="261" r:id="rId11"/>
    <p:sldId id="259" r:id="rId12"/>
    <p:sldId id="267" r:id="rId13"/>
    <p:sldId id="271" r:id="rId14"/>
    <p:sldId id="260" r:id="rId15"/>
    <p:sldId id="269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66AA4-E0F7-48E5-BD6E-A7724CC5408F}" type="datetimeFigureOut">
              <a:rPr lang="en-GB" smtClean="0"/>
              <a:t>04/10/2017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CBC6-5120-4C22-A4A9-05F956E845A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73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66AA4-E0F7-48E5-BD6E-A7724CC5408F}" type="datetimeFigureOut">
              <a:rPr lang="en-GB" smtClean="0"/>
              <a:t>04/10/2017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CBC6-5120-4C22-A4A9-05F956E845A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4071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66AA4-E0F7-48E5-BD6E-A7724CC5408F}" type="datetimeFigureOut">
              <a:rPr lang="en-GB" smtClean="0"/>
              <a:t>04/10/2017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CBC6-5120-4C22-A4A9-05F956E845A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914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66AA4-E0F7-48E5-BD6E-A7724CC5408F}" type="datetimeFigureOut">
              <a:rPr lang="en-GB" smtClean="0"/>
              <a:t>04/10/2017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CBC6-5120-4C22-A4A9-05F956E845A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3489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66AA4-E0F7-48E5-BD6E-A7724CC5408F}" type="datetimeFigureOut">
              <a:rPr lang="en-GB" smtClean="0"/>
              <a:t>04/10/2017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CBC6-5120-4C22-A4A9-05F956E845A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4512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66AA4-E0F7-48E5-BD6E-A7724CC5408F}" type="datetimeFigureOut">
              <a:rPr lang="en-GB" smtClean="0"/>
              <a:t>04/10/2017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CBC6-5120-4C22-A4A9-05F956E845A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1999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66AA4-E0F7-48E5-BD6E-A7724CC5408F}" type="datetimeFigureOut">
              <a:rPr lang="en-GB" smtClean="0"/>
              <a:t>04/10/2017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CBC6-5120-4C22-A4A9-05F956E845A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386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66AA4-E0F7-48E5-BD6E-A7724CC5408F}" type="datetimeFigureOut">
              <a:rPr lang="en-GB" smtClean="0"/>
              <a:t>04/10/2017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CBC6-5120-4C22-A4A9-05F956E845A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661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66AA4-E0F7-48E5-BD6E-A7724CC5408F}" type="datetimeFigureOut">
              <a:rPr lang="en-GB" smtClean="0"/>
              <a:t>04/10/2017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CBC6-5120-4C22-A4A9-05F956E845A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951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66AA4-E0F7-48E5-BD6E-A7724CC5408F}" type="datetimeFigureOut">
              <a:rPr lang="en-GB" smtClean="0"/>
              <a:t>04/10/2017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CBC6-5120-4C22-A4A9-05F956E845A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0895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66AA4-E0F7-48E5-BD6E-A7724CC5408F}" type="datetimeFigureOut">
              <a:rPr lang="en-GB" smtClean="0"/>
              <a:t>04/10/2017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CBC6-5120-4C22-A4A9-05F956E845A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0239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866AA4-E0F7-48E5-BD6E-A7724CC5408F}" type="datetimeFigureOut">
              <a:rPr lang="en-GB" smtClean="0"/>
              <a:t>04/10/2017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E8CBC6-5120-4C22-A4A9-05F956E845A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785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/>
          <a:lstStyle/>
          <a:p>
            <a:r>
              <a:rPr lang="en-GB" dirty="0" smtClean="0"/>
              <a:t>Searching the Literature</a:t>
            </a:r>
            <a:endParaRPr lang="en-GB" dirty="0"/>
          </a:p>
        </p:txBody>
      </p:sp>
      <p:pic>
        <p:nvPicPr>
          <p:cNvPr id="1026" name="Picture 2" descr="Image result for searching the literatu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060" y="1628800"/>
            <a:ext cx="8373756" cy="3628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2444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Read the method provided.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Highlight the key information and heading required.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Write these down and under each describe what you need to include.</a:t>
            </a:r>
          </a:p>
        </p:txBody>
      </p:sp>
    </p:spTree>
    <p:extLst>
      <p:ext uri="{BB962C8B-B14F-4D97-AF65-F5344CB8AC3E}">
        <p14:creationId xmlns:p14="http://schemas.microsoft.com/office/powerpoint/2010/main" val="16111009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 the Literature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2600" dirty="0" smtClean="0">
                <a:solidFill>
                  <a:srgbClr val="0070C0"/>
                </a:solidFill>
              </a:rPr>
              <a:t>The description of this process is the method in your systematic review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en-GB" dirty="0" smtClean="0"/>
              <a:t>Background </a:t>
            </a:r>
            <a:r>
              <a:rPr lang="en-GB" dirty="0"/>
              <a:t>reading </a:t>
            </a:r>
            <a:r>
              <a:rPr lang="en-GB" dirty="0" smtClean="0"/>
              <a:t>to clarify and be specific in your title and search terms.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en-GB" dirty="0" smtClean="0"/>
              <a:t>Identify </a:t>
            </a:r>
            <a:r>
              <a:rPr lang="en-GB" dirty="0"/>
              <a:t>the resources  / data bases to search 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en-GB" dirty="0" smtClean="0"/>
              <a:t>Use of Boolean and othe</a:t>
            </a:r>
            <a:r>
              <a:rPr lang="en-GB" dirty="0" smtClean="0"/>
              <a:t>r </a:t>
            </a:r>
            <a:r>
              <a:rPr lang="en-GB" dirty="0" smtClean="0"/>
              <a:t>search techniques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75200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Finding the Evidence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Use a wide range of sources – not just journals.</a:t>
            </a:r>
          </a:p>
          <a:p>
            <a:endParaRPr lang="en-GB" dirty="0" smtClean="0"/>
          </a:p>
          <a:p>
            <a:r>
              <a:rPr lang="en-GB" dirty="0" smtClean="0"/>
              <a:t>Minimise bias.</a:t>
            </a:r>
          </a:p>
          <a:p>
            <a:endParaRPr lang="en-GB" dirty="0" smtClean="0"/>
          </a:p>
          <a:p>
            <a:r>
              <a:rPr lang="en-GB" dirty="0" smtClean="0"/>
              <a:t>Be aware positive outcome get published more often that negative outcomes.</a:t>
            </a:r>
          </a:p>
          <a:p>
            <a:endParaRPr lang="en-GB" dirty="0" smtClean="0"/>
          </a:p>
          <a:p>
            <a:r>
              <a:rPr lang="en-GB" dirty="0" smtClean="0"/>
              <a:t>Decide key words.</a:t>
            </a:r>
          </a:p>
          <a:p>
            <a:endParaRPr lang="en-GB" dirty="0"/>
          </a:p>
          <a:p>
            <a:endParaRPr lang="en-GB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Seek and yea shall receive!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812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Searching for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1800" dirty="0" smtClean="0"/>
              <a:t>WEB – google scholar</a:t>
            </a:r>
          </a:p>
          <a:p>
            <a:endParaRPr lang="en-GB" sz="1800" dirty="0"/>
          </a:p>
          <a:p>
            <a:r>
              <a:rPr lang="en-GB" sz="1800" dirty="0" smtClean="0"/>
              <a:t>Library</a:t>
            </a:r>
          </a:p>
          <a:p>
            <a:endParaRPr lang="en-GB" sz="1800" dirty="0" smtClean="0"/>
          </a:p>
          <a:p>
            <a:r>
              <a:rPr lang="en-GB" sz="1800" dirty="0" smtClean="0"/>
              <a:t>On-line library</a:t>
            </a:r>
          </a:p>
          <a:p>
            <a:endParaRPr lang="en-GB" sz="1800" dirty="0"/>
          </a:p>
          <a:p>
            <a:r>
              <a:rPr lang="en-GB" sz="1800" dirty="0" smtClean="0"/>
              <a:t>Publishers</a:t>
            </a:r>
          </a:p>
          <a:p>
            <a:endParaRPr lang="en-GB" sz="1800" dirty="0"/>
          </a:p>
          <a:p>
            <a:r>
              <a:rPr lang="en-GB" sz="1800" dirty="0" smtClean="0"/>
              <a:t>Audio / visual </a:t>
            </a:r>
          </a:p>
          <a:p>
            <a:endParaRPr lang="en-GB" sz="1800" dirty="0"/>
          </a:p>
          <a:p>
            <a:r>
              <a:rPr lang="en-GB" sz="1800" dirty="0" smtClean="0"/>
              <a:t>Newspapers and magazines</a:t>
            </a:r>
          </a:p>
          <a:p>
            <a:endParaRPr lang="en-GB" sz="1800" dirty="0"/>
          </a:p>
          <a:p>
            <a:r>
              <a:rPr lang="en-GB" sz="1800" dirty="0" smtClean="0"/>
              <a:t>Government and legal</a:t>
            </a:r>
          </a:p>
          <a:p>
            <a:endParaRPr lang="en-GB" sz="1800" dirty="0"/>
          </a:p>
          <a:p>
            <a:r>
              <a:rPr lang="en-GB" sz="1800" dirty="0" smtClean="0"/>
              <a:t>Business and Industry specific </a:t>
            </a:r>
            <a:endParaRPr lang="en-GB" sz="1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4008" y="1340768"/>
            <a:ext cx="4038600" cy="452596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220000"/>
              </a:lnSpc>
            </a:pPr>
            <a:r>
              <a:rPr lang="en-GB" sz="7200" dirty="0" smtClean="0"/>
              <a:t>Hand </a:t>
            </a:r>
            <a:r>
              <a:rPr lang="en-GB" sz="7200" dirty="0"/>
              <a:t>searching </a:t>
            </a:r>
          </a:p>
          <a:p>
            <a:pPr>
              <a:lnSpc>
                <a:spcPct val="220000"/>
              </a:lnSpc>
            </a:pPr>
            <a:r>
              <a:rPr lang="en-GB" sz="7200" dirty="0"/>
              <a:t>Scan reference lists</a:t>
            </a:r>
          </a:p>
          <a:p>
            <a:pPr>
              <a:lnSpc>
                <a:spcPct val="220000"/>
              </a:lnSpc>
            </a:pPr>
            <a:r>
              <a:rPr lang="en-GB" sz="7200" dirty="0"/>
              <a:t>Personal communication</a:t>
            </a:r>
          </a:p>
          <a:p>
            <a:pPr>
              <a:lnSpc>
                <a:spcPct val="220000"/>
              </a:lnSpc>
            </a:pPr>
            <a:r>
              <a:rPr lang="en-GB" sz="7200" dirty="0"/>
              <a:t>Specialist data bases.</a:t>
            </a:r>
          </a:p>
          <a:p>
            <a:pPr>
              <a:lnSpc>
                <a:spcPct val="220000"/>
              </a:lnSpc>
            </a:pPr>
            <a:r>
              <a:rPr lang="en-GB" sz="7200" dirty="0"/>
              <a:t>Conference proceedings</a:t>
            </a:r>
          </a:p>
          <a:p>
            <a:pPr>
              <a:lnSpc>
                <a:spcPct val="220000"/>
              </a:lnSpc>
            </a:pPr>
            <a:r>
              <a:rPr lang="en-GB" sz="7200" dirty="0"/>
              <a:t>Dissertations</a:t>
            </a:r>
          </a:p>
          <a:p>
            <a:pPr>
              <a:lnSpc>
                <a:spcPct val="220000"/>
              </a:lnSpc>
            </a:pPr>
            <a:r>
              <a:rPr lang="en-GB" sz="7200" dirty="0"/>
              <a:t>Abstracts</a:t>
            </a:r>
          </a:p>
          <a:p>
            <a:pPr>
              <a:lnSpc>
                <a:spcPct val="220000"/>
              </a:lnSpc>
            </a:pPr>
            <a:r>
              <a:rPr lang="en-GB" sz="7200" dirty="0"/>
              <a:t>Unpublished studies</a:t>
            </a:r>
          </a:p>
          <a:p>
            <a:pPr>
              <a:lnSpc>
                <a:spcPct val="220000"/>
              </a:lnSpc>
            </a:pPr>
            <a:r>
              <a:rPr lang="en-GB" sz="7200" dirty="0"/>
              <a:t>Newspapers</a:t>
            </a:r>
          </a:p>
          <a:p>
            <a:pPr>
              <a:lnSpc>
                <a:spcPct val="2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9425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Strategy within the </a:t>
            </a:r>
            <a:r>
              <a:rPr lang="en-GB" dirty="0"/>
              <a:t>D</a:t>
            </a:r>
            <a:r>
              <a:rPr lang="en-GB" dirty="0" smtClean="0"/>
              <a:t>ata Bases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Be</a:t>
            </a:r>
          </a:p>
          <a:p>
            <a:pPr marL="0" indent="0">
              <a:buNone/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 smtClean="0"/>
              <a:t>Systematic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Rigorous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Transparent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Reproducible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Don’t be</a:t>
            </a:r>
          </a:p>
          <a:p>
            <a:pPr marL="0" indent="0">
              <a:buNone/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 smtClean="0"/>
              <a:t>Chaotic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Random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Muddled</a:t>
            </a:r>
          </a:p>
          <a:p>
            <a:pPr>
              <a:lnSpc>
                <a:spcPct val="200000"/>
              </a:lnSpc>
            </a:pPr>
            <a:r>
              <a:rPr lang="en-GB" dirty="0" smtClean="0"/>
              <a:t>Creative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5485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1470025"/>
          </a:xfrm>
        </p:spPr>
        <p:txBody>
          <a:bodyPr/>
          <a:lstStyle/>
          <a:p>
            <a:r>
              <a:rPr lang="en-GB" dirty="0" smtClean="0"/>
              <a:t>Searching by Title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1412776"/>
            <a:ext cx="8352928" cy="5040560"/>
          </a:xfrm>
        </p:spPr>
        <p:txBody>
          <a:bodyPr>
            <a:normAutofit fontScale="92500" lnSpcReduction="2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en-GB" dirty="0">
                <a:solidFill>
                  <a:schemeClr val="tx1"/>
                </a:solidFill>
              </a:rPr>
              <a:t>Important </a:t>
            </a:r>
            <a:r>
              <a:rPr lang="en-GB" dirty="0" smtClean="0">
                <a:solidFill>
                  <a:schemeClr val="tx1"/>
                </a:solidFill>
              </a:rPr>
              <a:t>authors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Theories </a:t>
            </a:r>
            <a:r>
              <a:rPr lang="en-GB" dirty="0">
                <a:solidFill>
                  <a:schemeClr val="tx1"/>
                </a:solidFill>
              </a:rPr>
              <a:t>/ concepts </a:t>
            </a:r>
            <a:endParaRPr lang="en-GB" dirty="0" smtClean="0">
              <a:solidFill>
                <a:schemeClr val="tx1"/>
              </a:solidFill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Key </a:t>
            </a:r>
            <a:r>
              <a:rPr lang="en-GB" dirty="0">
                <a:solidFill>
                  <a:schemeClr val="tx1"/>
                </a:solidFill>
              </a:rPr>
              <a:t>research reports or legislation </a:t>
            </a:r>
            <a:endParaRPr lang="en-GB" dirty="0" smtClean="0">
              <a:solidFill>
                <a:schemeClr val="tx1"/>
              </a:solidFill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Major themes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alternative terms (synonyms) – words used interchangeably to mean the same thing e.g. a synonym of </a:t>
            </a:r>
            <a:r>
              <a:rPr lang="en-GB" dirty="0" smtClean="0">
                <a:solidFill>
                  <a:srgbClr val="0070C0"/>
                </a:solidFill>
              </a:rPr>
              <a:t>environment can be habitat, domain, territory </a:t>
            </a:r>
            <a:r>
              <a:rPr lang="en-GB" dirty="0" err="1" smtClean="0">
                <a:solidFill>
                  <a:srgbClr val="0070C0"/>
                </a:solidFill>
              </a:rPr>
              <a:t>etc</a:t>
            </a:r>
            <a:r>
              <a:rPr lang="en-GB" dirty="0" smtClean="0">
                <a:solidFill>
                  <a:srgbClr val="0070C0"/>
                </a:solidFill>
              </a:rPr>
              <a:t>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FF0000"/>
                </a:solidFill>
              </a:rPr>
              <a:t>related </a:t>
            </a:r>
            <a:r>
              <a:rPr lang="en-GB" dirty="0">
                <a:solidFill>
                  <a:srgbClr val="FF0000"/>
                </a:solidFill>
              </a:rPr>
              <a:t>terms / concepts e.g. related words such as girls, boys, teenagers</a:t>
            </a:r>
          </a:p>
        </p:txBody>
      </p:sp>
    </p:spTree>
    <p:extLst>
      <p:ext uri="{BB962C8B-B14F-4D97-AF65-F5344CB8AC3E}">
        <p14:creationId xmlns:p14="http://schemas.microsoft.com/office/powerpoint/2010/main" val="3258908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 a specific research question</a:t>
            </a:r>
          </a:p>
          <a:p>
            <a:endParaRPr lang="en-GB" dirty="0"/>
          </a:p>
          <a:p>
            <a:r>
              <a:rPr lang="en-GB" dirty="0" smtClean="0"/>
              <a:t>Can the terminology be </a:t>
            </a:r>
            <a:r>
              <a:rPr lang="en-GB" dirty="0" err="1" smtClean="0"/>
              <a:t>simpilified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330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200" dirty="0" smtClean="0"/>
              <a:t>Learn to use University data base search engines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 dirty="0" smtClean="0">
                <a:solidFill>
                  <a:srgbClr val="00B050"/>
                </a:solidFill>
              </a:rPr>
              <a:t>Use Boolean Operators</a:t>
            </a:r>
          </a:p>
          <a:p>
            <a:pPr marL="0" indent="0" algn="ctr">
              <a:buNone/>
            </a:pPr>
            <a:r>
              <a:rPr lang="en-GB" sz="2400" dirty="0" smtClean="0"/>
              <a:t>AND</a:t>
            </a:r>
          </a:p>
          <a:p>
            <a:pPr marL="0" indent="0" algn="ctr">
              <a:buNone/>
            </a:pPr>
            <a:r>
              <a:rPr lang="en-GB" sz="2400" dirty="0" smtClean="0"/>
              <a:t>OR</a:t>
            </a:r>
          </a:p>
          <a:p>
            <a:pPr marL="0" indent="0" algn="ctr">
              <a:buNone/>
            </a:pPr>
            <a:r>
              <a:rPr lang="en-GB" sz="2400" dirty="0" smtClean="0"/>
              <a:t>NOT</a:t>
            </a:r>
          </a:p>
          <a:p>
            <a:pPr marL="0" indent="0" algn="ctr">
              <a:buNone/>
            </a:pPr>
            <a:endParaRPr lang="en-GB" sz="2400" dirty="0" smtClean="0"/>
          </a:p>
          <a:p>
            <a:pPr marL="0" indent="0" algn="ctr">
              <a:buNone/>
            </a:pPr>
            <a:r>
              <a:rPr lang="en-GB" sz="2400" dirty="0" smtClean="0">
                <a:solidFill>
                  <a:srgbClr val="FF0000"/>
                </a:solidFill>
              </a:rPr>
              <a:t>Fitness AND training	</a:t>
            </a:r>
            <a:r>
              <a:rPr lang="en-GB" sz="2400" dirty="0" smtClean="0"/>
              <a:t>	is not		</a:t>
            </a:r>
            <a:r>
              <a:rPr lang="en-GB" sz="2400" dirty="0" smtClean="0">
                <a:solidFill>
                  <a:srgbClr val="0070C0"/>
                </a:solidFill>
              </a:rPr>
              <a:t>Fitness Training </a:t>
            </a:r>
          </a:p>
          <a:p>
            <a:pPr marL="0" indent="0" algn="ctr">
              <a:buNone/>
            </a:pPr>
            <a:endParaRPr lang="en-GB" sz="2400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2400" dirty="0" smtClean="0"/>
              <a:t>and different from </a:t>
            </a:r>
            <a:r>
              <a:rPr lang="en-GB" sz="2400" dirty="0" smtClean="0">
                <a:solidFill>
                  <a:srgbClr val="00B050"/>
                </a:solidFill>
              </a:rPr>
              <a:t>“fitness training”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To combine terms and narrow or broaden searches.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>
                <a:solidFill>
                  <a:srgbClr val="0070C0"/>
                </a:solidFill>
              </a:rPr>
              <a:t>Truncate search terms</a:t>
            </a:r>
          </a:p>
          <a:p>
            <a:pPr marL="0" indent="0">
              <a:buNone/>
            </a:pPr>
            <a:r>
              <a:rPr lang="en-GB" sz="2400" dirty="0" smtClean="0"/>
              <a:t>	Teach* = Teach; teacher, teaching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>
                <a:solidFill>
                  <a:srgbClr val="FF0000"/>
                </a:solidFill>
              </a:rPr>
              <a:t>Wildcard operator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/>
              <a:t>	</a:t>
            </a:r>
            <a:r>
              <a:rPr lang="en-GB" sz="2400" dirty="0" err="1" smtClean="0"/>
              <a:t>behavio?r</a:t>
            </a:r>
            <a:r>
              <a:rPr lang="en-GB" sz="2400" dirty="0" smtClean="0"/>
              <a:t>=behaviour or </a:t>
            </a:r>
            <a:r>
              <a:rPr lang="en-GB" sz="2400" dirty="0" err="1" smtClean="0"/>
              <a:t>behavior</a:t>
            </a:r>
            <a:endParaRPr lang="en-GB" sz="2400" dirty="0" smtClean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Spelling variants – check for commonly misspelt words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447845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Provenance of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Author credibility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rgbClr val="0070C0"/>
                </a:solidFill>
              </a:rPr>
              <a:t>Type of information provided i.e. supported by evidence or discussion conjecture?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Research objectivity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Value of research (impact factor?)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281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 identification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Identify how many ‘articles’ are recovered from each source.</a:t>
            </a:r>
          </a:p>
          <a:p>
            <a:pPr marL="0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0070C0"/>
                </a:solidFill>
              </a:rPr>
              <a:t>Include these within the hierarchical classification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own Arrow 3"/>
          <p:cNvSpPr/>
          <p:nvPr/>
        </p:nvSpPr>
        <p:spPr>
          <a:xfrm>
            <a:off x="4067944" y="2636912"/>
            <a:ext cx="648072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3962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Inclusion criteria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 order to be included in the current systematic review, studies needed to </a:t>
            </a:r>
            <a:r>
              <a:rPr lang="en-GB" dirty="0">
                <a:solidFill>
                  <a:srgbClr val="0070C0"/>
                </a:solidFill>
              </a:rPr>
              <a:t>(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) measure one or more features of built or biophysical environments</a:t>
            </a:r>
            <a:r>
              <a:rPr lang="en-GB" dirty="0"/>
              <a:t>; </a:t>
            </a:r>
            <a:r>
              <a:rPr lang="en-GB" dirty="0">
                <a:solidFill>
                  <a:srgbClr val="00B050"/>
                </a:solidFill>
              </a:rPr>
              <a:t>(ii) measure BMI, overweight or obesity;</a:t>
            </a:r>
            <a:r>
              <a:rPr lang="en-GB" dirty="0"/>
              <a:t> </a:t>
            </a:r>
            <a:r>
              <a:rPr lang="en-GB" dirty="0">
                <a:solidFill>
                  <a:srgbClr val="7030A0"/>
                </a:solidFill>
              </a:rPr>
              <a:t>(iii) be quantitative and analytic in approach</a:t>
            </a:r>
            <a:r>
              <a:rPr lang="en-GB" dirty="0"/>
              <a:t>;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(iv) report separate results for youth (aged 0–18 years); </a:t>
            </a:r>
            <a:r>
              <a:rPr lang="en-GB" dirty="0">
                <a:solidFill>
                  <a:srgbClr val="FF0000"/>
                </a:solidFill>
              </a:rPr>
              <a:t>(v) be written in English</a:t>
            </a:r>
            <a:r>
              <a:rPr lang="en-GB" dirty="0"/>
              <a:t>; and (vi) be published in a </a:t>
            </a:r>
            <a:r>
              <a:rPr lang="en-GB" dirty="0" smtClean="0"/>
              <a:t>peer-reviewed </a:t>
            </a:r>
            <a:r>
              <a:rPr lang="en-GB" dirty="0"/>
              <a:t>journal before 31 May 2008.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35683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Exclusion criteria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Studies were excluded if they only examined features of the home and/or school environments, assessed built environmental characteristics thought to influence obesity through food consumption (e.g. fast food restaurants, food stores) and/or measured social environmental variables (e.g. crime, safety, neighbourhood socioeconomic status, neighbourhood stress, neighbourhood demoralization, collective efficacy, social capital and population size or density). </a:t>
            </a:r>
          </a:p>
        </p:txBody>
      </p:sp>
    </p:spTree>
    <p:extLst>
      <p:ext uri="{BB962C8B-B14F-4D97-AF65-F5344CB8AC3E}">
        <p14:creationId xmlns:p14="http://schemas.microsoft.com/office/powerpoint/2010/main" val="2611836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Summarising your research studies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Produce a table </a:t>
            </a:r>
            <a:r>
              <a:rPr lang="en-GB" dirty="0">
                <a:solidFill>
                  <a:srgbClr val="0070C0"/>
                </a:solidFill>
              </a:rPr>
              <a:t>that includes or describe the </a:t>
            </a:r>
            <a:r>
              <a:rPr lang="en-GB" dirty="0" smtClean="0">
                <a:solidFill>
                  <a:srgbClr val="0070C0"/>
                </a:solidFill>
              </a:rPr>
              <a:t>key information and outcome and hierarchical position for each study used</a:t>
            </a:r>
            <a:r>
              <a:rPr lang="en-GB" dirty="0" smtClean="0">
                <a:solidFill>
                  <a:srgbClr val="0070C0"/>
                </a:solidFill>
              </a:rPr>
              <a:t>. </a:t>
            </a:r>
            <a:r>
              <a:rPr lang="en-GB" dirty="0" smtClean="0"/>
              <a:t>(NEXT WEEK)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Rationalise why studies are </a:t>
            </a:r>
            <a:r>
              <a:rPr lang="en-GB" dirty="0" smtClean="0">
                <a:solidFill>
                  <a:srgbClr val="FF0000"/>
                </a:solidFill>
              </a:rPr>
              <a:t>rejected (exclusion criteria).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74916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-171451"/>
            <a:ext cx="6228184" cy="1143000"/>
          </a:xfrm>
        </p:spPr>
        <p:txBody>
          <a:bodyPr>
            <a:noAutofit/>
          </a:bodyPr>
          <a:lstStyle/>
          <a:p>
            <a:r>
              <a:rPr lang="en-GB" sz="2800" dirty="0" smtClean="0"/>
              <a:t>Study Inclusion Algorithm (PRISMA)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1600" dirty="0"/>
              <a:t>Preferred Reporting Items for Systematic Reviews and Meta-Analyses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586" y="992644"/>
            <a:ext cx="5904656" cy="5837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512" y="1124744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algorithm outlines the process by which the final articles will be / have been identified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353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</a:t>
            </a:r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Using the preliminary </a:t>
            </a:r>
            <a:r>
              <a:rPr lang="en-GB" dirty="0" smtClean="0"/>
              <a:t>research question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Identify a range of relevant data bases to search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Narrow the search using inclusion / exclusion criteria </a:t>
            </a:r>
            <a:r>
              <a:rPr lang="en-GB" dirty="0" smtClean="0"/>
              <a:t>(describe </a:t>
            </a:r>
            <a:r>
              <a:rPr lang="en-GB" dirty="0" smtClean="0"/>
              <a:t>these</a:t>
            </a:r>
            <a:r>
              <a:rPr lang="en-GB" dirty="0" smtClean="0"/>
              <a:t> </a:t>
            </a:r>
            <a:r>
              <a:rPr lang="en-GB" dirty="0" smtClean="0"/>
              <a:t>these).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Develop a research study algorithm </a:t>
            </a:r>
            <a:r>
              <a:rPr lang="en-GB" dirty="0" smtClean="0"/>
              <a:t>(PRISMA)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5132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560</Words>
  <Application>Microsoft Office PowerPoint</Application>
  <PresentationFormat>On-screen Show (4:3)</PresentationFormat>
  <Paragraphs>124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Searching the Literature</vt:lpstr>
      <vt:lpstr>Task 1</vt:lpstr>
      <vt:lpstr>Searching the Literature</vt:lpstr>
      <vt:lpstr>Finding the Evidence</vt:lpstr>
      <vt:lpstr>Searching for information</vt:lpstr>
      <vt:lpstr>Strategy within the Data Bases</vt:lpstr>
      <vt:lpstr>Searching by Title</vt:lpstr>
      <vt:lpstr>Task 2</vt:lpstr>
      <vt:lpstr>Learn to use University data base search engines</vt:lpstr>
      <vt:lpstr>Provenance of research</vt:lpstr>
      <vt:lpstr>Source identification</vt:lpstr>
      <vt:lpstr>Inclusion criteria</vt:lpstr>
      <vt:lpstr>Exclusion criteria</vt:lpstr>
      <vt:lpstr>Summarising your research studies</vt:lpstr>
      <vt:lpstr>Study Inclusion Algorithm (PRISMA) Preferred Reporting Items for Systematic Reviews and Meta-Analyses</vt:lpstr>
      <vt:lpstr>Task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Searching the Literature</dc:title>
  <dc:creator>Administrator</dc:creator>
  <cp:lastModifiedBy>Administrator</cp:lastModifiedBy>
  <cp:revision>12</cp:revision>
  <dcterms:created xsi:type="dcterms:W3CDTF">2015-10-13T20:29:17Z</dcterms:created>
  <dcterms:modified xsi:type="dcterms:W3CDTF">2017-10-04T19:55:29Z</dcterms:modified>
</cp:coreProperties>
</file>