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386" autoAdjust="0"/>
  </p:normalViewPr>
  <p:slideViewPr>
    <p:cSldViewPr snapToGrid="0">
      <p:cViewPr varScale="1">
        <p:scale>
          <a:sx n="88" d="100"/>
          <a:sy n="88" d="100"/>
        </p:scale>
        <p:origin x="147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33785B-2301-41BB-A7B0-65B384167D49}" type="datetimeFigureOut">
              <a:rPr lang="en-IN" smtClean="0"/>
              <a:t>04-12-2024</a:t>
            </a:fld>
            <a:endParaRPr lang="en-IN"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FE780D-F451-40BE-81E4-792FB8F0F99C}" type="slidenum">
              <a:rPr lang="en-IN" smtClean="0"/>
              <a:t>‹#›</a:t>
            </a:fld>
            <a:endParaRPr lang="en-IN" dirty="0"/>
          </a:p>
        </p:txBody>
      </p:sp>
    </p:spTree>
    <p:extLst>
      <p:ext uri="{BB962C8B-B14F-4D97-AF65-F5344CB8AC3E}">
        <p14:creationId xmlns:p14="http://schemas.microsoft.com/office/powerpoint/2010/main" val="5477215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This presentation introduces EcoAutoClean, a mobile car wash and detailing service that focuses on providing eco-friendly, convenient solutions for car owners in Birmingham, UK. The purpose of this presentation is to describe the concept of the business, and its legal status, and develop a management plan for the venture. Also, it evaluates the feasibility of the business with a SWOT analysis and an accurate projected cash flow. The primary objective is to prove that EcoAutoClean being an eco-friendly, customer-oriented, affordably priced mobile car care company is sure to succeed in the growing mobile car care industry.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2</a:t>
            </a:fld>
            <a:endParaRPr lang="en-IN" dirty="0"/>
          </a:p>
        </p:txBody>
      </p:sp>
    </p:spTree>
    <p:extLst>
      <p:ext uri="{BB962C8B-B14F-4D97-AF65-F5344CB8AC3E}">
        <p14:creationId xmlns:p14="http://schemas.microsoft.com/office/powerpoint/2010/main" val="96066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EcoAutoClean offers a mobile car wash and detailing service in Birmingham, providing an efficient and eco-friendly solution for those too busy to visit the usual car washes (Achm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Its services range from exterior washing to interior cleaning, waxing, polishing, and full auto detailing, using only biodegradable and waterless cleaning products to save as much water as possible. Customers can schedule appointments through an online platform, making the service accessible and efficient. The business model is designed to be flexible and can be a one-time service or subscription-based package. Eco-friendly practices are a great differentiator in a competitive market, and the focus is on catering to the needs of eco-conscious consumers. EcoAutoClean aims to become the leading mobile car wash and detailing provider in the UK.</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3</a:t>
            </a:fld>
            <a:endParaRPr lang="en-IN" dirty="0"/>
          </a:p>
        </p:txBody>
      </p:sp>
    </p:spTree>
    <p:extLst>
      <p:ext uri="{BB962C8B-B14F-4D97-AF65-F5344CB8AC3E}">
        <p14:creationId xmlns:p14="http://schemas.microsoft.com/office/powerpoint/2010/main" val="125717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EcoAutoClean will operate as a private limited company (Ltd), following the regulations of the Companies Act 2006 in the UK (Legislation, 2024). This is the most appropriate legal structure for small businesses as it provides limited liability protection for the owner, thus not putting his personal assets at risk in case of insolvency. A private limited company is not allowed to issue shares to the public, which suits the initial small-scale operations of EcoAutoClean. In the beginning, the founder will be the sole director and shareholder who manages day-to-day activities and strategic decisions. The company will be registered at Companies House. A company must keep accurate records, file annual accounts, and carry out the duties of a director as stated by UK law. The organisation can also obtain funds and restrict liability among stakeholders while fulfilling tax obligations.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4</a:t>
            </a:fld>
            <a:endParaRPr lang="en-IN" dirty="0"/>
          </a:p>
        </p:txBody>
      </p:sp>
    </p:spTree>
    <p:extLst>
      <p:ext uri="{BB962C8B-B14F-4D97-AF65-F5344CB8AC3E}">
        <p14:creationId xmlns:p14="http://schemas.microsoft.com/office/powerpoint/2010/main" val="4220198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EcoAutoClean will be managed by its founder, who will oversee all aspects of the business, including strategy, operations, and financial management. As the sole director and shareholder, the founder will handle day-to-day tasks, including overseeing service delivery, customer relations, and marketing efforts (Meier and Schier, 2022). The founder will also be responsible for business growth and development, ensuring the company’s goals are met. At launch, EcoAutoClean will employ two trained service personnel, who will be responsible for performing the mobile car wash and detailing services. They will be trained in using the most eco-friendly cleaning products and high standards of service delivery. With growth, there will be an increase in hiring administrative staff, customer support staff, and business operation staff. EcoAutoClean will engage external consultants such as accountants, legal advisors, and marketing specialists to ensure proper regulations compliance and effective service delivery.</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5</a:t>
            </a:fld>
            <a:endParaRPr lang="en-IN" dirty="0"/>
          </a:p>
        </p:txBody>
      </p:sp>
    </p:spTree>
    <p:extLst>
      <p:ext uri="{BB962C8B-B14F-4D97-AF65-F5344CB8AC3E}">
        <p14:creationId xmlns:p14="http://schemas.microsoft.com/office/powerpoint/2010/main" val="42725373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SWOT model is a strategic planning tool that analyses a business’s Strengths, Weaknesses, Opportunities, and Threats to identify areas for growth and improvement (Benzaghta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6</a:t>
            </a:fld>
            <a:endParaRPr lang="en-IN" dirty="0"/>
          </a:p>
        </p:txBody>
      </p:sp>
    </p:spTree>
    <p:extLst>
      <p:ext uri="{BB962C8B-B14F-4D97-AF65-F5344CB8AC3E}">
        <p14:creationId xmlns:p14="http://schemas.microsoft.com/office/powerpoint/2010/main" val="28786406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A cash flow forecast estimates a business’s expected income and expenses over a specific period, helping to manage liquidity and ensure financial stability (Chen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EcoAutoClean’s cash flow forecast provides for steady growth in the first year of operation through constant revenue and profitability. Monthly revenues are estimated to rise gradually from £2,000 at the beginning as a customer base grows. Total monthly operating costs would thus start at £1,200 with fuel for the mobile units, detergents, and salaries for employees, while fixed costs of insurance and equipment storage would be about £1,000. The initial investment of £25,000 will be used to cover the purchase of mobile units, eco-friendly cleaning equipment, and marketing costs. The company expects to break even by month four and start generating increasing profits from month five onwards. By the end of the first year, EcoAutoClean will have generated a cumulative cash flow of £30,000, which will be a good base for reinvestment and further expansion.</a:t>
            </a:r>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7</a:t>
            </a:fld>
            <a:endParaRPr lang="en-IN" dirty="0"/>
          </a:p>
        </p:txBody>
      </p:sp>
    </p:spTree>
    <p:extLst>
      <p:ext uri="{BB962C8B-B14F-4D97-AF65-F5344CB8AC3E}">
        <p14:creationId xmlns:p14="http://schemas.microsoft.com/office/powerpoint/2010/main" val="3706023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EcoAutoClean is one of the most perspective business options in the mobile car wash and detailing services today being based on the main advantages of convenience, environmental friendliness, and adjustable prices. It has the potential of attracting the newly emerging market of the environmentally conscious consumers due to its emphasis on a sustainable approach to management and customer value. The company can start as a private limited company, which will give it limited liability and long-term scalability. The initial cash flow forecast indicates good growth potential, with profitability expected within the first few months. With a clear vision, strong service offerings, and a commitment to sustainability, EcoAutoClean is well-positioned to succeed in the competitive car care market.</a:t>
            </a:r>
            <a:endParaRPr lang="en-IN" dirty="0"/>
          </a:p>
        </p:txBody>
      </p:sp>
      <p:sp>
        <p:nvSpPr>
          <p:cNvPr id="4" name="Slide Number Placeholder 3"/>
          <p:cNvSpPr>
            <a:spLocks noGrp="1"/>
          </p:cNvSpPr>
          <p:nvPr>
            <p:ph type="sldNum" sz="quarter" idx="5"/>
          </p:nvPr>
        </p:nvSpPr>
        <p:spPr/>
        <p:txBody>
          <a:bodyPr/>
          <a:lstStyle/>
          <a:p>
            <a:fld id="{3FFE780D-F451-40BE-81E4-792FB8F0F99C}" type="slidenum">
              <a:rPr lang="en-IN" smtClean="0"/>
              <a:t>8</a:t>
            </a:fld>
            <a:endParaRPr lang="en-IN" dirty="0"/>
          </a:p>
        </p:txBody>
      </p:sp>
    </p:spTree>
    <p:extLst>
      <p:ext uri="{BB962C8B-B14F-4D97-AF65-F5344CB8AC3E}">
        <p14:creationId xmlns:p14="http://schemas.microsoft.com/office/powerpoint/2010/main" val="2348182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E7337-CAFE-F79C-0A9F-D265EF2E51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1BB61FC-97FA-CD0E-2252-01C9303D16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A99EB81-8EF0-C61C-C0FC-DE2A02C05BB2}"/>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E0E236E2-3BAB-8EB6-9881-2CDE7C1CC84E}"/>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F196B248-D41C-39E0-E92B-A9ED3215C07C}"/>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543155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E37A8-ABCC-26E2-D3AA-15ED59B06204}"/>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BB0D712-00F9-CE0D-0D11-5279480CBC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501281-8A91-6545-126D-10E7206A1F6A}"/>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2FE14EDC-DEC4-F55A-5FAB-F1B4B0796F4C}"/>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58DA1AF8-C1CB-9897-C8B2-A00918548056}"/>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4094837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3EFAF-ACB4-E3CC-19CD-DE27A41329F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2C9F74C-3153-5A45-F344-BF87746D2E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EFB3F1-A0FD-7080-C435-197F8C504A93}"/>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4339A677-300C-484B-A84D-7A06EBB56243}"/>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FC286B43-B3FF-B249-F05F-DA7AC8835D70}"/>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2432054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1EEC6-3447-1FFC-247D-51413E85E90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8D8BAB5-3499-5085-C73A-74F5A8DA87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88813497-15CC-01A1-53C9-11258493C3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84D329BC-C0D1-9F5A-C783-B5FE59DEBFED}"/>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6" name="Footer Placeholder 5">
            <a:extLst>
              <a:ext uri="{FF2B5EF4-FFF2-40B4-BE49-F238E27FC236}">
                <a16:creationId xmlns:a16="http://schemas.microsoft.com/office/drawing/2014/main" id="{F754077E-519B-76FA-EE32-31BE45ED6165}"/>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DEDAC926-E8AF-A9F8-4C91-E51758DECC08}"/>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993222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DCDB-9E50-679A-B468-A4AED1B504A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2946B15-650F-FD8E-4E1A-CFAD85C918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AD7909-DD2E-1922-A8FA-C45E84AF10A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3ECB30C-BDFD-624A-6F46-42A4C40DDDC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2FFB91-B745-1225-2EA6-EB4397019A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F2B7A5B-133B-0FA2-7813-11FF6C22AFBE}"/>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8" name="Footer Placeholder 7">
            <a:extLst>
              <a:ext uri="{FF2B5EF4-FFF2-40B4-BE49-F238E27FC236}">
                <a16:creationId xmlns:a16="http://schemas.microsoft.com/office/drawing/2014/main" id="{C5194F9A-CDEC-3B09-BE3B-AA32150137B3}"/>
              </a:ext>
            </a:extLst>
          </p:cNvPr>
          <p:cNvSpPr>
            <a:spLocks noGrp="1"/>
          </p:cNvSpPr>
          <p:nvPr>
            <p:ph type="ftr" sz="quarter" idx="11"/>
          </p:nvPr>
        </p:nvSpPr>
        <p:spPr/>
        <p:txBody>
          <a:bodyPr/>
          <a:lstStyle/>
          <a:p>
            <a:endParaRPr lang="en-IN" dirty="0"/>
          </a:p>
        </p:txBody>
      </p:sp>
      <p:sp>
        <p:nvSpPr>
          <p:cNvPr id="9" name="Slide Number Placeholder 8">
            <a:extLst>
              <a:ext uri="{FF2B5EF4-FFF2-40B4-BE49-F238E27FC236}">
                <a16:creationId xmlns:a16="http://schemas.microsoft.com/office/drawing/2014/main" id="{1F906146-97FE-6811-4082-284C9554AE75}"/>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20462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61950-6518-7BE7-EE41-BC41B7CCDD8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819C115A-7944-B6EB-0B9F-A18CCB1CAA5B}"/>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4" name="Footer Placeholder 3">
            <a:extLst>
              <a:ext uri="{FF2B5EF4-FFF2-40B4-BE49-F238E27FC236}">
                <a16:creationId xmlns:a16="http://schemas.microsoft.com/office/drawing/2014/main" id="{719CFA10-5CC9-348E-9DC2-3E3CDEEF649D}"/>
              </a:ext>
            </a:extLst>
          </p:cNvPr>
          <p:cNvSpPr>
            <a:spLocks noGrp="1"/>
          </p:cNvSpPr>
          <p:nvPr>
            <p:ph type="ftr" sz="quarter" idx="11"/>
          </p:nvPr>
        </p:nvSpPr>
        <p:spPr/>
        <p:txBody>
          <a:bodyPr/>
          <a:lstStyle/>
          <a:p>
            <a:endParaRPr lang="en-IN" dirty="0"/>
          </a:p>
        </p:txBody>
      </p:sp>
      <p:sp>
        <p:nvSpPr>
          <p:cNvPr id="5" name="Slide Number Placeholder 4">
            <a:extLst>
              <a:ext uri="{FF2B5EF4-FFF2-40B4-BE49-F238E27FC236}">
                <a16:creationId xmlns:a16="http://schemas.microsoft.com/office/drawing/2014/main" id="{DF60F4A7-34AA-93B0-4426-9AB526B5CBEF}"/>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818626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9AE912-F6EA-5271-C292-11AAB7177223}"/>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3" name="Footer Placeholder 2">
            <a:extLst>
              <a:ext uri="{FF2B5EF4-FFF2-40B4-BE49-F238E27FC236}">
                <a16:creationId xmlns:a16="http://schemas.microsoft.com/office/drawing/2014/main" id="{3B84839F-D0A1-8A3C-C3A3-3209790ADCF8}"/>
              </a:ext>
            </a:extLst>
          </p:cNvPr>
          <p:cNvSpPr>
            <a:spLocks noGrp="1"/>
          </p:cNvSpPr>
          <p:nvPr>
            <p:ph type="ftr" sz="quarter" idx="11"/>
          </p:nvPr>
        </p:nvSpPr>
        <p:spPr/>
        <p:txBody>
          <a:bodyPr/>
          <a:lstStyle/>
          <a:p>
            <a:endParaRPr lang="en-IN" dirty="0"/>
          </a:p>
        </p:txBody>
      </p:sp>
      <p:sp>
        <p:nvSpPr>
          <p:cNvPr id="4" name="Slide Number Placeholder 3">
            <a:extLst>
              <a:ext uri="{FF2B5EF4-FFF2-40B4-BE49-F238E27FC236}">
                <a16:creationId xmlns:a16="http://schemas.microsoft.com/office/drawing/2014/main" id="{05245074-4149-DE26-64BE-F020862F4292}"/>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472091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D4D2C-9C37-60AB-F1B5-84A7DF233F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009147F-5A75-0B06-13C2-83183C9AF6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5A6C90FE-A5BC-7240-EA66-3B54FF7068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CCA24A-AEB8-A2C2-ABCA-8A06B421CA15}"/>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6" name="Footer Placeholder 5">
            <a:extLst>
              <a:ext uri="{FF2B5EF4-FFF2-40B4-BE49-F238E27FC236}">
                <a16:creationId xmlns:a16="http://schemas.microsoft.com/office/drawing/2014/main" id="{90C017FD-358D-752B-7E4F-AB2EE58DE2EF}"/>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F205A9C4-02BC-3ED0-D565-46EDBEB73217}"/>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762166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B5458-3C94-C705-D10A-0CF30F7D9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3BD0403-95A1-6DDE-0E34-DDD6920FF1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dirty="0"/>
          </a:p>
        </p:txBody>
      </p:sp>
      <p:sp>
        <p:nvSpPr>
          <p:cNvPr id="4" name="Text Placeholder 3">
            <a:extLst>
              <a:ext uri="{FF2B5EF4-FFF2-40B4-BE49-F238E27FC236}">
                <a16:creationId xmlns:a16="http://schemas.microsoft.com/office/drawing/2014/main" id="{042A1ACC-8520-43A6-D41E-31E2D8A95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71B362-8DE3-82B9-FE68-3C9FFB2C2D55}"/>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6" name="Footer Placeholder 5">
            <a:extLst>
              <a:ext uri="{FF2B5EF4-FFF2-40B4-BE49-F238E27FC236}">
                <a16:creationId xmlns:a16="http://schemas.microsoft.com/office/drawing/2014/main" id="{E1604845-4D99-8DE2-6EFC-EEC2B286412B}"/>
              </a:ext>
            </a:extLst>
          </p:cNvPr>
          <p:cNvSpPr>
            <a:spLocks noGrp="1"/>
          </p:cNvSpPr>
          <p:nvPr>
            <p:ph type="ftr" sz="quarter" idx="11"/>
          </p:nvPr>
        </p:nvSpPr>
        <p:spPr/>
        <p:txBody>
          <a:bodyPr/>
          <a:lstStyle/>
          <a:p>
            <a:endParaRPr lang="en-IN" dirty="0"/>
          </a:p>
        </p:txBody>
      </p:sp>
      <p:sp>
        <p:nvSpPr>
          <p:cNvPr id="7" name="Slide Number Placeholder 6">
            <a:extLst>
              <a:ext uri="{FF2B5EF4-FFF2-40B4-BE49-F238E27FC236}">
                <a16:creationId xmlns:a16="http://schemas.microsoft.com/office/drawing/2014/main" id="{E408A406-1BB1-D787-6EC5-6D2D861676C3}"/>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3002924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3C4D6-011A-BFDB-AF3A-345038B2FFD1}"/>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4D5C962-79FD-6039-838D-7FB58B92FD3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812D8B1-1E2E-EF7B-88B4-5ECC1E91FEB2}"/>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EFD2A18F-CE05-451D-B64E-745C04130729}"/>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2CC8E872-F6C4-AA97-231F-175B768E443B}"/>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1728478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C79F841-3491-0CDD-4D14-C783D9A881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3E0E15D-809B-9C1E-DCC5-377EF62AF0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99214A6-9A0A-E8E1-A7A4-16A515CDB49D}"/>
              </a:ext>
            </a:extLst>
          </p:cNvPr>
          <p:cNvSpPr>
            <a:spLocks noGrp="1"/>
          </p:cNvSpPr>
          <p:nvPr>
            <p:ph type="dt" sz="half" idx="10"/>
          </p:nvPr>
        </p:nvSpPr>
        <p:spPr/>
        <p:txBody>
          <a:body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5CBF7E1D-F7BB-62CF-7D6C-AA3B23294EB3}"/>
              </a:ext>
            </a:extLst>
          </p:cNvPr>
          <p:cNvSpPr>
            <a:spLocks noGrp="1"/>
          </p:cNvSpPr>
          <p:nvPr>
            <p:ph type="ftr" sz="quarter" idx="11"/>
          </p:nvPr>
        </p:nvSpPr>
        <p:spPr/>
        <p:txBody>
          <a:bodyPr/>
          <a:lstStyle/>
          <a:p>
            <a:endParaRPr lang="en-IN" dirty="0"/>
          </a:p>
        </p:txBody>
      </p:sp>
      <p:sp>
        <p:nvSpPr>
          <p:cNvPr id="6" name="Slide Number Placeholder 5">
            <a:extLst>
              <a:ext uri="{FF2B5EF4-FFF2-40B4-BE49-F238E27FC236}">
                <a16:creationId xmlns:a16="http://schemas.microsoft.com/office/drawing/2014/main" id="{31C2BAC1-33C0-2853-D729-59334EBD30EC}"/>
              </a:ext>
            </a:extLst>
          </p:cNvPr>
          <p:cNvSpPr>
            <a:spLocks noGrp="1"/>
          </p:cNvSpPr>
          <p:nvPr>
            <p:ph type="sldNum" sz="quarter" idx="12"/>
          </p:nvPr>
        </p:nvSpPr>
        <p:spPr/>
        <p:txBody>
          <a:bodyPr/>
          <a:lstStyle/>
          <a:p>
            <a:fld id="{7BF5533D-E0B2-4BCD-B90A-2DD583BA2CC6}" type="slidenum">
              <a:rPr lang="en-IN" smtClean="0"/>
              <a:t>‹#›</a:t>
            </a:fld>
            <a:endParaRPr lang="en-IN" dirty="0"/>
          </a:p>
        </p:txBody>
      </p:sp>
    </p:spTree>
    <p:extLst>
      <p:ext uri="{BB962C8B-B14F-4D97-AF65-F5344CB8AC3E}">
        <p14:creationId xmlns:p14="http://schemas.microsoft.com/office/powerpoint/2010/main" val="1812637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1B8CB33-05A0-72E5-1040-6BC708AB7B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79A8A35-6018-D597-624B-719D7A549B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71EA2E0-9211-A5C9-D913-1D267BC61F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510EC2-EA1D-4A75-BADA-04F6C71A4463}" type="datetimeFigureOut">
              <a:rPr lang="en-IN" smtClean="0"/>
              <a:t>04-12-2024</a:t>
            </a:fld>
            <a:endParaRPr lang="en-IN" dirty="0"/>
          </a:p>
        </p:txBody>
      </p:sp>
      <p:sp>
        <p:nvSpPr>
          <p:cNvPr id="5" name="Footer Placeholder 4">
            <a:extLst>
              <a:ext uri="{FF2B5EF4-FFF2-40B4-BE49-F238E27FC236}">
                <a16:creationId xmlns:a16="http://schemas.microsoft.com/office/drawing/2014/main" id="{0B24DD52-961A-FDCA-46BF-E7FBC52BBC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dirty="0"/>
          </a:p>
        </p:txBody>
      </p:sp>
      <p:sp>
        <p:nvSpPr>
          <p:cNvPr id="6" name="Slide Number Placeholder 5">
            <a:extLst>
              <a:ext uri="{FF2B5EF4-FFF2-40B4-BE49-F238E27FC236}">
                <a16:creationId xmlns:a16="http://schemas.microsoft.com/office/drawing/2014/main" id="{CC3C7031-7958-013B-851A-78570650AA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F5533D-E0B2-4BCD-B90A-2DD583BA2CC6}" type="slidenum">
              <a:rPr lang="en-IN" smtClean="0"/>
              <a:t>‹#›</a:t>
            </a:fld>
            <a:endParaRPr lang="en-IN" dirty="0"/>
          </a:p>
        </p:txBody>
      </p:sp>
    </p:spTree>
    <p:extLst>
      <p:ext uri="{BB962C8B-B14F-4D97-AF65-F5344CB8AC3E}">
        <p14:creationId xmlns:p14="http://schemas.microsoft.com/office/powerpoint/2010/main" val="286615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legislation.gov.uk/ukpga/2006/46/contents"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026" name="Picture 2" descr="7 Business Activities Entrepreneurs Should Always Be Doing | Inc.com">
            <a:extLst>
              <a:ext uri="{FF2B5EF4-FFF2-40B4-BE49-F238E27FC236}">
                <a16:creationId xmlns:a16="http://schemas.microsoft.com/office/drawing/2014/main" id="{7BEA71A6-473B-74E3-E6CF-B74A5E86C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B22C138-13DF-AFFD-2CEF-23686F51E40C}"/>
              </a:ext>
            </a:extLst>
          </p:cNvPr>
          <p:cNvSpPr>
            <a:spLocks noGrp="1"/>
          </p:cNvSpPr>
          <p:nvPr>
            <p:ph type="ctrTitle"/>
          </p:nvPr>
        </p:nvSpPr>
        <p:spPr>
          <a:xfrm>
            <a:off x="176463" y="4571999"/>
            <a:ext cx="6946232" cy="2101704"/>
          </a:xfrm>
          <a:prstGeom prst="roundRect">
            <a:avLst/>
          </a:prstGeom>
          <a:solidFill>
            <a:schemeClr val="tx1"/>
          </a:solidFill>
        </p:spPr>
        <p:txBody>
          <a:bodyPr>
            <a:normAutofit fontScale="90000"/>
          </a:bodyPr>
          <a:lstStyle/>
          <a:p>
            <a:pPr>
              <a:lnSpc>
                <a:spcPct val="100000"/>
              </a:lnSpc>
            </a:pPr>
            <a:r>
              <a:rPr lang="en-GB" sz="4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LCBB5001 ENTREPRENEURSHIP</a:t>
            </a:r>
            <a:br>
              <a:rPr lang="en-IN" sz="4400"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rPr>
            </a:br>
            <a:r>
              <a:rPr lang="en-GB" sz="4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COMPONENT 2</a:t>
            </a:r>
            <a:endParaRPr lang="en-IN" sz="13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5556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Spiffy: The Mobile Car Wash Company Cleaning Up The On-Demand Economy">
            <a:extLst>
              <a:ext uri="{FF2B5EF4-FFF2-40B4-BE49-F238E27FC236}">
                <a16:creationId xmlns:a16="http://schemas.microsoft.com/office/drawing/2014/main" id="{395BF634-BF42-2969-9D12-8A10AB582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5171C55-4C0D-A859-2543-5EA9CAA623EE}"/>
              </a:ext>
            </a:extLst>
          </p:cNvPr>
          <p:cNvSpPr>
            <a:spLocks noGrp="1"/>
          </p:cNvSpPr>
          <p:nvPr>
            <p:ph type="title"/>
          </p:nvPr>
        </p:nvSpPr>
        <p:spPr>
          <a:xfrm>
            <a:off x="4584030" y="216567"/>
            <a:ext cx="3023937" cy="980825"/>
          </a:xfrm>
        </p:spPr>
        <p:txBody>
          <a:bodyPr>
            <a:normAutofit fontScale="90000"/>
          </a:bodyPr>
          <a:lstStyle/>
          <a:p>
            <a:pPr algn="ctr">
              <a:lnSpc>
                <a:spcPct val="100000"/>
              </a:lnSpc>
            </a:pPr>
            <a:r>
              <a:rPr lang="en-GB" sz="4400" b="1" u="sng"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u="sng"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B18A4C69-027C-EDEE-D9FB-1C1DA5E662A9}"/>
              </a:ext>
            </a:extLst>
          </p:cNvPr>
          <p:cNvSpPr>
            <a:spLocks noGrp="1" noChangeArrowheads="1"/>
          </p:cNvSpPr>
          <p:nvPr>
            <p:ph idx="1"/>
          </p:nvPr>
        </p:nvSpPr>
        <p:spPr bwMode="auto">
          <a:xfrm>
            <a:off x="341753" y="4147473"/>
            <a:ext cx="5333141" cy="2349579"/>
          </a:xfrm>
          <a:prstGeom prst="round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Introduces EcoAutoClean, an eco-friendly mobile car wash in Birmingham.</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Explains the business concept, legal status, management plan, and feasibility.</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Demonstrates its potential for success in the growing mobile car care industry.</a:t>
            </a:r>
          </a:p>
        </p:txBody>
      </p:sp>
    </p:spTree>
    <p:extLst>
      <p:ext uri="{BB962C8B-B14F-4D97-AF65-F5344CB8AC3E}">
        <p14:creationId xmlns:p14="http://schemas.microsoft.com/office/powerpoint/2010/main" val="29834315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5DEC-8BED-1DEB-1959-7EE2F5DBA2DD}"/>
              </a:ext>
            </a:extLst>
          </p:cNvPr>
          <p:cNvSpPr>
            <a:spLocks noGrp="1"/>
          </p:cNvSpPr>
          <p:nvPr>
            <p:ph type="title"/>
          </p:nvPr>
        </p:nvSpPr>
        <p:spPr>
          <a:xfrm>
            <a:off x="3005889" y="264696"/>
            <a:ext cx="6180221" cy="965584"/>
          </a:xfrm>
        </p:spPr>
        <p:txBody>
          <a:bodyPr>
            <a:normAutofit fontScale="90000"/>
          </a:bodyPr>
          <a:lstStyle/>
          <a:p>
            <a:pPr algn="ctr"/>
            <a:r>
              <a:rPr lang="en-GB" sz="3600" b="1" u="sng" dirty="0">
                <a:effectLst/>
                <a:latin typeface="Times New Roman" panose="02020603050405020304" pitchFamily="18" charset="0"/>
                <a:ea typeface="Times New Roman" panose="02020603050405020304" pitchFamily="18" charset="0"/>
                <a:cs typeface="Times New Roman" panose="02020603050405020304" pitchFamily="18" charset="0"/>
              </a:rPr>
              <a:t>Overview of the business idea, product and/or service</a:t>
            </a:r>
            <a:endParaRPr lang="en-IN" sz="3600" u="sng"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31A18C5B-E7CD-61C8-89C7-74C742CA043A}"/>
              </a:ext>
            </a:extLst>
          </p:cNvPr>
          <p:cNvSpPr>
            <a:spLocks noGrp="1" noChangeArrowheads="1"/>
          </p:cNvSpPr>
          <p:nvPr>
            <p:ph idx="1"/>
          </p:nvPr>
        </p:nvSpPr>
        <p:spPr bwMode="auto">
          <a:xfrm>
            <a:off x="545933" y="1609568"/>
            <a:ext cx="5049753" cy="4324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EcoAutoClean provides eco-friendly, mobile car wash services in Birmingham, saving time and water (</a:t>
            </a:r>
            <a:r>
              <a:rPr lang="en-GB" sz="2500" dirty="0">
                <a:effectLst/>
                <a:latin typeface="Times New Roman" panose="02020603050405020304" pitchFamily="18" charset="0"/>
                <a:ea typeface="Times New Roman" panose="02020603050405020304" pitchFamily="18" charset="0"/>
              </a:rPr>
              <a:t>Achm </a:t>
            </a:r>
            <a:r>
              <a:rPr lang="en-GB" sz="2500" i="1" dirty="0">
                <a:effectLst/>
                <a:latin typeface="Times New Roman" panose="02020603050405020304" pitchFamily="18" charset="0"/>
                <a:ea typeface="Times New Roman" panose="02020603050405020304" pitchFamily="18" charset="0"/>
              </a:rPr>
              <a:t>et al</a:t>
            </a:r>
            <a:r>
              <a:rPr lang="en-GB" sz="2500" dirty="0">
                <a:effectLst/>
                <a:latin typeface="Times New Roman" panose="02020603050405020304" pitchFamily="18" charset="0"/>
                <a:ea typeface="Times New Roman" panose="02020603050405020304" pitchFamily="18" charset="0"/>
              </a:rPr>
              <a:t>., 2022</a:t>
            </a:r>
            <a:r>
              <a:rPr kumimoji="0" lang="en-US" altLang="en-US" sz="2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Services include exterior washing, interior cleaning, waxing, and full detailing with biodegradable products.</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5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Customers can book online for one-time or subscription-based packages.</a:t>
            </a:r>
          </a:p>
        </p:txBody>
      </p:sp>
      <p:pic>
        <p:nvPicPr>
          <p:cNvPr id="6" name="Picture 5">
            <a:extLst>
              <a:ext uri="{FF2B5EF4-FFF2-40B4-BE49-F238E27FC236}">
                <a16:creationId xmlns:a16="http://schemas.microsoft.com/office/drawing/2014/main" id="{2B317CB2-A3AE-414E-D7AC-E6515558361A}"/>
              </a:ext>
            </a:extLst>
          </p:cNvPr>
          <p:cNvPicPr>
            <a:picLocks noChangeAspect="1"/>
          </p:cNvPicPr>
          <p:nvPr/>
        </p:nvPicPr>
        <p:blipFill>
          <a:blip r:embed="rId3"/>
          <a:stretch>
            <a:fillRect/>
          </a:stretch>
        </p:blipFill>
        <p:spPr>
          <a:xfrm>
            <a:off x="5912017" y="1410753"/>
            <a:ext cx="5734050" cy="4962525"/>
          </a:xfrm>
          <a:prstGeom prst="rect">
            <a:avLst/>
          </a:prstGeom>
          <a:effectLst>
            <a:softEdge rad="317500"/>
          </a:effectLst>
        </p:spPr>
      </p:pic>
    </p:spTree>
    <p:extLst>
      <p:ext uri="{BB962C8B-B14F-4D97-AF65-F5344CB8AC3E}">
        <p14:creationId xmlns:p14="http://schemas.microsoft.com/office/powerpoint/2010/main" val="450318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A7DC-4F7E-6F22-61F9-C4EF0681269B}"/>
              </a:ext>
            </a:extLst>
          </p:cNvPr>
          <p:cNvSpPr>
            <a:spLocks noGrp="1"/>
          </p:cNvSpPr>
          <p:nvPr>
            <p:ph type="title"/>
          </p:nvPr>
        </p:nvSpPr>
        <p:spPr>
          <a:xfrm>
            <a:off x="3288405" y="228600"/>
            <a:ext cx="5706979" cy="716130"/>
          </a:xfrm>
        </p:spPr>
        <p:txBody>
          <a:bodyPr>
            <a:normAutofit fontScale="90000"/>
          </a:bodyPr>
          <a:lstStyle/>
          <a:p>
            <a:pPr>
              <a:lnSpc>
                <a:spcPct val="100000"/>
              </a:lnSpc>
            </a:pPr>
            <a:r>
              <a:rPr lang="en-GB" sz="4400" b="1" u="sng" dirty="0">
                <a:effectLst/>
                <a:latin typeface="Times New Roman" panose="02020603050405020304" pitchFamily="18" charset="0"/>
                <a:ea typeface="Times New Roman" panose="02020603050405020304" pitchFamily="18" charset="0"/>
                <a:cs typeface="Times New Roman" panose="02020603050405020304" pitchFamily="18" charset="0"/>
              </a:rPr>
              <a:t>Ownership, Legal format</a:t>
            </a:r>
            <a:endParaRPr lang="en-IN" u="sng"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16A03B0F-C6D7-F67A-6688-53939CAE74E6}"/>
              </a:ext>
            </a:extLst>
          </p:cNvPr>
          <p:cNvSpPr>
            <a:spLocks noGrp="1" noChangeArrowheads="1"/>
          </p:cNvSpPr>
          <p:nvPr>
            <p:ph idx="1"/>
          </p:nvPr>
        </p:nvSpPr>
        <p:spPr bwMode="auto">
          <a:xfrm>
            <a:off x="6436896" y="1612988"/>
            <a:ext cx="5378116"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EcoAutoClean will operate as a private limited company (Ltd), ensuring limited liability for the owner (</a:t>
            </a:r>
            <a:r>
              <a:rPr lang="en-GB" dirty="0">
                <a:effectLst/>
                <a:latin typeface="Times New Roman" panose="02020603050405020304" pitchFamily="18" charset="0"/>
                <a:ea typeface="Times New Roman" panose="02020603050405020304" pitchFamily="18" charset="0"/>
              </a:rPr>
              <a:t>Legislation, 2024</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founder will act as the sole director and shareholder, managing operations and strategy.</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company will register with Companies House, maintaining accurate records and fulfilling legal obligations.</a:t>
            </a:r>
          </a:p>
        </p:txBody>
      </p:sp>
      <p:pic>
        <p:nvPicPr>
          <p:cNvPr id="4099" name="Picture 3" descr="Private Limited Company in Lucknow | ID: 19495514212">
            <a:extLst>
              <a:ext uri="{FF2B5EF4-FFF2-40B4-BE49-F238E27FC236}">
                <a16:creationId xmlns:a16="http://schemas.microsoft.com/office/drawing/2014/main" id="{94E5991D-CAAA-773B-C1DF-FEB6B738A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485" y="1498766"/>
            <a:ext cx="5530516" cy="49394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956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5" name="Picture 5" descr="What is a Corporation? Formation, Management and Taxation - Financial Poise">
            <a:extLst>
              <a:ext uri="{FF2B5EF4-FFF2-40B4-BE49-F238E27FC236}">
                <a16:creationId xmlns:a16="http://schemas.microsoft.com/office/drawing/2014/main" id="{23F98499-8C76-DC44-7A69-2153F46A5C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1999"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1F7C2BD-248F-08C1-7480-875E41AE6C37}"/>
              </a:ext>
            </a:extLst>
          </p:cNvPr>
          <p:cNvSpPr>
            <a:spLocks noGrp="1"/>
          </p:cNvSpPr>
          <p:nvPr>
            <p:ph type="title"/>
          </p:nvPr>
        </p:nvSpPr>
        <p:spPr>
          <a:xfrm>
            <a:off x="3222458" y="276727"/>
            <a:ext cx="7150768" cy="716130"/>
          </a:xfrm>
        </p:spPr>
        <p:txBody>
          <a:bodyPr/>
          <a:lstStyle/>
          <a:p>
            <a:r>
              <a:rPr lang="en-GB" sz="4400" b="1" u="sng" dirty="0">
                <a:effectLst/>
                <a:latin typeface="Times New Roman" panose="02020603050405020304" pitchFamily="18" charset="0"/>
                <a:ea typeface="Times New Roman" panose="02020603050405020304" pitchFamily="18" charset="0"/>
                <a:cs typeface="Times New Roman" panose="02020603050405020304" pitchFamily="18" charset="0"/>
              </a:rPr>
              <a:t>Management of the company</a:t>
            </a:r>
            <a:endParaRPr lang="en-IN" u="sng"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FDCB3074-4280-46BB-83E7-90E6A4F4FEB2}"/>
              </a:ext>
            </a:extLst>
          </p:cNvPr>
          <p:cNvSpPr>
            <a:spLocks noGrp="1" noChangeArrowheads="1"/>
          </p:cNvSpPr>
          <p:nvPr>
            <p:ph idx="1"/>
          </p:nvPr>
        </p:nvSpPr>
        <p:spPr bwMode="auto">
          <a:xfrm>
            <a:off x="3222458" y="4436005"/>
            <a:ext cx="5775159" cy="2145268"/>
          </a:xfrm>
          <a:prstGeom prst="roundRect">
            <a:avLst/>
          </a:prstGeom>
          <a:solidFill>
            <a:schemeClr val="bg1"/>
          </a:solidFill>
          <a:ln>
            <a:noFill/>
          </a:ln>
          <a:effec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Managed by the founder overseeing strategy, operations, and finances (</a:t>
            </a:r>
            <a:r>
              <a:rPr lang="en-GB" sz="2000" dirty="0">
                <a:effectLst/>
                <a:latin typeface="Times New Roman" panose="02020603050405020304" pitchFamily="18" charset="0"/>
                <a:ea typeface="Times New Roman" panose="02020603050405020304" pitchFamily="18" charset="0"/>
              </a:rPr>
              <a:t>Meier and Schier, 2022</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Employs two trained staff for eco-friendly service delivery at launch.</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Plans to hire more staff and engage external consultants as it grows.</a:t>
            </a:r>
          </a:p>
        </p:txBody>
      </p:sp>
    </p:spTree>
    <p:extLst>
      <p:ext uri="{BB962C8B-B14F-4D97-AF65-F5344CB8AC3E}">
        <p14:creationId xmlns:p14="http://schemas.microsoft.com/office/powerpoint/2010/main" val="789691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89511">
              <a:srgbClr val="92D050"/>
            </a:gs>
            <a:gs pos="74000">
              <a:srgbClr val="92D050"/>
            </a:gs>
            <a:gs pos="83000">
              <a:srgbClr val="92D050"/>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65D1F-9EF5-A2DE-5680-6D568A54FECB}"/>
              </a:ext>
            </a:extLst>
          </p:cNvPr>
          <p:cNvSpPr>
            <a:spLocks noGrp="1"/>
          </p:cNvSpPr>
          <p:nvPr>
            <p:ph type="title"/>
          </p:nvPr>
        </p:nvSpPr>
        <p:spPr>
          <a:xfrm>
            <a:off x="2464467" y="169947"/>
            <a:ext cx="7263063" cy="1009651"/>
          </a:xfrm>
        </p:spPr>
        <p:txBody>
          <a:bodyPr>
            <a:normAutofit/>
          </a:bodyPr>
          <a:lstStyle/>
          <a:p>
            <a:pPr algn="ctr"/>
            <a:r>
              <a:rPr lang="en-GB" sz="2800" b="1" u="sng" dirty="0">
                <a:effectLst/>
                <a:latin typeface="Times New Roman" panose="02020603050405020304" pitchFamily="18" charset="0"/>
                <a:ea typeface="Times New Roman" panose="02020603050405020304" pitchFamily="18" charset="0"/>
              </a:rPr>
              <a:t>Evaluation of the business idea by using the SWOT analysis model</a:t>
            </a:r>
            <a:endParaRPr lang="en-IN" sz="2800" u="sng" dirty="0"/>
          </a:p>
        </p:txBody>
      </p:sp>
      <p:graphicFrame>
        <p:nvGraphicFramePr>
          <p:cNvPr id="4" name="Table 3">
            <a:extLst>
              <a:ext uri="{FF2B5EF4-FFF2-40B4-BE49-F238E27FC236}">
                <a16:creationId xmlns:a16="http://schemas.microsoft.com/office/drawing/2014/main" id="{D273D120-A2B5-0A2A-EC3E-CE390D6C700C}"/>
              </a:ext>
            </a:extLst>
          </p:cNvPr>
          <p:cNvGraphicFramePr>
            <a:graphicFrameLocks noGrp="1"/>
          </p:cNvGraphicFramePr>
          <p:nvPr>
            <p:extLst>
              <p:ext uri="{D42A27DB-BD31-4B8C-83A1-F6EECF244321}">
                <p14:modId xmlns:p14="http://schemas.microsoft.com/office/powerpoint/2010/main" val="1431501627"/>
              </p:ext>
            </p:extLst>
          </p:nvPr>
        </p:nvGraphicFramePr>
        <p:xfrm>
          <a:off x="684796" y="1300134"/>
          <a:ext cx="10822404" cy="5208808"/>
        </p:xfrm>
        <a:graphic>
          <a:graphicData uri="http://schemas.openxmlformats.org/drawingml/2006/table">
            <a:tbl>
              <a:tblPr>
                <a:tableStyleId>{5C22544A-7EE6-4342-B048-85BDC9FD1C3A}</a:tableStyleId>
              </a:tblPr>
              <a:tblGrid>
                <a:gridCol w="5411202">
                  <a:extLst>
                    <a:ext uri="{9D8B030D-6E8A-4147-A177-3AD203B41FA5}">
                      <a16:colId xmlns:a16="http://schemas.microsoft.com/office/drawing/2014/main" val="2527360008"/>
                    </a:ext>
                  </a:extLst>
                </a:gridCol>
                <a:gridCol w="5411202">
                  <a:extLst>
                    <a:ext uri="{9D8B030D-6E8A-4147-A177-3AD203B41FA5}">
                      <a16:colId xmlns:a16="http://schemas.microsoft.com/office/drawing/2014/main" val="841243940"/>
                    </a:ext>
                  </a:extLst>
                </a:gridCol>
              </a:tblGrid>
              <a:tr h="154651">
                <a:tc>
                  <a:txBody>
                    <a:bodyPr/>
                    <a:lstStyle/>
                    <a:p>
                      <a:pPr algn="ctr">
                        <a:lnSpc>
                          <a:spcPct val="150000"/>
                        </a:lnSpc>
                      </a:pPr>
                      <a:r>
                        <a:rPr lang="en-GB" sz="2200" b="1" dirty="0">
                          <a:solidFill>
                            <a:schemeClr val="bg1"/>
                          </a:solidFill>
                          <a:effectLst/>
                          <a:latin typeface="Times New Roman" panose="02020603050405020304" pitchFamily="18" charset="0"/>
                          <a:cs typeface="Times New Roman" panose="02020603050405020304" pitchFamily="18" charset="0"/>
                        </a:rPr>
                        <a:t>Strengths</a:t>
                      </a:r>
                      <a:endParaRPr lang="en-IN" sz="2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lnSpc>
                          <a:spcPct val="150000"/>
                        </a:lnSpc>
                      </a:pPr>
                      <a:r>
                        <a:rPr lang="en-GB" sz="2200" b="1" dirty="0">
                          <a:solidFill>
                            <a:schemeClr val="bg1"/>
                          </a:solidFill>
                          <a:effectLst/>
                          <a:latin typeface="Times New Roman" panose="02020603050405020304" pitchFamily="18" charset="0"/>
                          <a:cs typeface="Times New Roman" panose="02020603050405020304" pitchFamily="18" charset="0"/>
                        </a:rPr>
                        <a:t>Weaknesses</a:t>
                      </a:r>
                      <a:endParaRPr lang="en-IN" sz="2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1315332580"/>
                  </a:ext>
                </a:extLst>
              </a:tr>
              <a:tr h="1743057">
                <a:tc>
                  <a:txBody>
                    <a:bodyPr/>
                    <a:lstStyle/>
                    <a:p>
                      <a:pPr algn="just">
                        <a:lnSpc>
                          <a:spcPct val="150000"/>
                        </a:lnSpc>
                      </a:pPr>
                      <a:r>
                        <a:rPr lang="en-GB" sz="1200" b="1" dirty="0">
                          <a:effectLst/>
                          <a:latin typeface="Times New Roman" panose="02020603050405020304" pitchFamily="18" charset="0"/>
                          <a:cs typeface="Times New Roman" panose="02020603050405020304" pitchFamily="18" charset="0"/>
                        </a:rPr>
                        <a:t>1. Convenience:</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Mobile service at customers’ homes or workplaces provides convenience and saves time.</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2. Eco-Friendly Focus: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The use of biodegradable and waterless products appeals to eco-conscious consumers.</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3. Flexible Pricing: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Offers subscription and pay-per-use services, catering to various customer segments.</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4. Low Overhead: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Operating without a physical storefront reduces overhead costs.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pPr>
                      <a:r>
                        <a:rPr lang="en-GB" sz="1200" b="1" dirty="0">
                          <a:effectLst/>
                          <a:latin typeface="Times New Roman" panose="02020603050405020304" pitchFamily="18" charset="0"/>
                          <a:cs typeface="Times New Roman" panose="02020603050405020304" pitchFamily="18" charset="0"/>
                        </a:rPr>
                        <a:t>1. Weather Dependency: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Service can be disrupted by adverse weather conditions, particularly for exterior washing.</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2. High Initial Costs: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Significant startup costs for mobile units, eco-friendly cleaning equipment, and marketing.</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3. Brand Recognition: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As a new business, it will take time to build brand awareness and customer trust.</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 </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endParaRPr lang="en-IN" sz="1100" dirty="0">
                        <a:effectLst/>
                        <a:latin typeface="Times New Roman" panose="02020603050405020304" pitchFamily="18"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79760231"/>
                  </a:ext>
                </a:extLst>
              </a:tr>
              <a:tr h="154651">
                <a:tc>
                  <a:txBody>
                    <a:bodyPr/>
                    <a:lstStyle/>
                    <a:p>
                      <a:pPr algn="ctr">
                        <a:lnSpc>
                          <a:spcPct val="150000"/>
                        </a:lnSpc>
                      </a:pPr>
                      <a:r>
                        <a:rPr lang="en-GB" sz="2200" b="1" dirty="0">
                          <a:solidFill>
                            <a:schemeClr val="bg1"/>
                          </a:solidFill>
                          <a:effectLst/>
                          <a:latin typeface="Times New Roman" panose="02020603050405020304" pitchFamily="18" charset="0"/>
                          <a:cs typeface="Times New Roman" panose="02020603050405020304" pitchFamily="18" charset="0"/>
                        </a:rPr>
                        <a:t>Opportunities</a:t>
                      </a:r>
                      <a:endParaRPr lang="en-IN" sz="2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tc>
                  <a:txBody>
                    <a:bodyPr/>
                    <a:lstStyle/>
                    <a:p>
                      <a:pPr algn="ctr">
                        <a:lnSpc>
                          <a:spcPct val="150000"/>
                        </a:lnSpc>
                      </a:pPr>
                      <a:r>
                        <a:rPr lang="en-GB" sz="2200" b="1" dirty="0">
                          <a:solidFill>
                            <a:schemeClr val="bg1"/>
                          </a:solidFill>
                          <a:effectLst/>
                          <a:latin typeface="Times New Roman" panose="02020603050405020304" pitchFamily="18" charset="0"/>
                          <a:cs typeface="Times New Roman" panose="02020603050405020304" pitchFamily="18" charset="0"/>
                        </a:rPr>
                        <a:t>Threats</a:t>
                      </a:r>
                      <a:endParaRPr lang="en-IN" sz="22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tx1"/>
                    </a:solidFill>
                  </a:tcPr>
                </a:tc>
                <a:extLst>
                  <a:ext uri="{0D108BD9-81ED-4DB2-BD59-A6C34878D82A}">
                    <a16:rowId xmlns:a16="http://schemas.microsoft.com/office/drawing/2014/main" val="2929451018"/>
                  </a:ext>
                </a:extLst>
              </a:tr>
              <a:tr h="1061392">
                <a:tc>
                  <a:txBody>
                    <a:bodyPr/>
                    <a:lstStyle/>
                    <a:p>
                      <a:pPr algn="just">
                        <a:lnSpc>
                          <a:spcPct val="150000"/>
                        </a:lnSpc>
                      </a:pPr>
                      <a:r>
                        <a:rPr lang="en-GB" sz="1200" b="1" dirty="0">
                          <a:effectLst/>
                          <a:latin typeface="Times New Roman" panose="02020603050405020304" pitchFamily="18" charset="0"/>
                          <a:cs typeface="Times New Roman" panose="02020603050405020304" pitchFamily="18" charset="0"/>
                        </a:rPr>
                        <a:t>1. Eco-Friendly Trend: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Growing demand for sustainable services creates a market opportunity.</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2. Partnerships: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Collaborations with businesses, such as car rental agencies or fleet managers, can expand the customer base.</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just">
                        <a:lnSpc>
                          <a:spcPct val="150000"/>
                        </a:lnSpc>
                      </a:pPr>
                      <a:r>
                        <a:rPr lang="en-GB" sz="1200" b="1" dirty="0">
                          <a:effectLst/>
                          <a:latin typeface="Times New Roman" panose="02020603050405020304" pitchFamily="18" charset="0"/>
                          <a:cs typeface="Times New Roman" panose="02020603050405020304" pitchFamily="18" charset="0"/>
                        </a:rPr>
                        <a:t>1. Competition: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The car wash industry is highly competitive.</a:t>
                      </a:r>
                      <a:endParaRPr lang="en-IN" sz="1100" dirty="0">
                        <a:effectLst/>
                        <a:latin typeface="Times New Roman" panose="02020603050405020304" pitchFamily="18" charset="0"/>
                        <a:cs typeface="Times New Roman" panose="02020603050405020304" pitchFamily="18" charset="0"/>
                      </a:endParaRPr>
                    </a:p>
                    <a:p>
                      <a:pPr algn="just">
                        <a:lnSpc>
                          <a:spcPct val="150000"/>
                        </a:lnSpc>
                      </a:pPr>
                      <a:r>
                        <a:rPr lang="en-GB" sz="1200" b="1" dirty="0">
                          <a:effectLst/>
                          <a:latin typeface="Times New Roman" panose="02020603050405020304" pitchFamily="18" charset="0"/>
                          <a:cs typeface="Times New Roman" panose="02020603050405020304" pitchFamily="18" charset="0"/>
                        </a:rPr>
                        <a:t>2. Economic Downturn: </a:t>
                      </a:r>
                      <a:endParaRPr lang="en-IN" sz="1100" b="1" dirty="0">
                        <a:effectLst/>
                        <a:latin typeface="Times New Roman" panose="02020603050405020304" pitchFamily="18" charset="0"/>
                        <a:cs typeface="Times New Roman" panose="02020603050405020304" pitchFamily="18" charset="0"/>
                      </a:endParaRPr>
                    </a:p>
                    <a:p>
                      <a:pPr algn="just">
                        <a:lnSpc>
                          <a:spcPct val="150000"/>
                        </a:lnSpc>
                      </a:pPr>
                      <a:r>
                        <a:rPr lang="en-GB" sz="1200" dirty="0">
                          <a:effectLst/>
                          <a:latin typeface="Times New Roman" panose="02020603050405020304" pitchFamily="18" charset="0"/>
                          <a:cs typeface="Times New Roman" panose="02020603050405020304" pitchFamily="18" charset="0"/>
                        </a:rPr>
                        <a:t>A decline in disposable income can reduce demand for non-essential services.</a:t>
                      </a:r>
                      <a:endParaRPr lang="en-IN" sz="11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6802" marR="36802" marT="36802" marB="36802">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71052926"/>
                  </a:ext>
                </a:extLst>
              </a:tr>
            </a:tbl>
          </a:graphicData>
        </a:graphic>
      </p:graphicFrame>
    </p:spTree>
    <p:extLst>
      <p:ext uri="{BB962C8B-B14F-4D97-AF65-F5344CB8AC3E}">
        <p14:creationId xmlns:p14="http://schemas.microsoft.com/office/powerpoint/2010/main" val="1053709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rgbClr val="FFC000"/>
            </a:gs>
            <a:gs pos="83000">
              <a:srgbClr val="FFC000"/>
            </a:gs>
            <a:gs pos="100000">
              <a:schemeClr val="bg1"/>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B437B-2DF2-B169-FA35-FE472D5031EF}"/>
              </a:ext>
            </a:extLst>
          </p:cNvPr>
          <p:cNvSpPr>
            <a:spLocks noGrp="1"/>
          </p:cNvSpPr>
          <p:nvPr>
            <p:ph type="title"/>
          </p:nvPr>
        </p:nvSpPr>
        <p:spPr>
          <a:xfrm>
            <a:off x="733928" y="232735"/>
            <a:ext cx="10515600" cy="824414"/>
          </a:xfrm>
        </p:spPr>
        <p:txBody>
          <a:bodyPr>
            <a:normAutofit/>
          </a:bodyPr>
          <a:lstStyle/>
          <a:p>
            <a:pPr algn="ctr"/>
            <a:r>
              <a:rPr lang="en-GB" sz="4000" b="1" u="sng" dirty="0">
                <a:effectLst/>
                <a:latin typeface="Times New Roman" panose="02020603050405020304" pitchFamily="18" charset="0"/>
                <a:ea typeface="Arial" panose="020B0604020202020204" pitchFamily="34" charset="0"/>
                <a:cs typeface="Times New Roman" panose="02020603050405020304" pitchFamily="18" charset="0"/>
              </a:rPr>
              <a:t>A cash flow forecast</a:t>
            </a:r>
            <a:endParaRPr lang="en-IN" sz="8000" b="1" u="sng"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2198788C-58A0-C865-245F-FEAD5CB28A73}"/>
              </a:ext>
            </a:extLst>
          </p:cNvPr>
          <p:cNvGraphicFramePr>
            <a:graphicFrameLocks noGrp="1"/>
          </p:cNvGraphicFramePr>
          <p:nvPr>
            <p:extLst>
              <p:ext uri="{D42A27DB-BD31-4B8C-83A1-F6EECF244321}">
                <p14:modId xmlns:p14="http://schemas.microsoft.com/office/powerpoint/2010/main" val="3084455127"/>
              </p:ext>
            </p:extLst>
          </p:nvPr>
        </p:nvGraphicFramePr>
        <p:xfrm>
          <a:off x="537410" y="1365890"/>
          <a:ext cx="11117179" cy="5163122"/>
        </p:xfrm>
        <a:graphic>
          <a:graphicData uri="http://schemas.openxmlformats.org/drawingml/2006/table">
            <a:tbl>
              <a:tblPr>
                <a:tableStyleId>{5C22544A-7EE6-4342-B048-85BDC9FD1C3A}</a:tableStyleId>
              </a:tblPr>
              <a:tblGrid>
                <a:gridCol w="1352839">
                  <a:extLst>
                    <a:ext uri="{9D8B030D-6E8A-4147-A177-3AD203B41FA5}">
                      <a16:colId xmlns:a16="http://schemas.microsoft.com/office/drawing/2014/main" val="3501711532"/>
                    </a:ext>
                  </a:extLst>
                </a:gridCol>
                <a:gridCol w="1726162">
                  <a:extLst>
                    <a:ext uri="{9D8B030D-6E8A-4147-A177-3AD203B41FA5}">
                      <a16:colId xmlns:a16="http://schemas.microsoft.com/office/drawing/2014/main" val="2517644582"/>
                    </a:ext>
                  </a:extLst>
                </a:gridCol>
                <a:gridCol w="1726162">
                  <a:extLst>
                    <a:ext uri="{9D8B030D-6E8A-4147-A177-3AD203B41FA5}">
                      <a16:colId xmlns:a16="http://schemas.microsoft.com/office/drawing/2014/main" val="2822024633"/>
                    </a:ext>
                  </a:extLst>
                </a:gridCol>
                <a:gridCol w="1269056">
                  <a:extLst>
                    <a:ext uri="{9D8B030D-6E8A-4147-A177-3AD203B41FA5}">
                      <a16:colId xmlns:a16="http://schemas.microsoft.com/office/drawing/2014/main" val="1956040007"/>
                    </a:ext>
                  </a:extLst>
                </a:gridCol>
                <a:gridCol w="1861693">
                  <a:extLst>
                    <a:ext uri="{9D8B030D-6E8A-4147-A177-3AD203B41FA5}">
                      <a16:colId xmlns:a16="http://schemas.microsoft.com/office/drawing/2014/main" val="66375773"/>
                    </a:ext>
                  </a:extLst>
                </a:gridCol>
                <a:gridCol w="1269056">
                  <a:extLst>
                    <a:ext uri="{9D8B030D-6E8A-4147-A177-3AD203B41FA5}">
                      <a16:colId xmlns:a16="http://schemas.microsoft.com/office/drawing/2014/main" val="2411443899"/>
                    </a:ext>
                  </a:extLst>
                </a:gridCol>
                <a:gridCol w="1912211">
                  <a:extLst>
                    <a:ext uri="{9D8B030D-6E8A-4147-A177-3AD203B41FA5}">
                      <a16:colId xmlns:a16="http://schemas.microsoft.com/office/drawing/2014/main" val="280362693"/>
                    </a:ext>
                  </a:extLst>
                </a:gridCol>
              </a:tblGrid>
              <a:tr h="492653">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Month</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Revenue</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Operating Costs</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Fixed Costs</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Startup Investment</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Net Cash Flow</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tc>
                  <a:txBody>
                    <a:bodyPr/>
                    <a:lstStyle/>
                    <a:p>
                      <a:pPr algn="ctr">
                        <a:lnSpc>
                          <a:spcPct val="150000"/>
                        </a:lnSpc>
                        <a:spcBef>
                          <a:spcPts val="1200"/>
                        </a:spcBef>
                      </a:pPr>
                      <a:r>
                        <a:rPr lang="en-GB" sz="1900" b="1" dirty="0">
                          <a:solidFill>
                            <a:schemeClr val="bg1"/>
                          </a:solidFill>
                          <a:effectLst/>
                          <a:latin typeface="Times New Roman" panose="02020603050405020304" pitchFamily="18" charset="0"/>
                          <a:cs typeface="Times New Roman" panose="02020603050405020304" pitchFamily="18" charset="0"/>
                        </a:rPr>
                        <a:t>Cumulative Cash Flow</a:t>
                      </a:r>
                      <a:endParaRPr lang="en-IN" sz="1900" b="1" dirty="0">
                        <a:solidFill>
                          <a:schemeClr val="bg1"/>
                        </a:solidFill>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50000"/>
                      </a:schemeClr>
                    </a:solidFill>
                  </a:tcPr>
                </a:tc>
                <a:extLst>
                  <a:ext uri="{0D108BD9-81ED-4DB2-BD59-A6C34878D82A}">
                    <a16:rowId xmlns:a16="http://schemas.microsoft.com/office/drawing/2014/main" val="3915043227"/>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£1,200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£15,000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£15,800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32416748"/>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£15,800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38671543"/>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£16,000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63744872"/>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4</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£16,500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24691393"/>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5</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£4,000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£2,200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£17,300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423593045"/>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6</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£4,500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£18,300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72552426"/>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7</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£5,000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£1,200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£19,500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13107676"/>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8</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£5,500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8655470"/>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9</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£6,000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£3,200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£22,800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25154470"/>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£6,500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£3,400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£2,100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£24,900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828652992"/>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11</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£7,000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£3,600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£2,400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£27,300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43466962"/>
                  </a:ext>
                </a:extLst>
              </a:tr>
              <a:tr h="321557">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12</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£7,500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£3,800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£1,000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£2,700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1200"/>
                        </a:spcBef>
                      </a:pPr>
                      <a:r>
                        <a:rPr lang="en-GB" sz="1800" dirty="0">
                          <a:effectLst/>
                          <a:latin typeface="Times New Roman" panose="02020603050405020304" pitchFamily="18" charset="0"/>
                          <a:cs typeface="Times New Roman" panose="02020603050405020304" pitchFamily="18" charset="0"/>
                        </a:rPr>
                        <a:t>£30,000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txBody>
                  <a:tcPr marL="39605" marR="3960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9255827"/>
                  </a:ext>
                </a:extLst>
              </a:tr>
            </a:tbl>
          </a:graphicData>
        </a:graphic>
      </p:graphicFrame>
    </p:spTree>
    <p:extLst>
      <p:ext uri="{BB962C8B-B14F-4D97-AF65-F5344CB8AC3E}">
        <p14:creationId xmlns:p14="http://schemas.microsoft.com/office/powerpoint/2010/main" val="1579251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620C-78CB-CBA2-820A-C1EA1347EC5A}"/>
              </a:ext>
            </a:extLst>
          </p:cNvPr>
          <p:cNvSpPr>
            <a:spLocks noGrp="1"/>
          </p:cNvSpPr>
          <p:nvPr>
            <p:ph type="title"/>
          </p:nvPr>
        </p:nvSpPr>
        <p:spPr>
          <a:xfrm>
            <a:off x="817145" y="336886"/>
            <a:ext cx="4084720" cy="740193"/>
          </a:xfrm>
        </p:spPr>
        <p:txBody>
          <a:bodyPr/>
          <a:lstStyle/>
          <a:p>
            <a:pPr algn="ctr"/>
            <a:r>
              <a:rPr lang="en-US" b="1" u="sng" dirty="0">
                <a:solidFill>
                  <a:schemeClr val="bg1"/>
                </a:solidFill>
                <a:latin typeface="Times New Roman" panose="02020603050405020304" pitchFamily="18" charset="0"/>
                <a:cs typeface="Times New Roman" panose="02020603050405020304" pitchFamily="18" charset="0"/>
              </a:rPr>
              <a:t>Conclusion</a:t>
            </a:r>
            <a:endParaRPr lang="en-IN" b="1" u="sng" dirty="0">
              <a:solidFill>
                <a:schemeClr val="bg1"/>
              </a:solidFill>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3E73EDC5-DF9F-0301-A09A-7A9334BFE5ED}"/>
              </a:ext>
            </a:extLst>
          </p:cNvPr>
          <p:cNvSpPr>
            <a:spLocks noGrp="1" noChangeArrowheads="1"/>
          </p:cNvSpPr>
          <p:nvPr>
            <p:ph idx="1"/>
          </p:nvPr>
        </p:nvSpPr>
        <p:spPr bwMode="auto">
          <a:xfrm>
            <a:off x="278731" y="1604803"/>
            <a:ext cx="5161548"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EcoAutoClean offers convenience, eco-friendliness, and flexible pricing, appealing to eco-conscious consumers.</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Operating as a private limited company ensures limited liability and long-term scalability.</a:t>
            </a:r>
          </a:p>
          <a:p>
            <a:pPr marR="0" lvl="0" algn="just"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Cash flow projections show profitability within months, positioning it for success in the competitive market.</a:t>
            </a:r>
          </a:p>
        </p:txBody>
      </p:sp>
      <p:pic>
        <p:nvPicPr>
          <p:cNvPr id="8195" name="Picture 3" descr="Ultimate Car Wash Guide: Techniques for Perfect Shine">
            <a:extLst>
              <a:ext uri="{FF2B5EF4-FFF2-40B4-BE49-F238E27FC236}">
                <a16:creationId xmlns:a16="http://schemas.microsoft.com/office/drawing/2014/main" id="{7EE52DF8-2A6F-1FE9-2D6A-466C753C6D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7188" y="0"/>
            <a:ext cx="640481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443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4" name="Picture 8" descr="The New Statesman's 15 best books from the academic presses - New Statesman">
            <a:extLst>
              <a:ext uri="{FF2B5EF4-FFF2-40B4-BE49-F238E27FC236}">
                <a16:creationId xmlns:a16="http://schemas.microsoft.com/office/drawing/2014/main" id="{CA1E5BD0-0F84-D279-9BC3-95A10CB96A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F89CF6E-D72A-4545-CED4-4BCB43FC443F}"/>
              </a:ext>
            </a:extLst>
          </p:cNvPr>
          <p:cNvSpPr>
            <a:spLocks noGrp="1"/>
          </p:cNvSpPr>
          <p:nvPr>
            <p:ph type="title"/>
          </p:nvPr>
        </p:nvSpPr>
        <p:spPr>
          <a:xfrm>
            <a:off x="3866147" y="316956"/>
            <a:ext cx="4459705" cy="728162"/>
          </a:xfrm>
          <a:solidFill>
            <a:schemeClr val="bg1"/>
          </a:solidFill>
        </p:spPr>
        <p:txBody>
          <a:bodyPr/>
          <a:lstStyle/>
          <a:p>
            <a:pPr algn="ctr"/>
            <a:r>
              <a:rPr lang="en-US" b="1" u="sng" dirty="0">
                <a:latin typeface="Times New Roman" panose="02020603050405020304" pitchFamily="18" charset="0"/>
                <a:cs typeface="Times New Roman" panose="02020603050405020304" pitchFamily="18" charset="0"/>
              </a:rPr>
              <a:t>References</a:t>
            </a:r>
            <a:endParaRPr lang="en-IN" b="1" u="sng"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DE91A9-936A-78AA-03F9-EFE525677C5A}"/>
              </a:ext>
            </a:extLst>
          </p:cNvPr>
          <p:cNvSpPr>
            <a:spLocks noGrp="1"/>
          </p:cNvSpPr>
          <p:nvPr>
            <p:ph idx="1"/>
          </p:nvPr>
        </p:nvSpPr>
        <p:spPr>
          <a:xfrm>
            <a:off x="838199" y="1897814"/>
            <a:ext cx="10515600" cy="4351338"/>
          </a:xfrm>
          <a:prstGeom prst="roundRect">
            <a:avLst/>
          </a:prstGeom>
          <a:solidFill>
            <a:schemeClr val="accent2">
              <a:lumMod val="40000"/>
              <a:lumOff val="60000"/>
            </a:schemeClr>
          </a:solidFill>
        </p:spPr>
        <p:style>
          <a:lnRef idx="2">
            <a:schemeClr val="accent1"/>
          </a:lnRef>
          <a:fillRef idx="1">
            <a:schemeClr val="lt1"/>
          </a:fillRef>
          <a:effectRef idx="0">
            <a:schemeClr val="accent1"/>
          </a:effectRef>
          <a:fontRef idx="minor">
            <a:schemeClr val="dk1"/>
          </a:fontRef>
        </p:style>
        <p:txBody>
          <a:bodyPr>
            <a:normAutofit/>
          </a:bodyPr>
          <a:lstStyle/>
          <a:p>
            <a:pPr algn="just">
              <a:lnSpc>
                <a:spcPct val="110000"/>
              </a:lnSpc>
              <a:buFont typeface="Wingdings" panose="05000000000000000000" pitchFamily="2" charset="2"/>
              <a:buChar char="v"/>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Achmadi, D.K., Rahayu, S.P. and Kurniawan, Y.I. (2022) Implementation Of User Interface And User Experience Car Wash Service Provider Android Based Application “Spotless” Using Design Thinking Method.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Jurnal Teknik Informatika (Jutif)</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3</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(6), pp.1825-1836.</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10000"/>
              </a:lnSpc>
              <a:buFont typeface="Wingdings" panose="05000000000000000000" pitchFamily="2" charset="2"/>
              <a:buChar char="v"/>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Benzaghta, M.A., Elwalda, A., Mousa, M.M., Erkan, I. and Rahman, M. (2021) SWOT analysis applications: An integrative literature review.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Global Business Insights</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6</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(1), pp.54-72.</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10000"/>
              </a:lnSpc>
              <a:buFont typeface="Wingdings" panose="05000000000000000000" pitchFamily="2" charset="2"/>
              <a:buChar char="v"/>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Chen, X., Lu, M., Shan, Y. and Zhang, Y. (2021) Australian evidence on analysts’ cash flow forecasts: issuance, accuracy and usefulness.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Accounting &amp; Finance</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61</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(1), pp.3-50.</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10000"/>
              </a:lnSpc>
              <a:buFont typeface="Wingdings" panose="05000000000000000000" pitchFamily="2" charset="2"/>
              <a:buChar char="v"/>
            </a:pPr>
            <a:r>
              <a:rPr lang="en-GB" sz="1800" dirty="0">
                <a:effectLst/>
                <a:latin typeface="Times New Roman" panose="02020603050405020304" pitchFamily="18" charset="0"/>
                <a:ea typeface="Arial" panose="020B0604020202020204" pitchFamily="34" charset="0"/>
                <a:cs typeface="Times New Roman" panose="02020603050405020304" pitchFamily="18" charset="0"/>
              </a:rPr>
              <a:t>Legislation (2024</a:t>
            </a:r>
            <a:r>
              <a:rPr lang="en-GB" sz="1800" dirty="0">
                <a:latin typeface="Times New Roman" panose="02020603050405020304" pitchFamily="18" charset="0"/>
                <a:ea typeface="Arial" panose="020B0604020202020204" pitchFamily="34" charset="0"/>
                <a:cs typeface="Times New Roman" panose="02020603050405020304" pitchFamily="18" charset="0"/>
              </a:rPr>
              <a:t>).</a:t>
            </a:r>
            <a:r>
              <a:rPr lang="en-GB" sz="18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1800" i="1" dirty="0">
                <a:effectLst/>
                <a:latin typeface="Times New Roman" panose="02020603050405020304" pitchFamily="18" charset="0"/>
                <a:ea typeface="Arial" panose="020B0604020202020204" pitchFamily="34" charset="0"/>
                <a:cs typeface="Times New Roman" panose="02020603050405020304" pitchFamily="18" charset="0"/>
              </a:rPr>
              <a:t>Companies Act 2006, UK Public General Acts.</a:t>
            </a:r>
            <a:r>
              <a:rPr lang="en-GB" sz="1800" dirty="0">
                <a:effectLst/>
                <a:latin typeface="Times New Roman" panose="02020603050405020304" pitchFamily="18" charset="0"/>
                <a:ea typeface="Arial" panose="020B0604020202020204" pitchFamily="34" charset="0"/>
                <a:cs typeface="Times New Roman" panose="02020603050405020304" pitchFamily="18" charset="0"/>
              </a:rPr>
              <a:t> Available at:</a:t>
            </a:r>
            <a:r>
              <a:rPr lang="en-GB" sz="1800" u="none" strike="noStrike" dirty="0">
                <a:solidFill>
                  <a:srgbClr val="0000FF"/>
                </a:solidFill>
                <a:effectLst/>
                <a:latin typeface="Times New Roman" panose="02020603050405020304" pitchFamily="18" charset="0"/>
                <a:ea typeface="Arial" panose="020B0604020202020204" pitchFamily="34" charset="0"/>
                <a:cs typeface="Times New Roman" panose="02020603050405020304" pitchFamily="18" charset="0"/>
                <a:hlinkClick r:id="rId3"/>
              </a:rPr>
              <a:t> </a:t>
            </a:r>
            <a:r>
              <a:rPr lang="en-GB" sz="1800" u="sng" dirty="0">
                <a:solidFill>
                  <a:srgbClr val="1155CC"/>
                </a:solidFill>
                <a:effectLst/>
                <a:latin typeface="Times New Roman" panose="02020603050405020304" pitchFamily="18" charset="0"/>
                <a:ea typeface="Arial" panose="020B0604020202020204" pitchFamily="34" charset="0"/>
                <a:cs typeface="Times New Roman" panose="02020603050405020304" pitchFamily="18" charset="0"/>
                <a:hlinkClick r:id="rId3"/>
              </a:rPr>
              <a:t>https://www.legislation.gov.uk/ukpga/2006/46/contents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(Accessed: 3rd December 2024).</a:t>
            </a:r>
            <a:endParaRPr lang="en-IN" sz="18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10000"/>
              </a:lnSpc>
              <a:buFont typeface="Wingdings" panose="05000000000000000000" pitchFamily="2" charset="2"/>
              <a:buChar char="v"/>
            </a:pP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Meier, O. and Schier, G. (2022) Lone founders, family founders, and corporate social responsibility.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Journal of Business Research</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148</a:t>
            </a:r>
            <a:r>
              <a:rPr lang="en-GB" sz="18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pp.149-160.</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4091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Thank You Letter Danger: 5 Things You Should Never Include!">
            <a:extLst>
              <a:ext uri="{FF2B5EF4-FFF2-40B4-BE49-F238E27FC236}">
                <a16:creationId xmlns:a16="http://schemas.microsoft.com/office/drawing/2014/main" id="{803B534A-B6F7-9FB9-5DD1-95267462F1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397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1788</Words>
  <Application>Microsoft Office PowerPoint</Application>
  <PresentationFormat>Widescreen</PresentationFormat>
  <Paragraphs>161</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Times New Roman</vt:lpstr>
      <vt:lpstr>Wingdings</vt:lpstr>
      <vt:lpstr>Office Theme</vt:lpstr>
      <vt:lpstr>LCBB5001 ENTREPRENEURSHIP COMPONENT 2</vt:lpstr>
      <vt:lpstr>Introduction</vt:lpstr>
      <vt:lpstr>Overview of the business idea, product and/or service</vt:lpstr>
      <vt:lpstr>Ownership, Legal format</vt:lpstr>
      <vt:lpstr>Management of the company</vt:lpstr>
      <vt:lpstr>Evaluation of the business idea by using the SWOT analysis model</vt:lpstr>
      <vt:lpstr>A cash flow forecast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2024-12-03T20:34:34Z</dcterms:created>
  <dcterms:modified xsi:type="dcterms:W3CDTF">2024-12-03T22:41:19Z</dcterms:modified>
</cp:coreProperties>
</file>