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5143500" type="screen16x9"/>
  <p:notesSz cx="6858000" cy="9144000"/>
  <p:embeddedFontLst>
    <p:embeddedFont>
      <p:font typeface="Playfair Display" panose="020B0604020202020204" charset="0"/>
      <p:regular r:id="rId21"/>
      <p:bold r:id="rId22"/>
      <p:italic r:id="rId23"/>
      <p:boldItalic r:id="rId24"/>
    </p:embeddedFont>
    <p:embeddedFont>
      <p:font typeface="Lato" panose="020B0604020202020204" charset="0"/>
      <p:regular r:id="rId25"/>
      <p:bold r:id="rId26"/>
      <p:italic r:id="rId27"/>
      <p:boldItalic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10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 name="Google Shape;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13332c47b24_0_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13332c47b24_0_1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16623bbec84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16623bbec84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g13332c47b24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 name="Google Shape;74;g13332c47b24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16623bbec84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16623bbec84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16623bbec84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16623bbec84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16623bbec84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16623bbec84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16623bbec84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16623bbec84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13582e7aeac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13582e7aea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16623bbec84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16623bbec84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16623bbec8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16623bbec84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16623bbec84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16623bbec84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g16623bbec84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4" name="Google Shape;134;g16623bbec84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13332c47b24_0_1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13332c47b24_0_1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16623bbec84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16623bbec84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16623bbec84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16623bbec84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13332c47b24_0_1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13332c47b24_0_1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16623bbec84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 name="Google Shape;167;g16623bbec84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2749050" y="748800"/>
            <a:ext cx="3645900" cy="36459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2992950" y="992700"/>
            <a:ext cx="3158100" cy="3158100"/>
          </a:xfrm>
          <a:prstGeom prst="rect">
            <a:avLst/>
          </a:prstGeom>
          <a:noFill/>
          <a:ln w="28575" cap="flat" cmpd="sng">
            <a:solidFill>
              <a:schemeClr val="lt1"/>
            </a:solidFill>
            <a:prstDash val="solid"/>
            <a:miter lim="8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096250" y="1627200"/>
            <a:ext cx="2951400" cy="1584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3200"/>
              <a:buFont typeface="Lato"/>
              <a:buNone/>
              <a:defRPr>
                <a:solidFill>
                  <a:schemeClr val="lt1"/>
                </a:solidFill>
                <a:latin typeface="Lato"/>
                <a:ea typeface="Lato"/>
                <a:cs typeface="Lato"/>
                <a:sym typeface="Lato"/>
              </a:defRPr>
            </a:lvl1pPr>
            <a:lvl2pPr lvl="1" algn="ctr">
              <a:spcBef>
                <a:spcPts val="0"/>
              </a:spcBef>
              <a:spcAft>
                <a:spcPts val="0"/>
              </a:spcAft>
              <a:buClr>
                <a:schemeClr val="lt1"/>
              </a:buClr>
              <a:buSzPts val="3200"/>
              <a:buFont typeface="Lato"/>
              <a:buNone/>
              <a:defRPr>
                <a:solidFill>
                  <a:schemeClr val="lt1"/>
                </a:solidFill>
                <a:latin typeface="Lato"/>
                <a:ea typeface="Lato"/>
                <a:cs typeface="Lato"/>
                <a:sym typeface="Lato"/>
              </a:defRPr>
            </a:lvl2pPr>
            <a:lvl3pPr lvl="2" algn="ctr">
              <a:spcBef>
                <a:spcPts val="0"/>
              </a:spcBef>
              <a:spcAft>
                <a:spcPts val="0"/>
              </a:spcAft>
              <a:buClr>
                <a:schemeClr val="lt1"/>
              </a:buClr>
              <a:buSzPts val="3200"/>
              <a:buFont typeface="Lato"/>
              <a:buNone/>
              <a:defRPr>
                <a:solidFill>
                  <a:schemeClr val="lt1"/>
                </a:solidFill>
                <a:latin typeface="Lato"/>
                <a:ea typeface="Lato"/>
                <a:cs typeface="Lato"/>
                <a:sym typeface="Lato"/>
              </a:defRPr>
            </a:lvl3pPr>
            <a:lvl4pPr lvl="3" algn="ctr">
              <a:spcBef>
                <a:spcPts val="0"/>
              </a:spcBef>
              <a:spcAft>
                <a:spcPts val="0"/>
              </a:spcAft>
              <a:buClr>
                <a:schemeClr val="lt1"/>
              </a:buClr>
              <a:buSzPts val="3200"/>
              <a:buFont typeface="Lato"/>
              <a:buNone/>
              <a:defRPr>
                <a:solidFill>
                  <a:schemeClr val="lt1"/>
                </a:solidFill>
                <a:latin typeface="Lato"/>
                <a:ea typeface="Lato"/>
                <a:cs typeface="Lato"/>
                <a:sym typeface="Lato"/>
              </a:defRPr>
            </a:lvl4pPr>
            <a:lvl5pPr lvl="4" algn="ctr">
              <a:spcBef>
                <a:spcPts val="0"/>
              </a:spcBef>
              <a:spcAft>
                <a:spcPts val="0"/>
              </a:spcAft>
              <a:buClr>
                <a:schemeClr val="lt1"/>
              </a:buClr>
              <a:buSzPts val="3200"/>
              <a:buFont typeface="Lato"/>
              <a:buNone/>
              <a:defRPr>
                <a:solidFill>
                  <a:schemeClr val="lt1"/>
                </a:solidFill>
                <a:latin typeface="Lato"/>
                <a:ea typeface="Lato"/>
                <a:cs typeface="Lato"/>
                <a:sym typeface="Lato"/>
              </a:defRPr>
            </a:lvl5pPr>
            <a:lvl6pPr lvl="5" algn="ctr">
              <a:spcBef>
                <a:spcPts val="0"/>
              </a:spcBef>
              <a:spcAft>
                <a:spcPts val="0"/>
              </a:spcAft>
              <a:buClr>
                <a:schemeClr val="lt1"/>
              </a:buClr>
              <a:buSzPts val="3200"/>
              <a:buFont typeface="Lato"/>
              <a:buNone/>
              <a:defRPr>
                <a:solidFill>
                  <a:schemeClr val="lt1"/>
                </a:solidFill>
                <a:latin typeface="Lato"/>
                <a:ea typeface="Lato"/>
                <a:cs typeface="Lato"/>
                <a:sym typeface="Lato"/>
              </a:defRPr>
            </a:lvl6pPr>
            <a:lvl7pPr lvl="6" algn="ctr">
              <a:spcBef>
                <a:spcPts val="0"/>
              </a:spcBef>
              <a:spcAft>
                <a:spcPts val="0"/>
              </a:spcAft>
              <a:buClr>
                <a:schemeClr val="lt1"/>
              </a:buClr>
              <a:buSzPts val="3200"/>
              <a:buFont typeface="Lato"/>
              <a:buNone/>
              <a:defRPr>
                <a:solidFill>
                  <a:schemeClr val="lt1"/>
                </a:solidFill>
                <a:latin typeface="Lato"/>
                <a:ea typeface="Lato"/>
                <a:cs typeface="Lato"/>
                <a:sym typeface="Lato"/>
              </a:defRPr>
            </a:lvl7pPr>
            <a:lvl8pPr lvl="7" algn="ctr">
              <a:spcBef>
                <a:spcPts val="0"/>
              </a:spcBef>
              <a:spcAft>
                <a:spcPts val="0"/>
              </a:spcAft>
              <a:buClr>
                <a:schemeClr val="lt1"/>
              </a:buClr>
              <a:buSzPts val="3200"/>
              <a:buFont typeface="Lato"/>
              <a:buNone/>
              <a:defRPr>
                <a:solidFill>
                  <a:schemeClr val="lt1"/>
                </a:solidFill>
                <a:latin typeface="Lato"/>
                <a:ea typeface="Lato"/>
                <a:cs typeface="Lato"/>
                <a:sym typeface="Lato"/>
              </a:defRPr>
            </a:lvl8pPr>
            <a:lvl9pPr lvl="8" algn="ctr">
              <a:spcBef>
                <a:spcPts val="0"/>
              </a:spcBef>
              <a:spcAft>
                <a:spcPts val="0"/>
              </a:spcAft>
              <a:buClr>
                <a:schemeClr val="lt1"/>
              </a:buClr>
              <a:buSzPts val="3200"/>
              <a:buFont typeface="Lato"/>
              <a:buNone/>
              <a:defRPr>
                <a:solidFill>
                  <a:schemeClr val="lt1"/>
                </a:solidFill>
                <a:latin typeface="Lato"/>
                <a:ea typeface="Lato"/>
                <a:cs typeface="Lato"/>
                <a:sym typeface="Lato"/>
              </a:defRPr>
            </a:lvl9pPr>
          </a:lstStyle>
          <a:p>
            <a:endParaRPr/>
          </a:p>
        </p:txBody>
      </p:sp>
      <p:sp>
        <p:nvSpPr>
          <p:cNvPr id="13" name="Google Shape;13;p2"/>
          <p:cNvSpPr txBox="1">
            <a:spLocks noGrp="1"/>
          </p:cNvSpPr>
          <p:nvPr>
            <p:ph type="subTitle" idx="1"/>
          </p:nvPr>
        </p:nvSpPr>
        <p:spPr>
          <a:xfrm>
            <a:off x="3096363" y="3266930"/>
            <a:ext cx="2951400" cy="701400"/>
          </a:xfrm>
          <a:prstGeom prst="rect">
            <a:avLst/>
          </a:prstGeom>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800"/>
              <a:buFont typeface="Playfair Display"/>
              <a:buNone/>
              <a:defRPr b="1">
                <a:solidFill>
                  <a:schemeClr val="lt1"/>
                </a:solidFill>
                <a:latin typeface="Playfair Display"/>
                <a:ea typeface="Playfair Display"/>
                <a:cs typeface="Playfair Display"/>
                <a:sym typeface="Playfair Display"/>
              </a:defRPr>
            </a:lvl1pPr>
            <a:lvl2pPr lvl="1"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2pPr>
            <a:lvl3pPr lvl="2"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3pPr>
            <a:lvl4pPr lvl="3"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4pPr>
            <a:lvl5pPr lvl="4"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5pPr>
            <a:lvl6pPr lvl="5"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6pPr>
            <a:lvl7pPr lvl="6"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7pPr>
            <a:lvl8pPr lvl="7"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8pPr>
            <a:lvl9pPr lvl="8" algn="ctr">
              <a:lnSpc>
                <a:spcPct val="100000"/>
              </a:lnSpc>
              <a:spcBef>
                <a:spcPts val="0"/>
              </a:spcBef>
              <a:spcAft>
                <a:spcPts val="0"/>
              </a:spcAft>
              <a:buClr>
                <a:schemeClr val="lt1"/>
              </a:buClr>
              <a:buSzPts val="1800"/>
              <a:buFont typeface="Playfair Display"/>
              <a:buNone/>
              <a:defRPr sz="1800" b="1">
                <a:solidFill>
                  <a:schemeClr val="lt1"/>
                </a:solidFill>
                <a:latin typeface="Playfair Display"/>
                <a:ea typeface="Playfair Display"/>
                <a:cs typeface="Playfair Display"/>
                <a:sym typeface="Playfair Display"/>
              </a:defRPr>
            </a:lvl9pPr>
          </a:lstStyle>
          <a:p>
            <a:endParaRPr/>
          </a:p>
        </p:txBody>
      </p:sp>
      <p:sp>
        <p:nvSpPr>
          <p:cNvPr id="14" name="Google Shape;14;p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5"/>
        <p:cNvGrpSpPr/>
        <p:nvPr/>
      </p:nvGrpSpPr>
      <p:grpSpPr>
        <a:xfrm>
          <a:off x="0" y="0"/>
          <a:ext cx="0" cy="0"/>
          <a:chOff x="0" y="0"/>
          <a:chExt cx="0" cy="0"/>
        </a:xfrm>
      </p:grpSpPr>
      <p:sp>
        <p:nvSpPr>
          <p:cNvPr id="16" name="Google Shape;16;p3"/>
          <p:cNvSpPr txBox="1">
            <a:spLocks noGrp="1"/>
          </p:cNvSpPr>
          <p:nvPr>
            <p:ph type="title"/>
          </p:nvPr>
        </p:nvSpPr>
        <p:spPr>
          <a:xfrm>
            <a:off x="509550" y="1423875"/>
            <a:ext cx="8124900" cy="17982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lgn="ctr">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17" name="Google Shape;17;p3"/>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1" name="Google Shape;21;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391350"/>
            <a:ext cx="8520600" cy="6261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6"/>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91378"/>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Font typeface="Lato"/>
              <a:buNone/>
              <a:defRPr sz="4800" b="0">
                <a:solidFill>
                  <a:schemeClr val="lt1"/>
                </a:solidFill>
                <a:latin typeface="Lato"/>
                <a:ea typeface="Lato"/>
                <a:cs typeface="Lato"/>
                <a:sym typeface="Lato"/>
              </a:defRPr>
            </a:lvl1pPr>
            <a:lvl2pPr lvl="1">
              <a:spcBef>
                <a:spcPts val="0"/>
              </a:spcBef>
              <a:spcAft>
                <a:spcPts val="0"/>
              </a:spcAft>
              <a:buClr>
                <a:schemeClr val="lt1"/>
              </a:buClr>
              <a:buSzPts val="4800"/>
              <a:buFont typeface="Lato"/>
              <a:buNone/>
              <a:defRPr sz="4800" b="0">
                <a:solidFill>
                  <a:schemeClr val="lt1"/>
                </a:solidFill>
                <a:latin typeface="Lato"/>
                <a:ea typeface="Lato"/>
                <a:cs typeface="Lato"/>
                <a:sym typeface="Lato"/>
              </a:defRPr>
            </a:lvl2pPr>
            <a:lvl3pPr lvl="2">
              <a:spcBef>
                <a:spcPts val="0"/>
              </a:spcBef>
              <a:spcAft>
                <a:spcPts val="0"/>
              </a:spcAft>
              <a:buClr>
                <a:schemeClr val="lt1"/>
              </a:buClr>
              <a:buSzPts val="4800"/>
              <a:buFont typeface="Lato"/>
              <a:buNone/>
              <a:defRPr sz="4800" b="0">
                <a:solidFill>
                  <a:schemeClr val="lt1"/>
                </a:solidFill>
                <a:latin typeface="Lato"/>
                <a:ea typeface="Lato"/>
                <a:cs typeface="Lato"/>
                <a:sym typeface="Lato"/>
              </a:defRPr>
            </a:lvl3pPr>
            <a:lvl4pPr lvl="3">
              <a:spcBef>
                <a:spcPts val="0"/>
              </a:spcBef>
              <a:spcAft>
                <a:spcPts val="0"/>
              </a:spcAft>
              <a:buClr>
                <a:schemeClr val="lt1"/>
              </a:buClr>
              <a:buSzPts val="4800"/>
              <a:buFont typeface="Lato"/>
              <a:buNone/>
              <a:defRPr sz="4800" b="0">
                <a:solidFill>
                  <a:schemeClr val="lt1"/>
                </a:solidFill>
                <a:latin typeface="Lato"/>
                <a:ea typeface="Lato"/>
                <a:cs typeface="Lato"/>
                <a:sym typeface="Lato"/>
              </a:defRPr>
            </a:lvl4pPr>
            <a:lvl5pPr lvl="4">
              <a:spcBef>
                <a:spcPts val="0"/>
              </a:spcBef>
              <a:spcAft>
                <a:spcPts val="0"/>
              </a:spcAft>
              <a:buClr>
                <a:schemeClr val="lt1"/>
              </a:buClr>
              <a:buSzPts val="4800"/>
              <a:buFont typeface="Lato"/>
              <a:buNone/>
              <a:defRPr sz="4800" b="0">
                <a:solidFill>
                  <a:schemeClr val="lt1"/>
                </a:solidFill>
                <a:latin typeface="Lato"/>
                <a:ea typeface="Lato"/>
                <a:cs typeface="Lato"/>
                <a:sym typeface="Lato"/>
              </a:defRPr>
            </a:lvl5pPr>
            <a:lvl6pPr lvl="5">
              <a:spcBef>
                <a:spcPts val="0"/>
              </a:spcBef>
              <a:spcAft>
                <a:spcPts val="0"/>
              </a:spcAft>
              <a:buClr>
                <a:schemeClr val="lt1"/>
              </a:buClr>
              <a:buSzPts val="4800"/>
              <a:buFont typeface="Lato"/>
              <a:buNone/>
              <a:defRPr sz="4800" b="0">
                <a:solidFill>
                  <a:schemeClr val="lt1"/>
                </a:solidFill>
                <a:latin typeface="Lato"/>
                <a:ea typeface="Lato"/>
                <a:cs typeface="Lato"/>
                <a:sym typeface="Lato"/>
              </a:defRPr>
            </a:lvl6pPr>
            <a:lvl7pPr lvl="6">
              <a:spcBef>
                <a:spcPts val="0"/>
              </a:spcBef>
              <a:spcAft>
                <a:spcPts val="0"/>
              </a:spcAft>
              <a:buClr>
                <a:schemeClr val="lt1"/>
              </a:buClr>
              <a:buSzPts val="4800"/>
              <a:buFont typeface="Lato"/>
              <a:buNone/>
              <a:defRPr sz="4800" b="0">
                <a:solidFill>
                  <a:schemeClr val="lt1"/>
                </a:solidFill>
                <a:latin typeface="Lato"/>
                <a:ea typeface="Lato"/>
                <a:cs typeface="Lato"/>
                <a:sym typeface="Lato"/>
              </a:defRPr>
            </a:lvl7pPr>
            <a:lvl8pPr lvl="7">
              <a:spcBef>
                <a:spcPts val="0"/>
              </a:spcBef>
              <a:spcAft>
                <a:spcPts val="0"/>
              </a:spcAft>
              <a:buClr>
                <a:schemeClr val="lt1"/>
              </a:buClr>
              <a:buSzPts val="4800"/>
              <a:buFont typeface="Lato"/>
              <a:buNone/>
              <a:defRPr sz="4800" b="0">
                <a:solidFill>
                  <a:schemeClr val="lt1"/>
                </a:solidFill>
                <a:latin typeface="Lato"/>
                <a:ea typeface="Lato"/>
                <a:cs typeface="Lato"/>
                <a:sym typeface="Lato"/>
              </a:defRPr>
            </a:lvl8pPr>
            <a:lvl9pPr lvl="8">
              <a:spcBef>
                <a:spcPts val="0"/>
              </a:spcBef>
              <a:spcAft>
                <a:spcPts val="0"/>
              </a:spcAft>
              <a:buClr>
                <a:schemeClr val="lt1"/>
              </a:buClr>
              <a:buSzPts val="4800"/>
              <a:buFont typeface="Lato"/>
              <a:buNone/>
              <a:defRPr sz="4800" b="0">
                <a:solidFill>
                  <a:schemeClr val="lt1"/>
                </a:solidFill>
                <a:latin typeface="Lato"/>
                <a:ea typeface="Lato"/>
                <a:cs typeface="Lato"/>
                <a:sym typeface="Lato"/>
              </a:defRPr>
            </a:lvl9pPr>
          </a:lstStyle>
          <a:p>
            <a:endParaRPr/>
          </a:p>
        </p:txBody>
      </p:sp>
      <p:sp>
        <p:nvSpPr>
          <p:cNvPr id="37" name="Google Shape;37;p8"/>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2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1" name="Google Shape;41;p9"/>
          <p:cNvSpPr txBox="1">
            <a:spLocks noGrp="1"/>
          </p:cNvSpPr>
          <p:nvPr>
            <p:ph type="title"/>
          </p:nvPr>
        </p:nvSpPr>
        <p:spPr>
          <a:xfrm>
            <a:off x="265500" y="1107950"/>
            <a:ext cx="4045200" cy="16836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452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4" name="Google Shape;44;p9"/>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p:nvPr/>
        </p:nvSpPr>
        <p:spPr>
          <a:xfrm>
            <a:off x="0" y="5045700"/>
            <a:ext cx="9144000" cy="97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11"/>
          <p:cNvSpPr txBox="1">
            <a:spLocks noGrp="1"/>
          </p:cNvSpPr>
          <p:nvPr>
            <p:ph type="title" hasCustomPrompt="1"/>
          </p:nvPr>
        </p:nvSpPr>
        <p:spPr>
          <a:xfrm>
            <a:off x="311700" y="1233100"/>
            <a:ext cx="8520600" cy="1610100"/>
          </a:xfrm>
          <a:prstGeom prst="rect">
            <a:avLst/>
          </a:prstGeom>
        </p:spPr>
        <p:txBody>
          <a:bodyPr spcFirstLastPara="1" wrap="square" lIns="91425" tIns="91425" rIns="91425" bIns="91425" anchor="b" anchorCtr="0">
            <a:normAutofit/>
          </a:bodyPr>
          <a:lstStyle>
            <a:lvl1pPr lvl="0" algn="ctr">
              <a:spcBef>
                <a:spcPts val="0"/>
              </a:spcBef>
              <a:spcAft>
                <a:spcPts val="0"/>
              </a:spcAft>
              <a:buSzPts val="10000"/>
              <a:buFont typeface="Lato"/>
              <a:buNone/>
              <a:defRPr sz="10000">
                <a:latin typeface="Lato"/>
                <a:ea typeface="Lato"/>
                <a:cs typeface="Lato"/>
                <a:sym typeface="Lato"/>
              </a:defRPr>
            </a:lvl1pPr>
            <a:lvl2pPr lvl="1" algn="ctr">
              <a:spcBef>
                <a:spcPts val="0"/>
              </a:spcBef>
              <a:spcAft>
                <a:spcPts val="0"/>
              </a:spcAft>
              <a:buSzPts val="10000"/>
              <a:buFont typeface="Lato"/>
              <a:buNone/>
              <a:defRPr sz="10000">
                <a:latin typeface="Lato"/>
                <a:ea typeface="Lato"/>
                <a:cs typeface="Lato"/>
                <a:sym typeface="Lato"/>
              </a:defRPr>
            </a:lvl2pPr>
            <a:lvl3pPr lvl="2" algn="ctr">
              <a:spcBef>
                <a:spcPts val="0"/>
              </a:spcBef>
              <a:spcAft>
                <a:spcPts val="0"/>
              </a:spcAft>
              <a:buSzPts val="10000"/>
              <a:buFont typeface="Lato"/>
              <a:buNone/>
              <a:defRPr sz="10000">
                <a:latin typeface="Lato"/>
                <a:ea typeface="Lato"/>
                <a:cs typeface="Lato"/>
                <a:sym typeface="Lato"/>
              </a:defRPr>
            </a:lvl3pPr>
            <a:lvl4pPr lvl="3" algn="ctr">
              <a:spcBef>
                <a:spcPts val="0"/>
              </a:spcBef>
              <a:spcAft>
                <a:spcPts val="0"/>
              </a:spcAft>
              <a:buSzPts val="10000"/>
              <a:buFont typeface="Lato"/>
              <a:buNone/>
              <a:defRPr sz="10000">
                <a:latin typeface="Lato"/>
                <a:ea typeface="Lato"/>
                <a:cs typeface="Lato"/>
                <a:sym typeface="Lato"/>
              </a:defRPr>
            </a:lvl4pPr>
            <a:lvl5pPr lvl="4" algn="ctr">
              <a:spcBef>
                <a:spcPts val="0"/>
              </a:spcBef>
              <a:spcAft>
                <a:spcPts val="0"/>
              </a:spcAft>
              <a:buSzPts val="10000"/>
              <a:buFont typeface="Lato"/>
              <a:buNone/>
              <a:defRPr sz="10000">
                <a:latin typeface="Lato"/>
                <a:ea typeface="Lato"/>
                <a:cs typeface="Lato"/>
                <a:sym typeface="Lato"/>
              </a:defRPr>
            </a:lvl5pPr>
            <a:lvl6pPr lvl="5" algn="ctr">
              <a:spcBef>
                <a:spcPts val="0"/>
              </a:spcBef>
              <a:spcAft>
                <a:spcPts val="0"/>
              </a:spcAft>
              <a:buSzPts val="10000"/>
              <a:buFont typeface="Lato"/>
              <a:buNone/>
              <a:defRPr sz="10000">
                <a:latin typeface="Lato"/>
                <a:ea typeface="Lato"/>
                <a:cs typeface="Lato"/>
                <a:sym typeface="Lato"/>
              </a:defRPr>
            </a:lvl6pPr>
            <a:lvl7pPr lvl="6" algn="ctr">
              <a:spcBef>
                <a:spcPts val="0"/>
              </a:spcBef>
              <a:spcAft>
                <a:spcPts val="0"/>
              </a:spcAft>
              <a:buSzPts val="10000"/>
              <a:buFont typeface="Lato"/>
              <a:buNone/>
              <a:defRPr sz="10000">
                <a:latin typeface="Lato"/>
                <a:ea typeface="Lato"/>
                <a:cs typeface="Lato"/>
                <a:sym typeface="Lato"/>
              </a:defRPr>
            </a:lvl7pPr>
            <a:lvl8pPr lvl="7" algn="ctr">
              <a:spcBef>
                <a:spcPts val="0"/>
              </a:spcBef>
              <a:spcAft>
                <a:spcPts val="0"/>
              </a:spcAft>
              <a:buSzPts val="10000"/>
              <a:buFont typeface="Lato"/>
              <a:buNone/>
              <a:defRPr sz="10000">
                <a:latin typeface="Lato"/>
                <a:ea typeface="Lato"/>
                <a:cs typeface="Lato"/>
                <a:sym typeface="Lato"/>
              </a:defRPr>
            </a:lvl8pPr>
            <a:lvl9pPr lvl="8" algn="ctr">
              <a:spcBef>
                <a:spcPts val="0"/>
              </a:spcBef>
              <a:spcAft>
                <a:spcPts val="0"/>
              </a:spcAft>
              <a:buSzPts val="10000"/>
              <a:buFont typeface="Lato"/>
              <a:buNone/>
              <a:defRPr sz="10000">
                <a:latin typeface="Lato"/>
                <a:ea typeface="Lato"/>
                <a:cs typeface="Lato"/>
                <a:sym typeface="Lato"/>
              </a:defRPr>
            </a:lvl9pPr>
          </a:lstStyle>
          <a:p>
            <a:r>
              <a:t>xx%</a:t>
            </a:r>
          </a:p>
        </p:txBody>
      </p:sp>
      <p:sp>
        <p:nvSpPr>
          <p:cNvPr id="51" name="Google Shape;51;p11"/>
          <p:cNvSpPr txBox="1">
            <a:spLocks noGrp="1"/>
          </p:cNvSpPr>
          <p:nvPr>
            <p:ph type="body" idx="1"/>
          </p:nvPr>
        </p:nvSpPr>
        <p:spPr>
          <a:xfrm>
            <a:off x="311700" y="2919450"/>
            <a:ext cx="85206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2" name="Google Shape;52;p11"/>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3"/>
        <p:cNvGrpSpPr/>
        <p:nvPr/>
      </p:nvGrpSpPr>
      <p:grpSpPr>
        <a:xfrm>
          <a:off x="0" y="0"/>
          <a:ext cx="0" cy="0"/>
          <a:chOff x="0" y="0"/>
          <a:chExt cx="0" cy="0"/>
        </a:xfrm>
      </p:grpSpPr>
      <p:sp>
        <p:nvSpPr>
          <p:cNvPr id="54" name="Google Shape;54;p12"/>
          <p:cNvSpPr txBox="1">
            <a:spLocks noGrp="1"/>
          </p:cNvSpPr>
          <p:nvPr>
            <p:ph type="sldNum" idx="12"/>
          </p:nvPr>
        </p:nvSpPr>
        <p:spPr>
          <a:xfrm>
            <a:off x="8490250" y="468100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coral">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91350"/>
            <a:ext cx="8520600" cy="6261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Lato"/>
              <a:buChar char="●"/>
              <a:defRPr sz="1800">
                <a:solidFill>
                  <a:schemeClr val="dk2"/>
                </a:solidFill>
                <a:latin typeface="Lato"/>
                <a:ea typeface="Lato"/>
                <a:cs typeface="Lato"/>
                <a:sym typeface="Lato"/>
              </a:defRPr>
            </a:lvl1pPr>
            <a:lvl2pPr marL="914400" lvl="1"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2pPr>
            <a:lvl3pPr marL="1371600" lvl="2"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3pPr>
            <a:lvl4pPr marL="1828800" lvl="3"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4pPr>
            <a:lvl5pPr marL="2286000" lvl="4"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5pPr>
            <a:lvl6pPr marL="2743200" lvl="5"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6pPr>
            <a:lvl7pPr marL="3200400" lvl="6"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7pPr>
            <a:lvl8pPr marL="3657600" lvl="7"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8pPr>
            <a:lvl9pPr marL="4114800" lvl="8" indent="-317500">
              <a:lnSpc>
                <a:spcPct val="115000"/>
              </a:lnSpc>
              <a:spcBef>
                <a:spcPts val="0"/>
              </a:spcBef>
              <a:spcAft>
                <a:spcPts val="0"/>
              </a:spcAft>
              <a:buClr>
                <a:schemeClr val="dk2"/>
              </a:buClr>
              <a:buSzPts val="1400"/>
              <a:buFont typeface="Lato"/>
              <a:buChar char="■"/>
              <a:defRPr>
                <a:solidFill>
                  <a:schemeClr val="dk2"/>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90250" y="468100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Lato"/>
                <a:ea typeface="Lato"/>
                <a:cs typeface="Lato"/>
                <a:sym typeface="Lato"/>
              </a:defRPr>
            </a:lvl1pPr>
            <a:lvl2pPr lvl="1" algn="r">
              <a:buNone/>
              <a:defRPr sz="1000">
                <a:solidFill>
                  <a:schemeClr val="dk2"/>
                </a:solidFill>
                <a:latin typeface="Lato"/>
                <a:ea typeface="Lato"/>
                <a:cs typeface="Lato"/>
                <a:sym typeface="Lato"/>
              </a:defRPr>
            </a:lvl2pPr>
            <a:lvl3pPr lvl="2" algn="r">
              <a:buNone/>
              <a:defRPr sz="1000">
                <a:solidFill>
                  <a:schemeClr val="dk2"/>
                </a:solidFill>
                <a:latin typeface="Lato"/>
                <a:ea typeface="Lato"/>
                <a:cs typeface="Lato"/>
                <a:sym typeface="Lato"/>
              </a:defRPr>
            </a:lvl3pPr>
            <a:lvl4pPr lvl="3" algn="r">
              <a:buNone/>
              <a:defRPr sz="1000">
                <a:solidFill>
                  <a:schemeClr val="dk2"/>
                </a:solidFill>
                <a:latin typeface="Lato"/>
                <a:ea typeface="Lato"/>
                <a:cs typeface="Lato"/>
                <a:sym typeface="Lato"/>
              </a:defRPr>
            </a:lvl4pPr>
            <a:lvl5pPr lvl="4" algn="r">
              <a:buNone/>
              <a:defRPr sz="1000">
                <a:solidFill>
                  <a:schemeClr val="dk2"/>
                </a:solidFill>
                <a:latin typeface="Lato"/>
                <a:ea typeface="Lato"/>
                <a:cs typeface="Lato"/>
                <a:sym typeface="Lato"/>
              </a:defRPr>
            </a:lvl5pPr>
            <a:lvl6pPr lvl="5" algn="r">
              <a:buNone/>
              <a:defRPr sz="1000">
                <a:solidFill>
                  <a:schemeClr val="dk2"/>
                </a:solidFill>
                <a:latin typeface="Lato"/>
                <a:ea typeface="Lato"/>
                <a:cs typeface="Lato"/>
                <a:sym typeface="Lato"/>
              </a:defRPr>
            </a:lvl6pPr>
            <a:lvl7pPr lvl="6" algn="r">
              <a:buNone/>
              <a:defRPr sz="1000">
                <a:solidFill>
                  <a:schemeClr val="dk2"/>
                </a:solidFill>
                <a:latin typeface="Lato"/>
                <a:ea typeface="Lato"/>
                <a:cs typeface="Lato"/>
                <a:sym typeface="Lato"/>
              </a:defRPr>
            </a:lvl7pPr>
            <a:lvl8pPr lvl="7" algn="r">
              <a:buNone/>
              <a:defRPr sz="1000">
                <a:solidFill>
                  <a:schemeClr val="dk2"/>
                </a:solidFill>
                <a:latin typeface="Lato"/>
                <a:ea typeface="Lato"/>
                <a:cs typeface="Lato"/>
                <a:sym typeface="Lato"/>
              </a:defRPr>
            </a:lvl8pPr>
            <a:lvl9pPr lvl="8" algn="r">
              <a:buNone/>
              <a:defRPr sz="1000">
                <a:solidFill>
                  <a:schemeClr val="dk2"/>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13"/>
          <p:cNvSpPr txBox="1">
            <a:spLocks noGrp="1"/>
          </p:cNvSpPr>
          <p:nvPr>
            <p:ph type="ctrTitle"/>
          </p:nvPr>
        </p:nvSpPr>
        <p:spPr>
          <a:xfrm>
            <a:off x="3242550" y="2163450"/>
            <a:ext cx="2658900" cy="816600"/>
          </a:xfrm>
          <a:prstGeom prst="rect">
            <a:avLst/>
          </a:prstGeom>
          <a:solidFill>
            <a:schemeClr val="lt1"/>
          </a:solidFill>
        </p:spPr>
        <p:txBody>
          <a:bodyPr spcFirstLastPara="1" wrap="square" lIns="91425" tIns="91425" rIns="91425" bIns="91425" anchor="ctr" anchorCtr="0">
            <a:normAutofit fontScale="90000"/>
          </a:bodyPr>
          <a:lstStyle/>
          <a:p>
            <a:pPr marL="0" lvl="0" indent="0" algn="ctr" rtl="0">
              <a:spcBef>
                <a:spcPts val="0"/>
              </a:spcBef>
              <a:spcAft>
                <a:spcPts val="0"/>
              </a:spcAft>
              <a:buNone/>
            </a:pPr>
            <a:r>
              <a:rPr lang="en" sz="2400" dirty="0">
                <a:solidFill>
                  <a:schemeClr val="accent1"/>
                </a:solidFill>
                <a:latin typeface="Times New Roman"/>
                <a:ea typeface="Times New Roman"/>
                <a:cs typeface="Times New Roman"/>
                <a:sym typeface="Times New Roman"/>
              </a:rPr>
              <a:t>Managing </a:t>
            </a:r>
            <a:r>
              <a:rPr lang="en" sz="2400" dirty="0" smtClean="0">
                <a:solidFill>
                  <a:schemeClr val="accent1"/>
                </a:solidFill>
                <a:latin typeface="Times New Roman"/>
                <a:ea typeface="Times New Roman"/>
                <a:cs typeface="Times New Roman"/>
                <a:sym typeface="Times New Roman"/>
              </a:rPr>
              <a:t>People LCBB 5004</a:t>
            </a:r>
            <a:endParaRPr sz="2600" dirty="0">
              <a:solidFill>
                <a:schemeClr val="accent1"/>
              </a:solidFill>
              <a:latin typeface="Times New Roman"/>
              <a:ea typeface="Times New Roman"/>
              <a:cs typeface="Times New Roman"/>
              <a:sym typeface="Times New Roman"/>
            </a:endParaRPr>
          </a:p>
        </p:txBody>
      </p:sp>
      <p:sp>
        <p:nvSpPr>
          <p:cNvPr id="2" name="TextBox 1"/>
          <p:cNvSpPr txBox="1"/>
          <p:nvPr/>
        </p:nvSpPr>
        <p:spPr>
          <a:xfrm>
            <a:off x="2995449" y="1355834"/>
            <a:ext cx="3150286" cy="307777"/>
          </a:xfrm>
          <a:prstGeom prst="rect">
            <a:avLst/>
          </a:prstGeom>
          <a:noFill/>
        </p:spPr>
        <p:txBody>
          <a:bodyPr wrap="square" rtlCol="0">
            <a:spAutoFit/>
          </a:bodyPr>
          <a:lstStyle/>
          <a:p>
            <a:pPr algn="ctr"/>
            <a:r>
              <a:rPr lang="en-US" dirty="0" smtClean="0"/>
              <a:t>Lecturer Name : </a:t>
            </a:r>
            <a:r>
              <a:rPr lang="en-US" dirty="0" err="1" smtClean="0"/>
              <a:t>Uju</a:t>
            </a:r>
            <a:r>
              <a:rPr lang="en-US" dirty="0" smtClean="0"/>
              <a:t> </a:t>
            </a:r>
            <a:r>
              <a:rPr lang="en-US" dirty="0" err="1" smtClean="0"/>
              <a:t>Ugochukwu</a:t>
            </a:r>
            <a:endParaRPr lang="en-GB" dirty="0"/>
          </a:p>
        </p:txBody>
      </p:sp>
      <p:sp>
        <p:nvSpPr>
          <p:cNvPr id="3" name="TextBox 2"/>
          <p:cNvSpPr txBox="1"/>
          <p:nvPr/>
        </p:nvSpPr>
        <p:spPr>
          <a:xfrm>
            <a:off x="2921877" y="3415863"/>
            <a:ext cx="3363310" cy="307777"/>
          </a:xfrm>
          <a:prstGeom prst="rect">
            <a:avLst/>
          </a:prstGeom>
          <a:noFill/>
        </p:spPr>
        <p:txBody>
          <a:bodyPr wrap="square" rtlCol="0">
            <a:spAutoFit/>
          </a:bodyPr>
          <a:lstStyle/>
          <a:p>
            <a:pPr algn="ctr"/>
            <a:r>
              <a:rPr lang="en-US" dirty="0" smtClean="0"/>
              <a:t>Student Name : George Valentin Priboi</a:t>
            </a:r>
            <a:endParaRPr lang="en-GB" dirty="0"/>
          </a:p>
        </p:txBody>
      </p:sp>
      <p:sp>
        <p:nvSpPr>
          <p:cNvPr id="4" name="TextBox 3"/>
          <p:cNvSpPr txBox="1"/>
          <p:nvPr/>
        </p:nvSpPr>
        <p:spPr>
          <a:xfrm>
            <a:off x="2995449" y="3878317"/>
            <a:ext cx="2332690" cy="307777"/>
          </a:xfrm>
          <a:prstGeom prst="rect">
            <a:avLst/>
          </a:prstGeom>
          <a:noFill/>
        </p:spPr>
        <p:txBody>
          <a:bodyPr wrap="none" rtlCol="0">
            <a:spAutoFit/>
          </a:bodyPr>
          <a:lstStyle/>
          <a:p>
            <a:pPr algn="ctr"/>
            <a:r>
              <a:rPr lang="en-US" dirty="0" smtClean="0"/>
              <a:t>Student Number : 2029732</a:t>
            </a:r>
            <a:endParaRPr lang="en-GB" dirty="0"/>
          </a:p>
        </p:txBody>
      </p:sp>
      <p:pic>
        <p:nvPicPr>
          <p:cNvPr id="5" name="Picture 4" descr="University of Wales Trinity Saint David | Personal Website of Kevin Mears"/>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5642" y="-68469"/>
            <a:ext cx="4540468" cy="1206279"/>
          </a:xfrm>
          <a:prstGeom prst="ellipse">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a:spLocks noGrp="1"/>
          </p:cNvSpPr>
          <p:nvPr>
            <p:ph type="title"/>
          </p:nvPr>
        </p:nvSpPr>
        <p:spPr>
          <a:xfrm>
            <a:off x="2820650" y="99650"/>
            <a:ext cx="3510000" cy="601800"/>
          </a:xfrm>
          <a:prstGeom prst="rect">
            <a:avLst/>
          </a:prstGeom>
          <a:solidFill>
            <a:schemeClr val="dk1"/>
          </a:solidFill>
        </p:spPr>
        <p:txBody>
          <a:bodyPr spcFirstLastPara="1" wrap="square" lIns="91425" tIns="91425" rIns="91425" bIns="91425" anchor="b" anchorCtr="0">
            <a:normAutofit/>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Introduction </a:t>
            </a:r>
            <a:endParaRPr sz="2000">
              <a:solidFill>
                <a:schemeClr val="lt1"/>
              </a:solidFill>
              <a:latin typeface="Times New Roman"/>
              <a:ea typeface="Times New Roman"/>
              <a:cs typeface="Times New Roman"/>
              <a:sym typeface="Times New Roman"/>
            </a:endParaRPr>
          </a:p>
        </p:txBody>
      </p:sp>
      <p:sp>
        <p:nvSpPr>
          <p:cNvPr id="65" name="Google Shape;65;p14"/>
          <p:cNvSpPr txBox="1">
            <a:spLocks noGrp="1"/>
          </p:cNvSpPr>
          <p:nvPr>
            <p:ph type="body" idx="1"/>
          </p:nvPr>
        </p:nvSpPr>
        <p:spPr>
          <a:xfrm>
            <a:off x="607350" y="772625"/>
            <a:ext cx="7929300" cy="2251800"/>
          </a:xfrm>
          <a:prstGeom prst="rect">
            <a:avLst/>
          </a:prstGeom>
          <a:solidFill>
            <a:schemeClr val="dk2"/>
          </a:solidFill>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chemeClr val="lt1"/>
              </a:buClr>
              <a:buSzPts val="1200"/>
              <a:buFont typeface="Times New Roman"/>
              <a:buChar char="●"/>
            </a:pPr>
            <a:r>
              <a:rPr lang="en" dirty="0">
                <a:solidFill>
                  <a:schemeClr val="lt1"/>
                </a:solidFill>
                <a:latin typeface="Times New Roman"/>
                <a:ea typeface="Times New Roman"/>
                <a:cs typeface="Times New Roman"/>
                <a:sym typeface="Times New Roman"/>
              </a:rPr>
              <a:t>Through the slides below, the potential relationships between the organizational structure, culture, people, and organisational performance have been analyzed coherently. </a:t>
            </a:r>
            <a:endParaRPr>
              <a:solidFill>
                <a:schemeClr val="lt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lt1"/>
              </a:buClr>
              <a:buSzPts val="1200"/>
              <a:buFont typeface="Times New Roman"/>
              <a:buChar char="●"/>
            </a:pPr>
            <a:r>
              <a:rPr lang="en" dirty="0">
                <a:solidFill>
                  <a:schemeClr val="lt1"/>
                </a:solidFill>
                <a:latin typeface="Times New Roman"/>
                <a:ea typeface="Times New Roman"/>
                <a:cs typeface="Times New Roman"/>
                <a:sym typeface="Times New Roman"/>
              </a:rPr>
              <a:t>Furthermore, in the below slides, the essential nature of managerial work has been identified while considering the </a:t>
            </a:r>
            <a:r>
              <a:rPr lang="en" dirty="0">
                <a:solidFill>
                  <a:srgbClr val="FFFF00"/>
                </a:solidFill>
                <a:latin typeface="Times New Roman"/>
                <a:ea typeface="Times New Roman"/>
                <a:cs typeface="Times New Roman"/>
                <a:sym typeface="Times New Roman"/>
              </a:rPr>
              <a:t>management function and processes, along with the role </a:t>
            </a:r>
            <a:r>
              <a:rPr lang="en" dirty="0" smtClean="0">
                <a:solidFill>
                  <a:srgbClr val="FFFF00"/>
                </a:solidFill>
                <a:latin typeface="Times New Roman"/>
                <a:ea typeface="Times New Roman"/>
                <a:cs typeface="Times New Roman"/>
                <a:sym typeface="Times New Roman"/>
              </a:rPr>
              <a:t>played by leaders and </a:t>
            </a:r>
            <a:r>
              <a:rPr lang="en" dirty="0">
                <a:solidFill>
                  <a:srgbClr val="FFFF00"/>
                </a:solidFill>
                <a:latin typeface="Times New Roman"/>
                <a:ea typeface="Times New Roman"/>
                <a:cs typeface="Times New Roman"/>
                <a:sym typeface="Times New Roman"/>
              </a:rPr>
              <a:t>the </a:t>
            </a:r>
            <a:r>
              <a:rPr lang="en" dirty="0" smtClean="0">
                <a:solidFill>
                  <a:srgbClr val="FFFF00"/>
                </a:solidFill>
                <a:latin typeface="Times New Roman"/>
                <a:ea typeface="Times New Roman"/>
                <a:cs typeface="Times New Roman"/>
                <a:sym typeface="Times New Roman"/>
              </a:rPr>
              <a:t>aspects that </a:t>
            </a:r>
            <a:r>
              <a:rPr lang="en" dirty="0">
                <a:solidFill>
                  <a:srgbClr val="FFFF00"/>
                </a:solidFill>
                <a:latin typeface="Times New Roman"/>
                <a:ea typeface="Times New Roman"/>
                <a:cs typeface="Times New Roman"/>
                <a:sym typeface="Times New Roman"/>
              </a:rPr>
              <a:t>determine the effectiveness of managers and leaders in the organizational context. </a:t>
            </a:r>
            <a:endParaRPr>
              <a:solidFill>
                <a:srgbClr val="FFFF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lt1"/>
              </a:buClr>
              <a:buSzPts val="1200"/>
              <a:buFont typeface="Times New Roman"/>
              <a:buChar char="●"/>
            </a:pPr>
            <a:r>
              <a:rPr lang="en" dirty="0" smtClean="0">
                <a:solidFill>
                  <a:srgbClr val="FFFF00"/>
                </a:solidFill>
                <a:latin typeface="Times New Roman"/>
                <a:ea typeface="Times New Roman"/>
                <a:cs typeface="Times New Roman"/>
                <a:sym typeface="Times New Roman"/>
              </a:rPr>
              <a:t>An approach related to behavioural aspects of managers has </a:t>
            </a:r>
            <a:r>
              <a:rPr lang="en" dirty="0">
                <a:solidFill>
                  <a:srgbClr val="FFFF00"/>
                </a:solidFill>
                <a:latin typeface="Times New Roman"/>
                <a:ea typeface="Times New Roman"/>
                <a:cs typeface="Times New Roman"/>
                <a:sym typeface="Times New Roman"/>
              </a:rPr>
              <a:t>been applied </a:t>
            </a:r>
            <a:r>
              <a:rPr lang="en" dirty="0" smtClean="0">
                <a:solidFill>
                  <a:srgbClr val="FFFF00"/>
                </a:solidFill>
                <a:latin typeface="Times New Roman"/>
                <a:ea typeface="Times New Roman"/>
                <a:cs typeface="Times New Roman"/>
                <a:sym typeface="Times New Roman"/>
              </a:rPr>
              <a:t>for identifying </a:t>
            </a:r>
            <a:r>
              <a:rPr lang="en" dirty="0">
                <a:solidFill>
                  <a:srgbClr val="FFFF00"/>
                </a:solidFill>
                <a:latin typeface="Times New Roman"/>
                <a:ea typeface="Times New Roman"/>
                <a:cs typeface="Times New Roman"/>
                <a:sym typeface="Times New Roman"/>
              </a:rPr>
              <a:t>the factors that affect differences in individual behaviour. </a:t>
            </a:r>
            <a:endParaRPr>
              <a:solidFill>
                <a:srgbClr val="FFFF00"/>
              </a:solidFill>
              <a:latin typeface="Times New Roman"/>
              <a:ea typeface="Times New Roman"/>
              <a:cs typeface="Times New Roman"/>
              <a:sym typeface="Times New Roman"/>
            </a:endParaRPr>
          </a:p>
        </p:txBody>
      </p:sp>
      <p:pic>
        <p:nvPicPr>
          <p:cNvPr id="66" name="Google Shape;66;p14"/>
          <p:cNvPicPr preferRelativeResize="0"/>
          <p:nvPr/>
        </p:nvPicPr>
        <p:blipFill rotWithShape="1">
          <a:blip r:embed="rId3">
            <a:alphaModFix/>
          </a:blip>
          <a:srcRect t="3379" b="-3380"/>
          <a:stretch/>
        </p:blipFill>
        <p:spPr>
          <a:xfrm>
            <a:off x="2057228" y="2751800"/>
            <a:ext cx="5257122" cy="22518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70"/>
        <p:cNvGrpSpPr/>
        <p:nvPr/>
      </p:nvGrpSpPr>
      <p:grpSpPr>
        <a:xfrm>
          <a:off x="0" y="0"/>
          <a:ext cx="0" cy="0"/>
          <a:chOff x="0" y="0"/>
          <a:chExt cx="0" cy="0"/>
        </a:xfrm>
      </p:grpSpPr>
      <p:sp>
        <p:nvSpPr>
          <p:cNvPr id="71" name="Google Shape;71;p15"/>
          <p:cNvSpPr txBox="1">
            <a:spLocks noGrp="1"/>
          </p:cNvSpPr>
          <p:nvPr>
            <p:ph type="title"/>
          </p:nvPr>
        </p:nvSpPr>
        <p:spPr>
          <a:xfrm>
            <a:off x="1288225" y="1776725"/>
            <a:ext cx="6814500" cy="1605600"/>
          </a:xfrm>
          <a:prstGeom prst="rect">
            <a:avLst/>
          </a:prstGeom>
          <a:solidFill>
            <a:schemeClr val="lt1"/>
          </a:solidFill>
          <a:ln w="9525" cap="flat" cmpd="sng">
            <a:solidFill>
              <a:srgbClr val="434343"/>
            </a:solidFill>
            <a:prstDash val="solid"/>
            <a:round/>
            <a:headEnd type="none" w="sm" len="sm"/>
            <a:tailEnd type="none" w="sm" len="sm"/>
          </a:ln>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 dirty="0" smtClean="0">
                <a:solidFill>
                  <a:srgbClr val="000000"/>
                </a:solidFill>
              </a:rPr>
              <a:t>Analysing the </a:t>
            </a:r>
            <a:r>
              <a:rPr lang="en" dirty="0">
                <a:solidFill>
                  <a:srgbClr val="000000"/>
                </a:solidFill>
              </a:rPr>
              <a:t>relationship </a:t>
            </a:r>
            <a:r>
              <a:rPr lang="en" sz="2650" dirty="0">
                <a:solidFill>
                  <a:srgbClr val="000000"/>
                </a:solidFill>
                <a:latin typeface="Times New Roman"/>
                <a:ea typeface="Times New Roman"/>
                <a:cs typeface="Times New Roman"/>
                <a:sym typeface="Times New Roman"/>
              </a:rPr>
              <a:t>between </a:t>
            </a:r>
            <a:r>
              <a:rPr lang="en" sz="2650" dirty="0" smtClean="0">
                <a:solidFill>
                  <a:srgbClr val="000000"/>
                </a:solidFill>
                <a:latin typeface="Times New Roman"/>
                <a:ea typeface="Times New Roman"/>
                <a:cs typeface="Times New Roman"/>
                <a:sym typeface="Times New Roman"/>
              </a:rPr>
              <a:t>people, culture, structure, </a:t>
            </a:r>
            <a:r>
              <a:rPr lang="en" sz="2650" dirty="0">
                <a:solidFill>
                  <a:srgbClr val="000000"/>
                </a:solidFill>
                <a:latin typeface="Times New Roman"/>
                <a:ea typeface="Times New Roman"/>
                <a:cs typeface="Times New Roman"/>
                <a:sym typeface="Times New Roman"/>
              </a:rPr>
              <a:t>and organisational performance</a:t>
            </a:r>
            <a:endParaRPr sz="2650">
              <a:solidFill>
                <a:srgbClr val="000000"/>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5"/>
        <p:cNvGrpSpPr/>
        <p:nvPr/>
      </p:nvGrpSpPr>
      <p:grpSpPr>
        <a:xfrm>
          <a:off x="0" y="0"/>
          <a:ext cx="0" cy="0"/>
          <a:chOff x="0" y="0"/>
          <a:chExt cx="0" cy="0"/>
        </a:xfrm>
      </p:grpSpPr>
      <p:sp>
        <p:nvSpPr>
          <p:cNvPr id="76" name="Google Shape;76;p16"/>
          <p:cNvSpPr txBox="1">
            <a:spLocks noGrp="1"/>
          </p:cNvSpPr>
          <p:nvPr>
            <p:ph type="title"/>
          </p:nvPr>
        </p:nvSpPr>
        <p:spPr>
          <a:xfrm>
            <a:off x="225550" y="942825"/>
            <a:ext cx="3612000" cy="1003200"/>
          </a:xfrm>
          <a:prstGeom prst="rect">
            <a:avLst/>
          </a:prstGeom>
          <a:solidFill>
            <a:schemeClr val="dk1"/>
          </a:solidFill>
          <a:ln w="9525" cap="flat" cmpd="sng">
            <a:solidFill>
              <a:schemeClr val="accent1"/>
            </a:solidFill>
            <a:prstDash val="solid"/>
            <a:round/>
            <a:headEnd type="none" w="sm" len="sm"/>
            <a:tailEnd type="none" w="sm" len="sm"/>
          </a:ln>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Relationship between organizational structure, culture, and employees’ behaviour (1)</a:t>
            </a:r>
            <a:endParaRPr sz="2000">
              <a:solidFill>
                <a:schemeClr val="lt1"/>
              </a:solidFill>
              <a:latin typeface="Times New Roman"/>
              <a:ea typeface="Times New Roman"/>
              <a:cs typeface="Times New Roman"/>
              <a:sym typeface="Times New Roman"/>
            </a:endParaRPr>
          </a:p>
        </p:txBody>
      </p:sp>
      <p:sp>
        <p:nvSpPr>
          <p:cNvPr id="77" name="Google Shape;77;p16"/>
          <p:cNvSpPr txBox="1">
            <a:spLocks noGrp="1"/>
          </p:cNvSpPr>
          <p:nvPr>
            <p:ph type="body" idx="2"/>
          </p:nvPr>
        </p:nvSpPr>
        <p:spPr>
          <a:xfrm>
            <a:off x="4060675" y="139950"/>
            <a:ext cx="4924800" cy="48636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The organizational structure explains the method based on which the work flows through the organization (SHRM, 2022). It relates and aligns with the parts of the organization while making it capable of achieving its maximum performance. </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According to Eze </a:t>
            </a:r>
            <a:r>
              <a:rPr lang="en" sz="1200" i="1" dirty="0">
                <a:latin typeface="Times New Roman"/>
                <a:ea typeface="Times New Roman"/>
                <a:cs typeface="Times New Roman"/>
                <a:sym typeface="Times New Roman"/>
              </a:rPr>
              <a:t>et al</a:t>
            </a:r>
            <a:r>
              <a:rPr lang="en" sz="1200" dirty="0">
                <a:latin typeface="Times New Roman"/>
                <a:ea typeface="Times New Roman"/>
                <a:cs typeface="Times New Roman"/>
                <a:sym typeface="Times New Roman"/>
              </a:rPr>
              <a:t>. (2017), </a:t>
            </a:r>
            <a:r>
              <a:rPr lang="en" sz="1200" dirty="0">
                <a:solidFill>
                  <a:srgbClr val="FFFF00"/>
                </a:solidFill>
                <a:latin typeface="Times New Roman"/>
                <a:ea typeface="Times New Roman"/>
                <a:cs typeface="Times New Roman"/>
                <a:sym typeface="Times New Roman"/>
              </a:rPr>
              <a:t>the </a:t>
            </a:r>
            <a:r>
              <a:rPr lang="en" sz="1200" dirty="0" smtClean="0">
                <a:solidFill>
                  <a:srgbClr val="FFFF00"/>
                </a:solidFill>
                <a:latin typeface="Times New Roman"/>
                <a:ea typeface="Times New Roman"/>
                <a:cs typeface="Times New Roman"/>
                <a:sym typeface="Times New Roman"/>
              </a:rPr>
              <a:t>organisational structure has </a:t>
            </a:r>
            <a:r>
              <a:rPr lang="en" sz="1200" dirty="0">
                <a:solidFill>
                  <a:srgbClr val="FFFF00"/>
                </a:solidFill>
                <a:latin typeface="Times New Roman"/>
                <a:ea typeface="Times New Roman"/>
                <a:cs typeface="Times New Roman"/>
                <a:sym typeface="Times New Roman"/>
              </a:rPr>
              <a:t>a significant impact on its overall performance of the organization. The organization's strength is determined by the structure they hold.</a:t>
            </a:r>
            <a:endParaRPr sz="1200">
              <a:solidFill>
                <a:srgbClr val="FFFF00"/>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The organizational culture explains the values and beliefs shared by the people within the organization wherein the values and beliefs are established by the leaders and then they are reinforced and communicated through several methods.</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The organizational culture directly influences the employees’ performance with its impact on the perception, behaviour and understanding of the employees (SHRM, 2022). </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The introduction of the right structure helps in easily adopting the organizational culture positively. </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If the organizational structure and culture are well aligned, it results in effective management and leadership wherein effectively management has a positive influence on the performance and productivity of the employees (Brightons, 2022).</a:t>
            </a:r>
            <a:endParaRPr sz="1200">
              <a:latin typeface="Times New Roman"/>
              <a:ea typeface="Times New Roman"/>
              <a:cs typeface="Times New Roman"/>
              <a:sym typeface="Times New Roman"/>
            </a:endParaRPr>
          </a:p>
        </p:txBody>
      </p:sp>
      <p:pic>
        <p:nvPicPr>
          <p:cNvPr id="78" name="Google Shape;78;p16"/>
          <p:cNvPicPr preferRelativeResize="0"/>
          <p:nvPr/>
        </p:nvPicPr>
        <p:blipFill>
          <a:blip r:embed="rId3">
            <a:alphaModFix/>
          </a:blip>
          <a:stretch>
            <a:fillRect/>
          </a:stretch>
        </p:blipFill>
        <p:spPr>
          <a:xfrm>
            <a:off x="0" y="2305340"/>
            <a:ext cx="4183524" cy="141288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7"/>
          <p:cNvSpPr txBox="1">
            <a:spLocks noGrp="1"/>
          </p:cNvSpPr>
          <p:nvPr>
            <p:ph type="title"/>
          </p:nvPr>
        </p:nvSpPr>
        <p:spPr>
          <a:xfrm>
            <a:off x="367575" y="690775"/>
            <a:ext cx="3393900" cy="1255200"/>
          </a:xfrm>
          <a:prstGeom prst="rect">
            <a:avLst/>
          </a:prstGeom>
          <a:solidFill>
            <a:schemeClr val="dk1"/>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Relationship between organizational structure, culture, and employees’ behaviour (2)</a:t>
            </a:r>
            <a:endParaRPr sz="2000">
              <a:solidFill>
                <a:schemeClr val="lt1"/>
              </a:solidFill>
              <a:latin typeface="Times New Roman"/>
              <a:ea typeface="Times New Roman"/>
              <a:cs typeface="Times New Roman"/>
              <a:sym typeface="Times New Roman"/>
            </a:endParaRPr>
          </a:p>
        </p:txBody>
      </p:sp>
      <p:sp>
        <p:nvSpPr>
          <p:cNvPr id="84" name="Google Shape;84;p17"/>
          <p:cNvSpPr txBox="1">
            <a:spLocks noGrp="1"/>
          </p:cNvSpPr>
          <p:nvPr>
            <p:ph type="body" idx="2"/>
          </p:nvPr>
        </p:nvSpPr>
        <p:spPr>
          <a:xfrm>
            <a:off x="4060675" y="340825"/>
            <a:ext cx="4924800" cy="44340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0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The organizational structure ensures the employees’ behaviour is in accordance with the existing culture, values, assumptions, and norms. Therefore, the organizational culture becomes institutionalized through the organizational structure (Janicijevic, 2015).</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A hierarchical or authoritarian culture means a high level of centralization due to unequal distribution of power. The high level of centralization results in tighter managerial control and it can further lead to an inflexible workforce due to a lack of workers’ autonomy (Kampin, 2018).</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The organizational culture wherein the accomplishment of goals and problem-solving are of much priority results in a formal structure (Janicijevic, 2015). The greater formalization further improves the efficiency of the employees, however, it also increases the employees’ inflexibility.</a:t>
            </a:r>
            <a:endParaRPr sz="1200">
              <a:latin typeface="Times New Roman"/>
              <a:ea typeface="Times New Roman"/>
              <a:cs typeface="Times New Roman"/>
              <a:sym typeface="Times New Roman"/>
            </a:endParaRPr>
          </a:p>
        </p:txBody>
      </p:sp>
      <p:pic>
        <p:nvPicPr>
          <p:cNvPr id="85" name="Google Shape;85;p17"/>
          <p:cNvPicPr preferRelativeResize="0"/>
          <p:nvPr/>
        </p:nvPicPr>
        <p:blipFill>
          <a:blip r:embed="rId3">
            <a:alphaModFix/>
          </a:blip>
          <a:stretch>
            <a:fillRect/>
          </a:stretch>
        </p:blipFill>
        <p:spPr>
          <a:xfrm>
            <a:off x="152400" y="2174575"/>
            <a:ext cx="3755874" cy="250391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367575" y="690775"/>
            <a:ext cx="3393900" cy="1255200"/>
          </a:xfrm>
          <a:prstGeom prst="rect">
            <a:avLst/>
          </a:prstGeom>
          <a:solidFill>
            <a:schemeClr val="dk1"/>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Relationship between organizational structure, employees’ performance, and organizations performance</a:t>
            </a:r>
            <a:endParaRPr sz="2000">
              <a:solidFill>
                <a:schemeClr val="lt1"/>
              </a:solidFill>
              <a:latin typeface="Times New Roman"/>
              <a:ea typeface="Times New Roman"/>
              <a:cs typeface="Times New Roman"/>
              <a:sym typeface="Times New Roman"/>
            </a:endParaRPr>
          </a:p>
        </p:txBody>
      </p:sp>
      <p:sp>
        <p:nvSpPr>
          <p:cNvPr id="91" name="Google Shape;91;p18"/>
          <p:cNvSpPr txBox="1">
            <a:spLocks noGrp="1"/>
          </p:cNvSpPr>
          <p:nvPr>
            <p:ph type="body" idx="2"/>
          </p:nvPr>
        </p:nvSpPr>
        <p:spPr>
          <a:xfrm>
            <a:off x="4060675" y="340825"/>
            <a:ext cx="4924800" cy="44340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The organizational structure plays a very critical role in determining how tasks are divided, how the relationships are reported, and how the employees are controlled, coordinated, and motivated wherein these factors further influence the achievement of the organizational goals. </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In the case of a highly formalized organizational structure, the rules are very explicit. The explicit rules are said to obstruct the flexibility and impulsiveness required for internal innovation. </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dirty="0">
                <a:solidFill>
                  <a:srgbClr val="FFFF00"/>
                </a:solidFill>
                <a:latin typeface="Times New Roman"/>
                <a:ea typeface="Times New Roman"/>
                <a:cs typeface="Times New Roman"/>
                <a:sym typeface="Times New Roman"/>
              </a:rPr>
              <a:t>The formalization explains </a:t>
            </a:r>
            <a:r>
              <a:rPr lang="en" sz="1200" dirty="0" smtClean="0">
                <a:solidFill>
                  <a:srgbClr val="FFFF00"/>
                </a:solidFill>
                <a:latin typeface="Times New Roman"/>
                <a:ea typeface="Times New Roman"/>
                <a:cs typeface="Times New Roman"/>
                <a:sym typeface="Times New Roman"/>
              </a:rPr>
              <a:t>standardisation of jobs </a:t>
            </a:r>
            <a:r>
              <a:rPr lang="en" sz="1200" dirty="0">
                <a:solidFill>
                  <a:srgbClr val="FFFF00"/>
                </a:solidFill>
                <a:latin typeface="Times New Roman"/>
                <a:ea typeface="Times New Roman"/>
                <a:cs typeface="Times New Roman"/>
                <a:sym typeface="Times New Roman"/>
              </a:rPr>
              <a:t>by procedures and rules. The </a:t>
            </a:r>
            <a:r>
              <a:rPr lang="en" sz="1200" dirty="0">
                <a:latin typeface="Times New Roman"/>
                <a:ea typeface="Times New Roman"/>
                <a:cs typeface="Times New Roman"/>
                <a:sym typeface="Times New Roman"/>
              </a:rPr>
              <a:t>greater formalization tends to improve the employees’ efficiency, however, it may also lead to increased employees' inflexibility whereby they become incapable of performing non-standardized tasks (Kampini, 2018). The formal structure in a stable environment tends to positively influence organisational performance. </a:t>
            </a: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In the case of the centralized organizational structure, this structure tends to create a non-participatory environment wherein the non-participative environment tends to reduce task commitment, communication, and involvement among the employees. Centralization is when the authority of decision-making lies in the hands of top-level executives (Fedayi, 2015).</a:t>
            </a:r>
            <a:endParaRPr sz="1200">
              <a:latin typeface="Times New Roman"/>
              <a:ea typeface="Times New Roman"/>
              <a:cs typeface="Times New Roman"/>
              <a:sym typeface="Times New Roman"/>
            </a:endParaRPr>
          </a:p>
        </p:txBody>
      </p:sp>
      <p:pic>
        <p:nvPicPr>
          <p:cNvPr id="92" name="Google Shape;92;p18"/>
          <p:cNvPicPr preferRelativeResize="0"/>
          <p:nvPr/>
        </p:nvPicPr>
        <p:blipFill rotWithShape="1">
          <a:blip r:embed="rId3">
            <a:alphaModFix/>
          </a:blip>
          <a:srcRect l="-1387" t="2871" r="-1397" b="-8457"/>
          <a:stretch/>
        </p:blipFill>
        <p:spPr>
          <a:xfrm>
            <a:off x="270700" y="2377450"/>
            <a:ext cx="3576425" cy="17157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367575" y="1957250"/>
            <a:ext cx="3393900" cy="1255200"/>
          </a:xfrm>
          <a:prstGeom prst="rect">
            <a:avLst/>
          </a:prstGeom>
          <a:solidFill>
            <a:schemeClr val="dk1"/>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Relationship between organisational culture, employees’ behaviour and organizations’ performance</a:t>
            </a:r>
            <a:endParaRPr sz="2000">
              <a:solidFill>
                <a:schemeClr val="lt1"/>
              </a:solidFill>
              <a:latin typeface="Times New Roman"/>
              <a:ea typeface="Times New Roman"/>
              <a:cs typeface="Times New Roman"/>
              <a:sym typeface="Times New Roman"/>
            </a:endParaRPr>
          </a:p>
        </p:txBody>
      </p:sp>
      <p:sp>
        <p:nvSpPr>
          <p:cNvPr id="98" name="Google Shape;98;p19"/>
          <p:cNvSpPr txBox="1">
            <a:spLocks noGrp="1"/>
          </p:cNvSpPr>
          <p:nvPr>
            <p:ph type="body" idx="2"/>
          </p:nvPr>
        </p:nvSpPr>
        <p:spPr>
          <a:xfrm>
            <a:off x="4032675" y="1008175"/>
            <a:ext cx="4924800" cy="36360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0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An ineffective organizational culture result in disengaged employees wherein the disengagement of the employees leads to poor customer relations, higher turnover, and lower profits. </a:t>
            </a:r>
            <a:endParaRPr sz="1200">
              <a:latin typeface="Times New Roman"/>
              <a:ea typeface="Times New Roman"/>
              <a:cs typeface="Times New Roman"/>
              <a:sym typeface="Times New Roman"/>
            </a:endParaRPr>
          </a:p>
          <a:p>
            <a:pPr marL="0" lvl="0" indent="0" algn="just" rtl="0">
              <a:lnSpc>
                <a:spcPct val="100000"/>
              </a:lnSpc>
              <a:spcBef>
                <a:spcPts val="0"/>
              </a:spcBef>
              <a:spcAft>
                <a:spcPts val="0"/>
              </a:spcAft>
              <a:buNone/>
            </a:pPr>
            <a:endParaRPr sz="1200">
              <a:latin typeface="Times New Roman"/>
              <a:ea typeface="Times New Roman"/>
              <a:cs typeface="Times New Roman"/>
              <a:sym typeface="Times New Roman"/>
            </a:endParaRPr>
          </a:p>
          <a:p>
            <a:pPr marL="457200" lvl="0" indent="-304800" algn="just" rtl="0">
              <a:lnSpc>
                <a:spcPct val="10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A strong culture positively influences organizational performance wherein it enhances the trust and cooperation among the employees, ensures fewer disagreements, and ensures more efficient decision-making.</a:t>
            </a:r>
            <a:endParaRPr sz="12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02"/>
        <p:cNvGrpSpPr/>
        <p:nvPr/>
      </p:nvGrpSpPr>
      <p:grpSpPr>
        <a:xfrm>
          <a:off x="0" y="0"/>
          <a:ext cx="0" cy="0"/>
          <a:chOff x="0" y="0"/>
          <a:chExt cx="0" cy="0"/>
        </a:xfrm>
      </p:grpSpPr>
      <p:sp>
        <p:nvSpPr>
          <p:cNvPr id="103" name="Google Shape;103;p20"/>
          <p:cNvSpPr txBox="1">
            <a:spLocks noGrp="1"/>
          </p:cNvSpPr>
          <p:nvPr>
            <p:ph type="title"/>
          </p:nvPr>
        </p:nvSpPr>
        <p:spPr>
          <a:xfrm>
            <a:off x="1288225" y="1829625"/>
            <a:ext cx="6814500" cy="1185600"/>
          </a:xfrm>
          <a:prstGeom prst="rect">
            <a:avLst/>
          </a:prstGeom>
          <a:solidFill>
            <a:schemeClr val="lt1"/>
          </a:solidFill>
          <a:ln w="9525" cap="flat" cmpd="sng">
            <a:solidFill>
              <a:srgbClr val="434343"/>
            </a:solidFill>
            <a:prstDash val="solid"/>
            <a:round/>
            <a:headEnd type="none" w="sm" len="sm"/>
            <a:tailEnd type="none" w="sm" len="sm"/>
          </a:ln>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
                <a:solidFill>
                  <a:srgbClr val="000000"/>
                </a:solidFill>
              </a:rPr>
              <a:t>Identification of  the essential nature of managerial work</a:t>
            </a:r>
            <a:endParaRPr sz="2650">
              <a:solidFill>
                <a:srgbClr val="000000"/>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1"/>
          <p:cNvSpPr txBox="1">
            <a:spLocks noGrp="1"/>
          </p:cNvSpPr>
          <p:nvPr>
            <p:ph type="title"/>
          </p:nvPr>
        </p:nvSpPr>
        <p:spPr>
          <a:xfrm>
            <a:off x="284175" y="1265150"/>
            <a:ext cx="3393900" cy="681900"/>
          </a:xfrm>
          <a:prstGeom prst="rect">
            <a:avLst/>
          </a:prstGeom>
          <a:solidFill>
            <a:schemeClr val="dk1"/>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Nature of Planning aspect of managerial work</a:t>
            </a:r>
            <a:endParaRPr sz="2000">
              <a:solidFill>
                <a:schemeClr val="lt1"/>
              </a:solidFill>
              <a:latin typeface="Times New Roman"/>
              <a:ea typeface="Times New Roman"/>
              <a:cs typeface="Times New Roman"/>
              <a:sym typeface="Times New Roman"/>
            </a:endParaRPr>
          </a:p>
        </p:txBody>
      </p:sp>
      <p:sp>
        <p:nvSpPr>
          <p:cNvPr id="109" name="Google Shape;109;p21"/>
          <p:cNvSpPr txBox="1">
            <a:spLocks noGrp="1"/>
          </p:cNvSpPr>
          <p:nvPr>
            <p:ph type="body" idx="2"/>
          </p:nvPr>
        </p:nvSpPr>
        <p:spPr>
          <a:xfrm>
            <a:off x="4060675" y="370350"/>
            <a:ext cx="4924800" cy="44808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50000"/>
              </a:lnSpc>
              <a:spcBef>
                <a:spcPts val="0"/>
              </a:spcBef>
              <a:spcAft>
                <a:spcPts val="0"/>
              </a:spcAft>
              <a:buSzPts val="1200"/>
              <a:buFont typeface="Times New Roman"/>
              <a:buChar char="●"/>
            </a:pPr>
            <a:r>
              <a:rPr lang="en" sz="1200" dirty="0">
                <a:solidFill>
                  <a:srgbClr val="FFFF00"/>
                </a:solidFill>
                <a:latin typeface="Times New Roman"/>
                <a:ea typeface="Times New Roman"/>
                <a:cs typeface="Times New Roman"/>
                <a:sym typeface="Times New Roman"/>
              </a:rPr>
              <a:t>Planning is the most basic managerial function wherein the managers work to establish the </a:t>
            </a:r>
            <a:r>
              <a:rPr lang="en" sz="1200" dirty="0" smtClean="0">
                <a:solidFill>
                  <a:srgbClr val="FFFF00"/>
                </a:solidFill>
                <a:latin typeface="Times New Roman"/>
                <a:ea typeface="Times New Roman"/>
                <a:cs typeface="Times New Roman"/>
                <a:sym typeface="Times New Roman"/>
              </a:rPr>
              <a:t>aims and the techniques are defined, </a:t>
            </a:r>
            <a:r>
              <a:rPr lang="en" sz="1200" dirty="0">
                <a:solidFill>
                  <a:srgbClr val="FFFF00"/>
                </a:solidFill>
                <a:latin typeface="Times New Roman"/>
                <a:ea typeface="Times New Roman"/>
                <a:cs typeface="Times New Roman"/>
                <a:sym typeface="Times New Roman"/>
              </a:rPr>
              <a:t>and methods by which the goals </a:t>
            </a:r>
            <a:r>
              <a:rPr lang="en" sz="1200" dirty="0" smtClean="0">
                <a:solidFill>
                  <a:srgbClr val="FFFF00"/>
                </a:solidFill>
                <a:latin typeface="Times New Roman"/>
                <a:ea typeface="Times New Roman"/>
                <a:cs typeface="Times New Roman"/>
                <a:sym typeface="Times New Roman"/>
              </a:rPr>
              <a:t>can be achieved. </a:t>
            </a:r>
            <a:endParaRPr sz="1200">
              <a:solidFill>
                <a:srgbClr val="FFFF00"/>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Planning is an act of decision-making, wherein the managers decide in advance what needs to be done as a projected course of action. </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Planning is pervasive as it is performed by managers at different levels i.e., the higher level, the middle level, and the lower level. </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Planning is a continuous process as the managers have to revise the plans every time new changes occur in the external business environment. </a:t>
            </a:r>
            <a:endParaRPr sz="1200">
              <a:latin typeface="Times New Roman"/>
              <a:ea typeface="Times New Roman"/>
              <a:cs typeface="Times New Roman"/>
              <a:sym typeface="Times New Roman"/>
            </a:endParaRPr>
          </a:p>
        </p:txBody>
      </p:sp>
      <p:pic>
        <p:nvPicPr>
          <p:cNvPr id="110" name="Google Shape;110;p21"/>
          <p:cNvPicPr preferRelativeResize="0"/>
          <p:nvPr/>
        </p:nvPicPr>
        <p:blipFill>
          <a:blip r:embed="rId3">
            <a:alphaModFix/>
          </a:blip>
          <a:stretch>
            <a:fillRect/>
          </a:stretch>
        </p:blipFill>
        <p:spPr>
          <a:xfrm>
            <a:off x="693825" y="2099450"/>
            <a:ext cx="2452025" cy="23980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2"/>
          <p:cNvSpPr txBox="1">
            <a:spLocks noGrp="1"/>
          </p:cNvSpPr>
          <p:nvPr>
            <p:ph type="title"/>
          </p:nvPr>
        </p:nvSpPr>
        <p:spPr>
          <a:xfrm>
            <a:off x="284175" y="503150"/>
            <a:ext cx="3393900" cy="681900"/>
          </a:xfrm>
          <a:prstGeom prst="rect">
            <a:avLst/>
          </a:prstGeom>
          <a:solidFill>
            <a:schemeClr val="dk1"/>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Nature of Staffing aspect of managerial work</a:t>
            </a:r>
            <a:endParaRPr sz="2000">
              <a:solidFill>
                <a:schemeClr val="lt1"/>
              </a:solidFill>
              <a:latin typeface="Times New Roman"/>
              <a:ea typeface="Times New Roman"/>
              <a:cs typeface="Times New Roman"/>
              <a:sym typeface="Times New Roman"/>
            </a:endParaRPr>
          </a:p>
        </p:txBody>
      </p:sp>
      <p:sp>
        <p:nvSpPr>
          <p:cNvPr id="116" name="Google Shape;116;p22"/>
          <p:cNvSpPr txBox="1">
            <a:spLocks noGrp="1"/>
          </p:cNvSpPr>
          <p:nvPr>
            <p:ph type="body" idx="2"/>
          </p:nvPr>
        </p:nvSpPr>
        <p:spPr>
          <a:xfrm>
            <a:off x="4126025" y="1157550"/>
            <a:ext cx="4924800" cy="34071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Staffing is a managerial function wherein the managers work to recruit, select, train, develop, promote, and compensate the personnel. </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Staffing is the ongoing management process wherein the managers need to constantly work on the development of people (Egyankosh, 2015).</a:t>
            </a:r>
            <a:endParaRPr sz="1200">
              <a:latin typeface="Times New Roman"/>
              <a:ea typeface="Times New Roman"/>
              <a:cs typeface="Times New Roman"/>
              <a:sym typeface="Times New Roman"/>
            </a:endParaRPr>
          </a:p>
        </p:txBody>
      </p:sp>
      <p:pic>
        <p:nvPicPr>
          <p:cNvPr id="117" name="Google Shape;117;p22"/>
          <p:cNvPicPr preferRelativeResize="0"/>
          <p:nvPr/>
        </p:nvPicPr>
        <p:blipFill>
          <a:blip r:embed="rId3">
            <a:alphaModFix/>
          </a:blip>
          <a:stretch>
            <a:fillRect/>
          </a:stretch>
        </p:blipFill>
        <p:spPr>
          <a:xfrm>
            <a:off x="210687" y="1497150"/>
            <a:ext cx="3693276" cy="25949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3"/>
          <p:cNvSpPr txBox="1">
            <a:spLocks noGrp="1"/>
          </p:cNvSpPr>
          <p:nvPr>
            <p:ph type="title"/>
          </p:nvPr>
        </p:nvSpPr>
        <p:spPr>
          <a:xfrm>
            <a:off x="284175" y="503150"/>
            <a:ext cx="3393900" cy="681900"/>
          </a:xfrm>
          <a:prstGeom prst="rect">
            <a:avLst/>
          </a:prstGeom>
          <a:solidFill>
            <a:schemeClr val="dk1"/>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Nature of Organizing aspect of managerial work</a:t>
            </a:r>
            <a:endParaRPr sz="2000">
              <a:solidFill>
                <a:schemeClr val="lt1"/>
              </a:solidFill>
              <a:latin typeface="Times New Roman"/>
              <a:ea typeface="Times New Roman"/>
              <a:cs typeface="Times New Roman"/>
              <a:sym typeface="Times New Roman"/>
            </a:endParaRPr>
          </a:p>
        </p:txBody>
      </p:sp>
      <p:sp>
        <p:nvSpPr>
          <p:cNvPr id="123" name="Google Shape;123;p23"/>
          <p:cNvSpPr txBox="1">
            <a:spLocks noGrp="1"/>
          </p:cNvSpPr>
          <p:nvPr>
            <p:ph type="body" idx="2"/>
          </p:nvPr>
        </p:nvSpPr>
        <p:spPr>
          <a:xfrm>
            <a:off x="4126025" y="1157550"/>
            <a:ext cx="4924800" cy="34071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Organizing as a process involves the division of tasks, a grouping of the activities that are interrelated, assigning tasks based on competencies, the delegation of authority, and coordinating the group efforts. </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Organizing as a structure involves systematically combining people, functions, and physical activities to ensure the achievement of a common objective. In the case of organizing as a structure, the managers are required to perform activities analysis, decision analysis, and relations analysis (Chand, 2021).</a:t>
            </a:r>
            <a:endParaRPr sz="1200">
              <a:latin typeface="Times New Roman"/>
              <a:ea typeface="Times New Roman"/>
              <a:cs typeface="Times New Roman"/>
              <a:sym typeface="Times New Roman"/>
            </a:endParaRPr>
          </a:p>
        </p:txBody>
      </p:sp>
      <p:pic>
        <p:nvPicPr>
          <p:cNvPr id="124" name="Google Shape;124;p23"/>
          <p:cNvPicPr preferRelativeResize="0"/>
          <p:nvPr/>
        </p:nvPicPr>
        <p:blipFill>
          <a:blip r:embed="rId3">
            <a:alphaModFix/>
          </a:blip>
          <a:stretch>
            <a:fillRect/>
          </a:stretch>
        </p:blipFill>
        <p:spPr>
          <a:xfrm>
            <a:off x="534162" y="1482325"/>
            <a:ext cx="2893925" cy="285535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4"/>
          <p:cNvSpPr txBox="1">
            <a:spLocks noGrp="1"/>
          </p:cNvSpPr>
          <p:nvPr>
            <p:ph type="title"/>
          </p:nvPr>
        </p:nvSpPr>
        <p:spPr>
          <a:xfrm>
            <a:off x="284175" y="503150"/>
            <a:ext cx="3393900" cy="681900"/>
          </a:xfrm>
          <a:prstGeom prst="rect">
            <a:avLst/>
          </a:prstGeom>
          <a:solidFill>
            <a:schemeClr val="dk1"/>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Nature of Leading aspect of managerial work</a:t>
            </a:r>
            <a:endParaRPr sz="2000">
              <a:solidFill>
                <a:schemeClr val="lt1"/>
              </a:solidFill>
              <a:latin typeface="Times New Roman"/>
              <a:ea typeface="Times New Roman"/>
              <a:cs typeface="Times New Roman"/>
              <a:sym typeface="Times New Roman"/>
            </a:endParaRPr>
          </a:p>
        </p:txBody>
      </p:sp>
      <p:sp>
        <p:nvSpPr>
          <p:cNvPr id="130" name="Google Shape;130;p24"/>
          <p:cNvSpPr txBox="1">
            <a:spLocks noGrp="1"/>
          </p:cNvSpPr>
          <p:nvPr>
            <p:ph type="body" idx="2"/>
          </p:nvPr>
        </p:nvSpPr>
        <p:spPr>
          <a:xfrm>
            <a:off x="4126025" y="457400"/>
            <a:ext cx="4924800" cy="41073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Leading involves binding a group together with a common goal. The leaders are required to infuse energy into the organization by activating its people and keeping them in motion (Maxwell, 2015). </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Leading entails the formulation of a mission, vision, and strategic goals and communication of the same to the people with orders and instructions. </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Leading in a continuous process, leaders need to constantly implement change to improve performance.</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The use of social power and the management of social and political processes are ubiquitous constructs in leading. </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a:latin typeface="Times New Roman"/>
                <a:ea typeface="Times New Roman"/>
                <a:cs typeface="Times New Roman"/>
                <a:sym typeface="Times New Roman"/>
              </a:rPr>
              <a:t>Leading is cognitive as it involves modelling environmental events and interpreting them to organizational members, determining the nature of the problem, and engaging in strategic thinking for the long term (Zaccaro, 2015).</a:t>
            </a:r>
            <a:endParaRPr sz="1200">
              <a:latin typeface="Times New Roman"/>
              <a:ea typeface="Times New Roman"/>
              <a:cs typeface="Times New Roman"/>
              <a:sym typeface="Times New Roman"/>
            </a:endParaRPr>
          </a:p>
        </p:txBody>
      </p:sp>
      <p:pic>
        <p:nvPicPr>
          <p:cNvPr id="131" name="Google Shape;131;p24"/>
          <p:cNvPicPr preferRelativeResize="0"/>
          <p:nvPr/>
        </p:nvPicPr>
        <p:blipFill>
          <a:blip r:embed="rId3">
            <a:alphaModFix/>
          </a:blip>
          <a:stretch>
            <a:fillRect/>
          </a:stretch>
        </p:blipFill>
        <p:spPr>
          <a:xfrm>
            <a:off x="152400" y="1337450"/>
            <a:ext cx="3821224" cy="286101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25"/>
          <p:cNvSpPr txBox="1">
            <a:spLocks noGrp="1"/>
          </p:cNvSpPr>
          <p:nvPr>
            <p:ph type="title"/>
          </p:nvPr>
        </p:nvSpPr>
        <p:spPr>
          <a:xfrm>
            <a:off x="284175" y="503150"/>
            <a:ext cx="3393900" cy="681900"/>
          </a:xfrm>
          <a:prstGeom prst="rect">
            <a:avLst/>
          </a:prstGeom>
          <a:solidFill>
            <a:schemeClr val="dk1"/>
          </a:solidFill>
        </p:spPr>
        <p:txBody>
          <a:bodyPr spcFirstLastPara="1" wrap="square" lIns="91425" tIns="91425" rIns="91425" bIns="91425" anchor="b" anchorCtr="0">
            <a:normAutofit fontScale="90000"/>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Nature of Controlling aspect of managerial work</a:t>
            </a:r>
            <a:endParaRPr sz="2000">
              <a:solidFill>
                <a:schemeClr val="lt1"/>
              </a:solidFill>
              <a:latin typeface="Times New Roman"/>
              <a:ea typeface="Times New Roman"/>
              <a:cs typeface="Times New Roman"/>
              <a:sym typeface="Times New Roman"/>
            </a:endParaRPr>
          </a:p>
        </p:txBody>
      </p:sp>
      <p:sp>
        <p:nvSpPr>
          <p:cNvPr id="137" name="Google Shape;137;p25"/>
          <p:cNvSpPr txBox="1">
            <a:spLocks noGrp="1"/>
          </p:cNvSpPr>
          <p:nvPr>
            <p:ph type="body" idx="2"/>
          </p:nvPr>
        </p:nvSpPr>
        <p:spPr>
          <a:xfrm>
            <a:off x="4126025" y="457400"/>
            <a:ext cx="4924800" cy="4107300"/>
          </a:xfrm>
          <a:prstGeom prst="rect">
            <a:avLst/>
          </a:prstGeom>
          <a:solidFill>
            <a:schemeClr val="dk2"/>
          </a:solidFill>
        </p:spPr>
        <p:txBody>
          <a:bodyPr spcFirstLastPara="1" wrap="square" lIns="91425" tIns="91425" rIns="91425" bIns="91425" anchor="ctr" anchorCtr="0">
            <a:noAutofit/>
          </a:bodyPr>
          <a:lstStyle/>
          <a:p>
            <a:pPr marL="457200" lvl="0" indent="-304800" algn="just" rtl="0">
              <a:lnSpc>
                <a:spcPct val="15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Controlling as a function of management involves following up on the actions of the other function of management to control the activities assigned to them,</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Controlling is a dynamic process as the managers have to continuously review the standards of performance and take corrective action to make changes in the other management functions.</a:t>
            </a:r>
            <a:endParaRPr sz="1200">
              <a:latin typeface="Times New Roman"/>
              <a:ea typeface="Times New Roman"/>
              <a:cs typeface="Times New Roman"/>
              <a:sym typeface="Times New Roman"/>
            </a:endParaRPr>
          </a:p>
          <a:p>
            <a:pPr marL="457200" lvl="0" indent="-304800" algn="just" rtl="0">
              <a:lnSpc>
                <a:spcPct val="150000"/>
              </a:lnSpc>
              <a:spcBef>
                <a:spcPts val="0"/>
              </a:spcBef>
              <a:spcAft>
                <a:spcPts val="0"/>
              </a:spcAft>
              <a:buSzPts val="1200"/>
              <a:buFont typeface="Times New Roman"/>
              <a:buChar char="●"/>
            </a:pPr>
            <a:r>
              <a:rPr lang="en" sz="1200" dirty="0">
                <a:latin typeface="Times New Roman"/>
                <a:ea typeface="Times New Roman"/>
                <a:cs typeface="Times New Roman"/>
                <a:sym typeface="Times New Roman"/>
              </a:rPr>
              <a:t>Controlling is a continuous process as the managers need to constantly revise and analyse the standards to figure out deviations between planned performance and actual performance (DDRCMT, 2015).</a:t>
            </a:r>
            <a:endParaRPr sz="1200">
              <a:latin typeface="Times New Roman"/>
              <a:ea typeface="Times New Roman"/>
              <a:cs typeface="Times New Roman"/>
              <a:sym typeface="Times New Roman"/>
            </a:endParaRPr>
          </a:p>
        </p:txBody>
      </p:sp>
      <p:pic>
        <p:nvPicPr>
          <p:cNvPr id="138" name="Google Shape;138;p25"/>
          <p:cNvPicPr preferRelativeResize="0"/>
          <p:nvPr/>
        </p:nvPicPr>
        <p:blipFill>
          <a:blip r:embed="rId3">
            <a:alphaModFix/>
          </a:blip>
          <a:stretch>
            <a:fillRect/>
          </a:stretch>
        </p:blipFill>
        <p:spPr>
          <a:xfrm>
            <a:off x="85550" y="1872675"/>
            <a:ext cx="3964277" cy="19821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6"/>
          <p:cNvSpPr txBox="1">
            <a:spLocks noGrp="1"/>
          </p:cNvSpPr>
          <p:nvPr>
            <p:ph type="title"/>
          </p:nvPr>
        </p:nvSpPr>
        <p:spPr>
          <a:xfrm>
            <a:off x="214700" y="598600"/>
            <a:ext cx="4182000" cy="1139100"/>
          </a:xfrm>
          <a:prstGeom prst="rect">
            <a:avLst/>
          </a:prstGeom>
          <a:solidFill>
            <a:schemeClr val="dk1"/>
          </a:solidFill>
        </p:spPr>
        <p:txBody>
          <a:bodyPr spcFirstLastPara="1" wrap="square" lIns="91425" tIns="91425" rIns="91425" bIns="91425" anchor="b" anchorCtr="0">
            <a:normAutofit/>
          </a:bodyPr>
          <a:lstStyle/>
          <a:p>
            <a:pPr marL="0" lvl="0" indent="0" algn="ctr" rtl="0">
              <a:spcBef>
                <a:spcPts val="0"/>
              </a:spcBef>
              <a:spcAft>
                <a:spcPts val="0"/>
              </a:spcAft>
              <a:buNone/>
            </a:pPr>
            <a:r>
              <a:rPr lang="en" sz="2000" dirty="0" smtClean="0">
                <a:solidFill>
                  <a:srgbClr val="FFFF00"/>
                </a:solidFill>
                <a:latin typeface="Times New Roman"/>
                <a:ea typeface="Times New Roman"/>
                <a:cs typeface="Times New Roman"/>
                <a:sym typeface="Times New Roman"/>
              </a:rPr>
              <a:t>Explaining </a:t>
            </a:r>
            <a:r>
              <a:rPr lang="en" sz="2000" dirty="0">
                <a:solidFill>
                  <a:srgbClr val="FFFF00"/>
                </a:solidFill>
                <a:latin typeface="Times New Roman"/>
                <a:ea typeface="Times New Roman"/>
                <a:cs typeface="Times New Roman"/>
                <a:sym typeface="Times New Roman"/>
              </a:rPr>
              <a:t>the variables that </a:t>
            </a:r>
            <a:r>
              <a:rPr lang="en" sz="2000" dirty="0" smtClean="0">
                <a:solidFill>
                  <a:srgbClr val="FFFF00"/>
                </a:solidFill>
                <a:latin typeface="Times New Roman"/>
                <a:ea typeface="Times New Roman"/>
                <a:cs typeface="Times New Roman"/>
                <a:sym typeface="Times New Roman"/>
              </a:rPr>
              <a:t>help in the determination of successful leadership and management</a:t>
            </a:r>
            <a:endParaRPr sz="2000">
              <a:solidFill>
                <a:srgbClr val="FFFF00"/>
              </a:solidFill>
              <a:latin typeface="Times New Roman"/>
              <a:ea typeface="Times New Roman"/>
              <a:cs typeface="Times New Roman"/>
              <a:sym typeface="Times New Roman"/>
            </a:endParaRPr>
          </a:p>
        </p:txBody>
      </p:sp>
      <p:sp>
        <p:nvSpPr>
          <p:cNvPr id="144" name="Google Shape;144;p26"/>
          <p:cNvSpPr txBox="1">
            <a:spLocks noGrp="1"/>
          </p:cNvSpPr>
          <p:nvPr>
            <p:ph type="body" idx="2"/>
          </p:nvPr>
        </p:nvSpPr>
        <p:spPr>
          <a:xfrm>
            <a:off x="4733650" y="183800"/>
            <a:ext cx="4226100" cy="4584900"/>
          </a:xfrm>
          <a:prstGeom prst="rect">
            <a:avLst/>
          </a:prstGeom>
          <a:solidFill>
            <a:schemeClr val="lt1"/>
          </a:solidFill>
        </p:spPr>
        <p:txBody>
          <a:bodyPr spcFirstLastPara="1" wrap="square" lIns="91425" tIns="91425" rIns="91425" bIns="91425" anchor="ctr" anchorCtr="0">
            <a:noAutofit/>
          </a:bodyPr>
          <a:lstStyle/>
          <a:p>
            <a:pPr marL="0" lvl="0" indent="0" algn="just" rtl="0">
              <a:lnSpc>
                <a:spcPct val="100000"/>
              </a:lnSpc>
              <a:spcBef>
                <a:spcPts val="0"/>
              </a:spcBef>
              <a:spcAft>
                <a:spcPts val="0"/>
              </a:spcAft>
              <a:buNone/>
            </a:pPr>
            <a:r>
              <a:rPr lang="en" sz="1200" dirty="0">
                <a:solidFill>
                  <a:srgbClr val="000000"/>
                </a:solidFill>
                <a:latin typeface="Times New Roman"/>
                <a:ea typeface="Times New Roman"/>
                <a:cs typeface="Times New Roman"/>
                <a:sym typeface="Times New Roman"/>
              </a:rPr>
              <a:t>According to Eblin et al. (2015), the three variables that determine effective management and leadership involves</a:t>
            </a:r>
            <a:endParaRPr sz="1200">
              <a:solidFill>
                <a:srgbClr val="000000"/>
              </a:solidFill>
              <a:latin typeface="Times New Roman"/>
              <a:ea typeface="Times New Roman"/>
              <a:cs typeface="Times New Roman"/>
              <a:sym typeface="Times New Roman"/>
            </a:endParaRPr>
          </a:p>
          <a:p>
            <a:pPr marL="0" lvl="0" indent="0" algn="just" rtl="0">
              <a:lnSpc>
                <a:spcPct val="100000"/>
              </a:lnSpc>
              <a:spcBef>
                <a:spcPts val="0"/>
              </a:spcBef>
              <a:spcAft>
                <a:spcPts val="0"/>
              </a:spcAft>
              <a:buNone/>
            </a:pPr>
            <a:endParaRPr sz="1200">
              <a:solidFill>
                <a:srgbClr val="000000"/>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rgbClr val="000000"/>
              </a:buClr>
              <a:buSzPts val="1200"/>
              <a:buFont typeface="Times New Roman"/>
              <a:buChar char="●"/>
            </a:pPr>
            <a:r>
              <a:rPr lang="en" sz="1200" b="1" dirty="0">
                <a:solidFill>
                  <a:srgbClr val="000000"/>
                </a:solidFill>
                <a:latin typeface="Times New Roman"/>
                <a:ea typeface="Times New Roman"/>
                <a:cs typeface="Times New Roman"/>
                <a:sym typeface="Times New Roman"/>
              </a:rPr>
              <a:t>Time:</a:t>
            </a:r>
            <a:r>
              <a:rPr lang="en" sz="1200" dirty="0">
                <a:solidFill>
                  <a:srgbClr val="000000"/>
                </a:solidFill>
                <a:latin typeface="Times New Roman"/>
                <a:ea typeface="Times New Roman"/>
                <a:cs typeface="Times New Roman"/>
                <a:sym typeface="Times New Roman"/>
              </a:rPr>
              <a:t> Effective management and leadership are determined by the time the managers and leaders have in a week and the deadline they are setting for getting something done. They have the option to shift the deadline however there is nothing they can do about the hours they have in a week.</a:t>
            </a:r>
            <a:endParaRPr sz="1200">
              <a:solidFill>
                <a:srgbClr val="000000"/>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rgbClr val="000000"/>
              </a:buClr>
              <a:buSzPts val="1200"/>
              <a:buFont typeface="Times New Roman"/>
              <a:buChar char="●"/>
            </a:pPr>
            <a:r>
              <a:rPr lang="en" sz="1200" b="1" dirty="0">
                <a:solidFill>
                  <a:srgbClr val="000000"/>
                </a:solidFill>
                <a:latin typeface="Times New Roman"/>
                <a:ea typeface="Times New Roman"/>
                <a:cs typeface="Times New Roman"/>
                <a:sym typeface="Times New Roman"/>
              </a:rPr>
              <a:t>Money:</a:t>
            </a:r>
            <a:r>
              <a:rPr lang="en" sz="1200" dirty="0">
                <a:solidFill>
                  <a:srgbClr val="000000"/>
                </a:solidFill>
                <a:latin typeface="Times New Roman"/>
                <a:ea typeface="Times New Roman"/>
                <a:cs typeface="Times New Roman"/>
                <a:sym typeface="Times New Roman"/>
              </a:rPr>
              <a:t> For acquiring the expertise, the managers and the leaders need to buy, rent, build, and get something done. However, the activities depend on the amount of money available to them and any deadline constraints on acquiring the expertise.</a:t>
            </a:r>
            <a:endParaRPr sz="1200">
              <a:solidFill>
                <a:srgbClr val="000000"/>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rgbClr val="000000"/>
              </a:buClr>
              <a:buSzPts val="1200"/>
              <a:buFont typeface="Times New Roman"/>
              <a:buChar char="●"/>
            </a:pPr>
            <a:r>
              <a:rPr lang="en" sz="1200" b="1" dirty="0">
                <a:solidFill>
                  <a:srgbClr val="000000"/>
                </a:solidFill>
                <a:latin typeface="Times New Roman"/>
                <a:ea typeface="Times New Roman"/>
                <a:cs typeface="Times New Roman"/>
                <a:sym typeface="Times New Roman"/>
              </a:rPr>
              <a:t>Resources:</a:t>
            </a:r>
            <a:r>
              <a:rPr lang="en" sz="1200" dirty="0">
                <a:solidFill>
                  <a:srgbClr val="000000"/>
                </a:solidFill>
                <a:latin typeface="Times New Roman"/>
                <a:ea typeface="Times New Roman"/>
                <a:cs typeface="Times New Roman"/>
                <a:sym typeface="Times New Roman"/>
              </a:rPr>
              <a:t> Resources mean people and the leaders need to mobilize and motivate the people to get things done. However, leaders are required to manage themselves first wherein they need to ensure that they are capable of explaining the problems and solutions to themselves so that they can do the same for others.</a:t>
            </a:r>
            <a:endParaRPr sz="1200">
              <a:solidFill>
                <a:srgbClr val="000000"/>
              </a:solidFill>
              <a:latin typeface="Times New Roman"/>
              <a:ea typeface="Times New Roman"/>
              <a:cs typeface="Times New Roman"/>
              <a:sym typeface="Times New Roman"/>
            </a:endParaRPr>
          </a:p>
          <a:p>
            <a:pPr marL="0" lvl="0" indent="0" algn="just" rtl="0">
              <a:lnSpc>
                <a:spcPct val="100000"/>
              </a:lnSpc>
              <a:spcBef>
                <a:spcPts val="0"/>
              </a:spcBef>
              <a:spcAft>
                <a:spcPts val="0"/>
              </a:spcAft>
              <a:buNone/>
            </a:pPr>
            <a:endParaRPr sz="1200" b="1">
              <a:solidFill>
                <a:srgbClr val="000000"/>
              </a:solidFill>
              <a:latin typeface="Times New Roman"/>
              <a:ea typeface="Times New Roman"/>
              <a:cs typeface="Times New Roman"/>
              <a:sym typeface="Times New Roman"/>
            </a:endParaRPr>
          </a:p>
        </p:txBody>
      </p:sp>
      <p:pic>
        <p:nvPicPr>
          <p:cNvPr id="145" name="Google Shape;145;p26"/>
          <p:cNvPicPr preferRelativeResize="0"/>
          <p:nvPr/>
        </p:nvPicPr>
        <p:blipFill>
          <a:blip r:embed="rId3">
            <a:alphaModFix/>
          </a:blip>
          <a:stretch>
            <a:fillRect/>
          </a:stretch>
        </p:blipFill>
        <p:spPr>
          <a:xfrm>
            <a:off x="553000" y="2306225"/>
            <a:ext cx="3472088" cy="23147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7"/>
          <p:cNvSpPr txBox="1">
            <a:spLocks noGrp="1"/>
          </p:cNvSpPr>
          <p:nvPr>
            <p:ph type="title"/>
          </p:nvPr>
        </p:nvSpPr>
        <p:spPr>
          <a:xfrm>
            <a:off x="113550" y="541425"/>
            <a:ext cx="4359300" cy="1196400"/>
          </a:xfrm>
          <a:prstGeom prst="rect">
            <a:avLst/>
          </a:prstGeom>
          <a:solidFill>
            <a:schemeClr val="dk1"/>
          </a:solidFill>
        </p:spPr>
        <p:txBody>
          <a:bodyPr spcFirstLastPara="1" wrap="square" lIns="91425" tIns="91425" rIns="91425" bIns="91425" anchor="b" anchorCtr="0">
            <a:normAutofit/>
          </a:bodyPr>
          <a:lstStyle/>
          <a:p>
            <a:pPr marL="0" lvl="0" indent="0" algn="ctr" rtl="0">
              <a:spcBef>
                <a:spcPts val="0"/>
              </a:spcBef>
              <a:spcAft>
                <a:spcPts val="0"/>
              </a:spcAft>
              <a:buNone/>
            </a:pPr>
            <a:r>
              <a:rPr lang="en" sz="2000" dirty="0" smtClean="0">
                <a:solidFill>
                  <a:srgbClr val="FFFF00"/>
                </a:solidFill>
                <a:latin typeface="Times New Roman"/>
                <a:ea typeface="Times New Roman"/>
                <a:cs typeface="Times New Roman"/>
                <a:sym typeface="Times New Roman"/>
              </a:rPr>
              <a:t>Evaluating the </a:t>
            </a:r>
            <a:r>
              <a:rPr lang="en" sz="2000" dirty="0">
                <a:solidFill>
                  <a:srgbClr val="FFFF00"/>
                </a:solidFill>
                <a:latin typeface="Times New Roman"/>
                <a:ea typeface="Times New Roman"/>
                <a:cs typeface="Times New Roman"/>
                <a:sym typeface="Times New Roman"/>
              </a:rPr>
              <a:t>behavioural approach </a:t>
            </a:r>
            <a:r>
              <a:rPr lang="en" sz="2000" dirty="0" smtClean="0">
                <a:solidFill>
                  <a:srgbClr val="FFFF00"/>
                </a:solidFill>
                <a:latin typeface="Times New Roman"/>
                <a:ea typeface="Times New Roman"/>
                <a:cs typeface="Times New Roman"/>
                <a:sym typeface="Times New Roman"/>
              </a:rPr>
              <a:t>towards management in terms of individual behaviour </a:t>
            </a:r>
            <a:endParaRPr sz="2000">
              <a:solidFill>
                <a:srgbClr val="FFFF00"/>
              </a:solidFill>
              <a:latin typeface="Times New Roman"/>
              <a:ea typeface="Times New Roman"/>
              <a:cs typeface="Times New Roman"/>
              <a:sym typeface="Times New Roman"/>
            </a:endParaRPr>
          </a:p>
        </p:txBody>
      </p:sp>
      <p:sp>
        <p:nvSpPr>
          <p:cNvPr id="151" name="Google Shape;151;p27"/>
          <p:cNvSpPr txBox="1">
            <a:spLocks noGrp="1"/>
          </p:cNvSpPr>
          <p:nvPr>
            <p:ph type="body" idx="2"/>
          </p:nvPr>
        </p:nvSpPr>
        <p:spPr>
          <a:xfrm>
            <a:off x="4733650" y="183800"/>
            <a:ext cx="4226100" cy="4584900"/>
          </a:xfrm>
          <a:prstGeom prst="rect">
            <a:avLst/>
          </a:prstGeom>
          <a:solidFill>
            <a:schemeClr val="lt1"/>
          </a:solidFill>
        </p:spPr>
        <p:txBody>
          <a:bodyPr spcFirstLastPara="1" wrap="square" lIns="91425" tIns="91425" rIns="91425" bIns="91425" anchor="ctr" anchorCtr="0">
            <a:noAutofit/>
          </a:bodyPr>
          <a:lstStyle/>
          <a:p>
            <a:pPr marL="457200" lvl="0" indent="-304800" algn="just" rtl="0">
              <a:lnSpc>
                <a:spcPct val="10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According to Quain </a:t>
            </a:r>
            <a:r>
              <a:rPr lang="en" sz="1200" i="1">
                <a:solidFill>
                  <a:srgbClr val="000000"/>
                </a:solidFill>
                <a:latin typeface="Times New Roman"/>
                <a:ea typeface="Times New Roman"/>
                <a:cs typeface="Times New Roman"/>
                <a:sym typeface="Times New Roman"/>
              </a:rPr>
              <a:t>et al. </a:t>
            </a:r>
            <a:r>
              <a:rPr lang="en" sz="1200">
                <a:solidFill>
                  <a:srgbClr val="000000"/>
                </a:solidFill>
                <a:latin typeface="Times New Roman"/>
                <a:ea typeface="Times New Roman"/>
                <a:cs typeface="Times New Roman"/>
                <a:sym typeface="Times New Roman"/>
              </a:rPr>
              <a:t>(2020), the behavioural approach to management is applied with the main focus on the human dimension of the workplace. </a:t>
            </a:r>
            <a:endParaRPr sz="1200">
              <a:solidFill>
                <a:srgbClr val="000000"/>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application of the behavioural management approach enables leaders to effectively handle various human resource problems through an understanding of how people respond to conflicts and coming up with the best ways to motivate employees and manage their expectations. </a:t>
            </a:r>
            <a:endParaRPr sz="1200">
              <a:solidFill>
                <a:srgbClr val="000000"/>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According to the behavioural approach, the individual’s behaviour is determined by their unique and own subjective views persisting in their mind, their experiences, and their feelings and emotions. </a:t>
            </a:r>
            <a:endParaRPr sz="1200">
              <a:solidFill>
                <a:srgbClr val="000000"/>
              </a:solidFill>
              <a:latin typeface="Times New Roman"/>
              <a:ea typeface="Times New Roman"/>
              <a:cs typeface="Times New Roman"/>
              <a:sym typeface="Times New Roman"/>
            </a:endParaRPr>
          </a:p>
          <a:p>
            <a:pPr marL="457200" lvl="0" indent="-304800" algn="just" rtl="0">
              <a:lnSpc>
                <a:spcPct val="100000"/>
              </a:lnSpc>
              <a:spcBef>
                <a:spcPts val="0"/>
              </a:spcBef>
              <a:spcAft>
                <a:spcPts val="0"/>
              </a:spcAft>
              <a:buClr>
                <a:srgbClr val="000000"/>
              </a:buClr>
              <a:buSzPts val="1200"/>
              <a:buFont typeface="Times New Roman"/>
              <a:buChar char="●"/>
            </a:pPr>
            <a:r>
              <a:rPr lang="en" sz="1200">
                <a:solidFill>
                  <a:srgbClr val="000000"/>
                </a:solidFill>
                <a:latin typeface="Times New Roman"/>
                <a:ea typeface="Times New Roman"/>
                <a:cs typeface="Times New Roman"/>
                <a:sym typeface="Times New Roman"/>
              </a:rPr>
              <a:t>The multitude of perceptions, values, and attitudes prevalent among employees characterize their individual behaviour and these factors also have a significant impact on their performance (Gordan, 2022). </a:t>
            </a:r>
            <a:endParaRPr sz="1200">
              <a:solidFill>
                <a:srgbClr val="000000"/>
              </a:solidFill>
              <a:latin typeface="Times New Roman"/>
              <a:ea typeface="Times New Roman"/>
              <a:cs typeface="Times New Roman"/>
              <a:sym typeface="Times New Roman"/>
            </a:endParaRPr>
          </a:p>
          <a:p>
            <a:pPr marL="0" lvl="0" indent="0" algn="just" rtl="0">
              <a:lnSpc>
                <a:spcPct val="100000"/>
              </a:lnSpc>
              <a:spcBef>
                <a:spcPts val="0"/>
              </a:spcBef>
              <a:spcAft>
                <a:spcPts val="0"/>
              </a:spcAft>
              <a:buNone/>
            </a:pPr>
            <a:endParaRPr sz="1200">
              <a:solidFill>
                <a:srgbClr val="000000"/>
              </a:solidFill>
              <a:latin typeface="Times New Roman"/>
              <a:ea typeface="Times New Roman"/>
              <a:cs typeface="Times New Roman"/>
              <a:sym typeface="Times New Roman"/>
            </a:endParaRPr>
          </a:p>
        </p:txBody>
      </p:sp>
      <p:pic>
        <p:nvPicPr>
          <p:cNvPr id="152" name="Google Shape;152;p27"/>
          <p:cNvPicPr preferRelativeResize="0"/>
          <p:nvPr/>
        </p:nvPicPr>
        <p:blipFill>
          <a:blip r:embed="rId3">
            <a:alphaModFix/>
          </a:blip>
          <a:stretch>
            <a:fillRect/>
          </a:stretch>
        </p:blipFill>
        <p:spPr>
          <a:xfrm>
            <a:off x="616099" y="1901625"/>
            <a:ext cx="3524175" cy="26414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8"/>
          <p:cNvSpPr txBox="1">
            <a:spLocks noGrp="1"/>
          </p:cNvSpPr>
          <p:nvPr>
            <p:ph type="title"/>
          </p:nvPr>
        </p:nvSpPr>
        <p:spPr>
          <a:xfrm>
            <a:off x="2820650" y="99650"/>
            <a:ext cx="3510000" cy="601800"/>
          </a:xfrm>
          <a:prstGeom prst="rect">
            <a:avLst/>
          </a:prstGeom>
          <a:solidFill>
            <a:schemeClr val="dk1"/>
          </a:solidFill>
        </p:spPr>
        <p:txBody>
          <a:bodyPr spcFirstLastPara="1" wrap="square" lIns="91425" tIns="91425" rIns="91425" bIns="91425" anchor="b" anchorCtr="0">
            <a:normAutofit/>
          </a:bodyPr>
          <a:lstStyle/>
          <a:p>
            <a:pPr marL="0" lvl="0" indent="0" algn="ctr" rtl="0">
              <a:spcBef>
                <a:spcPts val="0"/>
              </a:spcBef>
              <a:spcAft>
                <a:spcPts val="0"/>
              </a:spcAft>
              <a:buNone/>
            </a:pPr>
            <a:r>
              <a:rPr lang="en" sz="2000">
                <a:solidFill>
                  <a:schemeClr val="lt1"/>
                </a:solidFill>
                <a:latin typeface="Times New Roman"/>
                <a:ea typeface="Times New Roman"/>
                <a:cs typeface="Times New Roman"/>
                <a:sym typeface="Times New Roman"/>
              </a:rPr>
              <a:t>Conclusion</a:t>
            </a:r>
            <a:endParaRPr sz="2000">
              <a:solidFill>
                <a:schemeClr val="lt1"/>
              </a:solidFill>
              <a:latin typeface="Times New Roman"/>
              <a:ea typeface="Times New Roman"/>
              <a:cs typeface="Times New Roman"/>
              <a:sym typeface="Times New Roman"/>
            </a:endParaRPr>
          </a:p>
        </p:txBody>
      </p:sp>
      <p:sp>
        <p:nvSpPr>
          <p:cNvPr id="158" name="Google Shape;158;p28"/>
          <p:cNvSpPr txBox="1">
            <a:spLocks noGrp="1"/>
          </p:cNvSpPr>
          <p:nvPr>
            <p:ph type="body" idx="1"/>
          </p:nvPr>
        </p:nvSpPr>
        <p:spPr>
          <a:xfrm>
            <a:off x="412550" y="996650"/>
            <a:ext cx="8326200" cy="2756100"/>
          </a:xfrm>
          <a:prstGeom prst="rect">
            <a:avLst/>
          </a:prstGeom>
          <a:solidFill>
            <a:schemeClr val="dk2"/>
          </a:solidFill>
        </p:spPr>
        <p:txBody>
          <a:bodyPr spcFirstLastPara="1" wrap="square" lIns="91425" tIns="91425" rIns="91425" bIns="91425" anchor="t" anchorCtr="0">
            <a:normAutofit lnSpcReduction="10000"/>
          </a:bodyPr>
          <a:lstStyle/>
          <a:p>
            <a:pPr marL="457200" lvl="0" indent="-304800" algn="just" rtl="0">
              <a:lnSpc>
                <a:spcPct val="150000"/>
              </a:lnSpc>
              <a:spcBef>
                <a:spcPts val="0"/>
              </a:spcBef>
              <a:spcAft>
                <a:spcPts val="0"/>
              </a:spcAft>
              <a:buClr>
                <a:schemeClr val="lt1"/>
              </a:buClr>
              <a:buSzPts val="1200"/>
              <a:buFont typeface="Times New Roman"/>
              <a:buChar char="●"/>
            </a:pPr>
            <a:r>
              <a:rPr lang="en">
                <a:solidFill>
                  <a:schemeClr val="lt1"/>
                </a:solidFill>
                <a:latin typeface="Times New Roman"/>
                <a:ea typeface="Times New Roman"/>
                <a:cs typeface="Times New Roman"/>
                <a:sym typeface="Times New Roman"/>
              </a:rPr>
              <a:t>From the information provided in the above slides, it can be said there is a positive relationship between the organizational structure, culture, people, and organisational performance. </a:t>
            </a:r>
            <a:endParaRPr>
              <a:solidFill>
                <a:schemeClr val="lt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lt1"/>
              </a:buClr>
              <a:buSzPts val="1200"/>
              <a:buFont typeface="Times New Roman"/>
              <a:buChar char="●"/>
            </a:pPr>
            <a:r>
              <a:rPr lang="en">
                <a:solidFill>
                  <a:schemeClr val="lt1"/>
                </a:solidFill>
                <a:latin typeface="Times New Roman"/>
                <a:ea typeface="Times New Roman"/>
                <a:cs typeface="Times New Roman"/>
                <a:sym typeface="Times New Roman"/>
              </a:rPr>
              <a:t>A hierarchical or authoritarian culture means a high level of centralization and the high level of centralization results in tighter managerial control while leading to an inflexible workforce due to a lack of workers’ autonomy (Kampin, 2018). </a:t>
            </a:r>
            <a:endParaRPr>
              <a:solidFill>
                <a:schemeClr val="lt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lt1"/>
              </a:buClr>
              <a:buSzPts val="1200"/>
              <a:buFont typeface="Times New Roman"/>
              <a:buChar char="●"/>
            </a:pPr>
            <a:r>
              <a:rPr lang="en">
                <a:solidFill>
                  <a:schemeClr val="lt1"/>
                </a:solidFill>
                <a:latin typeface="Times New Roman"/>
                <a:ea typeface="Times New Roman"/>
                <a:cs typeface="Times New Roman"/>
                <a:sym typeface="Times New Roman"/>
              </a:rPr>
              <a:t>The organizational structure has a very critical role in determining how tasks are divided, how the relationships are reported, and how the employees are controlled, coordinated, and motivated wherein these factors further influence the achievement of the organizational goals. </a:t>
            </a:r>
            <a:endParaRPr>
              <a:solidFill>
                <a:schemeClr val="lt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lt1"/>
              </a:buClr>
              <a:buSzPts val="1200"/>
              <a:buFont typeface="Times New Roman"/>
              <a:buChar char="●"/>
            </a:pPr>
            <a:r>
              <a:rPr lang="en">
                <a:solidFill>
                  <a:schemeClr val="lt1"/>
                </a:solidFill>
                <a:latin typeface="Times New Roman"/>
                <a:ea typeface="Times New Roman"/>
                <a:cs typeface="Times New Roman"/>
                <a:sym typeface="Times New Roman"/>
              </a:rPr>
              <a:t>From the above findings, it can further be said that the three variables that determine effective leadership and management involve time, money, and resources. It is determined by how the leaders and managers use each of these variables effectively to ensure the successful achievement of the desired goals.</a:t>
            </a:r>
            <a:endParaRPr>
              <a:solidFill>
                <a:schemeClr val="lt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9"/>
          <p:cNvSpPr txBox="1">
            <a:spLocks noGrp="1"/>
          </p:cNvSpPr>
          <p:nvPr>
            <p:ph type="title"/>
          </p:nvPr>
        </p:nvSpPr>
        <p:spPr>
          <a:xfrm>
            <a:off x="311700" y="228600"/>
            <a:ext cx="8520600" cy="6261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sz="2000">
                <a:latin typeface="Times New Roman"/>
                <a:ea typeface="Times New Roman"/>
                <a:cs typeface="Times New Roman"/>
                <a:sym typeface="Times New Roman"/>
              </a:rPr>
              <a:t>Referencing</a:t>
            </a:r>
            <a:endParaRPr sz="2000">
              <a:latin typeface="Times New Roman"/>
              <a:ea typeface="Times New Roman"/>
              <a:cs typeface="Times New Roman"/>
              <a:sym typeface="Times New Roman"/>
            </a:endParaRPr>
          </a:p>
        </p:txBody>
      </p:sp>
      <p:sp>
        <p:nvSpPr>
          <p:cNvPr id="164" name="Google Shape;164;p29"/>
          <p:cNvSpPr txBox="1">
            <a:spLocks noGrp="1"/>
          </p:cNvSpPr>
          <p:nvPr>
            <p:ph type="body" idx="1"/>
          </p:nvPr>
        </p:nvSpPr>
        <p:spPr>
          <a:xfrm>
            <a:off x="311700" y="825525"/>
            <a:ext cx="8520600" cy="3416400"/>
          </a:xfrm>
          <a:prstGeom prst="rect">
            <a:avLst/>
          </a:prstGeom>
        </p:spPr>
        <p:txBody>
          <a:bodyPr spcFirstLastPara="1" wrap="square" lIns="91425" tIns="91425" rIns="91425" bIns="91425" anchor="t" anchorCtr="0">
            <a:normAutofit fontScale="25000" lnSpcReduction="20000"/>
          </a:bodyPr>
          <a:lstStyle/>
          <a:p>
            <a:pPr marL="0" lvl="0" indent="0" algn="just" rtl="0">
              <a:lnSpc>
                <a:spcPct val="100000"/>
              </a:lnSpc>
              <a:spcBef>
                <a:spcPts val="0"/>
              </a:spcBef>
              <a:spcAft>
                <a:spcPts val="0"/>
              </a:spcAft>
              <a:buNone/>
            </a:pPr>
            <a:r>
              <a:rPr lang="en" sz="4800">
                <a:solidFill>
                  <a:srgbClr val="000000"/>
                </a:solidFill>
                <a:latin typeface="Times New Roman"/>
                <a:ea typeface="Times New Roman"/>
                <a:cs typeface="Times New Roman"/>
                <a:sym typeface="Times New Roman"/>
              </a:rPr>
              <a:t>Eze, S.C., Bello, A.O. and Adekola, T.A., 2017. The Effects of Organizational Structure on the Performance of Organizations. European Journal of Business and Innovation Research, 5(6), pp.46-62.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Shrm. org. 2022. Understanding Organizational Structures. Available at: &lt; https://www.shrm.org/resourcesandtools/tools-and-samples/toolkits/pages/understandingorganizationalstructures.aspx&gt;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Fadeyi, O., Maduenyi, S., Oke, A. and Ajabge, M.A., 2015. Impact of organizational structure on organizational performance. In International Conference on African Development. Covenant University (pp. 354-356).</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Kampini, T., 2018. Impact of organization structure on employee performance. Case of New Era secondary school, Munich. Available at: &lt; https://www.grin.com/document/434752&gt;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Shrm. org. 2022. Understanding and Developing Organizational Culture. Available at: &lt; https://www.shrm.org/resourcesandtools/tools-and-samples/toolkits/pages/understandinganddevelopingorganizationalculture.aspx&gt;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Brightonsbm. Com. 2022. Is There a Relationship Between Organisational Structure and Culture? Available at: &lt; https://www.brightonsbm.com/news/relationship-organizational-structure-culture/&gt; [Accessed October 12 2022].</a:t>
            </a:r>
            <a:endParaRPr sz="12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endParaRPr sz="1200">
              <a:solidFill>
                <a:srgbClr val="000000"/>
              </a:solidFill>
              <a:latin typeface="Times New Roman"/>
              <a:ea typeface="Times New Roman"/>
              <a:cs typeface="Times New Roman"/>
              <a:sym typeface="Times New Roman"/>
            </a:endParaRPr>
          </a:p>
          <a:p>
            <a:pPr marL="0" lvl="0" indent="0" algn="l" rtl="0">
              <a:lnSpc>
                <a:spcPct val="100000"/>
              </a:lnSpc>
              <a:spcBef>
                <a:spcPts val="1200"/>
              </a:spcBef>
              <a:spcAft>
                <a:spcPts val="0"/>
              </a:spcAft>
              <a:buNone/>
            </a:pPr>
            <a:endParaRPr sz="3650">
              <a:solidFill>
                <a:srgbClr val="000000"/>
              </a:solidFill>
              <a:latin typeface="Times New Roman"/>
              <a:ea typeface="Times New Roman"/>
              <a:cs typeface="Times New Roman"/>
              <a:sym typeface="Times New Roman"/>
            </a:endParaRPr>
          </a:p>
          <a:p>
            <a:pPr marL="0" lvl="0" indent="0" algn="l" rtl="0">
              <a:lnSpc>
                <a:spcPct val="100000"/>
              </a:lnSpc>
              <a:spcBef>
                <a:spcPts val="1200"/>
              </a:spcBef>
              <a:spcAft>
                <a:spcPts val="1200"/>
              </a:spcAft>
              <a:buNone/>
            </a:pPr>
            <a:endParaRPr sz="3650">
              <a:solidFill>
                <a:srgbClr val="000000"/>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30"/>
          <p:cNvSpPr txBox="1">
            <a:spLocks noGrp="1"/>
          </p:cNvSpPr>
          <p:nvPr>
            <p:ph type="title"/>
          </p:nvPr>
        </p:nvSpPr>
        <p:spPr>
          <a:xfrm>
            <a:off x="311700" y="228600"/>
            <a:ext cx="8520600" cy="6261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sz="2000">
                <a:latin typeface="Times New Roman"/>
                <a:ea typeface="Times New Roman"/>
                <a:cs typeface="Times New Roman"/>
                <a:sym typeface="Times New Roman"/>
              </a:rPr>
              <a:t>Referencing</a:t>
            </a:r>
            <a:endParaRPr sz="2000">
              <a:latin typeface="Times New Roman"/>
              <a:ea typeface="Times New Roman"/>
              <a:cs typeface="Times New Roman"/>
              <a:sym typeface="Times New Roman"/>
            </a:endParaRPr>
          </a:p>
        </p:txBody>
      </p:sp>
      <p:sp>
        <p:nvSpPr>
          <p:cNvPr id="170" name="Google Shape;170;p30"/>
          <p:cNvSpPr txBox="1">
            <a:spLocks noGrp="1"/>
          </p:cNvSpPr>
          <p:nvPr>
            <p:ph type="body" idx="1"/>
          </p:nvPr>
        </p:nvSpPr>
        <p:spPr>
          <a:xfrm>
            <a:off x="311700" y="825525"/>
            <a:ext cx="8520600" cy="3416400"/>
          </a:xfrm>
          <a:prstGeom prst="rect">
            <a:avLst/>
          </a:prstGeom>
        </p:spPr>
        <p:txBody>
          <a:bodyPr spcFirstLastPara="1" wrap="square" lIns="91425" tIns="91425" rIns="91425" bIns="91425" anchor="t" anchorCtr="0">
            <a:normAutofit fontScale="25000" lnSpcReduction="20000"/>
          </a:bodyPr>
          <a:lstStyle/>
          <a:p>
            <a:pPr marL="0" lvl="0" indent="0" algn="just" rtl="0">
              <a:lnSpc>
                <a:spcPct val="100000"/>
              </a:lnSpc>
              <a:spcBef>
                <a:spcPts val="0"/>
              </a:spcBef>
              <a:spcAft>
                <a:spcPts val="0"/>
              </a:spcAft>
              <a:buNone/>
            </a:pPr>
            <a:r>
              <a:rPr lang="en" sz="4800">
                <a:solidFill>
                  <a:srgbClr val="000000"/>
                </a:solidFill>
                <a:latin typeface="Times New Roman"/>
                <a:ea typeface="Times New Roman"/>
                <a:cs typeface="Times New Roman"/>
                <a:sym typeface="Times New Roman"/>
              </a:rPr>
              <a:t>Janićijević, N., 2015. The mutual impact of organizational culture and structure. Economic annals, 58(198), pp.35-60.</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Chand, S, 2021. Nature of Organisation: Organisation as Process &amp; Organisation as a Structure. Available at: &lt; https://www.yourarticlelibrary.com/organization/nature-of-organisation-organisation-as-process-organisation-as-a-structure/25665&gt;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Zaccaro, S, 2015. The Nature of Organizational Leadership An Introduction. Available at: &lt; https://www.researchgate.net/publication/242546000_The_Nature_of_Organizational_Leadership_An_Introduction&gt;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Ddrcmt. Com. 2022. (TOPIC 1) Nature, purpose and process of controlling. Available at: &lt; http://ddrcmt.com/principle%20of%20mgt%20unit%204%20BBA%202nd.pdf&gt;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Eblin, S, 2015. The 3 Variables of Leadership. Available at: &lt; https://www.govexec.com/management/2013/10/3-variables-leadership/72023/&gt;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Quain, S, 2021. Examples of Behavioral Approaches in Business Management. Available at: &lt; https://smallbusiness.chron.com/examples-behavioral-approaches-business-management-39059.html&gt;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4800">
                <a:solidFill>
                  <a:srgbClr val="000000"/>
                </a:solidFill>
                <a:latin typeface="Times New Roman"/>
                <a:ea typeface="Times New Roman"/>
                <a:cs typeface="Times New Roman"/>
                <a:sym typeface="Times New Roman"/>
              </a:rPr>
              <a:t>Gordon, M, 2022. Behavioral Science Theory of Management - Explained. Available at: &lt; https://thebusinessprofessor.com/en_US/management-leadership-organizational-behavior/what-is-behavioral-science-theory-of-management&gt; [Accessed October 12 2022].</a:t>
            </a:r>
            <a:endParaRPr sz="4800">
              <a:solidFill>
                <a:srgbClr val="000000"/>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endParaRPr sz="1200">
              <a:solidFill>
                <a:srgbClr val="000000"/>
              </a:solidFill>
              <a:latin typeface="Times New Roman"/>
              <a:ea typeface="Times New Roman"/>
              <a:cs typeface="Times New Roman"/>
              <a:sym typeface="Times New Roman"/>
            </a:endParaRPr>
          </a:p>
          <a:p>
            <a:pPr marL="0" lvl="0" indent="0" algn="l" rtl="0">
              <a:lnSpc>
                <a:spcPct val="100000"/>
              </a:lnSpc>
              <a:spcBef>
                <a:spcPts val="1200"/>
              </a:spcBef>
              <a:spcAft>
                <a:spcPts val="0"/>
              </a:spcAft>
              <a:buNone/>
            </a:pPr>
            <a:endParaRPr sz="3650">
              <a:solidFill>
                <a:srgbClr val="000000"/>
              </a:solidFill>
              <a:latin typeface="Times New Roman"/>
              <a:ea typeface="Times New Roman"/>
              <a:cs typeface="Times New Roman"/>
              <a:sym typeface="Times New Roman"/>
            </a:endParaRPr>
          </a:p>
          <a:p>
            <a:pPr marL="0" lvl="0" indent="0" algn="l" rtl="0">
              <a:lnSpc>
                <a:spcPct val="100000"/>
              </a:lnSpc>
              <a:spcBef>
                <a:spcPts val="1200"/>
              </a:spcBef>
              <a:spcAft>
                <a:spcPts val="1200"/>
              </a:spcAft>
              <a:buNone/>
            </a:pPr>
            <a:endParaRPr sz="3650">
              <a:solidFill>
                <a:srgbClr val="000000"/>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Coral">
  <a:themeElements>
    <a:clrScheme name="Coral">
      <a:dk1>
        <a:srgbClr val="F55E61"/>
      </a:dk1>
      <a:lt1>
        <a:srgbClr val="FFFFFF"/>
      </a:lt1>
      <a:dk2>
        <a:srgbClr val="5E696C"/>
      </a:dk2>
      <a:lt2>
        <a:srgbClr val="BFC7CA"/>
      </a:lt2>
      <a:accent1>
        <a:srgbClr val="1E2D31"/>
      </a:accent1>
      <a:accent2>
        <a:srgbClr val="273C42"/>
      </a:accent2>
      <a:accent3>
        <a:srgbClr val="83D061"/>
      </a:accent3>
      <a:accent4>
        <a:srgbClr val="F6CD4C"/>
      </a:accent4>
      <a:accent5>
        <a:srgbClr val="AF4345"/>
      </a:accent5>
      <a:accent6>
        <a:srgbClr val="F58F8F"/>
      </a:accent6>
      <a:hlink>
        <a:srgbClr val="AF4345"/>
      </a:hlink>
      <a:folHlink>
        <a:srgbClr val="AF434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2150</Words>
  <Application>Microsoft Office PowerPoint</Application>
  <PresentationFormat>On-screen Show (16:9)</PresentationFormat>
  <Paragraphs>84</Paragraphs>
  <Slides>18</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Playfair Display</vt:lpstr>
      <vt:lpstr>Lato</vt:lpstr>
      <vt:lpstr>Times New Roman</vt:lpstr>
      <vt:lpstr>Arial</vt:lpstr>
      <vt:lpstr>Coral</vt:lpstr>
      <vt:lpstr>Managing People LCBB 5004</vt:lpstr>
      <vt:lpstr>Introduction </vt:lpstr>
      <vt:lpstr>Analysing the relationship between people, culture, structure, and organisational performance</vt:lpstr>
      <vt:lpstr>Relationship between organizational structure, culture, and employees’ behaviour (1)</vt:lpstr>
      <vt:lpstr>Relationship between organizational structure, culture, and employees’ behaviour (2)</vt:lpstr>
      <vt:lpstr>Relationship between organizational structure, employees’ performance, and organizations performance</vt:lpstr>
      <vt:lpstr>Relationship between organisational culture, employees’ behaviour and organizations’ performance</vt:lpstr>
      <vt:lpstr>Identification of  the essential nature of managerial work</vt:lpstr>
      <vt:lpstr>Nature of Planning aspect of managerial work</vt:lpstr>
      <vt:lpstr>Nature of Staffing aspect of managerial work</vt:lpstr>
      <vt:lpstr>Nature of Organizing aspect of managerial work</vt:lpstr>
      <vt:lpstr>Nature of Leading aspect of managerial work</vt:lpstr>
      <vt:lpstr>Nature of Controlling aspect of managerial work</vt:lpstr>
      <vt:lpstr>Explaining the variables that help in the determination of successful leadership and management</vt:lpstr>
      <vt:lpstr>Evaluating the behavioural approach towards management in terms of individual behaviour </vt:lpstr>
      <vt:lpstr>Conclusion</vt:lpstr>
      <vt:lpstr>Referencing</vt:lpstr>
      <vt:lpstr>Referencing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People</dc:title>
  <dc:creator>User</dc:creator>
  <cp:lastModifiedBy>User</cp:lastModifiedBy>
  <cp:revision>7</cp:revision>
  <dcterms:modified xsi:type="dcterms:W3CDTF">2022-10-18T08:17:19Z</dcterms:modified>
</cp:coreProperties>
</file>