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media/image1.jpeg" ContentType="image/jpeg"/>
  <Override PartName="/ppt/media/image3.png" ContentType="image/png"/>
  <Override PartName="/ppt/media/image2.jpeg" ContentType="image/jpeg"/>
  <Override PartName="/ppt/media/image7.wmf" ContentType="image/x-wmf"/>
  <Override PartName="/ppt/media/image4.jpeg" ContentType="image/jpeg"/>
  <Override PartName="/ppt/media/image16.jpeg" ContentType="image/jpeg"/>
  <Override PartName="/ppt/media/image5.wmf" ContentType="image/x-wmf"/>
  <Override PartName="/ppt/media/image8.jpeg" ContentType="image/jpeg"/>
  <Override PartName="/ppt/media/image6.jpeg" ContentType="image/jpeg"/>
  <Override PartName="/ppt/media/image9.wmf" ContentType="image/x-wmf"/>
  <Override PartName="/ppt/media/image10.jpeg" ContentType="image/jpeg"/>
  <Override PartName="/ppt/media/image11.jpeg" ContentType="image/jpeg"/>
  <Override PartName="/ppt/media/image12.wmf" ContentType="image/x-wmf"/>
  <Override PartName="/ppt/media/image13.jpeg" ContentType="image/jpeg"/>
  <Override PartName="/ppt/media/image14.png" ContentType="image/png"/>
  <Override PartName="/ppt/media/image15.jpeg" ContentType="image/jpeg"/>
  <Override PartName="/ppt/media/image17.png" ContentType="image/png"/>
  <Override PartName="/ppt/media/image24.jpeg" ContentType="image/jpeg"/>
  <Override PartName="/ppt/media/image18.jpeg" ContentType="image/jpeg"/>
  <Override PartName="/ppt/media/image19.wmf" ContentType="image/x-wmf"/>
  <Override PartName="/ppt/media/image23.jpeg" ContentType="image/jpeg"/>
  <Override PartName="/ppt/media/image20.jpeg" ContentType="image/jpeg"/>
  <Override PartName="/ppt/media/image21.jpeg" ContentType="image/jpeg"/>
  <Override PartName="/ppt/media/image22.wmf" ContentType="image/x-wmf"/>
  <Override PartName="/ppt/media/image25.jpeg" ContentType="image/jpeg"/>
  <Override PartName="/ppt/media/image26.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7.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x="9144000" cy="6858000"/>
  <p:notesSz cx="6761162" cy="99425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
</Relationships>
</file>

<file path=ppt/notesMasters/_rels/notesMaster1.xml.rels><?xml version="1.0" encoding="UTF-8"?>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117"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18"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19"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20"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21"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96F9A454-1652-4B4C-B1D3-3EB09F63919C}"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896760" y="746280"/>
            <a:ext cx="4966560" cy="3726720"/>
          </a:xfrm>
          <a:prstGeom prst="rect">
            <a:avLst/>
          </a:prstGeom>
        </p:spPr>
      </p:sp>
      <p:sp>
        <p:nvSpPr>
          <p:cNvPr id="174" name="PlaceHolder 2"/>
          <p:cNvSpPr>
            <a:spLocks noGrp="1"/>
          </p:cNvSpPr>
          <p:nvPr>
            <p:ph type="body"/>
          </p:nvPr>
        </p:nvSpPr>
        <p:spPr>
          <a:xfrm>
            <a:off x="676080" y="4722840"/>
            <a:ext cx="5408280" cy="4473360"/>
          </a:xfrm>
          <a:prstGeom prst="rect">
            <a:avLst/>
          </a:prstGeom>
        </p:spPr>
        <p:txBody>
          <a:bodyPr lIns="0" rIns="0" tIns="0" bIns="0">
            <a:noAutofit/>
          </a:bodyPr>
          <a:p>
            <a:pPr marL="216000" indent="-215640">
              <a:lnSpc>
                <a:spcPct val="100000"/>
              </a:lnSpc>
              <a:tabLst>
                <a:tab algn="l" pos="0"/>
              </a:tabLst>
            </a:pPr>
            <a:r>
              <a:rPr b="0" lang="en-GB" sz="2000" spc="-1" strike="noStrike">
                <a:latin typeface="Arial"/>
              </a:rPr>
              <a:t>Give students 5-10 min to discuss then take feedback from pairs asking them to justify their ideas.</a:t>
            </a:r>
            <a:endParaRPr b="0" lang="en-GB" sz="2000" spc="-1" strike="noStrike">
              <a:latin typeface="Arial"/>
            </a:endParaRPr>
          </a:p>
        </p:txBody>
      </p:sp>
      <p:sp>
        <p:nvSpPr>
          <p:cNvPr id="175" name="CustomShape 3"/>
          <p:cNvSpPr/>
          <p:nvPr/>
        </p:nvSpPr>
        <p:spPr>
          <a:xfrm>
            <a:off x="3829680" y="9443520"/>
            <a:ext cx="2928960" cy="4964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346772B3-7B7D-40FD-8122-049E6BDF4730}" type="slidenum">
              <a:rPr b="0" lang="en-GB" sz="1200" spc="-1" strike="noStrike">
                <a:solidFill>
                  <a:srgbClr val="000000"/>
                </a:solidFill>
                <a:latin typeface="+mn-lt"/>
                <a:ea typeface="+mn-ea"/>
              </a:rPr>
              <a:t>&lt;number&gt;</a:t>
            </a:fld>
            <a:endParaRPr b="0" lang="en-GB" sz="1200" spc="-1" strike="noStrike">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sldImg"/>
          </p:nvPr>
        </p:nvSpPr>
        <p:spPr>
          <a:xfrm>
            <a:off x="896760" y="746280"/>
            <a:ext cx="4966560" cy="3726720"/>
          </a:xfrm>
          <a:prstGeom prst="rect">
            <a:avLst/>
          </a:prstGeom>
        </p:spPr>
      </p:sp>
      <p:sp>
        <p:nvSpPr>
          <p:cNvPr id="177" name="PlaceHolder 2"/>
          <p:cNvSpPr>
            <a:spLocks noGrp="1"/>
          </p:cNvSpPr>
          <p:nvPr>
            <p:ph type="body"/>
          </p:nvPr>
        </p:nvSpPr>
        <p:spPr>
          <a:xfrm>
            <a:off x="676080" y="4722840"/>
            <a:ext cx="5408280" cy="4473360"/>
          </a:xfrm>
          <a:prstGeom prst="rect">
            <a:avLst/>
          </a:prstGeom>
        </p:spPr>
        <p:txBody>
          <a:bodyPr lIns="0" rIns="0" tIns="0" bIns="0">
            <a:noAutofit/>
          </a:bodyPr>
          <a:p>
            <a:pPr marL="216000" indent="-215640">
              <a:lnSpc>
                <a:spcPct val="100000"/>
              </a:lnSpc>
              <a:tabLst>
                <a:tab algn="l" pos="0"/>
              </a:tabLst>
            </a:pPr>
            <a:r>
              <a:rPr b="0" lang="en-GB" sz="2000" spc="-1" strike="noStrike">
                <a:latin typeface="Arial"/>
              </a:rPr>
              <a:t>Give students a few minutes to note down what they think is required…</a:t>
            </a:r>
            <a:endParaRPr b="0" lang="en-GB" sz="2000" spc="-1" strike="noStrike">
              <a:latin typeface="Arial"/>
            </a:endParaRPr>
          </a:p>
        </p:txBody>
      </p:sp>
      <p:sp>
        <p:nvSpPr>
          <p:cNvPr id="178" name="CustomShape 3"/>
          <p:cNvSpPr/>
          <p:nvPr/>
        </p:nvSpPr>
        <p:spPr>
          <a:xfrm>
            <a:off x="3829680" y="9443520"/>
            <a:ext cx="2928960" cy="4964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BA0C01F2-4B0B-473E-8DB4-5C421AB01ACC}" type="slidenum">
              <a:rPr b="0" lang="en-GB" sz="1200" spc="-1" strike="noStrike">
                <a:solidFill>
                  <a:srgbClr val="000000"/>
                </a:solidFill>
                <a:latin typeface="+mn-lt"/>
                <a:ea typeface="+mn-ea"/>
              </a:rPr>
              <a:t>&lt;number&gt;</a:t>
            </a:fld>
            <a:endParaRPr b="0" lang="en-GB" sz="12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896760" y="746280"/>
            <a:ext cx="4966560" cy="3726720"/>
          </a:xfrm>
          <a:prstGeom prst="rect">
            <a:avLst/>
          </a:prstGeom>
        </p:spPr>
      </p:sp>
      <p:sp>
        <p:nvSpPr>
          <p:cNvPr id="180" name="PlaceHolder 2"/>
          <p:cNvSpPr>
            <a:spLocks noGrp="1"/>
          </p:cNvSpPr>
          <p:nvPr>
            <p:ph type="body"/>
          </p:nvPr>
        </p:nvSpPr>
        <p:spPr>
          <a:xfrm>
            <a:off x="676080" y="4722840"/>
            <a:ext cx="5408280" cy="4473360"/>
          </a:xfrm>
          <a:prstGeom prst="rect">
            <a:avLst/>
          </a:prstGeom>
        </p:spPr>
        <p:txBody>
          <a:bodyPr lIns="0" rIns="0" tIns="0" bIns="0">
            <a:noAutofit/>
          </a:bodyPr>
          <a:p>
            <a:pPr marL="216000" indent="-215640">
              <a:lnSpc>
                <a:spcPct val="100000"/>
              </a:lnSpc>
              <a:tabLst>
                <a:tab algn="l" pos="0"/>
              </a:tabLst>
            </a:pPr>
            <a:r>
              <a:rPr b="0" lang="en-GB" sz="2000" spc="-1" strike="noStrike">
                <a:latin typeface="Arial"/>
              </a:rPr>
              <a:t>Taking this further, one might argue that the capacity for developing this literacy in this way is arguably being detrimentally affected by the use of the virtual world. </a:t>
            </a:r>
            <a:endParaRPr b="0" lang="en-GB" sz="2000" spc="-1" strike="noStrike">
              <a:latin typeface="Arial"/>
            </a:endParaRPr>
          </a:p>
        </p:txBody>
      </p:sp>
      <p:sp>
        <p:nvSpPr>
          <p:cNvPr id="181" name="CustomShape 3"/>
          <p:cNvSpPr/>
          <p:nvPr/>
        </p:nvSpPr>
        <p:spPr>
          <a:xfrm>
            <a:off x="3829680" y="9443520"/>
            <a:ext cx="2928960" cy="4964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05D742AF-73DC-486A-9775-23A6DAA38ED3}" type="slidenum">
              <a:rPr b="0" lang="en-GB" sz="1200" spc="-1" strike="noStrike">
                <a:solidFill>
                  <a:srgbClr val="000000"/>
                </a:solidFill>
                <a:latin typeface="+mn-lt"/>
                <a:ea typeface="+mn-ea"/>
              </a:rPr>
              <a:t>&lt;number&gt;</a:t>
            </a:fld>
            <a:endParaRPr b="0" lang="en-GB" sz="12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sldImg"/>
          </p:nvPr>
        </p:nvSpPr>
        <p:spPr>
          <a:xfrm>
            <a:off x="896760" y="746280"/>
            <a:ext cx="4966560" cy="3726720"/>
          </a:xfrm>
          <a:prstGeom prst="rect">
            <a:avLst/>
          </a:prstGeom>
        </p:spPr>
      </p:sp>
      <p:sp>
        <p:nvSpPr>
          <p:cNvPr id="183" name="PlaceHolder 2"/>
          <p:cNvSpPr>
            <a:spLocks noGrp="1"/>
          </p:cNvSpPr>
          <p:nvPr>
            <p:ph type="body"/>
          </p:nvPr>
        </p:nvSpPr>
        <p:spPr>
          <a:xfrm>
            <a:off x="676080" y="4722840"/>
            <a:ext cx="5408280" cy="4473360"/>
          </a:xfrm>
          <a:prstGeom prst="rect">
            <a:avLst/>
          </a:prstGeom>
        </p:spPr>
        <p:txBody>
          <a:bodyPr lIns="0" rIns="0" tIns="0" bIns="0">
            <a:noAutofit/>
          </a:bodyPr>
          <a:p>
            <a:pPr marL="216000" indent="-215640">
              <a:lnSpc>
                <a:spcPct val="100000"/>
              </a:lnSpc>
              <a:tabLst>
                <a:tab algn="l" pos="0"/>
              </a:tabLst>
            </a:pPr>
            <a:r>
              <a:rPr b="0" lang="en-GB" sz="2000" spc="-1" strike="noStrike">
                <a:latin typeface="Arial"/>
              </a:rPr>
              <a:t>You could put students into groups or pairs  - dep on gp size – for 2</a:t>
            </a:r>
            <a:r>
              <a:rPr b="0" lang="en-GB" sz="2000" spc="-1" strike="noStrike" baseline="30000">
                <a:latin typeface="Arial"/>
              </a:rPr>
              <a:t>nd</a:t>
            </a:r>
            <a:r>
              <a:rPr b="0" lang="en-GB" sz="2000" spc="-1" strike="noStrike">
                <a:latin typeface="Arial"/>
              </a:rPr>
              <a:t> part of activity.</a:t>
            </a:r>
            <a:endParaRPr b="0" lang="en-GB" sz="2000" spc="-1" strike="noStrike">
              <a:latin typeface="Arial"/>
            </a:endParaRPr>
          </a:p>
        </p:txBody>
      </p:sp>
      <p:sp>
        <p:nvSpPr>
          <p:cNvPr id="184" name="CustomShape 3"/>
          <p:cNvSpPr/>
          <p:nvPr/>
        </p:nvSpPr>
        <p:spPr>
          <a:xfrm>
            <a:off x="3829680" y="9443520"/>
            <a:ext cx="2928960" cy="4964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36038773-CFA7-4F37-999C-A681F6239727}" type="slidenum">
              <a:rPr b="0" lang="en-GB" sz="1200" spc="-1" strike="noStrike">
                <a:solidFill>
                  <a:srgbClr val="000000"/>
                </a:solidFill>
                <a:latin typeface="+mn-lt"/>
                <a:ea typeface="+mn-ea"/>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533520"/>
            <a:ext cx="8228880" cy="99000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533520"/>
            <a:ext cx="8228880" cy="99000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CustomShape 1"/>
          <p:cNvSpPr/>
          <p:nvPr/>
        </p:nvSpPr>
        <p:spPr>
          <a:xfrm>
            <a:off x="0" y="220680"/>
            <a:ext cx="9143280" cy="22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77" name="CustomShape 2"/>
          <p:cNvSpPr/>
          <p:nvPr/>
        </p:nvSpPr>
        <p:spPr>
          <a:xfrm>
            <a:off x="0" y="0"/>
            <a:ext cx="9143280" cy="365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78" name="PlaceHolder 3"/>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9" name="PlaceHolder 4"/>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7.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7.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7.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7.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7.xml"/>
</Relationships>
</file>

<file path=ppt/slides/_rels/slide7.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5.wmf"/><Relationship Id="rId3"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image" Target="../media/image7.wmf"/><Relationship Id="rId3" Type="http://schemas.openxmlformats.org/officeDocument/2006/relationships/slideLayout" Target="../slideLayouts/slideLayout25.xml"/><Relationship Id="rId4"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image" Target="../media/image9.wmf"/><Relationship Id="rId3" Type="http://schemas.openxmlformats.org/officeDocument/2006/relationships/slideLayout" Target="../slideLayouts/slideLayout25.xml"/><Relationship Id="rId4"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wmf"/><Relationship Id="rId3" Type="http://schemas.openxmlformats.org/officeDocument/2006/relationships/slideLayout" Target="../slideLayouts/slideLayout25.xml"/><Relationship Id="rId4"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image" Target="../media/image14.png"/><Relationship Id="rId3"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image" Target="../media/image17.png"/><Relationship Id="rId3" Type="http://schemas.openxmlformats.org/officeDocument/2006/relationships/slideLayout" Target="../slideLayouts/slideLayout25.xml"/>
</Relationships>
</file>

<file path=ppt/slides/_rels/slide15.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image" Target="../media/image19.wmf"/><Relationship Id="rId3" Type="http://schemas.openxmlformats.org/officeDocument/2006/relationships/slideLayout" Target="../slideLayouts/slideLayout25.xml"/>
</Relationships>
</file>

<file path=ppt/slides/_rels/slide16.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wmf"/><Relationship Id="rId3"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hyperlink" Target="http://www.jisc.ac.uk/publications/publications/twweb2.aspx" TargetMode="External"/><Relationship Id="rId3" Type="http://schemas.openxmlformats.org/officeDocument/2006/relationships/hyperlink" Target="http://www.jisc.ac.uk/media/documents/programmes/elearning/DigitalLiteraciesReview.pdf" TargetMode="External"/><Relationship Id="rId4" Type="http://schemas.openxmlformats.org/officeDocument/2006/relationships/hyperlink" Target="http://www.wlv.ac.uk/default.aspx?page=24876" TargetMode="External"/><Relationship Id="rId5"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image" Target="../media/image26.jpeg"/><Relationship Id="rId3"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CustomShape 1"/>
          <p:cNvSpPr/>
          <p:nvPr/>
        </p:nvSpPr>
        <p:spPr>
          <a:xfrm>
            <a:off x="1871280" y="1526400"/>
            <a:ext cx="5828760" cy="14691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br/>
            <a:endParaRPr b="0" lang="en-GB" sz="1800" spc="-1" strike="noStrike">
              <a:latin typeface="Arial"/>
            </a:endParaRPr>
          </a:p>
        </p:txBody>
      </p:sp>
      <p:sp>
        <p:nvSpPr>
          <p:cNvPr id="123" name="CustomShape 2"/>
          <p:cNvSpPr/>
          <p:nvPr/>
        </p:nvSpPr>
        <p:spPr>
          <a:xfrm>
            <a:off x="5057640" y="4004280"/>
            <a:ext cx="2807640" cy="749160"/>
          </a:xfrm>
          <a:prstGeom prst="rect">
            <a:avLst/>
          </a:prstGeom>
          <a:noFill/>
          <a:ln w="0">
            <a:noFill/>
          </a:ln>
        </p:spPr>
        <p:style>
          <a:lnRef idx="0"/>
          <a:fillRef idx="0"/>
          <a:effectRef idx="0"/>
          <a:fontRef idx="minor"/>
        </p:style>
        <p:txBody>
          <a:bodyPr lIns="90000" rIns="90000" tIns="45000" bIns="45000" anchor="ctr">
            <a:normAutofit fontScale="35000"/>
          </a:bodyPr>
          <a:p>
            <a:pPr algn="ctr">
              <a:lnSpc>
                <a:spcPct val="100000"/>
              </a:lnSpc>
            </a:pPr>
            <a:r>
              <a:rPr b="1" lang="en-GB" sz="2400" spc="-1" strike="noStrike">
                <a:solidFill>
                  <a:srgbClr val="000000"/>
                </a:solidFill>
                <a:latin typeface="Myriad Pro"/>
                <a:ea typeface="DejaVu Sans"/>
              </a:rPr>
              <a:t>Lecture : Digital Literacy   </a:t>
            </a:r>
            <a:endParaRPr b="0" lang="en-GB" sz="2400" spc="-1" strike="noStrike">
              <a:latin typeface="Arial"/>
            </a:endParaRPr>
          </a:p>
        </p:txBody>
      </p:sp>
      <p:sp>
        <p:nvSpPr>
          <p:cNvPr id="124" name="TextShape 3"/>
          <p:cNvSpPr txBox="1"/>
          <p:nvPr/>
        </p:nvSpPr>
        <p:spPr>
          <a:xfrm>
            <a:off x="1612080" y="1260000"/>
            <a:ext cx="7207920" cy="1849680"/>
          </a:xfrm>
          <a:prstGeom prst="rect">
            <a:avLst/>
          </a:prstGeom>
          <a:noFill/>
          <a:ln w="0">
            <a:noFill/>
          </a:ln>
        </p:spPr>
        <p:txBody>
          <a:bodyPr lIns="90000" rIns="90000" tIns="45000" bIns="45000">
            <a:noAutofit/>
          </a:bodyPr>
          <a:p>
            <a:r>
              <a:rPr b="1" lang="en-GB" sz="4400" spc="-1" strike="noStrike">
                <a:solidFill>
                  <a:srgbClr val="ffc000"/>
                </a:solidFill>
                <a:latin typeface="Myriad Pro"/>
              </a:rPr>
              <a:t>Learning in Digital Era </a:t>
            </a:r>
            <a:endParaRPr b="0" lang="en-GB" sz="4400" spc="-1" strike="noStrike">
              <a:latin typeface="Arial"/>
            </a:endParaRPr>
          </a:p>
          <a:p>
            <a:r>
              <a:rPr b="1" lang="en-GB" sz="4400" spc="-1" strike="noStrike">
                <a:solidFill>
                  <a:srgbClr val="ffc000"/>
                </a:solidFill>
                <a:latin typeface="Myriad Pro"/>
              </a:rPr>
              <a:t>ACCA4025</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CustomShape 1"/>
          <p:cNvSpPr/>
          <p:nvPr/>
        </p:nvSpPr>
        <p:spPr>
          <a:xfrm>
            <a:off x="326520" y="316080"/>
            <a:ext cx="8228880" cy="98964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Learning</a:t>
            </a:r>
            <a:r>
              <a:rPr b="0" lang="en-GB" sz="4000" spc="-100" strike="noStrike">
                <a:solidFill>
                  <a:srgbClr val="d2533c"/>
                </a:solidFill>
                <a:latin typeface="Arial"/>
              </a:rPr>
              <a:t> </a:t>
            </a:r>
            <a:r>
              <a:rPr b="0" lang="en-GB" sz="4000" spc="-100" strike="noStrike">
                <a:solidFill>
                  <a:srgbClr val="000000"/>
                </a:solidFill>
                <a:latin typeface="Arial"/>
              </a:rPr>
              <a:t>Outcomes</a:t>
            </a:r>
            <a:endParaRPr b="0" lang="en-GB" sz="4000" spc="-1" strike="noStrike">
              <a:latin typeface="Arial"/>
            </a:endParaRPr>
          </a:p>
        </p:txBody>
      </p:sp>
      <p:sp>
        <p:nvSpPr>
          <p:cNvPr id="126" name="CustomShape 2"/>
          <p:cNvSpPr/>
          <p:nvPr/>
        </p:nvSpPr>
        <p:spPr>
          <a:xfrm>
            <a:off x="424800" y="1306080"/>
            <a:ext cx="8228880" cy="487584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By the end of this session you should:</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Be able to define digital literacy.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Be aware of the different definitions – broad and narrow – that exist for it.</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Be able to explain why language is important in digital literacy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Be aware of how the internet can affect digital text and how computers are pivotal to digital literacy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Be able to integrate aspects of digital literacy into your own practice</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CustomShape 1"/>
          <p:cNvSpPr/>
          <p:nvPr/>
        </p:nvSpPr>
        <p:spPr>
          <a:xfrm>
            <a:off x="326520" y="325800"/>
            <a:ext cx="7464600" cy="119736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 </a:t>
            </a:r>
            <a:r>
              <a:rPr b="0" lang="en-GB" sz="4000" spc="-100" strike="noStrike">
                <a:solidFill>
                  <a:srgbClr val="000000"/>
                </a:solidFill>
                <a:latin typeface="Arial"/>
              </a:rPr>
              <a:t>What is Digital Literacy?</a:t>
            </a:r>
            <a:endParaRPr b="0" lang="en-GB" sz="4000" spc="-1" strike="noStrike">
              <a:latin typeface="Arial"/>
            </a:endParaRPr>
          </a:p>
        </p:txBody>
      </p:sp>
      <p:sp>
        <p:nvSpPr>
          <p:cNvPr id="128" name="CustomShape 2"/>
          <p:cNvSpPr/>
          <p:nvPr/>
        </p:nvSpPr>
        <p:spPr>
          <a:xfrm>
            <a:off x="414720" y="1306080"/>
            <a:ext cx="7464600" cy="37008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Activity 1:</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Make a list of all words that come to mind when you think of digital literacy.</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CustomShape 1"/>
          <p:cNvSpPr/>
          <p:nvPr/>
        </p:nvSpPr>
        <p:spPr>
          <a:xfrm>
            <a:off x="414720" y="645480"/>
            <a:ext cx="7464600" cy="119736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One definition is ...</a:t>
            </a:r>
            <a:endParaRPr b="0" lang="en-GB" sz="4000" spc="-1" strike="noStrike">
              <a:latin typeface="Arial"/>
            </a:endParaRPr>
          </a:p>
        </p:txBody>
      </p:sp>
      <p:sp>
        <p:nvSpPr>
          <p:cNvPr id="130" name="CustomShape 2"/>
          <p:cNvSpPr/>
          <p:nvPr/>
        </p:nvSpPr>
        <p:spPr>
          <a:xfrm>
            <a:off x="414720" y="1503000"/>
            <a:ext cx="3666600" cy="350712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Combination of skills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Tools used to communicate across cultures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Learning about media tools  that can aid younger  persons to  interact with their peers </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p:txBody>
      </p:sp>
      <p:pic>
        <p:nvPicPr>
          <p:cNvPr id="131" name="Picture 2_1" descr=""/>
          <p:cNvPicPr/>
          <p:nvPr/>
        </p:nvPicPr>
        <p:blipFill>
          <a:blip r:embed="rId1"/>
          <a:stretch/>
        </p:blipFill>
        <p:spPr>
          <a:xfrm>
            <a:off x="4746960" y="48600"/>
            <a:ext cx="4233240" cy="561132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CustomShape 1"/>
          <p:cNvSpPr/>
          <p:nvPr/>
        </p:nvSpPr>
        <p:spPr>
          <a:xfrm>
            <a:off x="209160" y="-217440"/>
            <a:ext cx="7464600" cy="119736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Concept?</a:t>
            </a:r>
            <a:endParaRPr b="0" lang="en-GB" sz="4000" spc="-1" strike="noStrike">
              <a:latin typeface="Arial"/>
            </a:endParaRPr>
          </a:p>
        </p:txBody>
      </p:sp>
      <p:sp>
        <p:nvSpPr>
          <p:cNvPr id="133" name="CustomShape 2"/>
          <p:cNvSpPr/>
          <p:nvPr/>
        </p:nvSpPr>
        <p:spPr>
          <a:xfrm>
            <a:off x="326520" y="870840"/>
            <a:ext cx="7464600" cy="457164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Digital literacy is  learning to read and write using computers.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Some examples are </a:t>
            </a:r>
            <a:br/>
            <a:r>
              <a:rPr b="1" lang="en-GB" sz="2400" spc="-1" strike="noStrike">
                <a:solidFill>
                  <a:srgbClr val="292934"/>
                </a:solidFill>
                <a:latin typeface="Arial"/>
              </a:rPr>
              <a:t>ICT literacy </a:t>
            </a:r>
            <a:r>
              <a:rPr b="0" lang="en-GB" sz="2400" spc="-1" strike="noStrike">
                <a:solidFill>
                  <a:srgbClr val="292934"/>
                </a:solidFill>
                <a:latin typeface="Arial"/>
              </a:rPr>
              <a:t>-  using or programming computers</a:t>
            </a:r>
            <a:br/>
            <a:r>
              <a:rPr b="1" lang="en-GB" sz="2400" spc="-1" strike="noStrike">
                <a:solidFill>
                  <a:srgbClr val="292934"/>
                </a:solidFill>
                <a:latin typeface="Arial"/>
              </a:rPr>
              <a:t>digital literacy </a:t>
            </a:r>
            <a:r>
              <a:rPr b="0" lang="en-GB" sz="2400" spc="-1" strike="noStrike">
                <a:solidFill>
                  <a:srgbClr val="292934"/>
                </a:solidFill>
                <a:latin typeface="Arial"/>
              </a:rPr>
              <a:t>-  using digital information</a:t>
            </a:r>
            <a:br/>
            <a:r>
              <a:rPr b="1" lang="en-GB" sz="2400" spc="-1" strike="noStrike">
                <a:solidFill>
                  <a:srgbClr val="292934"/>
                </a:solidFill>
                <a:latin typeface="Arial"/>
              </a:rPr>
              <a:t>multimedia literacy </a:t>
            </a:r>
            <a:r>
              <a:rPr b="0" lang="en-GB" sz="2400" spc="-1" strike="noStrike">
                <a:solidFill>
                  <a:srgbClr val="292934"/>
                </a:solidFill>
                <a:latin typeface="Arial"/>
              </a:rPr>
              <a:t>- moving between text, graphics and sound</a:t>
            </a:r>
            <a:br/>
            <a:r>
              <a:rPr b="1" lang="en-GB" sz="2400" spc="-1" strike="noStrike">
                <a:solidFill>
                  <a:srgbClr val="292934"/>
                </a:solidFill>
                <a:latin typeface="Arial"/>
              </a:rPr>
              <a:t>network literacy </a:t>
            </a:r>
            <a:r>
              <a:rPr b="0" lang="en-GB" sz="2400" spc="-1" strike="noStrike">
                <a:solidFill>
                  <a:srgbClr val="292934"/>
                </a:solidFill>
                <a:latin typeface="Arial"/>
              </a:rPr>
              <a:t>-  accessing and creating and interpreting web based documents.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Any there more?</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CustomShape 1"/>
          <p:cNvSpPr/>
          <p:nvPr/>
        </p:nvSpPr>
        <p:spPr>
          <a:xfrm>
            <a:off x="45720" y="108360"/>
            <a:ext cx="7464600" cy="119736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Some more ideas on this…</a:t>
            </a:r>
            <a:endParaRPr b="0" lang="en-GB" sz="4000" spc="-1" strike="noStrike">
              <a:latin typeface="Arial"/>
            </a:endParaRPr>
          </a:p>
        </p:txBody>
      </p:sp>
      <p:sp>
        <p:nvSpPr>
          <p:cNvPr id="135" name="CustomShape 2"/>
          <p:cNvSpPr/>
          <p:nvPr/>
        </p:nvSpPr>
        <p:spPr>
          <a:xfrm>
            <a:off x="163080" y="1131840"/>
            <a:ext cx="7464600" cy="3657240"/>
          </a:xfrm>
          <a:prstGeom prst="rect">
            <a:avLst/>
          </a:prstGeom>
          <a:noFill/>
          <a:ln w="0">
            <a:noFill/>
          </a:ln>
        </p:spPr>
        <p:style>
          <a:lnRef idx="0"/>
          <a:fillRef idx="0"/>
          <a:effectRef idx="0"/>
          <a:fontRef idx="minor"/>
        </p:style>
        <p:txBody>
          <a:bodyPr lIns="90000" rIns="90000" tIns="45000" bIns="45000">
            <a:norm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Various definitions of digital literacy exist: ‘digital literacy defines those capabilities which fit an individual for living, learning and working in a digital society’ (Beetham, 2010).</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 shift in focus through widespread use of Web 2.0 technologies means that any current definition should now include participation in social networks as a pivotal part of knowledge acquisition and transfer. </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6"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Cont…</a:t>
            </a:r>
            <a:endParaRPr b="0" lang="en-GB" sz="4000" spc="-1" strike="noStrike">
              <a:latin typeface="Arial"/>
            </a:endParaRPr>
          </a:p>
        </p:txBody>
      </p:sp>
      <p:sp>
        <p:nvSpPr>
          <p:cNvPr id="137" name="CustomShape 2"/>
          <p:cNvSpPr/>
          <p:nvPr/>
        </p:nvSpPr>
        <p:spPr>
          <a:xfrm>
            <a:off x="457200" y="1600200"/>
            <a:ext cx="8228880" cy="190008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Eisenberg (2008, 39) defines information literacy as ‘a set of skills and knowledge that allows us to find, evaluate, and use the information we need, as well as to filter out the information we don’t need’ </a:t>
            </a:r>
            <a:endParaRPr b="0" lang="en-GB" sz="2400" spc="-1" strike="noStrike">
              <a:latin typeface="Arial"/>
            </a:endParaRPr>
          </a:p>
          <a:p>
            <a:pPr>
              <a:lnSpc>
                <a:spcPct val="100000"/>
              </a:lnSpc>
              <a:spcBef>
                <a:spcPts val="479"/>
              </a:spcBef>
            </a:pPr>
            <a:endParaRPr b="0" lang="en-GB" sz="2400" spc="-1" strike="noStrike">
              <a:latin typeface="Arial"/>
            </a:endParaRPr>
          </a:p>
        </p:txBody>
      </p:sp>
      <p:pic>
        <p:nvPicPr>
          <p:cNvPr id="138" name="Picture 2" descr="C:\Users\Alison\AppData\Local\Microsoft\Windows\Temporary Internet Files\Content.IE5\Z4NZIHXJ\MC900199272[1].wmf"/>
          <p:cNvPicPr/>
          <p:nvPr/>
        </p:nvPicPr>
        <p:blipFill>
          <a:blip r:embed="rId2"/>
          <a:stretch/>
        </p:blipFill>
        <p:spPr>
          <a:xfrm>
            <a:off x="4140000" y="3592440"/>
            <a:ext cx="3436920" cy="27554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9"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Have your views changed?</a:t>
            </a:r>
            <a:endParaRPr b="0" lang="en-GB" sz="4000" spc="-1" strike="noStrike">
              <a:latin typeface="Arial"/>
            </a:endParaRPr>
          </a:p>
        </p:txBody>
      </p:sp>
      <p:sp>
        <p:nvSpPr>
          <p:cNvPr id="140" name="CustomShape 2"/>
          <p:cNvSpPr/>
          <p:nvPr/>
        </p:nvSpPr>
        <p:spPr>
          <a:xfrm>
            <a:off x="457200" y="16002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Activity 2:</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In pairs, reflect on the definitions offered above in conjunction with your own ideas from Activity 1.</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Discuss and then note any changes (or not) you have made and present them to the class.</a:t>
            </a:r>
            <a:endParaRPr b="0" lang="en-GB" sz="2400" spc="-1" strike="noStrike">
              <a:latin typeface="Arial"/>
            </a:endParaRPr>
          </a:p>
        </p:txBody>
      </p:sp>
      <p:pic>
        <p:nvPicPr>
          <p:cNvPr id="141" name="Picture 2" descr="C:\Users\Alison\AppData\Local\Microsoft\Windows\Temporary Internet Files\Content.IE5\45DKF3SL\MC900024404[1].wmf"/>
          <p:cNvPicPr/>
          <p:nvPr/>
        </p:nvPicPr>
        <p:blipFill>
          <a:blip r:embed="rId2"/>
          <a:stretch/>
        </p:blipFill>
        <p:spPr>
          <a:xfrm>
            <a:off x="4612320" y="4149000"/>
            <a:ext cx="2714400" cy="222156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2"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But what is common to all of this?</a:t>
            </a:r>
            <a:endParaRPr b="0" lang="en-GB" sz="4000" spc="-1" strike="noStrike">
              <a:latin typeface="Arial"/>
            </a:endParaRPr>
          </a:p>
        </p:txBody>
      </p:sp>
      <p:sp>
        <p:nvSpPr>
          <p:cNvPr id="143" name="CustomShape 2"/>
          <p:cNvSpPr/>
          <p:nvPr/>
        </p:nvSpPr>
        <p:spPr>
          <a:xfrm>
            <a:off x="457200" y="16002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Independent of the media you use, what is required by the user?</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Activity 3:</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Take a few minutes to think about the answer to the question above.</a:t>
            </a:r>
            <a:endParaRPr b="0" lang="en-GB" sz="2400" spc="-1" strike="noStrike">
              <a:latin typeface="Arial"/>
            </a:endParaRPr>
          </a:p>
        </p:txBody>
      </p:sp>
      <p:pic>
        <p:nvPicPr>
          <p:cNvPr id="144" name="Picture 2" descr="C:\Users\Alison\AppData\Local\Microsoft\Windows\Temporary Internet Files\Content.IE5\45DKF3SL\MC900299691[1].wmf"/>
          <p:cNvPicPr/>
          <p:nvPr/>
        </p:nvPicPr>
        <p:blipFill>
          <a:blip r:embed="rId2"/>
          <a:stretch/>
        </p:blipFill>
        <p:spPr>
          <a:xfrm>
            <a:off x="3720240" y="3371400"/>
            <a:ext cx="3299400" cy="256824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5"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Language and literacy</a:t>
            </a:r>
            <a:r>
              <a:rPr b="0" lang="en-GB" sz="4000" spc="-100" strike="noStrike">
                <a:solidFill>
                  <a:srgbClr val="d2533c"/>
                </a:solidFill>
                <a:latin typeface="Arial"/>
              </a:rPr>
              <a:t> </a:t>
            </a:r>
            <a:endParaRPr b="0" lang="en-GB" sz="4000" spc="-1" strike="noStrike">
              <a:latin typeface="Arial"/>
            </a:endParaRPr>
          </a:p>
        </p:txBody>
      </p:sp>
      <p:sp>
        <p:nvSpPr>
          <p:cNvPr id="146" name="CustomShape 2"/>
          <p:cNvSpPr/>
          <p:nvPr/>
        </p:nvSpPr>
        <p:spPr>
          <a:xfrm>
            <a:off x="467640" y="1917000"/>
            <a:ext cx="8228880" cy="3844440"/>
          </a:xfrm>
          <a:prstGeom prst="rect">
            <a:avLst/>
          </a:prstGeom>
          <a:noFill/>
          <a:ln w="0">
            <a:noFill/>
          </a:ln>
        </p:spPr>
        <p:style>
          <a:lnRef idx="0"/>
          <a:fillRef idx="0"/>
          <a:effectRef idx="0"/>
          <a:fontRef idx="minor"/>
        </p:style>
        <p:txBody>
          <a:bodyPr lIns="90000" rIns="90000" tIns="45000" bIns="45000">
            <a:norm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These are indifferent to the tools you use.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 basic level of classic literary competence is required for all the media described.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You have to be able to read and write to use text independent of the media in which you use it – don’t you?</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This basic literacy is developed through listening and speaking.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Are we losing the capacity to develop this?</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7"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Activity 4:</a:t>
            </a:r>
            <a:endParaRPr b="0" lang="en-GB" sz="4000" spc="-1" strike="noStrike">
              <a:latin typeface="Arial"/>
            </a:endParaRPr>
          </a:p>
        </p:txBody>
      </p:sp>
      <p:sp>
        <p:nvSpPr>
          <p:cNvPr id="148" name="CustomShape 2"/>
          <p:cNvSpPr/>
          <p:nvPr/>
        </p:nvSpPr>
        <p:spPr>
          <a:xfrm>
            <a:off x="395640" y="1412640"/>
            <a:ext cx="8228880" cy="244764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Write a list of all the reasons you can think of as to why you need a basic level of literacy for using things such as text messaging, Facebook</a:t>
            </a:r>
            <a:r>
              <a:rPr b="0" lang="en-GB" sz="2400" spc="-1" strike="noStrike" baseline="30000">
                <a:solidFill>
                  <a:srgbClr val="292934"/>
                </a:solidFill>
                <a:latin typeface="Arial"/>
              </a:rPr>
              <a:t>©</a:t>
            </a:r>
            <a:r>
              <a:rPr b="0" lang="en-GB" sz="2400" spc="-1" strike="noStrike">
                <a:solidFill>
                  <a:srgbClr val="292934"/>
                </a:solidFill>
                <a:latin typeface="Arial"/>
              </a:rPr>
              <a:t>, MySpace</a:t>
            </a:r>
            <a:r>
              <a:rPr b="0" lang="en-GB" sz="2400" spc="-1" strike="noStrike" baseline="30000">
                <a:solidFill>
                  <a:srgbClr val="292934"/>
                </a:solidFill>
                <a:latin typeface="Arial"/>
              </a:rPr>
              <a:t>©</a:t>
            </a:r>
            <a:r>
              <a:rPr b="0" lang="en-GB" sz="2400" spc="-1" strike="noStrike">
                <a:solidFill>
                  <a:srgbClr val="292934"/>
                </a:solidFill>
                <a:latin typeface="Arial"/>
              </a:rPr>
              <a:t> and so on.</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Then, in your groups/pairs discuss how and why levels of literacy might be affected by the increasing use of text.</a:t>
            </a:r>
            <a:endParaRPr b="0" lang="en-GB" sz="2400" spc="-1" strike="noStrike">
              <a:latin typeface="Arial"/>
            </a:endParaRPr>
          </a:p>
        </p:txBody>
      </p:sp>
      <p:pic>
        <p:nvPicPr>
          <p:cNvPr id="149" name="Picture 2" descr="C:\Users\Alison\AppData\Local\Microsoft\Windows\Temporary Internet Files\Content.IE5\45DKF3SL\MC900299691[1].wmf"/>
          <p:cNvPicPr/>
          <p:nvPr/>
        </p:nvPicPr>
        <p:blipFill>
          <a:blip r:embed="rId2"/>
          <a:stretch/>
        </p:blipFill>
        <p:spPr>
          <a:xfrm>
            <a:off x="4284000" y="3948120"/>
            <a:ext cx="3183480" cy="247788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0"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Losing Language?</a:t>
            </a:r>
            <a:endParaRPr b="0" lang="en-GB" sz="4000" spc="-1" strike="noStrike">
              <a:latin typeface="Arial"/>
            </a:endParaRPr>
          </a:p>
        </p:txBody>
      </p:sp>
      <p:sp>
        <p:nvSpPr>
          <p:cNvPr id="151" name="CustomShape 2"/>
          <p:cNvSpPr/>
          <p:nvPr/>
        </p:nvSpPr>
        <p:spPr>
          <a:xfrm>
            <a:off x="395640" y="1412640"/>
            <a:ext cx="4535640" cy="23868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561"/>
              </a:spcBef>
              <a:buClr>
                <a:srgbClr val="93a299"/>
              </a:buClr>
              <a:buSzPct val="85000"/>
              <a:buFont typeface="Arial"/>
              <a:buChar char="•"/>
            </a:pPr>
            <a:r>
              <a:rPr b="0" lang="en-GB" sz="2800" spc="-1" strike="noStrike">
                <a:solidFill>
                  <a:srgbClr val="292934"/>
                </a:solidFill>
                <a:latin typeface="Arial"/>
              </a:rPr>
              <a:t>If students prefer to communicate online through text, which in itself is frequently not written in a grammatically correct way, rather than through speaking and listening, then they are unlikely to further develop their literacy skills beyond that of the primary classroom…aren’t they?</a:t>
            </a:r>
            <a:endParaRPr b="0" lang="en-GB" sz="2800" spc="-1" strike="noStrike">
              <a:latin typeface="Arial"/>
            </a:endParaRPr>
          </a:p>
        </p:txBody>
      </p:sp>
      <p:pic>
        <p:nvPicPr>
          <p:cNvPr id="152" name="Picture 2" descr=""/>
          <p:cNvPicPr/>
          <p:nvPr/>
        </p:nvPicPr>
        <p:blipFill>
          <a:blip r:embed="rId2"/>
          <a:stretch/>
        </p:blipFill>
        <p:spPr>
          <a:xfrm>
            <a:off x="4883760" y="1917000"/>
            <a:ext cx="3893760" cy="25916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3"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Activity 5:</a:t>
            </a:r>
            <a:endParaRPr b="0" lang="en-GB" sz="4000" spc="-1" strike="noStrike">
              <a:latin typeface="Arial"/>
            </a:endParaRPr>
          </a:p>
        </p:txBody>
      </p:sp>
      <p:sp>
        <p:nvSpPr>
          <p:cNvPr id="154" name="CustomShape 2"/>
          <p:cNvSpPr/>
          <p:nvPr/>
        </p:nvSpPr>
        <p:spPr>
          <a:xfrm>
            <a:off x="389520" y="12870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In terms of your own language development, what skills do you feel you have developed most by speaking and listening? Think about how you might have picked up a foreign language while on holiday, for example?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Construct a mind map of these skills.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Now think about the language development of your students and, working with a partner, superimpose the skills you feel you have taught them during your time with them, in terms of their language development.</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But what did they teach you – can you think of any new skills or terms you have learnt from them?</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5"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The power of the internet</a:t>
            </a:r>
            <a:endParaRPr b="0" lang="en-GB" sz="4000" spc="-1" strike="noStrike">
              <a:latin typeface="Arial"/>
            </a:endParaRPr>
          </a:p>
        </p:txBody>
      </p:sp>
      <p:sp>
        <p:nvSpPr>
          <p:cNvPr id="156" name="CustomShape 2"/>
          <p:cNvSpPr/>
          <p:nvPr/>
        </p:nvSpPr>
        <p:spPr>
          <a:xfrm>
            <a:off x="467640" y="2205000"/>
            <a:ext cx="8228880" cy="370044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When you create text on the internet it is accessible by millions (if not billions) with the potential to influence them all.</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Power indeed…? With a capacity to increase too.</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How many ‘friends’ do we admit to on Facebook© for example? How many tweets do we follow and follow us?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Such sharing is a crucial aspect of digital literacy and largely dependent on your students’ ability to collaborate within virtual spaces such as those above.</a:t>
            </a:r>
            <a:endParaRPr b="0" lang="en-GB" sz="2400" spc="-1" strike="noStrike">
              <a:latin typeface="Arial"/>
            </a:endParaRPr>
          </a:p>
          <a:p>
            <a:pPr>
              <a:lnSpc>
                <a:spcPct val="100000"/>
              </a:lnSpc>
              <a:spcBef>
                <a:spcPts val="479"/>
              </a:spcBef>
            </a:pPr>
            <a:endParaRPr b="0" lang="en-GB" sz="2400" spc="-1" strike="noStrike">
              <a:latin typeface="Arial"/>
            </a:endParaRPr>
          </a:p>
          <a:p>
            <a:pPr>
              <a:lnSpc>
                <a:spcPct val="100000"/>
              </a:lnSpc>
              <a:spcBef>
                <a:spcPts val="479"/>
              </a:spcBef>
            </a:pPr>
            <a:endParaRPr b="0" lang="en-GB" sz="2400" spc="-1" strike="noStrike">
              <a:latin typeface="Arial"/>
            </a:endParaRPr>
          </a:p>
        </p:txBody>
      </p:sp>
      <p:pic>
        <p:nvPicPr>
          <p:cNvPr id="157" name="Picture 3" descr=""/>
          <p:cNvPicPr/>
          <p:nvPr/>
        </p:nvPicPr>
        <p:blipFill>
          <a:blip r:embed="rId2"/>
          <a:stretch/>
        </p:blipFill>
        <p:spPr>
          <a:xfrm>
            <a:off x="7020360" y="620640"/>
            <a:ext cx="1900440" cy="142524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8"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Key aspects to online literacy</a:t>
            </a:r>
            <a:endParaRPr b="0" lang="en-GB" sz="4000" spc="-1" strike="noStrike">
              <a:latin typeface="Arial"/>
            </a:endParaRPr>
          </a:p>
        </p:txBody>
      </p:sp>
      <p:sp>
        <p:nvSpPr>
          <p:cNvPr id="159" name="CustomShape 2"/>
          <p:cNvSpPr/>
          <p:nvPr/>
        </p:nvSpPr>
        <p:spPr>
          <a:xfrm>
            <a:off x="457200" y="16002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1" lang="en-GB" sz="2400" spc="-1" strike="noStrike">
                <a:solidFill>
                  <a:srgbClr val="292934"/>
                </a:solidFill>
                <a:latin typeface="Arial"/>
              </a:rPr>
              <a:t>Computers offer learners the following advantages: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It’s very easy to create and modify text digitally.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Text is used across a wide range of media from a variety of devices, so, communication is far easier than it used to be providing a myriad of opportunities for engaging in dialogue with others – socially or academically (for learning).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Support for digital text is much greater than it used to be – software packages offer a high level of support for grammar, spelling and so on. You can even teach it to write while you speak!</a:t>
            </a:r>
            <a:endParaRPr b="0" lang="en-GB" sz="2400" spc="-1" strike="noStrike">
              <a:latin typeface="Arial"/>
            </a:endParaRPr>
          </a:p>
          <a:p>
            <a:pPr>
              <a:lnSpc>
                <a:spcPct val="100000"/>
              </a:lnSpc>
              <a:spcBef>
                <a:spcPts val="479"/>
              </a:spcBef>
            </a:pPr>
            <a:endParaRPr b="0" lang="en-GB" sz="2400" spc="-1" strike="noStrike">
              <a:latin typeface="Arial"/>
            </a:endParaRPr>
          </a:p>
        </p:txBody>
      </p:sp>
      <p:pic>
        <p:nvPicPr>
          <p:cNvPr id="160" name="Picture 3" descr="C:\Users\Alison\AppData\Local\Microsoft\Windows\Temporary Internet Files\Content.IE5\Z4NZIHXJ\MC900383836[1].wmf"/>
          <p:cNvPicPr/>
          <p:nvPr/>
        </p:nvPicPr>
        <p:blipFill>
          <a:blip r:embed="rId2"/>
          <a:stretch/>
        </p:blipFill>
        <p:spPr>
          <a:xfrm>
            <a:off x="7388640" y="476640"/>
            <a:ext cx="1446120" cy="114984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1"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But what of it…?</a:t>
            </a:r>
            <a:endParaRPr b="0" lang="en-GB" sz="4000" spc="-1" strike="noStrike">
              <a:latin typeface="Arial"/>
            </a:endParaRPr>
          </a:p>
        </p:txBody>
      </p:sp>
      <p:sp>
        <p:nvSpPr>
          <p:cNvPr id="162" name="CustomShape 2"/>
          <p:cNvSpPr/>
          <p:nvPr/>
        </p:nvSpPr>
        <p:spPr>
          <a:xfrm>
            <a:off x="389520" y="12528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Captured text – wherever it was created, blog, wiki, forum, and so on, is thus available for you to engage with.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You can discuss, evaluate, reflect on it, and do so communally, collaboratively.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Such activities can lead to processes associated with higher order thinking, such as synthesis and evaluation – something we want to encourage in our students…don’t we?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It’s not all bad then is it?</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There are positives, and if we engage with it as tutors in teaching learning and assessment, we might actually benefit from it.</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3"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000" spc="-100" strike="noStrike">
                <a:solidFill>
                  <a:srgbClr val="000000"/>
                </a:solidFill>
                <a:latin typeface="Arial"/>
              </a:rPr>
              <a:t>Activity 6:</a:t>
            </a:r>
            <a:endParaRPr b="0" lang="en-GB" sz="4000" spc="-1" strike="noStrike">
              <a:latin typeface="Arial"/>
            </a:endParaRPr>
          </a:p>
        </p:txBody>
      </p:sp>
      <p:sp>
        <p:nvSpPr>
          <p:cNvPr id="164" name="CustomShape 2"/>
          <p:cNvSpPr/>
          <p:nvPr/>
        </p:nvSpPr>
        <p:spPr>
          <a:xfrm>
            <a:off x="395640" y="134064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In groups, discuss your own learning practices, how do you learn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How could you integrate aspects of digital literacy into your own practice ( learning or assessment) to improve it? Think about how you might utilise the positive aspects of digital literacy to enhance what you do.</a:t>
            </a:r>
            <a:endParaRPr b="0" lang="en-GB" sz="2400" spc="-1" strike="noStrike">
              <a:latin typeface="Arial"/>
            </a:endParaRPr>
          </a:p>
          <a:p>
            <a:pPr>
              <a:lnSpc>
                <a:spcPct val="100000"/>
              </a:lnSpc>
              <a:spcBef>
                <a:spcPts val="479"/>
              </a:spcBef>
            </a:pPr>
            <a:endParaRPr b="0" lang="en-GB" sz="2400" spc="-1" strike="noStrike">
              <a:latin typeface="Arial"/>
            </a:endParaRPr>
          </a:p>
          <a:p>
            <a:pPr>
              <a:lnSpc>
                <a:spcPct val="100000"/>
              </a:lnSpc>
              <a:spcBef>
                <a:spcPts val="479"/>
              </a:spcBef>
            </a:pPr>
            <a:endParaRPr b="0" lang="en-GB" sz="2400" spc="-1" strike="noStrike">
              <a:latin typeface="Arial"/>
            </a:endParaRPr>
          </a:p>
        </p:txBody>
      </p:sp>
      <p:pic>
        <p:nvPicPr>
          <p:cNvPr id="165" name="Picture 2" descr="C:\Users\Alison\AppData\Local\Microsoft\Windows\Temporary Internet Files\Content.IE5\45DKF3SL\MC900299691[1].wmf"/>
          <p:cNvPicPr/>
          <p:nvPr/>
        </p:nvPicPr>
        <p:blipFill>
          <a:blip r:embed="rId2"/>
          <a:stretch/>
        </p:blipFill>
        <p:spPr>
          <a:xfrm>
            <a:off x="6444360" y="4851000"/>
            <a:ext cx="2393640" cy="186336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6"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To summarise:</a:t>
            </a:r>
            <a:endParaRPr b="0" lang="en-GB" sz="4000" spc="-1" strike="noStrike">
              <a:latin typeface="Arial"/>
            </a:endParaRPr>
          </a:p>
        </p:txBody>
      </p:sp>
      <p:sp>
        <p:nvSpPr>
          <p:cNvPr id="167" name="CustomShape 2"/>
          <p:cNvSpPr/>
          <p:nvPr/>
        </p:nvSpPr>
        <p:spPr>
          <a:xfrm>
            <a:off x="457200" y="1600200"/>
            <a:ext cx="8228880" cy="4876200"/>
          </a:xfrm>
          <a:prstGeom prst="rect">
            <a:avLst/>
          </a:prstGeom>
          <a:noFill/>
          <a:ln w="0">
            <a:noFill/>
          </a:ln>
        </p:spPr>
        <p:style>
          <a:lnRef idx="0"/>
          <a:fillRef idx="0"/>
          <a:effectRef idx="0"/>
          <a:fontRef idx="minor"/>
        </p:style>
        <p:txBody>
          <a:bodyPr lIns="90000" rIns="90000" tIns="45000" bIns="45000">
            <a:noAutofit/>
          </a:bodyPr>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Definitions of Digital Literacy – various views on this narrow and wide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Language and Literacy – what effects on language and usage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Digital literacy and the internet – where does it lead?</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Key aspects – what computers can do for us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The positives – can we use it to our advantage?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a:solidFill>
                  <a:srgbClr val="292934"/>
                </a:solidFill>
                <a:latin typeface="Arial"/>
              </a:rPr>
              <a:t>References and further reading</a:t>
            </a:r>
            <a:endParaRPr b="0" lang="en-GB" sz="2400" spc="-1" strike="noStrike">
              <a:latin typeface="Arial"/>
            </a:endParaRPr>
          </a:p>
          <a:p>
            <a:pPr>
              <a:lnSpc>
                <a:spcPct val="100000"/>
              </a:lnSpc>
              <a:spcBef>
                <a:spcPts val="479"/>
              </a:spcBef>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8" name="CustomShape 1"/>
          <p:cNvSpPr/>
          <p:nvPr/>
        </p:nvSpPr>
        <p:spPr>
          <a:xfrm>
            <a:off x="457200" y="533520"/>
            <a:ext cx="8228880" cy="44424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References</a:t>
            </a:r>
            <a:endParaRPr b="0" lang="en-GB" sz="4000" spc="-1" strike="noStrike">
              <a:latin typeface="Arial"/>
            </a:endParaRPr>
          </a:p>
        </p:txBody>
      </p:sp>
      <p:sp>
        <p:nvSpPr>
          <p:cNvPr id="169" name="CustomShape 2"/>
          <p:cNvSpPr/>
          <p:nvPr/>
        </p:nvSpPr>
        <p:spPr>
          <a:xfrm>
            <a:off x="457200" y="978120"/>
            <a:ext cx="8228880" cy="4781520"/>
          </a:xfrm>
          <a:prstGeom prst="rect">
            <a:avLst/>
          </a:prstGeom>
          <a:noFill/>
          <a:ln w="0">
            <a:noFill/>
          </a:ln>
        </p:spPr>
        <p:style>
          <a:lnRef idx="0"/>
          <a:fillRef idx="0"/>
          <a:effectRef idx="0"/>
          <a:fontRef idx="minor"/>
        </p:style>
        <p:txBody>
          <a:bodyPr lIns="90000" rIns="90000" tIns="45000" bIns="45000">
            <a:normAutofit fontScale="21000"/>
          </a:bodyPr>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Anderson, P. (2007). What is Web 2.0? Ideas, technologies and implications for education. </a:t>
            </a:r>
            <a:r>
              <a:rPr b="0" i="1" lang="en-GB" sz="2400" spc="-1" strike="noStrike" u="sng">
                <a:solidFill>
                  <a:srgbClr val="292934"/>
                </a:solidFill>
                <a:uFillTx/>
                <a:latin typeface="Arial"/>
              </a:rPr>
              <a:t>TechWatch Report</a:t>
            </a:r>
            <a:r>
              <a:rPr b="0" lang="en-GB" sz="2400" spc="-1" strike="noStrike" u="sng">
                <a:solidFill>
                  <a:srgbClr val="292934"/>
                </a:solidFill>
                <a:uFillTx/>
                <a:latin typeface="Arial"/>
              </a:rPr>
              <a:t>. Retrieved from </a:t>
            </a:r>
            <a:r>
              <a:rPr b="0" lang="en-GB" sz="2400" spc="-1" strike="noStrike" u="sng">
                <a:solidFill>
                  <a:srgbClr val="0000ff"/>
                </a:solidFill>
                <a:uFillTx/>
                <a:latin typeface="Arial"/>
                <a:hlinkClick r:id="rId2"/>
              </a:rPr>
              <a:t>http://www.jisc.ac.uk/publications/publications/twweb2.aspx</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Beetham, H. (2010). Review and Scoping Study for a cross-JISC Learning and Digital Literacies Programme: Sept 2010. Retrieved from </a:t>
            </a:r>
            <a:r>
              <a:rPr b="0" lang="en-GB" sz="2400" spc="-1" strike="noStrike" u="sng">
                <a:solidFill>
                  <a:srgbClr val="0000ff"/>
                </a:solidFill>
                <a:uFillTx/>
                <a:latin typeface="Arial"/>
                <a:hlinkClick r:id="rId3"/>
              </a:rPr>
              <a:t>http://www.jisc.ac.uk/media/documents/programmes/elearning/DigitalLiteraciesReview.pdf</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Bennett, S., Maton, K., &amp; Kervin, L. (2008). The Digital Natives debate: A critical review of the evidence. </a:t>
            </a:r>
            <a:r>
              <a:rPr b="0" i="1" lang="en-GB" sz="2400" spc="-1" strike="noStrike" u="sng">
                <a:solidFill>
                  <a:srgbClr val="292934"/>
                </a:solidFill>
                <a:uFillTx/>
                <a:latin typeface="Arial"/>
              </a:rPr>
              <a:t>British Journal of Educational Technology, 39</a:t>
            </a:r>
            <a:r>
              <a:rPr b="0" lang="en-GB" sz="2400" spc="-1" strike="noStrike" u="sng">
                <a:solidFill>
                  <a:srgbClr val="292934"/>
                </a:solidFill>
                <a:uFillTx/>
                <a:latin typeface="Arial"/>
              </a:rPr>
              <a:t>(5), 775-786.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Buckingham, D. (2007). </a:t>
            </a:r>
            <a:r>
              <a:rPr b="0" i="1" lang="en-GB" sz="2400" spc="-1" strike="noStrike" u="sng">
                <a:solidFill>
                  <a:srgbClr val="292934"/>
                </a:solidFill>
                <a:uFillTx/>
                <a:latin typeface="Arial"/>
              </a:rPr>
              <a:t>Beyond Technology: Children's Learning in the Age of Digital Culture</a:t>
            </a:r>
            <a:r>
              <a:rPr b="0" lang="en-GB" sz="2400" spc="-1" strike="noStrike" u="sng">
                <a:solidFill>
                  <a:srgbClr val="292934"/>
                </a:solidFill>
                <a:uFillTx/>
                <a:latin typeface="Arial"/>
              </a:rPr>
              <a:t>. London: Polity.</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Buckingham, D. (2008). Defining Digital Literacy: what do young people need to know about digital media? In C. Lankshear &amp; M. Knobel (Eds.), </a:t>
            </a:r>
            <a:r>
              <a:rPr b="0" i="1" lang="en-GB" sz="2400" spc="-1" strike="noStrike" u="sng">
                <a:solidFill>
                  <a:srgbClr val="292934"/>
                </a:solidFill>
                <a:uFillTx/>
                <a:latin typeface="Arial"/>
              </a:rPr>
              <a:t>Digital Literacies: Concepts, Policies and Practices</a:t>
            </a:r>
            <a:r>
              <a:rPr b="0" lang="en-GB" sz="2400" spc="-1" strike="noStrike" u="sng">
                <a:solidFill>
                  <a:srgbClr val="292934"/>
                </a:solidFill>
                <a:uFillTx/>
                <a:latin typeface="Arial"/>
              </a:rPr>
              <a:t>. New York: Peter Lang.</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Crystal, D. (2001). </a:t>
            </a:r>
            <a:r>
              <a:rPr b="0" i="1" lang="en-GB" sz="2400" spc="-1" strike="noStrike" u="sng">
                <a:solidFill>
                  <a:srgbClr val="292934"/>
                </a:solidFill>
                <a:uFillTx/>
                <a:latin typeface="Arial"/>
              </a:rPr>
              <a:t>Language and the Internet</a:t>
            </a:r>
            <a:r>
              <a:rPr b="0" lang="en-GB" sz="2400" spc="-1" strike="noStrike" u="sng">
                <a:solidFill>
                  <a:srgbClr val="292934"/>
                </a:solidFill>
                <a:uFillTx/>
                <a:latin typeface="Arial"/>
              </a:rPr>
              <a:t>. Cambridge: Cambridge University Press.</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Eisenberg, M. B. (2008). Information literacy: Essential skills for the information age. </a:t>
            </a:r>
            <a:r>
              <a:rPr b="0" i="1" lang="en-GB" sz="2400" spc="-1" strike="noStrike" u="sng">
                <a:solidFill>
                  <a:srgbClr val="292934"/>
                </a:solidFill>
                <a:uFillTx/>
                <a:latin typeface="Arial"/>
              </a:rPr>
              <a:t>Journal of Library and Information Technology, 28</a:t>
            </a:r>
            <a:r>
              <a:rPr b="0" lang="en-GB" sz="2400" spc="-1" strike="noStrike" u="sng">
                <a:solidFill>
                  <a:srgbClr val="292934"/>
                </a:solidFill>
                <a:uFillTx/>
                <a:latin typeface="Arial"/>
              </a:rPr>
              <a:t>(2), 39-47.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Lewis, C. (2007). New Literacies. In M. Knobel &amp; C. Lankshear (Eds.), </a:t>
            </a:r>
            <a:r>
              <a:rPr b="0" i="1" lang="en-GB" sz="2400" spc="-1" strike="noStrike" u="sng">
                <a:solidFill>
                  <a:srgbClr val="292934"/>
                </a:solidFill>
                <a:uFillTx/>
                <a:latin typeface="Arial"/>
              </a:rPr>
              <a:t>A New Literacies Sampler</a:t>
            </a:r>
            <a:r>
              <a:rPr b="0" lang="en-GB" sz="2400" spc="-1" strike="noStrike" u="sng">
                <a:solidFill>
                  <a:srgbClr val="292934"/>
                </a:solidFill>
                <a:uFillTx/>
                <a:latin typeface="Arial"/>
              </a:rPr>
              <a:t> (pp. 229-237). New York: Peter Lang.</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Mackey, M. (2007). Slippery Texts and Evolving Literacies. </a:t>
            </a:r>
            <a:r>
              <a:rPr b="0" i="1" lang="en-GB" sz="2400" spc="-1" strike="noStrike" u="sng">
                <a:solidFill>
                  <a:srgbClr val="292934"/>
                </a:solidFill>
                <a:uFillTx/>
                <a:latin typeface="Arial"/>
              </a:rPr>
              <a:t>E-Learning, 4</a:t>
            </a:r>
            <a:r>
              <a:rPr b="0" lang="en-GB" sz="2400" spc="-1" strike="noStrike" u="sng">
                <a:solidFill>
                  <a:srgbClr val="292934"/>
                </a:solidFill>
                <a:uFillTx/>
                <a:latin typeface="Arial"/>
              </a:rPr>
              <a:t>(3), 319-328.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Prensky, M. (2001). Digital natives, digital immigrants. </a:t>
            </a:r>
            <a:r>
              <a:rPr b="0" i="1" lang="en-GB" sz="2400" spc="-1" strike="noStrike" u="sng">
                <a:solidFill>
                  <a:srgbClr val="292934"/>
                </a:solidFill>
                <a:uFillTx/>
                <a:latin typeface="Arial"/>
              </a:rPr>
              <a:t>On the Horizon, 9</a:t>
            </a:r>
            <a:r>
              <a:rPr b="0" lang="en-GB" sz="2400" spc="-1" strike="noStrike" u="sng">
                <a:solidFill>
                  <a:srgbClr val="292934"/>
                </a:solidFill>
                <a:uFillTx/>
                <a:latin typeface="Arial"/>
              </a:rPr>
              <a:t>(5), 1-6. </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Simpson, P., &amp; Mayr, A. (2010). </a:t>
            </a:r>
            <a:r>
              <a:rPr b="0" i="1" lang="en-GB" sz="2400" spc="-1" strike="noStrike" u="sng">
                <a:solidFill>
                  <a:srgbClr val="292934"/>
                </a:solidFill>
                <a:uFillTx/>
                <a:latin typeface="Arial"/>
              </a:rPr>
              <a:t>Language and Power A resource book for students</a:t>
            </a:r>
            <a:r>
              <a:rPr b="0" lang="en-GB" sz="2400" spc="-1" strike="noStrike" u="sng">
                <a:solidFill>
                  <a:srgbClr val="292934"/>
                </a:solidFill>
                <a:uFillTx/>
                <a:latin typeface="Arial"/>
              </a:rPr>
              <a:t>. Abingdon, Oxford: Routledge.</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Tapscott, D. (1998). </a:t>
            </a:r>
            <a:r>
              <a:rPr b="0" i="1" lang="en-GB" sz="2400" spc="-1" strike="noStrike" u="sng">
                <a:solidFill>
                  <a:srgbClr val="292934"/>
                </a:solidFill>
                <a:uFillTx/>
                <a:latin typeface="Arial"/>
              </a:rPr>
              <a:t>Growing up digital: the rise of the Net generation</a:t>
            </a:r>
            <a:r>
              <a:rPr b="0" lang="en-GB" sz="2400" spc="-1" strike="noStrike" u="sng">
                <a:solidFill>
                  <a:srgbClr val="292934"/>
                </a:solidFill>
                <a:uFillTx/>
                <a:latin typeface="Arial"/>
              </a:rPr>
              <a:t>. New York: McGraw-Hill.</a:t>
            </a:r>
            <a:endParaRPr b="0" lang="en-GB" sz="2400" spc="-1" strike="noStrike">
              <a:latin typeface="Arial"/>
            </a:endParaRPr>
          </a:p>
          <a:p>
            <a:pPr marL="182880" indent="-182160">
              <a:lnSpc>
                <a:spcPct val="100000"/>
              </a:lnSpc>
              <a:spcBef>
                <a:spcPts val="479"/>
              </a:spcBef>
              <a:buClr>
                <a:srgbClr val="93a299"/>
              </a:buClr>
              <a:buSzPct val="85000"/>
              <a:buFont typeface="Arial"/>
              <a:buChar char="•"/>
            </a:pPr>
            <a:r>
              <a:rPr b="0" lang="en-GB" sz="2400" spc="-1" strike="noStrike" u="sng">
                <a:solidFill>
                  <a:srgbClr val="292934"/>
                </a:solidFill>
                <a:uFillTx/>
                <a:latin typeface="Arial"/>
              </a:rPr>
              <a:t>Wolverhampton. (2011). Digitally Enhanced Patchwork Text Assessment  (DPTA)  Retrieved June 21st 2011, from </a:t>
            </a:r>
            <a:r>
              <a:rPr b="0" lang="en-GB" sz="2400" spc="-1" strike="noStrike" u="sng">
                <a:solidFill>
                  <a:srgbClr val="0000ff"/>
                </a:solidFill>
                <a:uFillTx/>
                <a:latin typeface="Arial"/>
                <a:hlinkClick r:id="rId4"/>
              </a:rPr>
              <a:t>http://www.wlv.ac.uk/default.aspx?page=24876</a:t>
            </a:r>
            <a:endParaRPr b="0" lang="en-GB" sz="2400" spc="-1" strike="noStrike">
              <a:latin typeface="Arial"/>
            </a:endParaRPr>
          </a:p>
          <a:p>
            <a:pPr>
              <a:lnSpc>
                <a:spcPct val="100000"/>
              </a:lnSpc>
              <a:spcBef>
                <a:spcPts val="479"/>
              </a:spcBef>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70" name="CustomShape 1"/>
          <p:cNvSpPr/>
          <p:nvPr/>
        </p:nvSpPr>
        <p:spPr>
          <a:xfrm>
            <a:off x="457200" y="533520"/>
            <a:ext cx="8228880" cy="9900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000" spc="-100" strike="noStrike">
                <a:solidFill>
                  <a:srgbClr val="000000"/>
                </a:solidFill>
                <a:latin typeface="Arial"/>
              </a:rPr>
              <a:t>Any questions?</a:t>
            </a:r>
            <a:endParaRPr b="0" lang="en-GB" sz="4000" spc="-1" strike="noStrike">
              <a:latin typeface="Arial"/>
            </a:endParaRPr>
          </a:p>
        </p:txBody>
      </p:sp>
      <p:sp>
        <p:nvSpPr>
          <p:cNvPr id="171" name="CustomShape 2"/>
          <p:cNvSpPr/>
          <p:nvPr/>
        </p:nvSpPr>
        <p:spPr>
          <a:xfrm>
            <a:off x="457200" y="1600200"/>
            <a:ext cx="8228880" cy="4876200"/>
          </a:xfrm>
          <a:prstGeom prst="rect">
            <a:avLst/>
          </a:prstGeom>
          <a:noFill/>
          <a:ln w="0">
            <a:noFill/>
          </a:ln>
        </p:spPr>
        <p:style>
          <a:lnRef idx="0"/>
          <a:fillRef idx="0"/>
          <a:effectRef idx="0"/>
          <a:fontRef idx="minor"/>
        </p:style>
      </p:sp>
      <p:pic>
        <p:nvPicPr>
          <p:cNvPr id="172" name="Picture 2" descr="C:\Users\Alison\AppData\Local\Microsoft\Windows\Temporary Internet Files\Content.IE5\D54N2KUL\MP900401828[1].jpg"/>
          <p:cNvPicPr/>
          <p:nvPr/>
        </p:nvPicPr>
        <p:blipFill>
          <a:blip r:embed="rId2"/>
          <a:stretch/>
        </p:blipFill>
        <p:spPr>
          <a:xfrm>
            <a:off x="3531240" y="1868400"/>
            <a:ext cx="2081160" cy="312048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Clarity</Template>
  <TotalTime>625</TotalTime>
  <Application>LibreOffice/7.0.0.3$Windows_X86_64 LibreOffice_project/8061b3e9204bef6b321a21033174034a5e2ea88e</Application>
  <Words>1665</Words>
  <Paragraphs>109</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2012-01-06T11:23:55Z</dcterms:created>
  <dc:creator>Alison</dc:creator>
  <dc:description/>
  <dc:language>en-GB</dc:language>
  <cp:lastModifiedBy/>
  <cp:lastPrinted>2012-05-16T09:41:41Z</cp:lastPrinted>
  <dcterms:modified xsi:type="dcterms:W3CDTF">2020-10-02T15:54:19Z</dcterms:modified>
  <cp:revision>20</cp:revision>
  <dc:subject/>
  <dc:title>Introduction to Digital Literacy</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5</vt:i4>
  </property>
  <property fmtid="{D5CDD505-2E9C-101B-9397-08002B2CF9AE}" pid="8" name="PresentationFormat">
    <vt:lpwstr>On-screen Show (4:3)</vt:lpwstr>
  </property>
  <property fmtid="{D5CDD505-2E9C-101B-9397-08002B2CF9AE}" pid="9" name="ScaleCrop">
    <vt:bool>0</vt:bool>
  </property>
  <property fmtid="{D5CDD505-2E9C-101B-9397-08002B2CF9AE}" pid="10" name="ShareDoc">
    <vt:bool>0</vt:bool>
  </property>
  <property fmtid="{D5CDD505-2E9C-101B-9397-08002B2CF9AE}" pid="11" name="Slides">
    <vt:i4>21</vt:i4>
  </property>
</Properties>
</file>