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58" r:id="rId4"/>
    <p:sldId id="261" r:id="rId5"/>
    <p:sldId id="262" r:id="rId6"/>
    <p:sldId id="263"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2" autoAdjust="0"/>
    <p:restoredTop sz="94660"/>
  </p:normalViewPr>
  <p:slideViewPr>
    <p:cSldViewPr snapToGrid="0">
      <p:cViewPr varScale="1">
        <p:scale>
          <a:sx n="83" d="100"/>
          <a:sy n="83" d="100"/>
        </p:scale>
        <p:origin x="45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FA359-6A30-B5D4-C144-0D7B6389A3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94A011-17F1-4425-10E4-4B26BEC58E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1C91C0-4381-325F-FB2A-8CADC47E098A}"/>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5" name="Footer Placeholder 4">
            <a:extLst>
              <a:ext uri="{FF2B5EF4-FFF2-40B4-BE49-F238E27FC236}">
                <a16:creationId xmlns:a16="http://schemas.microsoft.com/office/drawing/2014/main" id="{296E11D1-E812-12FD-D75B-332E519F5B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E225F2-E51B-8A6B-D114-46D5536F4FC8}"/>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1378729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46401-0225-CE66-FA4F-5208B6653E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3999C3-F9C2-C7B3-FB4A-5FE76A240C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393466-43DD-43D4-A559-99F473348F16}"/>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5" name="Footer Placeholder 4">
            <a:extLst>
              <a:ext uri="{FF2B5EF4-FFF2-40B4-BE49-F238E27FC236}">
                <a16:creationId xmlns:a16="http://schemas.microsoft.com/office/drawing/2014/main" id="{886D7F17-F365-26BC-1B5E-048590110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599DCB-F40D-3729-88EF-D1AA57B0D234}"/>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14686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25BA-AD57-E137-3F7A-C9C2A491EF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B43CAD-4E47-719F-05DD-CFEC058513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60680E-EEC6-CAF2-E9B5-2B5D31B83FB3}"/>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5" name="Footer Placeholder 4">
            <a:extLst>
              <a:ext uri="{FF2B5EF4-FFF2-40B4-BE49-F238E27FC236}">
                <a16:creationId xmlns:a16="http://schemas.microsoft.com/office/drawing/2014/main" id="{6296CD7B-443A-3A04-9C3F-9EE5E993A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155670-269E-DDDC-5E9F-4D28A9D35663}"/>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1037550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F6E38-8C08-B49A-990C-FE872FAC8C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7A95FF-AB2B-A55F-BFA9-50159ADE20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E1FE2A-E0A4-BBE0-B88C-B8E1DBCA5D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EE3D7-B4B8-4935-F578-814B6AAC5009}"/>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6" name="Footer Placeholder 5">
            <a:extLst>
              <a:ext uri="{FF2B5EF4-FFF2-40B4-BE49-F238E27FC236}">
                <a16:creationId xmlns:a16="http://schemas.microsoft.com/office/drawing/2014/main" id="{FF83CE3B-BE8C-AD80-1A90-15EF451C5F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6DF38A-9B41-5387-56BA-05AB1176B9FC}"/>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403986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4A26-B299-4A2E-7C26-5965440E35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EE347-C4C2-71B6-869F-F7695C8CFA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2A9918-057A-BB2D-DD66-5E40758330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3029D8-DBBF-D14B-8379-E5F2B78726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CA6445-DC74-1E75-5163-72C7FFA77B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3824F1-1160-4448-8C6A-F17A22375D6D}"/>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8" name="Footer Placeholder 7">
            <a:extLst>
              <a:ext uri="{FF2B5EF4-FFF2-40B4-BE49-F238E27FC236}">
                <a16:creationId xmlns:a16="http://schemas.microsoft.com/office/drawing/2014/main" id="{B63F89EB-5265-E174-EFAD-2969DC95BB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8F4319-A530-2505-AD2E-B3E4BD38120A}"/>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2621647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610E-E2EF-76B9-2C2E-3DE7917336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58B002-821D-0C81-EB03-A90752499408}"/>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4" name="Footer Placeholder 3">
            <a:extLst>
              <a:ext uri="{FF2B5EF4-FFF2-40B4-BE49-F238E27FC236}">
                <a16:creationId xmlns:a16="http://schemas.microsoft.com/office/drawing/2014/main" id="{8F39FD25-3A36-0B9D-1818-CF9D0AC5E5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1D9A18-B33F-BFA8-00F4-CC4E8BB565E7}"/>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38488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B6525D-ABF2-1BE9-88F4-3652557BCF7D}"/>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3" name="Footer Placeholder 2">
            <a:extLst>
              <a:ext uri="{FF2B5EF4-FFF2-40B4-BE49-F238E27FC236}">
                <a16:creationId xmlns:a16="http://schemas.microsoft.com/office/drawing/2014/main" id="{3C0EC892-FBC0-2AC5-70D1-4C771E528A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8768FF-BBEB-8D44-00AA-62FEC201609E}"/>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3964806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8ED4D-8A1F-18BC-4AC5-E7E0B56386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FD5106-78E1-1AEB-ADE3-4A7B749172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F961DB-610F-F54C-536B-A544602309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2D5634-B8E4-A9FE-93F1-49DB50E79B0E}"/>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6" name="Footer Placeholder 5">
            <a:extLst>
              <a:ext uri="{FF2B5EF4-FFF2-40B4-BE49-F238E27FC236}">
                <a16:creationId xmlns:a16="http://schemas.microsoft.com/office/drawing/2014/main" id="{A884DD1C-EAF9-0281-3FE2-52F9C760AD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F6CFAF-D91D-AD35-9AA2-0339BBE4394E}"/>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2534952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6625F-6183-24BD-6FF3-0D4C371430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F5A21D-BF87-B468-842B-5DC699E851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86FE27-CAD4-CC4A-C9FA-FCF60015EC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09F379-E5BD-E31A-6024-4EF29DE8F33F}"/>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6" name="Footer Placeholder 5">
            <a:extLst>
              <a:ext uri="{FF2B5EF4-FFF2-40B4-BE49-F238E27FC236}">
                <a16:creationId xmlns:a16="http://schemas.microsoft.com/office/drawing/2014/main" id="{328E5DD5-8E2C-1A2B-D832-45EE42C5A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09ED2D-1871-9B0D-3F50-206A3D50E8D2}"/>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1328911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66E3D-1778-6967-B592-02211CC9CC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0A07FD-286C-E973-9EB2-7EC1689135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44D67D-8B5B-32B3-25AF-F790ED775AEE}"/>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5" name="Footer Placeholder 4">
            <a:extLst>
              <a:ext uri="{FF2B5EF4-FFF2-40B4-BE49-F238E27FC236}">
                <a16:creationId xmlns:a16="http://schemas.microsoft.com/office/drawing/2014/main" id="{17802724-0D6C-B629-A6B6-FF3CDC451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B011A-4D83-047B-B09B-2E29C7723499}"/>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2186333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89025A-46A5-4F4C-5595-4567E784B3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DFC832-0B7F-A41B-5D7E-4DE9F61A33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803962-ACD3-D514-98EF-B3636DF2B407}"/>
              </a:ext>
            </a:extLst>
          </p:cNvPr>
          <p:cNvSpPr>
            <a:spLocks noGrp="1"/>
          </p:cNvSpPr>
          <p:nvPr>
            <p:ph type="dt" sz="half" idx="10"/>
          </p:nvPr>
        </p:nvSpPr>
        <p:spPr/>
        <p:txBody>
          <a:bodyPr/>
          <a:lstStyle/>
          <a:p>
            <a:fld id="{633683D1-6ACC-48D1-B820-DB6F50A1C221}" type="datetimeFigureOut">
              <a:rPr lang="en-GB" smtClean="0"/>
              <a:t>20/07/2022</a:t>
            </a:fld>
            <a:endParaRPr lang="en-GB"/>
          </a:p>
        </p:txBody>
      </p:sp>
      <p:sp>
        <p:nvSpPr>
          <p:cNvPr id="5" name="Footer Placeholder 4">
            <a:extLst>
              <a:ext uri="{FF2B5EF4-FFF2-40B4-BE49-F238E27FC236}">
                <a16:creationId xmlns:a16="http://schemas.microsoft.com/office/drawing/2014/main" id="{18D8137A-C2EE-3EE5-DB7C-388850515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AAA2E0-045B-485F-92FA-A1AD411BBDAE}"/>
              </a:ext>
            </a:extLst>
          </p:cNvPr>
          <p:cNvSpPr>
            <a:spLocks noGrp="1"/>
          </p:cNvSpPr>
          <p:nvPr>
            <p:ph type="sldNum" sz="quarter" idx="12"/>
          </p:nvPr>
        </p:nvSpPr>
        <p:spPr/>
        <p:txBody>
          <a:bodyPr/>
          <a:lstStyle/>
          <a:p>
            <a:fld id="{95666EE3-1B0F-448A-8FE4-ADA6F6B63E22}" type="slidenum">
              <a:rPr lang="en-GB" smtClean="0"/>
              <a:t>‹#›</a:t>
            </a:fld>
            <a:endParaRPr lang="en-GB"/>
          </a:p>
        </p:txBody>
      </p:sp>
    </p:spTree>
    <p:extLst>
      <p:ext uri="{BB962C8B-B14F-4D97-AF65-F5344CB8AC3E}">
        <p14:creationId xmlns:p14="http://schemas.microsoft.com/office/powerpoint/2010/main" val="523002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F26FA8-6084-A879-AF64-3F8E4D58F0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CFF512-9CD7-4BB9-8CC1-6953B4F98E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3C1406-4D79-02CE-035A-4E2259A931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3683D1-6ACC-48D1-B820-DB6F50A1C221}" type="datetimeFigureOut">
              <a:rPr lang="en-GB" smtClean="0"/>
              <a:t>20/07/2022</a:t>
            </a:fld>
            <a:endParaRPr lang="en-GB"/>
          </a:p>
        </p:txBody>
      </p:sp>
      <p:sp>
        <p:nvSpPr>
          <p:cNvPr id="5" name="Footer Placeholder 4">
            <a:extLst>
              <a:ext uri="{FF2B5EF4-FFF2-40B4-BE49-F238E27FC236}">
                <a16:creationId xmlns:a16="http://schemas.microsoft.com/office/drawing/2014/main" id="{3FD965E6-CEA1-346C-5DEE-E8B8F8C677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847404-C8AA-FF31-B422-E2F7CFE91F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666EE3-1B0F-448A-8FE4-ADA6F6B63E22}" type="slidenum">
              <a:rPr lang="en-GB" smtClean="0"/>
              <a:t>‹#›</a:t>
            </a:fld>
            <a:endParaRPr lang="en-GB"/>
          </a:p>
        </p:txBody>
      </p:sp>
    </p:spTree>
    <p:extLst>
      <p:ext uri="{BB962C8B-B14F-4D97-AF65-F5344CB8AC3E}">
        <p14:creationId xmlns:p14="http://schemas.microsoft.com/office/powerpoint/2010/main" val="2450853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tanfordchildrens.org/en/topic/default?id=anatomy-of-the-respiratory-system-in-children-90-P02950" TargetMode="External"/><Relationship Id="rId3" Type="http://schemas.openxmlformats.org/officeDocument/2006/relationships/hyperlink" Target="https://byjus.com/biology/human-respiratory-system/" TargetMode="External"/><Relationship Id="rId7" Type="http://schemas.openxmlformats.org/officeDocument/2006/relationships/hyperlink" Target="https://www.sleepwa.com.au/respiratory-diseases/" TargetMode="External"/><Relationship Id="rId2" Type="http://schemas.openxmlformats.org/officeDocument/2006/relationships/hyperlink" Target="https://biologydictionary.net/respiratory-system/" TargetMode="External"/><Relationship Id="rId1" Type="http://schemas.openxmlformats.org/officeDocument/2006/relationships/slideLayout" Target="../slideLayouts/slideLayout2.xml"/><Relationship Id="rId6" Type="http://schemas.openxmlformats.org/officeDocument/2006/relationships/hyperlink" Target="https://www.healthline.com/human-body-maps/lung" TargetMode="External"/><Relationship Id="rId5" Type="http://schemas.openxmlformats.org/officeDocument/2006/relationships/hyperlink" Target="https://www.freepik.com/free-vector/people-eating-healthy-exercising-regularly_3425180.htm" TargetMode="External"/><Relationship Id="rId4" Type="http://schemas.openxmlformats.org/officeDocument/2006/relationships/hyperlink" Target="https://my.clevelandclinic.org/health/articles/21205-respiratory-system" TargetMode="External"/><Relationship Id="rId9" Type="http://schemas.openxmlformats.org/officeDocument/2006/relationships/hyperlink" Target="https://www.webmd.com/lung/picture-of-the-lu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1EB924D-953C-4503-C7C9-2492135A2D89}"/>
              </a:ext>
            </a:extLst>
          </p:cNvPr>
          <p:cNvSpPr txBox="1"/>
          <p:nvPr/>
        </p:nvSpPr>
        <p:spPr>
          <a:xfrm>
            <a:off x="3048000" y="917095"/>
            <a:ext cx="6096000" cy="5527539"/>
          </a:xfrm>
          <a:prstGeom prst="rect">
            <a:avLst/>
          </a:prstGeom>
          <a:noFill/>
        </p:spPr>
        <p:txBody>
          <a:bodyPr wrap="square">
            <a:spAutoFit/>
          </a:bodyPr>
          <a:lstStyle/>
          <a:p>
            <a:pPr>
              <a:lnSpc>
                <a:spcPct val="150000"/>
              </a:lnSpc>
              <a:spcAft>
                <a:spcPts val="8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Student Name:  Aktar Ali (2007457)</a:t>
            </a:r>
            <a:endParaRPr lang="en-GB" sz="2000" dirty="0">
              <a:effectLst/>
              <a:latin typeface="Arial Black" panose="020B0A040201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 </a:t>
            </a:r>
            <a:endParaRPr lang="en-GB" sz="2000" dirty="0">
              <a:effectLst/>
              <a:latin typeface="Arial Black" panose="020B0A040201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Module Code:  BMHP5003</a:t>
            </a:r>
            <a:br>
              <a:rPr lang="en-GB" sz="2000" dirty="0">
                <a:effectLst/>
                <a:latin typeface="Arial Black" panose="020B0A04020102020204" pitchFamily="34" charset="0"/>
                <a:ea typeface="Calibri" panose="020F0502020204030204" pitchFamily="34" charset="0"/>
                <a:cs typeface="Times New Roman" panose="02020603050405020304" pitchFamily="18" charset="0"/>
              </a:rPr>
            </a:br>
            <a:r>
              <a:rPr lang="en-US" sz="2000" dirty="0">
                <a:effectLst/>
                <a:latin typeface="Arial Black" panose="020B0A04020102020204" pitchFamily="34" charset="0"/>
                <a:ea typeface="Calibri" panose="020F0502020204030204" pitchFamily="34" charset="0"/>
                <a:cs typeface="Times New Roman" panose="02020603050405020304" pitchFamily="18" charset="0"/>
              </a:rPr>
              <a:t> </a:t>
            </a:r>
            <a:br>
              <a:rPr lang="en-GB" sz="2000" dirty="0">
                <a:effectLst/>
                <a:latin typeface="Arial Black" panose="020B0A04020102020204" pitchFamily="34" charset="0"/>
                <a:ea typeface="Calibri" panose="020F0502020204030204" pitchFamily="34" charset="0"/>
                <a:cs typeface="Times New Roman" panose="02020603050405020304" pitchFamily="18" charset="0"/>
              </a:rPr>
            </a:br>
            <a:r>
              <a:rPr lang="en-US" sz="2000" dirty="0">
                <a:effectLst/>
                <a:latin typeface="Arial Black" panose="020B0A04020102020204" pitchFamily="34" charset="0"/>
                <a:ea typeface="Calibri" panose="020F0502020204030204" pitchFamily="34" charset="0"/>
                <a:cs typeface="Times New Roman" panose="02020603050405020304" pitchFamily="18" charset="0"/>
              </a:rPr>
              <a:t>Module Title:  </a:t>
            </a:r>
            <a:r>
              <a:rPr lang="en-US" sz="2000" dirty="0">
                <a:latin typeface="Arial Black" panose="020B0A04020102020204" pitchFamily="34" charset="0"/>
                <a:ea typeface="Calibri" panose="020F0502020204030204" pitchFamily="34" charset="0"/>
                <a:cs typeface="Times New Roman" panose="02020603050405020304" pitchFamily="18" charset="0"/>
              </a:rPr>
              <a:t>Introduction to Physiology</a:t>
            </a:r>
            <a:br>
              <a:rPr lang="en-GB" sz="2000" dirty="0">
                <a:effectLst/>
                <a:latin typeface="Arial Black" panose="020B0A04020102020204" pitchFamily="34" charset="0"/>
                <a:ea typeface="Calibri" panose="020F0502020204030204" pitchFamily="34" charset="0"/>
                <a:cs typeface="Times New Roman" panose="02020603050405020304" pitchFamily="18" charset="0"/>
              </a:rPr>
            </a:br>
            <a:r>
              <a:rPr lang="en-US" sz="2000" dirty="0">
                <a:effectLst/>
                <a:latin typeface="Arial Black" panose="020B0A04020102020204" pitchFamily="34" charset="0"/>
                <a:ea typeface="Calibri" panose="020F0502020204030204" pitchFamily="34" charset="0"/>
                <a:cs typeface="Times New Roman" panose="02020603050405020304" pitchFamily="18" charset="0"/>
              </a:rPr>
              <a:t> </a:t>
            </a:r>
            <a:br>
              <a:rPr lang="en-GB" sz="2000" dirty="0">
                <a:effectLst/>
                <a:latin typeface="Arial Black" panose="020B0A04020102020204" pitchFamily="34" charset="0"/>
                <a:ea typeface="Calibri" panose="020F0502020204030204" pitchFamily="34" charset="0"/>
                <a:cs typeface="Times New Roman" panose="02020603050405020304" pitchFamily="18" charset="0"/>
              </a:rPr>
            </a:br>
            <a:r>
              <a:rPr lang="en-US" sz="2000" dirty="0">
                <a:effectLst/>
                <a:latin typeface="Arial Black" panose="020B0A04020102020204" pitchFamily="34" charset="0"/>
                <a:ea typeface="Calibri" panose="020F0502020204030204" pitchFamily="34" charset="0"/>
                <a:cs typeface="Times New Roman" panose="02020603050405020304" pitchFamily="18" charset="0"/>
              </a:rPr>
              <a:t>Lecturer’s Name:  </a:t>
            </a:r>
            <a:r>
              <a:rPr lang="en-US" sz="2000" dirty="0">
                <a:latin typeface="Arial Black" panose="020B0A04020102020204" pitchFamily="34" charset="0"/>
                <a:ea typeface="Calibri" panose="020F0502020204030204" pitchFamily="34" charset="0"/>
                <a:cs typeface="Times New Roman" panose="02020603050405020304" pitchFamily="18" charset="0"/>
              </a:rPr>
              <a:t>Mumtaz </a:t>
            </a:r>
            <a:r>
              <a:rPr lang="en-US" sz="2000" dirty="0" err="1">
                <a:latin typeface="Arial Black" panose="020B0A04020102020204" pitchFamily="34" charset="0"/>
                <a:ea typeface="Calibri" panose="020F0502020204030204" pitchFamily="34" charset="0"/>
                <a:cs typeface="Times New Roman" panose="02020603050405020304" pitchFamily="18" charset="0"/>
              </a:rPr>
              <a:t>Goolam</a:t>
            </a:r>
            <a:br>
              <a:rPr lang="en-GB" sz="2000" dirty="0">
                <a:effectLst/>
                <a:latin typeface="Arial Black" panose="020B0A04020102020204" pitchFamily="34" charset="0"/>
                <a:ea typeface="Calibri" panose="020F0502020204030204" pitchFamily="34" charset="0"/>
                <a:cs typeface="Times New Roman" panose="02020603050405020304" pitchFamily="18" charset="0"/>
              </a:rPr>
            </a:br>
            <a:r>
              <a:rPr lang="en-US" sz="2000" dirty="0">
                <a:effectLst/>
                <a:latin typeface="Arial Black" panose="020B0A04020102020204" pitchFamily="34" charset="0"/>
                <a:ea typeface="Calibri" panose="020F0502020204030204" pitchFamily="34" charset="0"/>
                <a:cs typeface="Times New Roman" panose="02020603050405020304" pitchFamily="18" charset="0"/>
              </a:rPr>
              <a:t> </a:t>
            </a:r>
            <a:br>
              <a:rPr lang="en-GB" sz="2000" dirty="0">
                <a:effectLst/>
                <a:latin typeface="Arial Black" panose="020B0A04020102020204" pitchFamily="34" charset="0"/>
                <a:ea typeface="Calibri" panose="020F0502020204030204" pitchFamily="34" charset="0"/>
                <a:cs typeface="Times New Roman" panose="02020603050405020304" pitchFamily="18" charset="0"/>
              </a:rPr>
            </a:br>
            <a:r>
              <a:rPr lang="en-US" sz="2000" dirty="0">
                <a:effectLst/>
                <a:latin typeface="Arial Black" panose="020B0A04020102020204" pitchFamily="34" charset="0"/>
                <a:ea typeface="Calibri" panose="020F0502020204030204" pitchFamily="34" charset="0"/>
                <a:cs typeface="Times New Roman" panose="02020603050405020304" pitchFamily="18" charset="0"/>
              </a:rPr>
              <a:t>Assignment Title: </a:t>
            </a:r>
            <a:r>
              <a:rPr lang="en-US" sz="2000" dirty="0">
                <a:latin typeface="Arial Black" panose="020B0A04020102020204" pitchFamily="34" charset="0"/>
                <a:ea typeface="Calibri" panose="020F0502020204030204" pitchFamily="34" charset="0"/>
                <a:cs typeface="Times New Roman" panose="02020603050405020304" pitchFamily="18" charset="0"/>
              </a:rPr>
              <a:t>Poster</a:t>
            </a:r>
            <a:endParaRPr lang="en-GB" sz="2000" dirty="0">
              <a:effectLst/>
              <a:latin typeface="Arial Black" panose="020B0A040201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 </a:t>
            </a:r>
            <a:endParaRPr lang="en-GB" sz="2000" dirty="0">
              <a:latin typeface="Arial Black" panose="020B0A040201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2000" dirty="0">
                <a:effectLst/>
                <a:latin typeface="Arial Black" panose="020B0A04020102020204" pitchFamily="34" charset="0"/>
                <a:ea typeface="Calibri" panose="020F0502020204030204" pitchFamily="34" charset="0"/>
                <a:cs typeface="Times New Roman" panose="02020603050405020304" pitchFamily="18" charset="0"/>
              </a:rPr>
              <a:t>Date: </a:t>
            </a:r>
            <a:r>
              <a:rPr lang="en-US" sz="2000" dirty="0">
                <a:latin typeface="Arial Black" panose="020B0A04020102020204" pitchFamily="34" charset="0"/>
                <a:ea typeface="Calibri" panose="020F0502020204030204" pitchFamily="34" charset="0"/>
                <a:cs typeface="Times New Roman" panose="02020603050405020304" pitchFamily="18" charset="0"/>
              </a:rPr>
              <a:t>July 2022</a:t>
            </a:r>
            <a:endParaRPr lang="en-GB" sz="2000" dirty="0">
              <a:effectLst/>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42599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0302B-07D7-1201-DCC3-A79F98B6620C}"/>
              </a:ext>
            </a:extLst>
          </p:cNvPr>
          <p:cNvSpPr>
            <a:spLocks noGrp="1"/>
          </p:cNvSpPr>
          <p:nvPr>
            <p:ph type="title"/>
          </p:nvPr>
        </p:nvSpPr>
        <p:spPr/>
        <p:txBody>
          <a:bodyPr/>
          <a:lstStyle/>
          <a:p>
            <a:r>
              <a:rPr lang="en-US" b="1" dirty="0"/>
              <a:t>The Respiratory System</a:t>
            </a:r>
            <a:endParaRPr lang="en-GB" b="1" dirty="0"/>
          </a:p>
        </p:txBody>
      </p:sp>
      <p:sp>
        <p:nvSpPr>
          <p:cNvPr id="3" name="Content Placeholder 2">
            <a:extLst>
              <a:ext uri="{FF2B5EF4-FFF2-40B4-BE49-F238E27FC236}">
                <a16:creationId xmlns:a16="http://schemas.microsoft.com/office/drawing/2014/main" id="{190A87A6-7AE6-8616-90D0-FE60E8997D4D}"/>
              </a:ext>
            </a:extLst>
          </p:cNvPr>
          <p:cNvSpPr>
            <a:spLocks noGrp="1"/>
          </p:cNvSpPr>
          <p:nvPr>
            <p:ph idx="1"/>
          </p:nvPr>
        </p:nvSpPr>
        <p:spPr>
          <a:xfrm>
            <a:off x="838200" y="1825625"/>
            <a:ext cx="5755640" cy="4351338"/>
          </a:xfrm>
        </p:spPr>
        <p:txBody>
          <a:bodyPr>
            <a:normAutofit/>
          </a:bodyPr>
          <a:lstStyle/>
          <a:p>
            <a:r>
              <a:rPr lang="en-US" sz="2000" dirty="0">
                <a:latin typeface="Arial" panose="020B0604020202020204" pitchFamily="34" charset="0"/>
                <a:cs typeface="Arial" panose="020B0604020202020204" pitchFamily="34" charset="0"/>
              </a:rPr>
              <a:t>The respiratory system in simple terms is the act of breathing.  You inhale oxygen when breathing in and you exhale carbon dioxide when breathing out  (Stanford Children’s Health, 2021).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 exchange of gas is known as the primary function of the respiratory system, but it is also involved in speech as the larynx is involved within the system to produce sound as well as other functions such as the nose used to smell, immunity, and removing clots (</a:t>
            </a:r>
            <a:r>
              <a:rPr lang="en-US" sz="2000" dirty="0" err="1">
                <a:latin typeface="Arial" panose="020B0604020202020204" pitchFamily="34" charset="0"/>
                <a:cs typeface="Arial" panose="020B0604020202020204" pitchFamily="34" charset="0"/>
              </a:rPr>
              <a:t>Biologydictionary</a:t>
            </a:r>
            <a:r>
              <a:rPr lang="en-US" sz="2000" dirty="0">
                <a:latin typeface="Arial" panose="020B0604020202020204" pitchFamily="34" charset="0"/>
                <a:cs typeface="Arial" panose="020B0604020202020204" pitchFamily="34" charset="0"/>
              </a:rPr>
              <a:t>, 2021). </a:t>
            </a:r>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0E1B94D-E43B-6B2E-1F27-DDB91C4458B4}"/>
              </a:ext>
            </a:extLst>
          </p:cNvPr>
          <p:cNvPicPr>
            <a:picLocks noChangeAspect="1"/>
          </p:cNvPicPr>
          <p:nvPr/>
        </p:nvPicPr>
        <p:blipFill>
          <a:blip r:embed="rId2"/>
          <a:stretch>
            <a:fillRect/>
          </a:stretch>
        </p:blipFill>
        <p:spPr>
          <a:xfrm>
            <a:off x="7306570" y="830425"/>
            <a:ext cx="3994214" cy="5346538"/>
          </a:xfrm>
          <a:prstGeom prst="rect">
            <a:avLst/>
          </a:prstGeom>
        </p:spPr>
      </p:pic>
      <p:sp>
        <p:nvSpPr>
          <p:cNvPr id="6" name="TextBox 5">
            <a:extLst>
              <a:ext uri="{FF2B5EF4-FFF2-40B4-BE49-F238E27FC236}">
                <a16:creationId xmlns:a16="http://schemas.microsoft.com/office/drawing/2014/main" id="{BE9732E4-3469-23E5-8ED1-2FA8AA68CCA3}"/>
              </a:ext>
            </a:extLst>
          </p:cNvPr>
          <p:cNvSpPr txBox="1"/>
          <p:nvPr/>
        </p:nvSpPr>
        <p:spPr>
          <a:xfrm>
            <a:off x="9832912" y="6176963"/>
            <a:ext cx="1520888" cy="369332"/>
          </a:xfrm>
          <a:prstGeom prst="rect">
            <a:avLst/>
          </a:prstGeom>
          <a:noFill/>
        </p:spPr>
        <p:txBody>
          <a:bodyPr wrap="square" rtlCol="0">
            <a:spAutoFit/>
          </a:bodyPr>
          <a:lstStyle/>
          <a:p>
            <a:r>
              <a:rPr lang="en-US"/>
              <a:t>(Byju’s, 2022)</a:t>
            </a:r>
            <a:endParaRPr lang="en-GB" dirty="0"/>
          </a:p>
        </p:txBody>
      </p:sp>
    </p:spTree>
    <p:extLst>
      <p:ext uri="{BB962C8B-B14F-4D97-AF65-F5344CB8AC3E}">
        <p14:creationId xmlns:p14="http://schemas.microsoft.com/office/powerpoint/2010/main" val="3281313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929BB-4E1A-B7C3-6EE6-2ADC6C7A89CC}"/>
              </a:ext>
            </a:extLst>
          </p:cNvPr>
          <p:cNvSpPr>
            <a:spLocks noGrp="1"/>
          </p:cNvSpPr>
          <p:nvPr>
            <p:ph type="title"/>
          </p:nvPr>
        </p:nvSpPr>
        <p:spPr/>
        <p:txBody>
          <a:bodyPr/>
          <a:lstStyle/>
          <a:p>
            <a:pPr algn="ctr"/>
            <a:r>
              <a:rPr lang="en-US" b="1" dirty="0"/>
              <a:t>Parts and Functions of the Respiratory System</a:t>
            </a:r>
            <a:endParaRPr lang="en-GB" b="1" dirty="0"/>
          </a:p>
        </p:txBody>
      </p:sp>
      <p:pic>
        <p:nvPicPr>
          <p:cNvPr id="5" name="Content Placeholder 4">
            <a:extLst>
              <a:ext uri="{FF2B5EF4-FFF2-40B4-BE49-F238E27FC236}">
                <a16:creationId xmlns:a16="http://schemas.microsoft.com/office/drawing/2014/main" id="{21E91C03-735C-56F9-1AF0-8ED12C5C0F2F}"/>
              </a:ext>
            </a:extLst>
          </p:cNvPr>
          <p:cNvPicPr>
            <a:picLocks noGrp="1" noChangeAspect="1"/>
          </p:cNvPicPr>
          <p:nvPr>
            <p:ph idx="1"/>
          </p:nvPr>
        </p:nvPicPr>
        <p:blipFill>
          <a:blip r:embed="rId2"/>
          <a:stretch>
            <a:fillRect/>
          </a:stretch>
        </p:blipFill>
        <p:spPr>
          <a:xfrm>
            <a:off x="6771719" y="1554319"/>
            <a:ext cx="5200087" cy="4351338"/>
          </a:xfrm>
        </p:spPr>
      </p:pic>
      <p:sp>
        <p:nvSpPr>
          <p:cNvPr id="7" name="TextBox 6">
            <a:extLst>
              <a:ext uri="{FF2B5EF4-FFF2-40B4-BE49-F238E27FC236}">
                <a16:creationId xmlns:a16="http://schemas.microsoft.com/office/drawing/2014/main" id="{237F5EF7-5180-58CE-B2A8-9486759DC6FA}"/>
              </a:ext>
            </a:extLst>
          </p:cNvPr>
          <p:cNvSpPr txBox="1"/>
          <p:nvPr/>
        </p:nvSpPr>
        <p:spPr>
          <a:xfrm>
            <a:off x="9284678" y="5905657"/>
            <a:ext cx="2562330" cy="369332"/>
          </a:xfrm>
          <a:prstGeom prst="rect">
            <a:avLst/>
          </a:prstGeom>
          <a:noFill/>
        </p:spPr>
        <p:txBody>
          <a:bodyPr wrap="square" rtlCol="0">
            <a:spAutoFit/>
          </a:bodyPr>
          <a:lstStyle/>
          <a:p>
            <a:r>
              <a:rPr lang="en-US" dirty="0"/>
              <a:t>Biology Dictionary, 2021</a:t>
            </a:r>
            <a:endParaRPr lang="en-GB" dirty="0"/>
          </a:p>
        </p:txBody>
      </p:sp>
      <p:sp>
        <p:nvSpPr>
          <p:cNvPr id="8" name="TextBox 7">
            <a:extLst>
              <a:ext uri="{FF2B5EF4-FFF2-40B4-BE49-F238E27FC236}">
                <a16:creationId xmlns:a16="http://schemas.microsoft.com/office/drawing/2014/main" id="{3FE35809-7F4C-50AB-4C87-929A83EB9DC5}"/>
              </a:ext>
            </a:extLst>
          </p:cNvPr>
          <p:cNvSpPr txBox="1"/>
          <p:nvPr/>
        </p:nvSpPr>
        <p:spPr>
          <a:xfrm>
            <a:off x="1106036" y="1652496"/>
            <a:ext cx="5437004" cy="4616648"/>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The diagram on the right shows the respiratory system’s organs.</a:t>
            </a:r>
          </a:p>
          <a:p>
            <a:endParaRPr lang="en-US" sz="1400" b="1"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mouth and nose are the route of entry for air into the respiratory system.</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humidity and the temperature of the inhaled air is regulated by sinuses which are connected to the nasal cavity.</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pharynx which is also known as the throat is roughly 12 – 14 cm long and plays a part in both the digestive and the respiratory system respectively.  It also further warms the air that is breathed in accordingly.</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larynx is the </a:t>
            </a:r>
            <a:r>
              <a:rPr lang="en-US" sz="1400" dirty="0" err="1">
                <a:latin typeface="Arial" panose="020B0604020202020204" pitchFamily="34" charset="0"/>
                <a:cs typeface="Arial" panose="020B0604020202020204" pitchFamily="34" charset="0"/>
              </a:rPr>
              <a:t>voicebox</a:t>
            </a:r>
            <a:r>
              <a:rPr lang="en-US"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trachea consists of 3 tissue layers and the cartilages within hold it open permanently.  There are tissue within which helps the neck and head to move easily without hindering the trachea (Waugh and Grant, 2018).</a:t>
            </a:r>
          </a:p>
        </p:txBody>
      </p:sp>
    </p:spTree>
    <p:extLst>
      <p:ext uri="{BB962C8B-B14F-4D97-AF65-F5344CB8AC3E}">
        <p14:creationId xmlns:p14="http://schemas.microsoft.com/office/powerpoint/2010/main" val="1689311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9163B-86E1-14ED-CB21-D035E81D49D0}"/>
              </a:ext>
            </a:extLst>
          </p:cNvPr>
          <p:cNvSpPr>
            <a:spLocks noGrp="1"/>
          </p:cNvSpPr>
          <p:nvPr>
            <p:ph type="title"/>
          </p:nvPr>
        </p:nvSpPr>
        <p:spPr/>
        <p:txBody>
          <a:bodyPr/>
          <a:lstStyle/>
          <a:p>
            <a:pPr algn="ctr"/>
            <a:r>
              <a:rPr lang="en-US" b="1" dirty="0"/>
              <a:t>Parts and Functions of the Respiratory System</a:t>
            </a:r>
            <a:endParaRPr lang="en-GB" b="1" dirty="0"/>
          </a:p>
        </p:txBody>
      </p:sp>
      <p:pic>
        <p:nvPicPr>
          <p:cNvPr id="5" name="Content Placeholder 4">
            <a:extLst>
              <a:ext uri="{FF2B5EF4-FFF2-40B4-BE49-F238E27FC236}">
                <a16:creationId xmlns:a16="http://schemas.microsoft.com/office/drawing/2014/main" id="{D474021A-4CB5-7F5C-446D-F33DE3C77121}"/>
              </a:ext>
            </a:extLst>
          </p:cNvPr>
          <p:cNvPicPr>
            <a:picLocks noGrp="1" noChangeAspect="1"/>
          </p:cNvPicPr>
          <p:nvPr>
            <p:ph idx="1"/>
          </p:nvPr>
        </p:nvPicPr>
        <p:blipFill>
          <a:blip r:embed="rId2"/>
          <a:stretch>
            <a:fillRect/>
          </a:stretch>
        </p:blipFill>
        <p:spPr>
          <a:xfrm>
            <a:off x="5981213" y="2094350"/>
            <a:ext cx="5305425" cy="4000500"/>
          </a:xfrm>
        </p:spPr>
      </p:pic>
      <p:sp>
        <p:nvSpPr>
          <p:cNvPr id="6" name="TextBox 5">
            <a:extLst>
              <a:ext uri="{FF2B5EF4-FFF2-40B4-BE49-F238E27FC236}">
                <a16:creationId xmlns:a16="http://schemas.microsoft.com/office/drawing/2014/main" id="{76273A1E-FEAC-FF04-7539-82389E2BE7DD}"/>
              </a:ext>
            </a:extLst>
          </p:cNvPr>
          <p:cNvSpPr txBox="1"/>
          <p:nvPr/>
        </p:nvSpPr>
        <p:spPr>
          <a:xfrm>
            <a:off x="838200" y="2094350"/>
            <a:ext cx="4760167" cy="4401205"/>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The diagram on the right shows the respiratory system’s organs.</a:t>
            </a:r>
          </a:p>
          <a:p>
            <a:endParaRPr lang="en-US" sz="1400" b="1"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lungs are a duo of air-filled, spongy organ and is found on both sides of the chest.  It contracts and expands as you breathe air in and out with the help of certain fluid within the system for a smooth flow.</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As the air is moving within the respiratory system from the trachea to the lungs, it further travels through other avenues and into the bronchi.  From there it passes through even smaller branches into the bronchioles until it gets to a miniscule level.</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Once in that stage, the alveoli absorbs the oxygen from the air that has passed through into the blood stream.  The alveoli also plays a part in the exhale of carbon dioxide which is produced within the process but not needed (WebMD, 2021).</a:t>
            </a:r>
            <a:endParaRPr lang="en-US"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4BD7020-A4F0-F0E3-86A8-9BB08FC19025}"/>
              </a:ext>
            </a:extLst>
          </p:cNvPr>
          <p:cNvSpPr txBox="1"/>
          <p:nvPr/>
        </p:nvSpPr>
        <p:spPr>
          <a:xfrm>
            <a:off x="9517226" y="6120882"/>
            <a:ext cx="1679510" cy="371993"/>
          </a:xfrm>
          <a:prstGeom prst="rect">
            <a:avLst/>
          </a:prstGeom>
          <a:noFill/>
        </p:spPr>
        <p:txBody>
          <a:bodyPr wrap="square" rtlCol="0">
            <a:spAutoFit/>
          </a:bodyPr>
          <a:lstStyle/>
          <a:p>
            <a:r>
              <a:rPr lang="en-US" dirty="0"/>
              <a:t>(WebMD, 2021)</a:t>
            </a:r>
            <a:endParaRPr lang="en-GB" dirty="0"/>
          </a:p>
        </p:txBody>
      </p:sp>
    </p:spTree>
    <p:extLst>
      <p:ext uri="{BB962C8B-B14F-4D97-AF65-F5344CB8AC3E}">
        <p14:creationId xmlns:p14="http://schemas.microsoft.com/office/powerpoint/2010/main" val="1329669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C0473-04F1-F62A-2666-C30F22561433}"/>
              </a:ext>
            </a:extLst>
          </p:cNvPr>
          <p:cNvSpPr>
            <a:spLocks noGrp="1"/>
          </p:cNvSpPr>
          <p:nvPr>
            <p:ph type="title"/>
          </p:nvPr>
        </p:nvSpPr>
        <p:spPr>
          <a:xfrm>
            <a:off x="838200" y="309707"/>
            <a:ext cx="10515600" cy="1325563"/>
          </a:xfrm>
        </p:spPr>
        <p:txBody>
          <a:bodyPr/>
          <a:lstStyle/>
          <a:p>
            <a:pPr algn="ctr"/>
            <a:r>
              <a:rPr lang="en-US" b="1" dirty="0"/>
              <a:t>Common Diseases</a:t>
            </a:r>
            <a:endParaRPr lang="en-GB" b="1" dirty="0"/>
          </a:p>
        </p:txBody>
      </p:sp>
      <p:sp>
        <p:nvSpPr>
          <p:cNvPr id="3" name="Content Placeholder 2">
            <a:extLst>
              <a:ext uri="{FF2B5EF4-FFF2-40B4-BE49-F238E27FC236}">
                <a16:creationId xmlns:a16="http://schemas.microsoft.com/office/drawing/2014/main" id="{B22B013F-D075-DE53-BD9B-BE2F52622EB7}"/>
              </a:ext>
            </a:extLst>
          </p:cNvPr>
          <p:cNvSpPr>
            <a:spLocks noGrp="1"/>
          </p:cNvSpPr>
          <p:nvPr>
            <p:ph idx="1"/>
          </p:nvPr>
        </p:nvSpPr>
        <p:spPr>
          <a:xfrm>
            <a:off x="838201" y="1825625"/>
            <a:ext cx="5359400" cy="4351338"/>
          </a:xfrm>
        </p:spPr>
        <p:txBody>
          <a:bodyPr>
            <a:normAutofit fontScale="77500" lnSpcReduction="20000"/>
          </a:bodyPr>
          <a:lstStyle/>
          <a:p>
            <a:pPr marL="0" indent="0">
              <a:buNone/>
            </a:pPr>
            <a:r>
              <a:rPr lang="en-US" dirty="0">
                <a:latin typeface="Arial" panose="020B0604020202020204" pitchFamily="34" charset="0"/>
                <a:cs typeface="Arial" panose="020B0604020202020204" pitchFamily="34" charset="0"/>
              </a:rPr>
              <a:t>There are many diseases that involve the respiratory system, with the most common ones being, asthma, bronchitis, COPD (chronic obstructive pulmonary disease), pneumonia, and TB (tuberculosis).</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Some reasons for illnesses and disorders within the respiratory system are, chemicals, polluted air, and tobacco smoke getting into the system.  Other reasons include viruses, bacteria, and mold inhabiting within from many different avenues.  Allergies such as dust, pollen, and food can also affect the respiratory system and cause harm (Healthline, 2018). </a:t>
            </a:r>
          </a:p>
          <a:p>
            <a:pPr marL="0" indent="0">
              <a:buNone/>
            </a:pPr>
            <a:endParaRPr lang="en-US" dirty="0"/>
          </a:p>
          <a:p>
            <a:pPr marL="0" indent="0">
              <a:buNone/>
            </a:pPr>
            <a:endParaRPr lang="en-US" dirty="0"/>
          </a:p>
          <a:p>
            <a:pPr marL="0" indent="0">
              <a:buNone/>
            </a:pPr>
            <a:endParaRPr lang="en-US" dirty="0"/>
          </a:p>
          <a:p>
            <a:pPr marL="0" indent="0">
              <a:buNone/>
            </a:pPr>
            <a:endParaRPr lang="en-GB" dirty="0"/>
          </a:p>
        </p:txBody>
      </p:sp>
      <p:pic>
        <p:nvPicPr>
          <p:cNvPr id="5" name="Picture 4">
            <a:extLst>
              <a:ext uri="{FF2B5EF4-FFF2-40B4-BE49-F238E27FC236}">
                <a16:creationId xmlns:a16="http://schemas.microsoft.com/office/drawing/2014/main" id="{7E84FE49-2E96-D90E-2CD8-7E6DE607E1DD}"/>
              </a:ext>
            </a:extLst>
          </p:cNvPr>
          <p:cNvPicPr>
            <a:picLocks noChangeAspect="1"/>
          </p:cNvPicPr>
          <p:nvPr/>
        </p:nvPicPr>
        <p:blipFill>
          <a:blip r:embed="rId2"/>
          <a:stretch>
            <a:fillRect/>
          </a:stretch>
        </p:blipFill>
        <p:spPr>
          <a:xfrm>
            <a:off x="6937861" y="2377765"/>
            <a:ext cx="4518324" cy="3429866"/>
          </a:xfrm>
          <a:prstGeom prst="rect">
            <a:avLst/>
          </a:prstGeom>
        </p:spPr>
      </p:pic>
      <p:sp>
        <p:nvSpPr>
          <p:cNvPr id="6" name="TextBox 5">
            <a:extLst>
              <a:ext uri="{FF2B5EF4-FFF2-40B4-BE49-F238E27FC236}">
                <a16:creationId xmlns:a16="http://schemas.microsoft.com/office/drawing/2014/main" id="{A93BB2FE-1DD7-4063-4966-8228E1D03815}"/>
              </a:ext>
            </a:extLst>
          </p:cNvPr>
          <p:cNvSpPr txBox="1"/>
          <p:nvPr/>
        </p:nvSpPr>
        <p:spPr>
          <a:xfrm>
            <a:off x="9645857" y="5807631"/>
            <a:ext cx="1810328" cy="369332"/>
          </a:xfrm>
          <a:prstGeom prst="rect">
            <a:avLst/>
          </a:prstGeom>
          <a:noFill/>
        </p:spPr>
        <p:txBody>
          <a:bodyPr wrap="square" rtlCol="0">
            <a:spAutoFit/>
          </a:bodyPr>
          <a:lstStyle/>
          <a:p>
            <a:r>
              <a:rPr lang="en-US" dirty="0"/>
              <a:t>(</a:t>
            </a:r>
            <a:r>
              <a:rPr lang="en-US" dirty="0" err="1"/>
              <a:t>SleepWA</a:t>
            </a:r>
            <a:r>
              <a:rPr lang="en-US" dirty="0"/>
              <a:t>, 2017)</a:t>
            </a:r>
            <a:endParaRPr lang="en-GB" dirty="0"/>
          </a:p>
        </p:txBody>
      </p:sp>
      <p:sp>
        <p:nvSpPr>
          <p:cNvPr id="7" name="TextBox 6">
            <a:extLst>
              <a:ext uri="{FF2B5EF4-FFF2-40B4-BE49-F238E27FC236}">
                <a16:creationId xmlns:a16="http://schemas.microsoft.com/office/drawing/2014/main" id="{FC068674-3DCB-05D4-910A-CFA1FEBAE67E}"/>
              </a:ext>
            </a:extLst>
          </p:cNvPr>
          <p:cNvSpPr txBox="1"/>
          <p:nvPr/>
        </p:nvSpPr>
        <p:spPr>
          <a:xfrm>
            <a:off x="6937861" y="1635270"/>
            <a:ext cx="4518323" cy="646331"/>
          </a:xfrm>
          <a:prstGeom prst="rect">
            <a:avLst/>
          </a:prstGeom>
          <a:noFill/>
        </p:spPr>
        <p:txBody>
          <a:bodyPr wrap="square" rtlCol="0">
            <a:spAutoFit/>
          </a:bodyPr>
          <a:lstStyle/>
          <a:p>
            <a:r>
              <a:rPr lang="en-US" b="1" dirty="0"/>
              <a:t>The picture below shows the healthy lung on the left and the unhealthy lung on the right.</a:t>
            </a:r>
            <a:endParaRPr lang="en-GB" b="1" dirty="0"/>
          </a:p>
        </p:txBody>
      </p:sp>
    </p:spTree>
    <p:extLst>
      <p:ext uri="{BB962C8B-B14F-4D97-AF65-F5344CB8AC3E}">
        <p14:creationId xmlns:p14="http://schemas.microsoft.com/office/powerpoint/2010/main" val="1196958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02527-8110-3E84-5B4C-231DF30D6642}"/>
              </a:ext>
            </a:extLst>
          </p:cNvPr>
          <p:cNvSpPr>
            <a:spLocks noGrp="1"/>
          </p:cNvSpPr>
          <p:nvPr>
            <p:ph type="title"/>
          </p:nvPr>
        </p:nvSpPr>
        <p:spPr/>
        <p:txBody>
          <a:bodyPr/>
          <a:lstStyle/>
          <a:p>
            <a:pPr algn="ctr"/>
            <a:r>
              <a:rPr lang="en-US" b="1" dirty="0"/>
              <a:t>Recommendations</a:t>
            </a:r>
            <a:endParaRPr lang="en-GB" b="1" dirty="0"/>
          </a:p>
        </p:txBody>
      </p:sp>
      <p:sp>
        <p:nvSpPr>
          <p:cNvPr id="3" name="Content Placeholder 2">
            <a:extLst>
              <a:ext uri="{FF2B5EF4-FFF2-40B4-BE49-F238E27FC236}">
                <a16:creationId xmlns:a16="http://schemas.microsoft.com/office/drawing/2014/main" id="{F515350C-8230-55E7-F4E2-8D1547817C98}"/>
              </a:ext>
            </a:extLst>
          </p:cNvPr>
          <p:cNvSpPr>
            <a:spLocks noGrp="1"/>
          </p:cNvSpPr>
          <p:nvPr>
            <p:ph idx="1"/>
          </p:nvPr>
        </p:nvSpPr>
        <p:spPr>
          <a:xfrm>
            <a:off x="838200" y="1773238"/>
            <a:ext cx="6033498" cy="4802664"/>
          </a:xfrm>
        </p:spPr>
        <p:txBody>
          <a:bodyPr>
            <a:normAutofit fontScale="92500" lnSpcReduction="20000"/>
          </a:bodyPr>
          <a:lstStyle/>
          <a:p>
            <a:r>
              <a:rPr lang="en-US" sz="1900" dirty="0">
                <a:latin typeface="Arial" panose="020B0604020202020204" pitchFamily="34" charset="0"/>
                <a:cs typeface="Arial" panose="020B0604020202020204" pitchFamily="34" charset="0"/>
              </a:rPr>
              <a:t>To keep your respiratory system in good health, it is vital to keep the airways and the lungs clear of mucus.</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Some measures to be taken to look after this very important system are:</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Avoid chemicals, smoke, and radioactive gas to get into the system and wherever possible, wear masks to prevent this.</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Keep hydrated and maintain a healthy diet.</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Regular exercise is key to healthy lungs.</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Keep hygiene to a high standard by vaccination and wash hands for infection control (Cleveland clinic,  2022).</a:t>
            </a:r>
          </a:p>
          <a:p>
            <a:endParaRPr lang="en-US" dirty="0"/>
          </a:p>
        </p:txBody>
      </p:sp>
      <p:pic>
        <p:nvPicPr>
          <p:cNvPr id="5" name="Picture 4">
            <a:extLst>
              <a:ext uri="{FF2B5EF4-FFF2-40B4-BE49-F238E27FC236}">
                <a16:creationId xmlns:a16="http://schemas.microsoft.com/office/drawing/2014/main" id="{7B956508-DB62-03B9-E220-65F1DC342648}"/>
              </a:ext>
            </a:extLst>
          </p:cNvPr>
          <p:cNvPicPr>
            <a:picLocks noChangeAspect="1"/>
          </p:cNvPicPr>
          <p:nvPr/>
        </p:nvPicPr>
        <p:blipFill>
          <a:blip r:embed="rId2"/>
          <a:stretch>
            <a:fillRect/>
          </a:stretch>
        </p:blipFill>
        <p:spPr>
          <a:xfrm>
            <a:off x="6952978" y="1690688"/>
            <a:ext cx="4974226" cy="4109402"/>
          </a:xfrm>
          <a:prstGeom prst="rect">
            <a:avLst/>
          </a:prstGeom>
        </p:spPr>
      </p:pic>
      <p:sp>
        <p:nvSpPr>
          <p:cNvPr id="6" name="TextBox 5">
            <a:extLst>
              <a:ext uri="{FF2B5EF4-FFF2-40B4-BE49-F238E27FC236}">
                <a16:creationId xmlns:a16="http://schemas.microsoft.com/office/drawing/2014/main" id="{DA65FD41-98F5-FF50-34FE-196F7167C302}"/>
              </a:ext>
            </a:extLst>
          </p:cNvPr>
          <p:cNvSpPr txBox="1"/>
          <p:nvPr/>
        </p:nvSpPr>
        <p:spPr>
          <a:xfrm>
            <a:off x="10271124" y="5800090"/>
            <a:ext cx="1737360" cy="369332"/>
          </a:xfrm>
          <a:prstGeom prst="rect">
            <a:avLst/>
          </a:prstGeom>
          <a:noFill/>
        </p:spPr>
        <p:txBody>
          <a:bodyPr wrap="square" rtlCol="0">
            <a:spAutoFit/>
          </a:bodyPr>
          <a:lstStyle/>
          <a:p>
            <a:r>
              <a:rPr lang="en-US" dirty="0"/>
              <a:t>(</a:t>
            </a:r>
            <a:r>
              <a:rPr lang="en-US" dirty="0" err="1"/>
              <a:t>Freepik</a:t>
            </a:r>
            <a:r>
              <a:rPr lang="en-US" dirty="0"/>
              <a:t>, 2022)</a:t>
            </a:r>
            <a:endParaRPr lang="en-GB" dirty="0"/>
          </a:p>
        </p:txBody>
      </p:sp>
    </p:spTree>
    <p:extLst>
      <p:ext uri="{BB962C8B-B14F-4D97-AF65-F5344CB8AC3E}">
        <p14:creationId xmlns:p14="http://schemas.microsoft.com/office/powerpoint/2010/main" val="302847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3A183-4890-137F-F1FF-C6533B706C7B}"/>
              </a:ext>
            </a:extLst>
          </p:cNvPr>
          <p:cNvSpPr>
            <a:spLocks noGrp="1"/>
          </p:cNvSpPr>
          <p:nvPr>
            <p:ph type="title"/>
          </p:nvPr>
        </p:nvSpPr>
        <p:spPr/>
        <p:txBody>
          <a:bodyPr/>
          <a:lstStyle/>
          <a:p>
            <a:pPr algn="ctr"/>
            <a:r>
              <a:rPr lang="en-US" b="1" dirty="0"/>
              <a:t>References</a:t>
            </a:r>
            <a:endParaRPr lang="en-GB" b="1" dirty="0"/>
          </a:p>
        </p:txBody>
      </p:sp>
      <p:sp>
        <p:nvSpPr>
          <p:cNvPr id="3" name="Content Placeholder 2">
            <a:extLst>
              <a:ext uri="{FF2B5EF4-FFF2-40B4-BE49-F238E27FC236}">
                <a16:creationId xmlns:a16="http://schemas.microsoft.com/office/drawing/2014/main" id="{6CCD8595-AE96-9F90-243B-E1674427BB90}"/>
              </a:ext>
            </a:extLst>
          </p:cNvPr>
          <p:cNvSpPr>
            <a:spLocks noGrp="1"/>
          </p:cNvSpPr>
          <p:nvPr>
            <p:ph idx="1"/>
          </p:nvPr>
        </p:nvSpPr>
        <p:spPr/>
        <p:txBody>
          <a:bodyPr>
            <a:noAutofit/>
          </a:bodyPr>
          <a:lstStyle/>
          <a:p>
            <a:r>
              <a:rPr lang="en-US" sz="1050" dirty="0">
                <a:latin typeface="Arial" panose="020B0604020202020204" pitchFamily="34" charset="0"/>
                <a:cs typeface="Arial" panose="020B0604020202020204" pitchFamily="34" charset="0"/>
              </a:rPr>
              <a:t>Biology Dictionary (2021) </a:t>
            </a:r>
            <a:r>
              <a:rPr lang="en-US" sz="1050" i="1" dirty="0">
                <a:latin typeface="Arial" panose="020B0604020202020204" pitchFamily="34" charset="0"/>
                <a:cs typeface="Arial" panose="020B0604020202020204" pitchFamily="34" charset="0"/>
              </a:rPr>
              <a:t>Respiratory System</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2"/>
              </a:rPr>
              <a:t>https://biologydictionary.net/respiratory-system/</a:t>
            </a:r>
            <a:r>
              <a:rPr lang="en-US" sz="1050" dirty="0">
                <a:latin typeface="Arial" panose="020B0604020202020204" pitchFamily="34" charset="0"/>
                <a:cs typeface="Arial" panose="020B0604020202020204" pitchFamily="34" charset="0"/>
              </a:rPr>
              <a:t> (Accessed: 17 July 2022)</a:t>
            </a:r>
          </a:p>
          <a:p>
            <a:endParaRPr lang="en-US" sz="1050" dirty="0">
              <a:latin typeface="Arial" panose="020B0604020202020204" pitchFamily="34" charset="0"/>
              <a:cs typeface="Arial" panose="020B0604020202020204" pitchFamily="34" charset="0"/>
            </a:endParaRPr>
          </a:p>
          <a:p>
            <a:r>
              <a:rPr lang="en-US" sz="1050" dirty="0" err="1">
                <a:latin typeface="Arial" panose="020B0604020202020204" pitchFamily="34" charset="0"/>
                <a:cs typeface="Arial" panose="020B0604020202020204" pitchFamily="34" charset="0"/>
              </a:rPr>
              <a:t>Byju’s</a:t>
            </a:r>
            <a:r>
              <a:rPr lang="en-US" sz="1050" dirty="0">
                <a:latin typeface="Arial" panose="020B0604020202020204" pitchFamily="34" charset="0"/>
                <a:cs typeface="Arial" panose="020B0604020202020204" pitchFamily="34" charset="0"/>
              </a:rPr>
              <a:t> (2022) </a:t>
            </a:r>
            <a:r>
              <a:rPr lang="en-US" sz="1050" i="1" dirty="0">
                <a:latin typeface="Arial" panose="020B0604020202020204" pitchFamily="34" charset="0"/>
                <a:cs typeface="Arial" panose="020B0604020202020204" pitchFamily="34" charset="0"/>
              </a:rPr>
              <a:t>Human Respiratory System</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3"/>
              </a:rPr>
              <a:t>https://byjus.com/biology/human-respiratory-system/</a:t>
            </a:r>
            <a:r>
              <a:rPr lang="en-US" sz="1050" dirty="0">
                <a:latin typeface="Arial" panose="020B0604020202020204" pitchFamily="34" charset="0"/>
                <a:cs typeface="Arial" panose="020B0604020202020204" pitchFamily="34" charset="0"/>
              </a:rPr>
              <a:t> (Accessed: 19 July 2022). </a:t>
            </a:r>
          </a:p>
          <a:p>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Cleveland Clinic (2022)  </a:t>
            </a:r>
            <a:r>
              <a:rPr lang="en-US" sz="1050" i="1" dirty="0">
                <a:latin typeface="Arial" panose="020B0604020202020204" pitchFamily="34" charset="0"/>
                <a:cs typeface="Arial" panose="020B0604020202020204" pitchFamily="34" charset="0"/>
              </a:rPr>
              <a:t>Respiratory System</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4"/>
              </a:rPr>
              <a:t>https://my.clevelandclinic.org/health/articles/21205-respiratory-system</a:t>
            </a:r>
            <a:r>
              <a:rPr lang="en-US" sz="1050" dirty="0">
                <a:latin typeface="Arial" panose="020B0604020202020204" pitchFamily="34" charset="0"/>
                <a:cs typeface="Arial" panose="020B0604020202020204" pitchFamily="34" charset="0"/>
              </a:rPr>
              <a:t>. (Accessed: 21 July 2022).</a:t>
            </a:r>
          </a:p>
          <a:p>
            <a:endParaRPr lang="en-US" sz="1050" dirty="0">
              <a:latin typeface="Arial" panose="020B0604020202020204" pitchFamily="34" charset="0"/>
              <a:cs typeface="Arial" panose="020B0604020202020204" pitchFamily="34" charset="0"/>
            </a:endParaRPr>
          </a:p>
          <a:p>
            <a:r>
              <a:rPr lang="en-US" sz="1050" dirty="0" err="1">
                <a:latin typeface="Arial" panose="020B0604020202020204" pitchFamily="34" charset="0"/>
                <a:cs typeface="Arial" panose="020B0604020202020204" pitchFamily="34" charset="0"/>
              </a:rPr>
              <a:t>Freepik</a:t>
            </a:r>
            <a:r>
              <a:rPr lang="en-US" sz="1050" dirty="0">
                <a:latin typeface="Arial" panose="020B0604020202020204" pitchFamily="34" charset="0"/>
                <a:cs typeface="Arial" panose="020B0604020202020204" pitchFamily="34" charset="0"/>
              </a:rPr>
              <a:t> (2022)  People eating healthy and exercising regularly. Available at: </a:t>
            </a:r>
            <a:r>
              <a:rPr lang="en-US" sz="1050" dirty="0">
                <a:latin typeface="Arial" panose="020B0604020202020204" pitchFamily="34" charset="0"/>
                <a:cs typeface="Arial" panose="020B0604020202020204" pitchFamily="34" charset="0"/>
                <a:hlinkClick r:id="rId5"/>
              </a:rPr>
              <a:t>https://www.freepik.com/free-vector/people-eating-healthy-exercising-regularly_3425180.htm</a:t>
            </a:r>
            <a:r>
              <a:rPr lang="en-US" sz="1050" dirty="0">
                <a:latin typeface="Arial" panose="020B0604020202020204" pitchFamily="34" charset="0"/>
                <a:cs typeface="Arial" panose="020B0604020202020204" pitchFamily="34" charset="0"/>
              </a:rPr>
              <a:t>. ( Accessed: 21 July 2022).</a:t>
            </a:r>
          </a:p>
          <a:p>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Healthline (2018) </a:t>
            </a:r>
            <a:r>
              <a:rPr lang="en-US" sz="1050" i="1" dirty="0">
                <a:latin typeface="Arial" panose="020B0604020202020204" pitchFamily="34" charset="0"/>
                <a:cs typeface="Arial" panose="020B0604020202020204" pitchFamily="34" charset="0"/>
              </a:rPr>
              <a:t>Breathtaking Lungs: Their Function and Anatomy</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6"/>
              </a:rPr>
              <a:t>https://www.healthline.com/human-body-maps/lung</a:t>
            </a:r>
            <a:r>
              <a:rPr lang="en-US" sz="1050" dirty="0">
                <a:latin typeface="Arial" panose="020B0604020202020204" pitchFamily="34" charset="0"/>
                <a:cs typeface="Arial" panose="020B0604020202020204" pitchFamily="34" charset="0"/>
              </a:rPr>
              <a:t>. (Accessed: 20 July 2022).</a:t>
            </a:r>
          </a:p>
          <a:p>
            <a:endParaRPr lang="en-US" sz="1050" dirty="0">
              <a:latin typeface="Arial" panose="020B0604020202020204" pitchFamily="34" charset="0"/>
              <a:cs typeface="Arial" panose="020B0604020202020204" pitchFamily="34" charset="0"/>
            </a:endParaRPr>
          </a:p>
          <a:p>
            <a:r>
              <a:rPr lang="en-US" sz="1050" dirty="0" err="1">
                <a:latin typeface="Arial" panose="020B0604020202020204" pitchFamily="34" charset="0"/>
                <a:cs typeface="Arial" panose="020B0604020202020204" pitchFamily="34" charset="0"/>
              </a:rPr>
              <a:t>Sleepwa</a:t>
            </a:r>
            <a:r>
              <a:rPr lang="en-US" sz="1050" dirty="0">
                <a:latin typeface="Arial" panose="020B0604020202020204" pitchFamily="34" charset="0"/>
                <a:cs typeface="Arial" panose="020B0604020202020204" pitchFamily="34" charset="0"/>
              </a:rPr>
              <a:t> (2018) </a:t>
            </a:r>
            <a:r>
              <a:rPr lang="en-US" sz="1050" i="1" dirty="0">
                <a:latin typeface="Arial" panose="020B0604020202020204" pitchFamily="34" charset="0"/>
                <a:cs typeface="Arial" panose="020B0604020202020204" pitchFamily="34" charset="0"/>
              </a:rPr>
              <a:t>Respiratory Diseases</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7"/>
              </a:rPr>
              <a:t>https://www.sleepwa.com.au/respiratory-diseases/</a:t>
            </a:r>
            <a:r>
              <a:rPr lang="en-US" sz="1050" dirty="0">
                <a:latin typeface="Arial" panose="020B0604020202020204" pitchFamily="34" charset="0"/>
                <a:cs typeface="Arial" panose="020B0604020202020204" pitchFamily="34" charset="0"/>
              </a:rPr>
              <a:t>. (Accessed: 20 July 2022).</a:t>
            </a:r>
          </a:p>
          <a:p>
            <a:pPr marL="0" indent="0">
              <a:buNone/>
            </a:pPr>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Stanford Children’s health (2021) </a:t>
            </a:r>
            <a:r>
              <a:rPr lang="en-US" sz="1050" i="1" dirty="0">
                <a:latin typeface="Arial" panose="020B0604020202020204" pitchFamily="34" charset="0"/>
                <a:cs typeface="Arial" panose="020B0604020202020204" pitchFamily="34" charset="0"/>
              </a:rPr>
              <a:t>Anatomy of the Respiratory System in Children.</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8"/>
              </a:rPr>
              <a:t>https://www.stanfordchildrens.org/en/topic/default?id=anatomy-of-the-respiratory-system-in-children-90-P02950</a:t>
            </a:r>
            <a:r>
              <a:rPr lang="en-US" sz="1050" dirty="0">
                <a:latin typeface="Arial" panose="020B0604020202020204" pitchFamily="34" charset="0"/>
                <a:cs typeface="Arial" panose="020B0604020202020204" pitchFamily="34" charset="0"/>
              </a:rPr>
              <a:t> (Accessed: 14 July 2022).</a:t>
            </a:r>
          </a:p>
          <a:p>
            <a:endParaRPr lang="en-US" sz="1050" dirty="0">
              <a:latin typeface="Arial" panose="020B0604020202020204" pitchFamily="34" charset="0"/>
              <a:cs typeface="Arial" panose="020B0604020202020204" pitchFamily="34" charset="0"/>
            </a:endParaRPr>
          </a:p>
          <a:p>
            <a:r>
              <a:rPr lang="en-US" sz="1050" dirty="0">
                <a:effectLst/>
                <a:latin typeface="Arial" panose="020B0604020202020204" pitchFamily="34" charset="0"/>
                <a:ea typeface="Calibri" panose="020F0502020204030204" pitchFamily="34" charset="0"/>
                <a:cs typeface="Arial" panose="020B0604020202020204" pitchFamily="34" charset="0"/>
              </a:rPr>
              <a:t>Waugh, A., &amp; Grant, A. (2018). </a:t>
            </a:r>
            <a:r>
              <a:rPr lang="en-US" sz="1050" i="1" dirty="0">
                <a:effectLst/>
                <a:latin typeface="Arial" panose="020B0604020202020204" pitchFamily="34" charset="0"/>
                <a:ea typeface="Calibri" panose="020F0502020204030204" pitchFamily="34" charset="0"/>
                <a:cs typeface="Arial" panose="020B0604020202020204" pitchFamily="34" charset="0"/>
              </a:rPr>
              <a:t>Ross &amp; Wilson Self-assessment in Anatomy and Physiology in Health and Illness</a:t>
            </a:r>
            <a:r>
              <a:rPr lang="en-US" sz="1050" dirty="0">
                <a:effectLst/>
                <a:latin typeface="Arial" panose="020B0604020202020204" pitchFamily="34" charset="0"/>
                <a:ea typeface="Calibri" panose="020F0502020204030204" pitchFamily="34" charset="0"/>
                <a:cs typeface="Arial" panose="020B0604020202020204" pitchFamily="34" charset="0"/>
              </a:rPr>
              <a:t>. Elsevier Health Sciences.</a:t>
            </a:r>
            <a:endParaRPr lang="en-US" sz="1050" dirty="0">
              <a:latin typeface="Arial" panose="020B0604020202020204" pitchFamily="34" charset="0"/>
              <a:cs typeface="Arial" panose="020B0604020202020204" pitchFamily="34" charset="0"/>
            </a:endParaRPr>
          </a:p>
          <a:p>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WebMD (2021) </a:t>
            </a:r>
            <a:r>
              <a:rPr lang="en-US" sz="1050" i="1" dirty="0">
                <a:latin typeface="Arial" panose="020B0604020202020204" pitchFamily="34" charset="0"/>
                <a:cs typeface="Arial" panose="020B0604020202020204" pitchFamily="34" charset="0"/>
              </a:rPr>
              <a:t>Pictures of the Lungs</a:t>
            </a:r>
            <a:r>
              <a:rPr lang="en-US" sz="1050" dirty="0">
                <a:latin typeface="Arial" panose="020B0604020202020204" pitchFamily="34" charset="0"/>
                <a:cs typeface="Arial" panose="020B0604020202020204" pitchFamily="34" charset="0"/>
              </a:rPr>
              <a:t>. Available at: </a:t>
            </a:r>
            <a:r>
              <a:rPr lang="en-US" sz="1050" dirty="0">
                <a:latin typeface="Arial" panose="020B0604020202020204" pitchFamily="34" charset="0"/>
                <a:cs typeface="Arial" panose="020B0604020202020204" pitchFamily="34" charset="0"/>
                <a:hlinkClick r:id="rId9"/>
              </a:rPr>
              <a:t>https://www.webmd.com/lung/picture-of-the-lungs</a:t>
            </a:r>
            <a:r>
              <a:rPr lang="en-US" sz="1050" dirty="0">
                <a:latin typeface="Arial" panose="020B0604020202020204" pitchFamily="34" charset="0"/>
                <a:cs typeface="Arial" panose="020B0604020202020204" pitchFamily="34" charset="0"/>
              </a:rPr>
              <a:t>. (Accessed: 19 July 2022). </a:t>
            </a:r>
          </a:p>
        </p:txBody>
      </p:sp>
    </p:spTree>
    <p:extLst>
      <p:ext uri="{BB962C8B-B14F-4D97-AF65-F5344CB8AC3E}">
        <p14:creationId xmlns:p14="http://schemas.microsoft.com/office/powerpoint/2010/main" val="2233252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1551</TotalTime>
  <Words>962</Words>
  <Application>Microsoft Office PowerPoint</Application>
  <PresentationFormat>Widescreen</PresentationFormat>
  <Paragraphs>73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 Black</vt:lpstr>
      <vt:lpstr>Calibri</vt:lpstr>
      <vt:lpstr>Calibri Light</vt:lpstr>
      <vt:lpstr>Office Theme</vt:lpstr>
      <vt:lpstr>PowerPoint Presentation</vt:lpstr>
      <vt:lpstr>The Respiratory System</vt:lpstr>
      <vt:lpstr>Parts and Functions of the Respiratory System</vt:lpstr>
      <vt:lpstr>Parts and Functions of the Respiratory System</vt:lpstr>
      <vt:lpstr>Common Diseases</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Aktar</dc:creator>
  <cp:lastModifiedBy>Aktar Ali (2007457)</cp:lastModifiedBy>
  <cp:revision>2</cp:revision>
  <dcterms:created xsi:type="dcterms:W3CDTF">2022-07-14T16:32:11Z</dcterms:created>
  <dcterms:modified xsi:type="dcterms:W3CDTF">2022-07-21T19:57:34Z</dcterms:modified>
</cp:coreProperties>
</file>