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92" d="100"/>
          <a:sy n="92" d="100"/>
        </p:scale>
        <p:origin x="88"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王 沅芬" userId="4a1b0fff6b296c6d" providerId="LiveId" clId="{CED1FB0C-FEB5-4E63-AA45-7CF3F51F3948}"/>
    <pc:docChg chg="modSld">
      <pc:chgData name="王 沅芬" userId="4a1b0fff6b296c6d" providerId="LiveId" clId="{CED1FB0C-FEB5-4E63-AA45-7CF3F51F3948}" dt="2020-04-28T22:48:16.245" v="2"/>
      <pc:docMkLst>
        <pc:docMk/>
      </pc:docMkLst>
      <pc:sldChg chg="modSp mod">
        <pc:chgData name="王 沅芬" userId="4a1b0fff6b296c6d" providerId="LiveId" clId="{CED1FB0C-FEB5-4E63-AA45-7CF3F51F3948}" dt="2020-04-28T22:48:16.245" v="2"/>
        <pc:sldMkLst>
          <pc:docMk/>
          <pc:sldMk cId="3602815889" sldId="257"/>
        </pc:sldMkLst>
        <pc:spChg chg="mod">
          <ac:chgData name="王 沅芬" userId="4a1b0fff6b296c6d" providerId="LiveId" clId="{CED1FB0C-FEB5-4E63-AA45-7CF3F51F3948}" dt="2020-04-28T22:48:16.245" v="2"/>
          <ac:spMkLst>
            <pc:docMk/>
            <pc:sldMk cId="3602815889" sldId="257"/>
            <ac:spMk id="12" creationId="{231958ED-C0ED-4D8C-AF7C-E60F0F7FA962}"/>
          </ac:spMkLst>
        </pc:spChg>
      </pc:sldChg>
    </pc:docChg>
  </pc:docChgLst>
  <pc:docChgLst>
    <pc:chgData name="王 沅芬" userId="4a1b0fff6b296c6d" providerId="LiveId" clId="{570A1E5A-1CD9-4ED4-9E99-071104E29C6F}"/>
    <pc:docChg chg="modSld">
      <pc:chgData name="王 沅芬" userId="4a1b0fff6b296c6d" providerId="LiveId" clId="{570A1E5A-1CD9-4ED4-9E99-071104E29C6F}" dt="2020-04-29T18:29:54.787" v="8"/>
      <pc:docMkLst>
        <pc:docMk/>
      </pc:docMkLst>
      <pc:sldChg chg="addSp delSp modSp modTransition modAnim">
        <pc:chgData name="王 沅芬" userId="4a1b0fff6b296c6d" providerId="LiveId" clId="{570A1E5A-1CD9-4ED4-9E99-071104E29C6F}" dt="2020-04-29T18:29:54.787" v="8"/>
        <pc:sldMkLst>
          <pc:docMk/>
          <pc:sldMk cId="3602815889" sldId="257"/>
        </pc:sldMkLst>
        <pc:picChg chg="add del mod">
          <ac:chgData name="王 沅芬" userId="4a1b0fff6b296c6d" providerId="LiveId" clId="{570A1E5A-1CD9-4ED4-9E99-071104E29C6F}" dt="2020-04-29T18:18:42.308" v="1"/>
          <ac:picMkLst>
            <pc:docMk/>
            <pc:sldMk cId="3602815889" sldId="257"/>
            <ac:picMk id="2" creationId="{E8D47296-437F-4D07-8C91-9CDD62FAFB11}"/>
          </ac:picMkLst>
        </pc:picChg>
        <pc:picChg chg="add del mod">
          <ac:chgData name="王 沅芬" userId="4a1b0fff6b296c6d" providerId="LiveId" clId="{570A1E5A-1CD9-4ED4-9E99-071104E29C6F}" dt="2020-04-29T18:23:53.094" v="3"/>
          <ac:picMkLst>
            <pc:docMk/>
            <pc:sldMk cId="3602815889" sldId="257"/>
            <ac:picMk id="3" creationId="{3D6A6CEA-D44E-4B18-BF3F-685EE4D33199}"/>
          </ac:picMkLst>
        </pc:picChg>
        <pc:picChg chg="add del mod">
          <ac:chgData name="王 沅芬" userId="4a1b0fff6b296c6d" providerId="LiveId" clId="{570A1E5A-1CD9-4ED4-9E99-071104E29C6F}" dt="2020-04-29T18:24:20.239" v="5"/>
          <ac:picMkLst>
            <pc:docMk/>
            <pc:sldMk cId="3602815889" sldId="257"/>
            <ac:picMk id="5" creationId="{D673D6FA-1D66-49C3-A2E3-07E7ECE5C566}"/>
          </ac:picMkLst>
        </pc:picChg>
        <pc:picChg chg="add del mod">
          <ac:chgData name="王 沅芬" userId="4a1b0fff6b296c6d" providerId="LiveId" clId="{570A1E5A-1CD9-4ED4-9E99-071104E29C6F}" dt="2020-04-29T18:24:59.993" v="7"/>
          <ac:picMkLst>
            <pc:docMk/>
            <pc:sldMk cId="3602815889" sldId="257"/>
            <ac:picMk id="7" creationId="{78AC135D-4108-4F69-BE9A-D11CE86E8DA0}"/>
          </ac:picMkLst>
        </pc:picChg>
        <pc:picChg chg="add mod">
          <ac:chgData name="王 沅芬" userId="4a1b0fff6b296c6d" providerId="LiveId" clId="{570A1E5A-1CD9-4ED4-9E99-071104E29C6F}" dt="2020-04-29T18:29:54.787" v="8"/>
          <ac:picMkLst>
            <pc:docMk/>
            <pc:sldMk cId="3602815889" sldId="257"/>
            <ac:picMk id="8" creationId="{378962F0-38F8-4308-94D5-12C91FF30C0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3" qsCatId="simple" csTypeId="urn:microsoft.com/office/officeart/2005/8/colors/accent1_2" csCatId="accent1" phldr="1"/>
      <dgm:spPr/>
    </dgm:pt>
    <dgm:pt modelId="{AA252877-C7C2-4861-A1B4-F720FB1ACCE0}">
      <dgm:prSet phldrT="[Text]" custT="1"/>
      <dgm:spPr/>
      <dgm:t>
        <a:bodyPr/>
        <a:lstStyle/>
        <a:p>
          <a:r>
            <a:rPr lang="en-US" altLang="zh-CN" sz="1200" dirty="0">
              <a:latin typeface="Calibri" panose="020F0502020204030204" pitchFamily="34" charset="0"/>
              <a:cs typeface="Calibri" panose="020F0502020204030204" pitchFamily="34" charset="0"/>
            </a:rPr>
            <a:t>Months 1-2:</a:t>
          </a:r>
          <a:r>
            <a:rPr lang="en-GB" sz="1200" dirty="0">
              <a:latin typeface="Calibri" panose="020F0502020204030204" pitchFamily="34" charset="0"/>
              <a:cs typeface="Calibri" panose="020F0502020204030204" pitchFamily="34" charset="0"/>
            </a:rPr>
            <a:t> </a:t>
          </a:r>
          <a:r>
            <a:rPr lang="zh-CN" altLang="zh-CN" sz="1200" dirty="0">
              <a:latin typeface="Calibri" panose="020F0502020204030204" pitchFamily="34" charset="0"/>
              <a:cs typeface="Calibri" panose="020F0502020204030204" pitchFamily="34" charset="0"/>
            </a:rPr>
            <a:t>Reading literatures, design </a:t>
          </a:r>
          <a:r>
            <a:rPr lang="en-US" altLang="zh-CN" sz="1200" dirty="0">
              <a:latin typeface="Calibri" panose="020F0502020204030204" pitchFamily="34" charset="0"/>
              <a:cs typeface="Calibri" panose="020F0502020204030204" pitchFamily="34" charset="0"/>
            </a:rPr>
            <a:t>   </a:t>
          </a:r>
          <a:r>
            <a:rPr lang="zh-CN" altLang="zh-CN" sz="1200" dirty="0">
              <a:latin typeface="Calibri" panose="020F0502020204030204" pitchFamily="34" charset="0"/>
              <a:cs typeface="Calibri" panose="020F0502020204030204" pitchFamily="34" charset="0"/>
            </a:rPr>
            <a:t>experimental teaching plans</a:t>
          </a:r>
          <a:endParaRPr lang="en-GB" sz="1200" dirty="0">
            <a:latin typeface="Calibri" panose="020F0502020204030204" pitchFamily="34" charset="0"/>
            <a:cs typeface="Calibri" panose="020F0502020204030204" pitchFamily="34" charset="0"/>
          </a:endParaRPr>
        </a:p>
      </dgm:t>
    </dgm:pt>
    <dgm:pt modelId="{3E0583E3-3BC5-400D-A307-0CF60D587D32}" type="parTrans" cxnId="{7AABCB8A-A3BA-4A25-B568-76D392F65A44}">
      <dgm:prSet/>
      <dgm:spPr/>
      <dgm:t>
        <a:bodyPr/>
        <a:lstStyle/>
        <a:p>
          <a:endParaRPr lang="en-GB"/>
        </a:p>
      </dgm:t>
    </dgm:pt>
    <dgm:pt modelId="{B8C23466-3A0E-4564-8787-403365775BD6}" type="sibTrans" cxnId="{7AABCB8A-A3BA-4A25-B568-76D392F65A44}">
      <dgm:prSet/>
      <dgm:spPr/>
      <dgm:t>
        <a:bodyPr/>
        <a:lstStyle/>
        <a:p>
          <a:endParaRPr lang="en-GB"/>
        </a:p>
      </dgm:t>
    </dgm:pt>
    <dgm:pt modelId="{DBDB4153-F98F-482A-93E6-2C4C809548F3}">
      <dgm:prSet phldrT="[Text]" custT="1"/>
      <dgm:spPr/>
      <dgm:t>
        <a:bodyPr/>
        <a:lstStyle/>
        <a:p>
          <a:r>
            <a:rPr lang="en-US" altLang="zh-CN" sz="1200" dirty="0">
              <a:latin typeface="Calibri" panose="020F0502020204030204" pitchFamily="34" charset="0"/>
              <a:cs typeface="Calibri" panose="020F0502020204030204" pitchFamily="34" charset="0"/>
            </a:rPr>
            <a:t>Months 3-7: experimental teaching and </a:t>
          </a:r>
          <a:r>
            <a:rPr lang="zh-CN" altLang="zh-CN" sz="1200" dirty="0">
              <a:latin typeface="Calibri" panose="020F0502020204030204" pitchFamily="34" charset="0"/>
              <a:cs typeface="Calibri" panose="020F0502020204030204" pitchFamily="34" charset="0"/>
            </a:rPr>
            <a:t>collecting the data</a:t>
          </a:r>
          <a:endParaRPr lang="en-GB" sz="1200" dirty="0">
            <a:latin typeface="Calibri" panose="020F0502020204030204" pitchFamily="34" charset="0"/>
            <a:cs typeface="Calibri" panose="020F0502020204030204" pitchFamily="34" charset="0"/>
          </a:endParaRPr>
        </a:p>
      </dgm:t>
    </dgm:pt>
    <dgm:pt modelId="{15A5633C-C38C-418D-95A2-1C72097E132F}" type="parTrans" cxnId="{3D060078-E410-45B6-A52F-B6318CBC07B5}">
      <dgm:prSet/>
      <dgm:spPr/>
      <dgm:t>
        <a:bodyPr/>
        <a:lstStyle/>
        <a:p>
          <a:endParaRPr lang="en-GB"/>
        </a:p>
      </dgm:t>
    </dgm:pt>
    <dgm:pt modelId="{A291DF44-01AC-4F8E-9565-EF9AD8080045}" type="sibTrans" cxnId="{3D060078-E410-45B6-A52F-B6318CBC07B5}">
      <dgm:prSet/>
      <dgm:spPr/>
      <dgm:t>
        <a:bodyPr/>
        <a:lstStyle/>
        <a:p>
          <a:endParaRPr lang="en-GB"/>
        </a:p>
      </dgm:t>
    </dgm:pt>
    <dgm:pt modelId="{38587FCD-9F5D-4302-96AC-3568DFE60810}">
      <dgm:prSet phldrT="[Text]" custT="1"/>
      <dgm:spPr/>
      <dgm:t>
        <a:bodyPr/>
        <a:lstStyle/>
        <a:p>
          <a:r>
            <a:rPr lang="en-US" altLang="zh-CN" sz="1200" dirty="0">
              <a:latin typeface="Calibri" panose="020F0502020204030204" pitchFamily="34" charset="0"/>
              <a:cs typeface="Calibri" panose="020F0502020204030204" pitchFamily="34" charset="0"/>
            </a:rPr>
            <a:t>Month 8:    </a:t>
          </a:r>
          <a:r>
            <a:rPr lang="zh-CN" altLang="zh-CN" sz="1200" dirty="0">
              <a:latin typeface="Calibri" panose="020F0502020204030204" pitchFamily="34" charset="0"/>
              <a:cs typeface="Calibri" panose="020F0502020204030204" pitchFamily="34" charset="0"/>
            </a:rPr>
            <a:t>questionnaire survey and interviews</a:t>
          </a:r>
          <a:endParaRPr lang="en-GB" sz="1200" dirty="0">
            <a:latin typeface="Calibri" panose="020F0502020204030204" pitchFamily="34" charset="0"/>
            <a:cs typeface="Calibri" panose="020F0502020204030204" pitchFamily="34" charset="0"/>
          </a:endParaRPr>
        </a:p>
      </dgm:t>
    </dgm:pt>
    <dgm:pt modelId="{B4239FC6-E9DF-45E3-BD38-CF8072E56DC4}" type="parTrans" cxnId="{E6E4837C-2788-4E1B-AD85-A86AC35B2BE2}">
      <dgm:prSet/>
      <dgm:spPr/>
      <dgm:t>
        <a:bodyPr/>
        <a:lstStyle/>
        <a:p>
          <a:endParaRPr lang="en-GB"/>
        </a:p>
      </dgm:t>
    </dgm:pt>
    <dgm:pt modelId="{1A306BFB-8EDF-4D75-BA56-4E92E7272306}" type="sibTrans" cxnId="{E6E4837C-2788-4E1B-AD85-A86AC35B2BE2}">
      <dgm:prSet/>
      <dgm:spPr/>
      <dgm:t>
        <a:bodyPr/>
        <a:lstStyle/>
        <a:p>
          <a:endParaRPr lang="en-GB"/>
        </a:p>
      </dgm:t>
    </dgm:pt>
    <dgm:pt modelId="{C1740CB3-9A0B-4ADD-AEF7-E0C16C707810}">
      <dgm:prSet custT="1"/>
      <dgm:spPr/>
      <dgm:t>
        <a:bodyPr/>
        <a:lstStyle/>
        <a:p>
          <a:r>
            <a:rPr lang="en-US" altLang="zh-CN" sz="1200" dirty="0">
              <a:latin typeface="Calibri" panose="020F0502020204030204" pitchFamily="34" charset="0"/>
              <a:cs typeface="Calibri" panose="020F0502020204030204" pitchFamily="34" charset="0"/>
            </a:rPr>
            <a:t>Months 9-10: </a:t>
          </a:r>
          <a:r>
            <a:rPr lang="zh-CN" altLang="zh-CN" sz="1200" dirty="0">
              <a:latin typeface="Calibri" panose="020F0502020204030204" pitchFamily="34" charset="0"/>
              <a:cs typeface="Calibri" panose="020F0502020204030204" pitchFamily="34" charset="0"/>
            </a:rPr>
            <a:t>designing syllabus for college writing</a:t>
          </a:r>
          <a:endParaRPr lang="en-GB" sz="1400" dirty="0">
            <a:latin typeface="Calibri" panose="020F0502020204030204" pitchFamily="34" charset="0"/>
            <a:cs typeface="Calibri" panose="020F0502020204030204" pitchFamily="34" charset="0"/>
          </a:endParaRPr>
        </a:p>
      </dgm:t>
    </dgm:pt>
    <dgm:pt modelId="{7EDBE63B-21A8-4121-B1E3-8580AF3618B1}" type="parTrans" cxnId="{7551DD9C-D70A-48A5-8649-BCB60433381A}">
      <dgm:prSet/>
      <dgm:spPr/>
      <dgm:t>
        <a:bodyPr/>
        <a:lstStyle/>
        <a:p>
          <a:endParaRPr lang="en-GB"/>
        </a:p>
      </dgm:t>
    </dgm:pt>
    <dgm:pt modelId="{018FC868-5311-4FAA-99D9-65CF53863CBC}" type="sibTrans" cxnId="{7551DD9C-D70A-48A5-8649-BCB60433381A}">
      <dgm:prSet/>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4" custScaleX="150702">
        <dgm:presLayoutVars>
          <dgm:bulletEnabled val="1"/>
        </dgm:presLayoutVars>
      </dgm:prSet>
      <dgm:spPr/>
    </dgm:pt>
    <dgm:pt modelId="{8B5E6B9C-0A53-4F33-A16B-B3A4FCC52653}" type="pres">
      <dgm:prSet presAssocID="{B8C23466-3A0E-4564-8787-403365775BD6}" presName="sibTrans" presStyleLbl="sibTrans2D1" presStyleIdx="0" presStyleCnt="3"/>
      <dgm:spPr/>
    </dgm:pt>
    <dgm:pt modelId="{BF0D4137-9FBB-45FC-A6E7-3BC0D9457609}" type="pres">
      <dgm:prSet presAssocID="{B8C23466-3A0E-4564-8787-403365775BD6}" presName="connectorText" presStyleLbl="sibTrans2D1" presStyleIdx="0" presStyleCnt="3"/>
      <dgm:spPr/>
    </dgm:pt>
    <dgm:pt modelId="{FED08907-E40E-4FF2-BF59-DABF03F5C354}" type="pres">
      <dgm:prSet presAssocID="{DBDB4153-F98F-482A-93E6-2C4C809548F3}" presName="node" presStyleLbl="node1" presStyleIdx="1" presStyleCnt="4" custScaleX="182958" custLinFactNeighborX="13706" custLinFactNeighborY="1596">
        <dgm:presLayoutVars>
          <dgm:bulletEnabled val="1"/>
        </dgm:presLayoutVars>
      </dgm:prSet>
      <dgm:spPr/>
    </dgm:pt>
    <dgm:pt modelId="{134ED551-4CB9-414E-BB49-FDCC47890C55}" type="pres">
      <dgm:prSet presAssocID="{A291DF44-01AC-4F8E-9565-EF9AD8080045}" presName="sibTrans" presStyleLbl="sibTrans2D1" presStyleIdx="1" presStyleCnt="3"/>
      <dgm:spPr/>
    </dgm:pt>
    <dgm:pt modelId="{B73763F6-E7EF-43EE-8F89-947F0BE96DAA}" type="pres">
      <dgm:prSet presAssocID="{A291DF44-01AC-4F8E-9565-EF9AD8080045}" presName="connectorText" presStyleLbl="sibTrans2D1" presStyleIdx="1" presStyleCnt="3"/>
      <dgm:spPr/>
    </dgm:pt>
    <dgm:pt modelId="{5D2AE724-F7B7-4EC1-8642-20FBD68A4721}" type="pres">
      <dgm:prSet presAssocID="{38587FCD-9F5D-4302-96AC-3568DFE60810}" presName="node" presStyleLbl="node1" presStyleIdx="2" presStyleCnt="4" custScaleX="135977">
        <dgm:presLayoutVars>
          <dgm:bulletEnabled val="1"/>
        </dgm:presLayoutVars>
      </dgm:prSet>
      <dgm:spPr/>
    </dgm:pt>
    <dgm:pt modelId="{5709FF96-F068-4293-B132-35EC687136D8}" type="pres">
      <dgm:prSet presAssocID="{1A306BFB-8EDF-4D75-BA56-4E92E7272306}" presName="sibTrans" presStyleLbl="sibTrans2D1" presStyleIdx="2" presStyleCnt="3"/>
      <dgm:spPr/>
    </dgm:pt>
    <dgm:pt modelId="{47C2C31D-1CBB-48BE-9A0C-71CD8B6E5A73}" type="pres">
      <dgm:prSet presAssocID="{1A306BFB-8EDF-4D75-BA56-4E92E7272306}" presName="connectorText" presStyleLbl="sibTrans2D1" presStyleIdx="2" presStyleCnt="3"/>
      <dgm:spPr/>
    </dgm:pt>
    <dgm:pt modelId="{1050DB37-FDEC-4DAD-821A-3113E97707B3}" type="pres">
      <dgm:prSet presAssocID="{C1740CB3-9A0B-4ADD-AEF7-E0C16C707810}" presName="node" presStyleLbl="node1" presStyleIdx="3" presStyleCnt="4" custScaleX="145522">
        <dgm:presLayoutVars>
          <dgm:bulletEnabled val="1"/>
        </dgm:presLayoutVars>
      </dgm:prSet>
      <dgm:spPr/>
    </dgm:pt>
  </dgm:ptLst>
  <dgm:cxnLst>
    <dgm:cxn modelId="{A0D6F41B-F5DA-4156-AA7C-4511087DFAE4}" type="presOf" srcId="{B8C23466-3A0E-4564-8787-403365775BD6}" destId="{BF0D4137-9FBB-45FC-A6E7-3BC0D9457609}" srcOrd="1" destOrd="0" presId="urn:microsoft.com/office/officeart/2005/8/layout/process1"/>
    <dgm:cxn modelId="{BEDF8D26-627E-483D-896A-24635EC2C0DA}" type="presOf" srcId="{C1740CB3-9A0B-4ADD-AEF7-E0C16C707810}" destId="{1050DB37-FDEC-4DAD-821A-3113E97707B3}" srcOrd="0" destOrd="0" presId="urn:microsoft.com/office/officeart/2005/8/layout/process1"/>
    <dgm:cxn modelId="{03017236-C268-45D9-9167-D139DCC4800D}" type="presOf" srcId="{1A306BFB-8EDF-4D75-BA56-4E92E7272306}" destId="{47C2C31D-1CBB-48BE-9A0C-71CD8B6E5A73}" srcOrd="1" destOrd="0" presId="urn:microsoft.com/office/officeart/2005/8/layout/process1"/>
    <dgm:cxn modelId="{DC9C9341-7CB4-4510-A458-2DC39A8A4734}" type="presOf" srcId="{A291DF44-01AC-4F8E-9565-EF9AD8080045}" destId="{134ED551-4CB9-414E-BB49-FDCC47890C55}" srcOrd="0" destOrd="0" presId="urn:microsoft.com/office/officeart/2005/8/layout/process1"/>
    <dgm:cxn modelId="{CD615D76-3138-4B3C-9358-54B02398D23C}" type="presOf" srcId="{AA252877-C7C2-4861-A1B4-F720FB1ACCE0}" destId="{EF90350F-61B7-4194-9D39-792B4525DDC1}" srcOrd="0" destOrd="0" presId="urn:microsoft.com/office/officeart/2005/8/layout/process1"/>
    <dgm:cxn modelId="{3D060078-E410-45B6-A52F-B6318CBC07B5}" srcId="{51C52D60-151A-4ACB-9E9D-2CBD5171CE73}" destId="{DBDB4153-F98F-482A-93E6-2C4C809548F3}" srcOrd="1" destOrd="0" parTransId="{15A5633C-C38C-418D-95A2-1C72097E132F}" sibTransId="{A291DF44-01AC-4F8E-9565-EF9AD8080045}"/>
    <dgm:cxn modelId="{E6E4837C-2788-4E1B-AD85-A86AC35B2BE2}" srcId="{51C52D60-151A-4ACB-9E9D-2CBD5171CE73}" destId="{38587FCD-9F5D-4302-96AC-3568DFE60810}" srcOrd="2" destOrd="0" parTransId="{B4239FC6-E9DF-45E3-BD38-CF8072E56DC4}" sibTransId="{1A306BFB-8EDF-4D75-BA56-4E92E7272306}"/>
    <dgm:cxn modelId="{7AABCB8A-A3BA-4A25-B568-76D392F65A44}" srcId="{51C52D60-151A-4ACB-9E9D-2CBD5171CE73}" destId="{AA252877-C7C2-4861-A1B4-F720FB1ACCE0}" srcOrd="0" destOrd="0" parTransId="{3E0583E3-3BC5-400D-A307-0CF60D587D32}" sibTransId="{B8C23466-3A0E-4564-8787-403365775BD6}"/>
    <dgm:cxn modelId="{F4D1A498-E830-4520-B6C8-F1B0DA1EBC8D}" type="presOf" srcId="{DBDB4153-F98F-482A-93E6-2C4C809548F3}" destId="{FED08907-E40E-4FF2-BF59-DABF03F5C354}"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BD631CC1-1E7F-4FC1-8298-B08400136695}" type="presOf" srcId="{38587FCD-9F5D-4302-96AC-3568DFE60810}" destId="{5D2AE724-F7B7-4EC1-8642-20FBD68A4721}" srcOrd="0" destOrd="0" presId="urn:microsoft.com/office/officeart/2005/8/layout/process1"/>
    <dgm:cxn modelId="{2B3C20CB-F61C-41DB-8B9D-3677F9145720}" type="presOf" srcId="{B8C23466-3A0E-4564-8787-403365775BD6}" destId="{8B5E6B9C-0A53-4F33-A16B-B3A4FCC52653}" srcOrd="0" destOrd="0" presId="urn:microsoft.com/office/officeart/2005/8/layout/process1"/>
    <dgm:cxn modelId="{F898A1DC-EA53-43B5-90BE-42DA7FE06178}" type="presOf" srcId="{A291DF44-01AC-4F8E-9565-EF9AD8080045}" destId="{B73763F6-E7EF-43EE-8F89-947F0BE96DAA}" srcOrd="1" destOrd="0" presId="urn:microsoft.com/office/officeart/2005/8/layout/process1"/>
    <dgm:cxn modelId="{E2F42DDE-CB5B-4AF6-86DE-4CD51F51C5CC}" type="presOf" srcId="{1A306BFB-8EDF-4D75-BA56-4E92E7272306}" destId="{5709FF96-F068-4293-B132-35EC687136D8}" srcOrd="0" destOrd="0" presId="urn:microsoft.com/office/officeart/2005/8/layout/process1"/>
    <dgm:cxn modelId="{826493E0-281E-426A-BE86-5F588CC13F00}" type="presOf" srcId="{51C52D60-151A-4ACB-9E9D-2CBD5171CE73}" destId="{7A9C1111-42F0-4A1F-B730-8C67AA3AF21A}" srcOrd="0" destOrd="0" presId="urn:microsoft.com/office/officeart/2005/8/layout/process1"/>
    <dgm:cxn modelId="{DEE6B712-F9E5-41EC-AF28-CBCC4C660A15}" type="presParOf" srcId="{7A9C1111-42F0-4A1F-B730-8C67AA3AF21A}" destId="{EF90350F-61B7-4194-9D39-792B4525DDC1}" srcOrd="0" destOrd="0" presId="urn:microsoft.com/office/officeart/2005/8/layout/process1"/>
    <dgm:cxn modelId="{CF935917-747C-4082-A016-8312ACEF305D}" type="presParOf" srcId="{7A9C1111-42F0-4A1F-B730-8C67AA3AF21A}" destId="{8B5E6B9C-0A53-4F33-A16B-B3A4FCC52653}" srcOrd="1" destOrd="0" presId="urn:microsoft.com/office/officeart/2005/8/layout/process1"/>
    <dgm:cxn modelId="{F71F24D2-ED71-41EA-989F-8A2387B292C4}" type="presParOf" srcId="{8B5E6B9C-0A53-4F33-A16B-B3A4FCC52653}" destId="{BF0D4137-9FBB-45FC-A6E7-3BC0D9457609}" srcOrd="0" destOrd="0" presId="urn:microsoft.com/office/officeart/2005/8/layout/process1"/>
    <dgm:cxn modelId="{92D57B52-7857-40E8-B4D4-D68D8F439D04}" type="presParOf" srcId="{7A9C1111-42F0-4A1F-B730-8C67AA3AF21A}" destId="{FED08907-E40E-4FF2-BF59-DABF03F5C354}" srcOrd="2" destOrd="0" presId="urn:microsoft.com/office/officeart/2005/8/layout/process1"/>
    <dgm:cxn modelId="{5C3E93C5-CE03-47A8-B895-85857FC564A1}" type="presParOf" srcId="{7A9C1111-42F0-4A1F-B730-8C67AA3AF21A}" destId="{134ED551-4CB9-414E-BB49-FDCC47890C55}" srcOrd="3" destOrd="0" presId="urn:microsoft.com/office/officeart/2005/8/layout/process1"/>
    <dgm:cxn modelId="{E0BBC69B-8666-44E2-B67D-D821E4A0B470}" type="presParOf" srcId="{134ED551-4CB9-414E-BB49-FDCC47890C55}" destId="{B73763F6-E7EF-43EE-8F89-947F0BE96DAA}" srcOrd="0" destOrd="0" presId="urn:microsoft.com/office/officeart/2005/8/layout/process1"/>
    <dgm:cxn modelId="{5D7D4EB6-00DF-464F-8612-93D61DD68A55}" type="presParOf" srcId="{7A9C1111-42F0-4A1F-B730-8C67AA3AF21A}" destId="{5D2AE724-F7B7-4EC1-8642-20FBD68A4721}" srcOrd="4" destOrd="0" presId="urn:microsoft.com/office/officeart/2005/8/layout/process1"/>
    <dgm:cxn modelId="{EFBFB05E-E579-4AEC-B744-3D6B88E0BEF2}" type="presParOf" srcId="{7A9C1111-42F0-4A1F-B730-8C67AA3AF21A}" destId="{5709FF96-F068-4293-B132-35EC687136D8}" srcOrd="5" destOrd="0" presId="urn:microsoft.com/office/officeart/2005/8/layout/process1"/>
    <dgm:cxn modelId="{B972B7DD-918F-4192-B537-E1AA4E1F3609}" type="presParOf" srcId="{5709FF96-F068-4293-B132-35EC687136D8}" destId="{47C2C31D-1CBB-48BE-9A0C-71CD8B6E5A73}" srcOrd="0" destOrd="0" presId="urn:microsoft.com/office/officeart/2005/8/layout/process1"/>
    <dgm:cxn modelId="{856F675D-E43C-43B9-B43B-7979AB7B5C66}" type="presParOf" srcId="{7A9C1111-42F0-4A1F-B730-8C67AA3AF21A}" destId="{1050DB37-FDEC-4DAD-821A-3113E97707B3}"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2667" y="236165"/>
          <a:ext cx="866549" cy="133568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altLang="zh-CN" sz="1200" kern="1200" dirty="0">
              <a:latin typeface="Calibri" panose="020F0502020204030204" pitchFamily="34" charset="0"/>
              <a:cs typeface="Calibri" panose="020F0502020204030204" pitchFamily="34" charset="0"/>
            </a:rPr>
            <a:t>Months 1-2:</a:t>
          </a:r>
          <a:r>
            <a:rPr lang="en-GB" sz="1200" kern="1200" dirty="0">
              <a:latin typeface="Calibri" panose="020F0502020204030204" pitchFamily="34" charset="0"/>
              <a:cs typeface="Calibri" panose="020F0502020204030204" pitchFamily="34" charset="0"/>
            </a:rPr>
            <a:t> </a:t>
          </a:r>
          <a:r>
            <a:rPr lang="zh-CN" altLang="zh-CN" sz="1200" kern="1200" dirty="0">
              <a:latin typeface="Calibri" panose="020F0502020204030204" pitchFamily="34" charset="0"/>
              <a:cs typeface="Calibri" panose="020F0502020204030204" pitchFamily="34" charset="0"/>
            </a:rPr>
            <a:t>Reading literatures, design </a:t>
          </a:r>
          <a:r>
            <a:rPr lang="en-US" altLang="zh-CN" sz="1200" kern="1200" dirty="0">
              <a:latin typeface="Calibri" panose="020F0502020204030204" pitchFamily="34" charset="0"/>
              <a:cs typeface="Calibri" panose="020F0502020204030204" pitchFamily="34" charset="0"/>
            </a:rPr>
            <a:t>   </a:t>
          </a:r>
          <a:r>
            <a:rPr lang="zh-CN" altLang="zh-CN" sz="1200" kern="1200" dirty="0">
              <a:latin typeface="Calibri" panose="020F0502020204030204" pitchFamily="34" charset="0"/>
              <a:cs typeface="Calibri" panose="020F0502020204030204" pitchFamily="34" charset="0"/>
            </a:rPr>
            <a:t>experimental teaching plans</a:t>
          </a:r>
          <a:endParaRPr lang="en-GB" sz="1200" kern="1200" dirty="0">
            <a:latin typeface="Calibri" panose="020F0502020204030204" pitchFamily="34" charset="0"/>
            <a:cs typeface="Calibri" panose="020F0502020204030204" pitchFamily="34" charset="0"/>
          </a:endParaRPr>
        </a:p>
      </dsp:txBody>
      <dsp:txXfrm>
        <a:off x="28047" y="261545"/>
        <a:ext cx="815789" cy="1284927"/>
      </dsp:txXfrm>
    </dsp:sp>
    <dsp:sp modelId="{8B5E6B9C-0A53-4F33-A16B-B3A4FCC52653}">
      <dsp:nvSpPr>
        <dsp:cNvPr id="0" name=""/>
        <dsp:cNvSpPr/>
      </dsp:nvSpPr>
      <dsp:spPr>
        <a:xfrm rot="60023">
          <a:off x="934588" y="842625"/>
          <a:ext cx="138630" cy="14260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934591" y="870782"/>
        <a:ext cx="97041" cy="85562"/>
      </dsp:txXfrm>
    </dsp:sp>
    <dsp:sp modelId="{FED08907-E40E-4FF2-BF59-DABF03F5C354}">
      <dsp:nvSpPr>
        <dsp:cNvPr id="0" name=""/>
        <dsp:cNvSpPr/>
      </dsp:nvSpPr>
      <dsp:spPr>
        <a:xfrm>
          <a:off x="1130745" y="257482"/>
          <a:ext cx="1052024" cy="133568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altLang="zh-CN" sz="1200" kern="1200" dirty="0">
              <a:latin typeface="Calibri" panose="020F0502020204030204" pitchFamily="34" charset="0"/>
              <a:cs typeface="Calibri" panose="020F0502020204030204" pitchFamily="34" charset="0"/>
            </a:rPr>
            <a:t>Months 3-7: experimental teaching and </a:t>
          </a:r>
          <a:r>
            <a:rPr lang="zh-CN" altLang="zh-CN" sz="1200" kern="1200" dirty="0">
              <a:latin typeface="Calibri" panose="020F0502020204030204" pitchFamily="34" charset="0"/>
              <a:cs typeface="Calibri" panose="020F0502020204030204" pitchFamily="34" charset="0"/>
            </a:rPr>
            <a:t>collecting the data</a:t>
          </a:r>
          <a:endParaRPr lang="en-GB" sz="1200" kern="1200" dirty="0">
            <a:latin typeface="Calibri" panose="020F0502020204030204" pitchFamily="34" charset="0"/>
            <a:cs typeface="Calibri" panose="020F0502020204030204" pitchFamily="34" charset="0"/>
          </a:endParaRPr>
        </a:p>
      </dsp:txBody>
      <dsp:txXfrm>
        <a:off x="1161558" y="288295"/>
        <a:ext cx="990398" cy="1274061"/>
      </dsp:txXfrm>
    </dsp:sp>
    <dsp:sp modelId="{134ED551-4CB9-414E-BB49-FDCC47890C55}">
      <dsp:nvSpPr>
        <dsp:cNvPr id="0" name=""/>
        <dsp:cNvSpPr/>
      </dsp:nvSpPr>
      <dsp:spPr>
        <a:xfrm rot="21534308">
          <a:off x="2232380" y="842019"/>
          <a:ext cx="105213" cy="14260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232383" y="870841"/>
        <a:ext cx="73649" cy="85562"/>
      </dsp:txXfrm>
    </dsp:sp>
    <dsp:sp modelId="{5D2AE724-F7B7-4EC1-8642-20FBD68A4721}">
      <dsp:nvSpPr>
        <dsp:cNvPr id="0" name=""/>
        <dsp:cNvSpPr/>
      </dsp:nvSpPr>
      <dsp:spPr>
        <a:xfrm>
          <a:off x="2381249" y="236165"/>
          <a:ext cx="781879" cy="133568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altLang="zh-CN" sz="1200" kern="1200" dirty="0">
              <a:latin typeface="Calibri" panose="020F0502020204030204" pitchFamily="34" charset="0"/>
              <a:cs typeface="Calibri" panose="020F0502020204030204" pitchFamily="34" charset="0"/>
            </a:rPr>
            <a:t>Month 8:    </a:t>
          </a:r>
          <a:r>
            <a:rPr lang="zh-CN" altLang="zh-CN" sz="1200" kern="1200" dirty="0">
              <a:latin typeface="Calibri" panose="020F0502020204030204" pitchFamily="34" charset="0"/>
              <a:cs typeface="Calibri" panose="020F0502020204030204" pitchFamily="34" charset="0"/>
            </a:rPr>
            <a:t>questionnaire survey and interviews</a:t>
          </a:r>
          <a:endParaRPr lang="en-GB" sz="1200" kern="1200" dirty="0">
            <a:latin typeface="Calibri" panose="020F0502020204030204" pitchFamily="34" charset="0"/>
            <a:cs typeface="Calibri" panose="020F0502020204030204" pitchFamily="34" charset="0"/>
          </a:endParaRPr>
        </a:p>
      </dsp:txBody>
      <dsp:txXfrm>
        <a:off x="2404149" y="259065"/>
        <a:ext cx="736079" cy="1289887"/>
      </dsp:txXfrm>
    </dsp:sp>
    <dsp:sp modelId="{5709FF96-F068-4293-B132-35EC687136D8}">
      <dsp:nvSpPr>
        <dsp:cNvPr id="0" name=""/>
        <dsp:cNvSpPr/>
      </dsp:nvSpPr>
      <dsp:spPr>
        <a:xfrm>
          <a:off x="3220630" y="832707"/>
          <a:ext cx="121901" cy="14260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220630" y="861227"/>
        <a:ext cx="85331" cy="85562"/>
      </dsp:txXfrm>
    </dsp:sp>
    <dsp:sp modelId="{1050DB37-FDEC-4DAD-821A-3113E97707B3}">
      <dsp:nvSpPr>
        <dsp:cNvPr id="0" name=""/>
        <dsp:cNvSpPr/>
      </dsp:nvSpPr>
      <dsp:spPr>
        <a:xfrm>
          <a:off x="3393132" y="236165"/>
          <a:ext cx="836764" cy="133568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altLang="zh-CN" sz="1200" kern="1200" dirty="0">
              <a:latin typeface="Calibri" panose="020F0502020204030204" pitchFamily="34" charset="0"/>
              <a:cs typeface="Calibri" panose="020F0502020204030204" pitchFamily="34" charset="0"/>
            </a:rPr>
            <a:t>Months 9-10: </a:t>
          </a:r>
          <a:r>
            <a:rPr lang="zh-CN" altLang="zh-CN" sz="1200" kern="1200" dirty="0">
              <a:latin typeface="Calibri" panose="020F0502020204030204" pitchFamily="34" charset="0"/>
              <a:cs typeface="Calibri" panose="020F0502020204030204" pitchFamily="34" charset="0"/>
            </a:rPr>
            <a:t>designing syllabus for college writing</a:t>
          </a:r>
          <a:endParaRPr lang="en-GB" sz="1400" kern="1200" dirty="0">
            <a:latin typeface="Calibri" panose="020F0502020204030204" pitchFamily="34" charset="0"/>
            <a:cs typeface="Calibri" panose="020F0502020204030204" pitchFamily="34" charset="0"/>
          </a:endParaRPr>
        </a:p>
      </dsp:txBody>
      <dsp:txXfrm>
        <a:off x="3417640" y="260673"/>
        <a:ext cx="787748" cy="128667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04234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60255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50479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29/04/2020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217655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29/04/2020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2715283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29/04/2020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899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29/04/2020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95450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29/04/2020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69148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29/04/2020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04970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1520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29/04/2020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477339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29/04/2020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extLst>
      <p:ext uri="{BB962C8B-B14F-4D97-AF65-F5344CB8AC3E}">
        <p14:creationId xmlns:p14="http://schemas.microsoft.com/office/powerpoint/2010/main" val="37131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a:extLst>
              <a:ext uri="{FF2B5EF4-FFF2-40B4-BE49-F238E27FC236}">
                <a16:creationId xmlns:a16="http://schemas.microsoft.com/office/drawing/2014/main" id="{7EFCBC06-7985-4012-B2B6-24560DE30177}"/>
              </a:ext>
            </a:extLst>
          </p:cNvPr>
          <p:cNvSpPr>
            <a:spLocks noGrp="1"/>
          </p:cNvSpPr>
          <p:nvPr>
            <p:ph type="title"/>
          </p:nvPr>
        </p:nvSpPr>
        <p:spPr>
          <a:xfrm>
            <a:off x="27710" y="34636"/>
            <a:ext cx="12063844" cy="398327"/>
          </a:xfrm>
          <a:prstGeom prst="flowChartAlternateProcess">
            <a:avLst/>
          </a:prstGeom>
        </p:spPr>
        <p:style>
          <a:lnRef idx="1">
            <a:schemeClr val="accent1"/>
          </a:lnRef>
          <a:fillRef idx="2">
            <a:schemeClr val="accent1"/>
          </a:fillRef>
          <a:effectRef idx="1">
            <a:schemeClr val="accent1"/>
          </a:effectRef>
          <a:fontRef idx="minor">
            <a:schemeClr val="dk1"/>
          </a:fontRef>
        </p:style>
        <p:txBody>
          <a:bodyPr>
            <a:noAutofit/>
          </a:bodyPr>
          <a:lstStyle/>
          <a:p>
            <a:br>
              <a:rPr lang="en-US" altLang="zh-CN" sz="1400" b="1" dirty="0"/>
            </a:br>
            <a:r>
              <a:rPr lang="en-US" altLang="zh-CN" sz="1400" b="1" dirty="0"/>
              <a:t>An Examination of the Use of ‘Task-Based Learning’ as a Basis for the Design of Writing Activities for College Students and Its Implications for </a:t>
            </a:r>
            <a:r>
              <a:rPr lang="en-US" altLang="zh-CN" sz="1400" b="1"/>
              <a:t>Syllabus Design</a:t>
            </a:r>
            <a:br>
              <a:rPr lang="zh-CN" altLang="zh-CN" sz="1400" b="1" dirty="0"/>
            </a:br>
            <a:endParaRPr lang="zh-CN" altLang="en-US" sz="1400" b="1" dirty="0"/>
          </a:p>
        </p:txBody>
      </p:sp>
      <p:sp>
        <p:nvSpPr>
          <p:cNvPr id="6" name="文本框 5">
            <a:extLst>
              <a:ext uri="{FF2B5EF4-FFF2-40B4-BE49-F238E27FC236}">
                <a16:creationId xmlns:a16="http://schemas.microsoft.com/office/drawing/2014/main" id="{25B6FBEA-AD1D-4656-9665-1C0B77E3EB78}"/>
              </a:ext>
            </a:extLst>
          </p:cNvPr>
          <p:cNvSpPr txBox="1"/>
          <p:nvPr/>
        </p:nvSpPr>
        <p:spPr>
          <a:xfrm>
            <a:off x="2600" y="576684"/>
            <a:ext cx="4059381" cy="2724150"/>
          </a:xfrm>
          <a:prstGeom prst="flowChartAlternateProcess">
            <a:avLst/>
          </a:prstGeom>
          <a:gradFill>
            <a:lin ang="5400000" scaled="0"/>
          </a:gradFill>
          <a:effectLst>
            <a:softEdge rad="12700"/>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Aims of the investigation</a:t>
            </a:r>
            <a:endParaRPr lang="zh-CN" altLang="zh-CN" sz="1400" dirty="0"/>
          </a:p>
          <a:p>
            <a:r>
              <a:rPr lang="en-US" altLang="zh-CN" sz="1400" dirty="0"/>
              <a:t>1: What are the current situation and problems of   college students’ English writing?</a:t>
            </a:r>
            <a:endParaRPr lang="zh-CN" altLang="zh-CN" sz="1400" dirty="0"/>
          </a:p>
          <a:p>
            <a:r>
              <a:rPr lang="en-US" altLang="zh-CN" sz="1400" dirty="0"/>
              <a:t>2: What are the advantages of task-based learning in college English writing teaching?</a:t>
            </a:r>
            <a:endParaRPr lang="zh-CN" altLang="zh-CN" sz="1400" dirty="0"/>
          </a:p>
          <a:p>
            <a:r>
              <a:rPr lang="en-US" altLang="zh-CN" sz="1400" dirty="0"/>
              <a:t>3: What is the role of teacher in task-based learning of college English writing teaching?</a:t>
            </a:r>
            <a:endParaRPr lang="zh-CN" altLang="zh-CN" sz="1400" dirty="0"/>
          </a:p>
          <a:p>
            <a:r>
              <a:rPr lang="en-US" altLang="zh-CN" sz="1400" dirty="0"/>
              <a:t>4: Whether task-based teaching methods can improve students writing skills effectively?</a:t>
            </a:r>
            <a:endParaRPr lang="zh-CN" altLang="zh-CN" sz="1400" dirty="0"/>
          </a:p>
          <a:p>
            <a:r>
              <a:rPr lang="en-US" altLang="zh-CN" sz="1400" dirty="0"/>
              <a:t>5: What are the implications of TBLT for college English writing teaching?</a:t>
            </a:r>
            <a:endParaRPr lang="zh-CN" altLang="zh-CN" sz="1400" dirty="0"/>
          </a:p>
        </p:txBody>
      </p:sp>
      <p:sp>
        <p:nvSpPr>
          <p:cNvPr id="9" name="文本框 8">
            <a:extLst>
              <a:ext uri="{FF2B5EF4-FFF2-40B4-BE49-F238E27FC236}">
                <a16:creationId xmlns:a16="http://schemas.microsoft.com/office/drawing/2014/main" id="{62E612A3-40D5-46F7-BAE1-B83ED8570BEC}"/>
              </a:ext>
            </a:extLst>
          </p:cNvPr>
          <p:cNvSpPr txBox="1"/>
          <p:nvPr/>
        </p:nvSpPr>
        <p:spPr>
          <a:xfrm>
            <a:off x="-32901" y="3428999"/>
            <a:ext cx="4130385" cy="2009061"/>
          </a:xfrm>
          <a:prstGeom prst="flowChartAlternateProcess">
            <a:avLst/>
          </a:prstGeom>
          <a:ln cap="rnd">
            <a:round/>
          </a:ln>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The rationale and main conceptual themes</a:t>
            </a:r>
            <a:endParaRPr lang="zh-CN" altLang="zh-CN" sz="1400" dirty="0"/>
          </a:p>
          <a:p>
            <a:pPr lvl="0"/>
            <a:r>
              <a:rPr lang="en-US" altLang="zh-CN" sz="1400" dirty="0"/>
              <a:t>A) Difficulties encountered by students in writing</a:t>
            </a:r>
            <a:endParaRPr lang="zh-CN" altLang="zh-CN" sz="1400" dirty="0"/>
          </a:p>
          <a:p>
            <a:pPr lvl="0"/>
            <a:r>
              <a:rPr lang="en-US" altLang="zh-CN" sz="1400" dirty="0"/>
              <a:t>B) Other learning methods and their disadvantages</a:t>
            </a:r>
            <a:endParaRPr lang="zh-CN" altLang="zh-CN" sz="1400" dirty="0"/>
          </a:p>
          <a:p>
            <a:r>
              <a:rPr lang="en-US" altLang="zh-CN" sz="1400" dirty="0"/>
              <a:t>C) The connotation of task-based teaching theory</a:t>
            </a:r>
            <a:endParaRPr lang="zh-CN" altLang="zh-CN" sz="1400" dirty="0"/>
          </a:p>
          <a:p>
            <a:r>
              <a:rPr lang="en-US" altLang="zh-CN" sz="1400" dirty="0"/>
              <a:t>D) The theoretical basis of task-based writing teaching method</a:t>
            </a:r>
            <a:endParaRPr lang="zh-CN" altLang="zh-CN" sz="1400" dirty="0"/>
          </a:p>
          <a:p>
            <a:r>
              <a:rPr lang="en-US" altLang="zh-CN" sz="1400" dirty="0"/>
              <a:t>E) The relationship of factors in teaching</a:t>
            </a:r>
            <a:endParaRPr lang="zh-CN" altLang="zh-CN" sz="1400" dirty="0"/>
          </a:p>
          <a:p>
            <a:r>
              <a:rPr lang="en-US" altLang="zh-CN" sz="1400" dirty="0"/>
              <a:t>F) The task design of college writing teaching</a:t>
            </a:r>
            <a:endParaRPr lang="zh-CN" altLang="zh-CN" sz="1400" dirty="0"/>
          </a:p>
        </p:txBody>
      </p:sp>
      <p:sp>
        <p:nvSpPr>
          <p:cNvPr id="10" name="文本框 9">
            <a:extLst>
              <a:ext uri="{FF2B5EF4-FFF2-40B4-BE49-F238E27FC236}">
                <a16:creationId xmlns:a16="http://schemas.microsoft.com/office/drawing/2014/main" id="{AA6AA96E-7D68-4AEC-823C-D9F94F85302B}"/>
              </a:ext>
            </a:extLst>
          </p:cNvPr>
          <p:cNvSpPr txBox="1"/>
          <p:nvPr/>
        </p:nvSpPr>
        <p:spPr>
          <a:xfrm>
            <a:off x="4176809" y="602958"/>
            <a:ext cx="4253344" cy="1293971"/>
          </a:xfrm>
          <a:prstGeom prst="round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The evidence intend to collect</a:t>
            </a:r>
            <a:endParaRPr lang="zh-CN" altLang="zh-CN" sz="1400" dirty="0"/>
          </a:p>
          <a:p>
            <a:pPr lvl="0"/>
            <a:r>
              <a:rPr lang="en-GB" altLang="zh-CN" sz="1400" dirty="0"/>
              <a:t>A) Results from </a:t>
            </a:r>
            <a:r>
              <a:rPr lang="en-US" altLang="zh-CN" sz="1400" dirty="0"/>
              <a:t>of comparative </a:t>
            </a:r>
            <a:r>
              <a:rPr lang="en-GB" altLang="zh-CN" sz="1400" dirty="0"/>
              <a:t>tests.</a:t>
            </a:r>
            <a:endParaRPr lang="zh-CN" altLang="zh-CN" sz="1400" dirty="0"/>
          </a:p>
          <a:p>
            <a:pPr lvl="0"/>
            <a:r>
              <a:rPr lang="en-GB" altLang="zh-CN" sz="1400" dirty="0"/>
              <a:t>B) Observation notes from classes.</a:t>
            </a:r>
            <a:endParaRPr lang="zh-CN" altLang="zh-CN" sz="1400" dirty="0"/>
          </a:p>
          <a:p>
            <a:pPr lvl="0"/>
            <a:r>
              <a:rPr lang="en-GB" altLang="zh-CN" sz="1400" dirty="0"/>
              <a:t>C) Results from </a:t>
            </a:r>
            <a:r>
              <a:rPr lang="en-US" altLang="zh-CN" sz="1400" dirty="0"/>
              <a:t>questionnaires</a:t>
            </a:r>
            <a:r>
              <a:rPr lang="en-GB" altLang="zh-CN" sz="1400" dirty="0"/>
              <a:t>.</a:t>
            </a:r>
            <a:endParaRPr lang="zh-CN" altLang="zh-CN" sz="1400" dirty="0"/>
          </a:p>
          <a:p>
            <a:pPr lvl="0"/>
            <a:r>
              <a:rPr lang="en-GB" altLang="zh-CN" sz="1400" dirty="0"/>
              <a:t>D) Results from </a:t>
            </a:r>
            <a:r>
              <a:rPr lang="en-US" altLang="zh-CN" sz="1400" dirty="0"/>
              <a:t>interviews.</a:t>
            </a:r>
            <a:endParaRPr lang="zh-CN" altLang="zh-CN" sz="1400" dirty="0"/>
          </a:p>
        </p:txBody>
      </p:sp>
      <p:sp>
        <p:nvSpPr>
          <p:cNvPr id="11" name="文本框 10">
            <a:extLst>
              <a:ext uri="{FF2B5EF4-FFF2-40B4-BE49-F238E27FC236}">
                <a16:creationId xmlns:a16="http://schemas.microsoft.com/office/drawing/2014/main" id="{EE987B3E-CCDC-47AE-840D-1D548B690C5D}"/>
              </a:ext>
            </a:extLst>
          </p:cNvPr>
          <p:cNvSpPr txBox="1"/>
          <p:nvPr/>
        </p:nvSpPr>
        <p:spPr>
          <a:xfrm>
            <a:off x="19051" y="5694391"/>
            <a:ext cx="4097484" cy="817245"/>
          </a:xfrm>
          <a:prstGeom prst="flowChartAlternateProcess">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The methods to collect evidence</a:t>
            </a:r>
            <a:endParaRPr lang="zh-CN" altLang="zh-CN" sz="1400" dirty="0"/>
          </a:p>
          <a:p>
            <a:r>
              <a:rPr lang="en-US" altLang="zh-CN" sz="1400" dirty="0"/>
              <a:t>This study was conducted by means of comparative tests, questionnaires and interviews.</a:t>
            </a:r>
            <a:endParaRPr lang="zh-CN" altLang="zh-CN" sz="1400" dirty="0"/>
          </a:p>
        </p:txBody>
      </p:sp>
      <p:sp>
        <p:nvSpPr>
          <p:cNvPr id="12" name="文本框 11">
            <a:extLst>
              <a:ext uri="{FF2B5EF4-FFF2-40B4-BE49-F238E27FC236}">
                <a16:creationId xmlns:a16="http://schemas.microsoft.com/office/drawing/2014/main" id="{231958ED-C0ED-4D8C-AF7C-E60F0F7FA962}"/>
              </a:ext>
            </a:extLst>
          </p:cNvPr>
          <p:cNvSpPr txBox="1"/>
          <p:nvPr/>
        </p:nvSpPr>
        <p:spPr>
          <a:xfrm>
            <a:off x="4153764" y="2066924"/>
            <a:ext cx="4232565" cy="2724150"/>
          </a:xfrm>
          <a:prstGeom prst="round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The settings to collect evidence</a:t>
            </a:r>
            <a:endParaRPr lang="zh-CN" altLang="zh-CN" sz="1400" dirty="0"/>
          </a:p>
          <a:p>
            <a:r>
              <a:rPr lang="en-US" altLang="zh-CN" sz="1400" dirty="0"/>
              <a:t>Students of two freshman classes </a:t>
            </a:r>
            <a:r>
              <a:rPr lang="en-US" altLang="zh-CN" sz="1400"/>
              <a:t>in university</a:t>
            </a:r>
            <a:r>
              <a:rPr lang="en-US" altLang="zh-CN" sz="1400" dirty="0"/>
              <a:t>, the experimental period will be one semester. Class A is an experimental class, and class B is a control class. The students in both classes have an equivalent level of English writing before the experiment. Students in both classes are studying under the guidance of the same teacher, and both classes time are in the morning, which can basically guarantee the internal and external validity of the experimental study.</a:t>
            </a:r>
            <a:endParaRPr lang="zh-CN" altLang="zh-CN" sz="1400" dirty="0"/>
          </a:p>
        </p:txBody>
      </p:sp>
      <p:sp>
        <p:nvSpPr>
          <p:cNvPr id="13" name="文本框 12">
            <a:extLst>
              <a:ext uri="{FF2B5EF4-FFF2-40B4-BE49-F238E27FC236}">
                <a16:creationId xmlns:a16="http://schemas.microsoft.com/office/drawing/2014/main" id="{282C9490-4EE3-492C-9907-DA7A5089BBC8}"/>
              </a:ext>
            </a:extLst>
          </p:cNvPr>
          <p:cNvSpPr txBox="1"/>
          <p:nvPr/>
        </p:nvSpPr>
        <p:spPr>
          <a:xfrm>
            <a:off x="8503224" y="502579"/>
            <a:ext cx="3588329" cy="2009061"/>
          </a:xfrm>
          <a:prstGeom prst="round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The ethical issues to consider</a:t>
            </a:r>
            <a:endParaRPr lang="zh-CN" altLang="zh-CN" sz="1400" dirty="0"/>
          </a:p>
          <a:p>
            <a:r>
              <a:rPr lang="en-US" altLang="zh-CN" sz="1400" dirty="0"/>
              <a:t>All teachers and students involved will be informed in advance. They can make comments or suggestions, and they have the rights to withdraw at any time.</a:t>
            </a:r>
            <a:endParaRPr lang="zh-CN" altLang="zh-CN" sz="1400" dirty="0"/>
          </a:p>
          <a:p>
            <a:r>
              <a:rPr lang="en-US" altLang="zh-CN" sz="1400" dirty="0"/>
              <a:t>All participants will remain anonymous. </a:t>
            </a:r>
            <a:endParaRPr lang="zh-CN" altLang="zh-CN" sz="1400" dirty="0"/>
          </a:p>
          <a:p>
            <a:r>
              <a:rPr lang="en-US" altLang="zh-CN" sz="1400" dirty="0"/>
              <a:t>All participants only fill in their personal information – name and email.</a:t>
            </a:r>
            <a:endParaRPr lang="zh-CN" altLang="zh-CN" sz="1400" dirty="0"/>
          </a:p>
        </p:txBody>
      </p:sp>
      <p:sp>
        <p:nvSpPr>
          <p:cNvPr id="14" name="文本框 13">
            <a:extLst>
              <a:ext uri="{FF2B5EF4-FFF2-40B4-BE49-F238E27FC236}">
                <a16:creationId xmlns:a16="http://schemas.microsoft.com/office/drawing/2014/main" id="{085CE798-E9B6-4DEA-B176-9225C8831695}"/>
              </a:ext>
            </a:extLst>
          </p:cNvPr>
          <p:cNvSpPr txBox="1"/>
          <p:nvPr/>
        </p:nvSpPr>
        <p:spPr>
          <a:xfrm>
            <a:off x="8478113" y="2662832"/>
            <a:ext cx="3588329" cy="1532334"/>
          </a:xfrm>
          <a:prstGeom prst="round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altLang="zh-CN" sz="1400" b="1" dirty="0"/>
              <a:t>The methods and content to analyze </a:t>
            </a:r>
            <a:endParaRPr lang="zh-CN" altLang="zh-CN" sz="1400" dirty="0"/>
          </a:p>
          <a:p>
            <a:pPr lvl="0"/>
            <a:r>
              <a:rPr lang="en-US" altLang="zh-CN" sz="1400" dirty="0"/>
              <a:t>Analysis of students’ writing interest </a:t>
            </a:r>
            <a:endParaRPr lang="zh-CN" altLang="zh-CN" sz="1400" dirty="0"/>
          </a:p>
          <a:p>
            <a:pPr lvl="0"/>
            <a:r>
              <a:rPr lang="en-US" altLang="zh-CN" sz="1400" dirty="0"/>
              <a:t>Analysis of students’ writing attitude  </a:t>
            </a:r>
            <a:endParaRPr lang="zh-CN" altLang="zh-CN" sz="1400" dirty="0"/>
          </a:p>
          <a:p>
            <a:pPr lvl="0"/>
            <a:r>
              <a:rPr lang="en-US" altLang="zh-CN" sz="1400" dirty="0"/>
              <a:t>Analysis of Student’s learning strategy</a:t>
            </a:r>
            <a:endParaRPr lang="zh-CN" altLang="zh-CN" sz="1400" dirty="0"/>
          </a:p>
          <a:p>
            <a:pPr lvl="0"/>
            <a:r>
              <a:rPr lang="en-US" altLang="zh-CN" sz="1400" dirty="0"/>
              <a:t>Analysis of the relationship between task-based teaching and academic performance</a:t>
            </a:r>
            <a:endParaRPr lang="zh-CN" altLang="zh-CN" sz="1400" dirty="0"/>
          </a:p>
        </p:txBody>
      </p:sp>
      <p:sp>
        <p:nvSpPr>
          <p:cNvPr id="15" name="文本框 14">
            <a:extLst>
              <a:ext uri="{FF2B5EF4-FFF2-40B4-BE49-F238E27FC236}">
                <a16:creationId xmlns:a16="http://schemas.microsoft.com/office/drawing/2014/main" id="{47DF3458-8501-47F4-BA44-45E3D24BBECF}"/>
              </a:ext>
            </a:extLst>
          </p:cNvPr>
          <p:cNvSpPr txBox="1"/>
          <p:nvPr/>
        </p:nvSpPr>
        <p:spPr>
          <a:xfrm>
            <a:off x="8503224" y="4353769"/>
            <a:ext cx="3588330" cy="2349579"/>
          </a:xfrm>
          <a:prstGeom prst="round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zh-CN" altLang="zh-CN" sz="1200" b="1" dirty="0"/>
              <a:t>Reference:</a:t>
            </a:r>
            <a:endParaRPr lang="zh-CN" altLang="zh-CN" sz="1200" dirty="0"/>
          </a:p>
          <a:p>
            <a:r>
              <a:rPr lang="en-US" altLang="zh-CN" sz="1200" dirty="0"/>
              <a:t>[1] Ellis, R. (2000). </a:t>
            </a:r>
            <a:r>
              <a:rPr lang="en-US" altLang="zh-CN" sz="1200" i="1" dirty="0"/>
              <a:t>Task-based research and language pedagogy</a:t>
            </a:r>
            <a:r>
              <a:rPr lang="en-US" altLang="zh-CN" sz="1200" dirty="0"/>
              <a:t>. Language Teaching Research, 4, 193-220.</a:t>
            </a:r>
            <a:endParaRPr lang="zh-CN" altLang="zh-CN" sz="1200" dirty="0"/>
          </a:p>
          <a:p>
            <a:r>
              <a:rPr lang="en-US" altLang="zh-CN" sz="1200" dirty="0"/>
              <a:t>[2] Prabhu, N. S. (1987). </a:t>
            </a:r>
            <a:r>
              <a:rPr lang="en-US" altLang="zh-CN" sz="1200" i="1" dirty="0"/>
              <a:t>Second language pedagogy</a:t>
            </a:r>
            <a:r>
              <a:rPr lang="en-US" altLang="zh-CN" sz="1200" dirty="0"/>
              <a:t>. Oxford: Oxford University Press.</a:t>
            </a:r>
            <a:endParaRPr lang="zh-CN" altLang="zh-CN" sz="1200" dirty="0"/>
          </a:p>
          <a:p>
            <a:r>
              <a:rPr lang="en-US" altLang="zh-CN" sz="1200" dirty="0"/>
              <a:t>[3] Skehan. P. (1998). </a:t>
            </a:r>
            <a:r>
              <a:rPr lang="en-US" altLang="zh-CN" sz="1200" i="1" dirty="0"/>
              <a:t>A Cognitive Approach to Language Learning</a:t>
            </a:r>
            <a:r>
              <a:rPr lang="en-US" altLang="zh-CN" sz="1200" dirty="0"/>
              <a:t>[M]. Oxford: Oxford University Press. </a:t>
            </a:r>
            <a:endParaRPr lang="zh-CN" altLang="zh-CN" sz="1200" dirty="0"/>
          </a:p>
          <a:p>
            <a:r>
              <a:rPr lang="en-US" altLang="zh-CN" sz="1200" dirty="0"/>
              <a:t>[4] Willis, Jane (1996). </a:t>
            </a:r>
            <a:r>
              <a:rPr lang="en-US" altLang="zh-CN" sz="1200" i="1" dirty="0"/>
              <a:t>A Framework for Task-Based Learning. </a:t>
            </a:r>
            <a:r>
              <a:rPr lang="en-US" altLang="zh-CN" sz="1200" dirty="0"/>
              <a:t>Longman.</a:t>
            </a:r>
            <a:endParaRPr lang="zh-CN" altLang="zh-CN" sz="1200" dirty="0"/>
          </a:p>
        </p:txBody>
      </p:sp>
      <p:graphicFrame>
        <p:nvGraphicFramePr>
          <p:cNvPr id="21" name="Diagram 28">
            <a:extLst>
              <a:ext uri="{FF2B5EF4-FFF2-40B4-BE49-F238E27FC236}">
                <a16:creationId xmlns:a16="http://schemas.microsoft.com/office/drawing/2014/main" id="{4605FC56-F3BA-4E32-B338-4DA32015634A}"/>
              </a:ext>
            </a:extLst>
          </p:cNvPr>
          <p:cNvGraphicFramePr/>
          <p:nvPr>
            <p:extLst>
              <p:ext uri="{D42A27DB-BD31-4B8C-83A1-F6EECF244321}">
                <p14:modId xmlns:p14="http://schemas.microsoft.com/office/powerpoint/2010/main" val="248116843"/>
              </p:ext>
            </p:extLst>
          </p:nvPr>
        </p:nvGraphicFramePr>
        <p:xfrm>
          <a:off x="4176809" y="4703619"/>
          <a:ext cx="4232565" cy="18080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视频 7">
            <a:hlinkClick r:id="" action="ppaction://media"/>
            <a:extLst>
              <a:ext uri="{FF2B5EF4-FFF2-40B4-BE49-F238E27FC236}">
                <a16:creationId xmlns:a16="http://schemas.microsoft.com/office/drawing/2014/main" id="{378962F0-38F8-4308-94D5-12C91FF30C0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3602815889"/>
      </p:ext>
    </p:extLst>
  </p:cSld>
  <p:clrMapOvr>
    <a:masterClrMapping/>
  </p:clrMapOvr>
  <mc:AlternateContent xmlns:mc="http://schemas.openxmlformats.org/markup-compatibility/2006">
    <mc:Choice xmlns:p14="http://schemas.microsoft.com/office/powerpoint/2010/main" Requires="p14">
      <p:transition spd="slow" p14:dur="2000" advTm="277140"/>
    </mc:Choice>
    <mc:Fallback>
      <p:transition spd="slow" advTm="277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322</TotalTime>
  <Words>516</Words>
  <Application>Microsoft Office PowerPoint</Application>
  <PresentationFormat>宽屏</PresentationFormat>
  <Paragraphs>41</Paragraphs>
  <Slides>1</Slides>
  <Notes>0</Notes>
  <HiddenSlides>0</HiddenSlides>
  <MMClips>1</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Arial</vt:lpstr>
      <vt:lpstr>Calibri</vt:lpstr>
      <vt:lpstr>Calibri Light</vt:lpstr>
      <vt:lpstr>Office Theme</vt:lpstr>
      <vt:lpstr> An Examination of the Use of ‘Task-Based Learning’ as a Basis for the Design of Writing Activities for College Students and Its Implications for Syllabus Design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王 沅芬</cp:lastModifiedBy>
  <cp:revision>40</cp:revision>
  <dcterms:created xsi:type="dcterms:W3CDTF">2018-06-01T12:57:38Z</dcterms:created>
  <dcterms:modified xsi:type="dcterms:W3CDTF">2020-04-29T18:36:56Z</dcterms:modified>
</cp:coreProperties>
</file>