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92" r:id="rId4"/>
    <p:sldId id="258" r:id="rId5"/>
    <p:sldId id="259" r:id="rId6"/>
    <p:sldId id="281" r:id="rId7"/>
    <p:sldId id="282" r:id="rId8"/>
    <p:sldId id="283" r:id="rId9"/>
    <p:sldId id="284" r:id="rId10"/>
    <p:sldId id="285" r:id="rId11"/>
    <p:sldId id="287" r:id="rId12"/>
    <p:sldId id="260" r:id="rId13"/>
    <p:sldId id="288" r:id="rId14"/>
    <p:sldId id="289" r:id="rId15"/>
    <p:sldId id="290" r:id="rId16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126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42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43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44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45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620EBCE-6EBE-42DA-8D28-D67065A1A72A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  <a:prstGeom prst="rect">
            <a:avLst/>
          </a:prstGeom>
        </p:spPr>
      </p:sp>
      <p:sp>
        <p:nvSpPr>
          <p:cNvPr id="229" name="PlaceHolder 2"/>
          <p:cNvSpPr>
            <a:spLocks noGrp="1"/>
          </p:cNvSpPr>
          <p:nvPr>
            <p:ph type="body"/>
          </p:nvPr>
        </p:nvSpPr>
        <p:spPr>
          <a:xfrm>
            <a:off x="755640" y="5145120"/>
            <a:ext cx="6048000" cy="420984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en-US" sz="2000" b="0" strike="noStrike" spc="-1">
              <a:latin typeface="Arial"/>
            </a:endParaRPr>
          </a:p>
        </p:txBody>
      </p:sp>
      <p:sp>
        <p:nvSpPr>
          <p:cNvPr id="230" name="TextShape 3"/>
          <p:cNvSpPr txBox="1"/>
          <p:nvPr/>
        </p:nvSpPr>
        <p:spPr>
          <a:xfrm>
            <a:off x="4281480" y="10155240"/>
            <a:ext cx="3276360" cy="536040"/>
          </a:xfrm>
          <a:prstGeom prst="rect">
            <a:avLst/>
          </a:prstGeom>
          <a:noFill/>
          <a:ln>
            <a:noFill/>
          </a:ln>
        </p:spPr>
        <p:txBody>
          <a:bodyPr anchor="b">
            <a:noAutofit/>
          </a:bodyPr>
          <a:lstStyle/>
          <a:p>
            <a:pPr algn="r">
              <a:lnSpc>
                <a:spcPct val="100000"/>
              </a:lnSpc>
            </a:pPr>
            <a:fld id="{B219D608-8EA7-4289-9DB8-361FB29331F7}" type="slidenum">
              <a:rPr lang="en-US" sz="1200" b="0" strike="noStrike" spc="-1">
                <a:latin typeface="Times New Roman"/>
              </a:rPr>
              <a:t>4</a:t>
            </a:fld>
            <a:endParaRPr lang="en-US" sz="1200" b="0" strike="noStrike" spc="-1"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( 750-950 g)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59267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0920" cy="58485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35712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663804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 type="body"/>
          </p:nvPr>
        </p:nvSpPr>
        <p:spPr>
          <a:xfrm>
            <a:off x="35712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body"/>
          </p:nvPr>
        </p:nvSpPr>
        <p:spPr>
          <a:xfrm>
            <a:off x="663804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0" y="0"/>
            <a:ext cx="10080360" cy="7559280"/>
          </a:xfrm>
          <a:prstGeom prst="rect">
            <a:avLst/>
          </a:prstGeom>
          <a:solidFill>
            <a:srgbClr val="CFE7F5"/>
          </a:solidFill>
          <a:ln>
            <a:solidFill>
              <a:srgbClr val="E6E6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PlaceHolder 2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91E47C-4E30-43AE-9638-CE268B72E11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8852396" y="0"/>
            <a:ext cx="1226524" cy="140727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hristopher.wyatt@majotech.co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BmKZVPPH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xwWf-MfZV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CustomShape 1"/>
          <p:cNvSpPr/>
          <p:nvPr/>
        </p:nvSpPr>
        <p:spPr>
          <a:xfrm>
            <a:off x="504000" y="-5040"/>
            <a:ext cx="7559280" cy="1874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r>
              <a:rPr lang="en-US" sz="2400" b="1" dirty="0"/>
              <a:t>Materials &amp; Introduction to Processing (ACMA4000)</a:t>
            </a:r>
            <a:endParaRPr lang="en-US" sz="2400" b="1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4000" b="1" strike="noStrike" spc="-1" dirty="0">
              <a:latin typeface="Arial"/>
            </a:endParaRPr>
          </a:p>
        </p:txBody>
      </p:sp>
      <p:sp>
        <p:nvSpPr>
          <p:cNvPr id="47" name="CustomShape 2"/>
          <p:cNvSpPr/>
          <p:nvPr/>
        </p:nvSpPr>
        <p:spPr>
          <a:xfrm>
            <a:off x="504000" y="2132640"/>
            <a:ext cx="6613560" cy="4880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  <a:ea typeface="DejaVu Sans"/>
              </a:rPr>
              <a:t>Chris Wyatt</a:t>
            </a: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  <a:ea typeface="DejaVu Sans"/>
              </a:rPr>
              <a:t>MD Intelli-plan Software ltd</a:t>
            </a: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  <a:ea typeface="DejaVu Sans"/>
              </a:rPr>
              <a:t>Chairman Majotech Partnership Ltd</a:t>
            </a:r>
            <a:endParaRPr lang="en-US" sz="2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  <a:p>
            <a:pPr algn="ctr">
              <a:lnSpc>
                <a:spcPct val="100000"/>
              </a:lnSpc>
            </a:pPr>
            <a:endParaRPr lang="en-US" sz="2800" b="0" strike="noStrike" spc="-1">
              <a:latin typeface="Arial"/>
            </a:endParaRPr>
          </a:p>
        </p:txBody>
      </p:sp>
      <p:pic>
        <p:nvPicPr>
          <p:cNvPr id="49" name="Picture 115"/>
          <p:cNvPicPr/>
          <p:nvPr/>
        </p:nvPicPr>
        <p:blipFill>
          <a:blip r:embed="rId2"/>
          <a:stretch/>
        </p:blipFill>
        <p:spPr>
          <a:xfrm>
            <a:off x="3953160" y="1520280"/>
            <a:ext cx="2711880" cy="2414880"/>
          </a:xfrm>
          <a:prstGeom prst="rect">
            <a:avLst/>
          </a:prstGeom>
          <a:ln>
            <a:noFill/>
          </a:ln>
        </p:spPr>
      </p:pic>
      <p:sp>
        <p:nvSpPr>
          <p:cNvPr id="50" name="CustomShape 3"/>
          <p:cNvSpPr/>
          <p:nvPr/>
        </p:nvSpPr>
        <p:spPr>
          <a:xfrm>
            <a:off x="504000" y="6792840"/>
            <a:ext cx="503820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0" u="sng" strike="noStrike" spc="-1">
                <a:solidFill>
                  <a:srgbClr val="0000FF"/>
                </a:solidFill>
                <a:uFillTx/>
                <a:latin typeface="Arial"/>
                <a:ea typeface="DejaVu Sans"/>
                <a:hlinkClick r:id="rId3"/>
              </a:rPr>
              <a:t>christopher.wyatt@majotech.com</a:t>
            </a:r>
            <a:endParaRPr lang="en-US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+44 789 0828031</a:t>
            </a:r>
            <a:endParaRPr lang="en-US" sz="1800" b="0" strike="noStrike" spc="-1">
              <a:latin typeface="Arial"/>
            </a:endParaRPr>
          </a:p>
        </p:txBody>
      </p:sp>
      <p:pic>
        <p:nvPicPr>
          <p:cNvPr id="51" name="Picture 2" descr="http://www.majotech.net/web/_images/logo.png"/>
          <p:cNvPicPr/>
          <p:nvPr/>
        </p:nvPicPr>
        <p:blipFill>
          <a:blip r:embed="rId4"/>
          <a:stretch/>
        </p:blipFill>
        <p:spPr>
          <a:xfrm>
            <a:off x="6965280" y="5757840"/>
            <a:ext cx="2774160" cy="824040"/>
          </a:xfrm>
          <a:prstGeom prst="rect">
            <a:avLst/>
          </a:prstGeom>
          <a:ln>
            <a:noFill/>
          </a:ln>
        </p:spPr>
      </p:pic>
      <p:pic>
        <p:nvPicPr>
          <p:cNvPr id="52" name="Picture 7"/>
          <p:cNvPicPr/>
          <p:nvPr/>
        </p:nvPicPr>
        <p:blipFill>
          <a:blip r:embed="rId5"/>
          <a:stretch/>
        </p:blipFill>
        <p:spPr>
          <a:xfrm>
            <a:off x="8063640" y="4573080"/>
            <a:ext cx="1675440" cy="8751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CustomShape 1"/>
          <p:cNvSpPr/>
          <p:nvPr/>
        </p:nvSpPr>
        <p:spPr>
          <a:xfrm>
            <a:off x="792000" y="5229720"/>
            <a:ext cx="6695280" cy="1027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4" name="CustomShape 2"/>
          <p:cNvSpPr/>
          <p:nvPr/>
        </p:nvSpPr>
        <p:spPr>
          <a:xfrm>
            <a:off x="1574640" y="1757520"/>
            <a:ext cx="8381520" cy="341486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marL="285840" indent="-2854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Uni – Masters in Mechanical engineering and management</a:t>
            </a:r>
            <a:endParaRPr lang="en-US" sz="2400" b="0" strike="noStrike" spc="-1" dirty="0">
              <a:latin typeface="Arial"/>
            </a:endParaRPr>
          </a:p>
          <a:p>
            <a:pPr marL="285840" indent="-2854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Ford Motor Company</a:t>
            </a:r>
            <a:endParaRPr lang="en-US" sz="2400" b="0" strike="noStrike" spc="-1" dirty="0">
              <a:latin typeface="Arial"/>
            </a:endParaRPr>
          </a:p>
          <a:p>
            <a:pPr marL="285840" indent="-2854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Became and entrepreneur –</a:t>
            </a:r>
            <a:r>
              <a:rPr lang="en-US" sz="2400" b="0" strike="noStrike" spc="-1" dirty="0" err="1">
                <a:solidFill>
                  <a:srgbClr val="000000"/>
                </a:solidFill>
                <a:latin typeface="Arial"/>
                <a:ea typeface="DejaVu Sans"/>
              </a:rPr>
              <a:t>Majotech</a:t>
            </a:r>
            <a:endParaRPr lang="en-US" sz="2400" b="0" strike="noStrike" spc="-1" dirty="0">
              <a:latin typeface="Arial"/>
            </a:endParaRPr>
          </a:p>
          <a:p>
            <a:pPr marL="285840" indent="-2854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Decided it was unsustainable – became a </a:t>
            </a:r>
            <a:r>
              <a:rPr lang="en-US" sz="2400" b="0" strike="noStrike" spc="-1" dirty="0" err="1">
                <a:solidFill>
                  <a:srgbClr val="000000"/>
                </a:solidFill>
                <a:latin typeface="Arial"/>
                <a:ea typeface="DejaVu Sans"/>
              </a:rPr>
              <a:t>uni</a:t>
            </a:r>
            <a:r>
              <a:rPr lang="en-US" sz="24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 lecturer</a:t>
            </a:r>
            <a:endParaRPr lang="en-US" sz="2400" b="0" strike="noStrike" spc="-1" dirty="0">
              <a:latin typeface="Arial"/>
            </a:endParaRPr>
          </a:p>
          <a:p>
            <a:pPr marL="285840" indent="-2854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Had a bright idea – became an entrepreneur again.  Good stuff but not making money</a:t>
            </a:r>
          </a:p>
          <a:p>
            <a:pPr marL="285840" indent="-2854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spc="-1" dirty="0">
                <a:solidFill>
                  <a:srgbClr val="000000"/>
                </a:solidFill>
                <a:latin typeface="Arial"/>
                <a:ea typeface="DejaVu Sans"/>
              </a:rPr>
              <a:t>Back to Uni lecturer</a:t>
            </a:r>
            <a:endParaRPr lang="en-US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US" sz="2400" b="0" strike="noStrike" spc="-1" dirty="0">
              <a:latin typeface="Arial"/>
            </a:endParaRPr>
          </a:p>
        </p:txBody>
      </p:sp>
      <p:sp>
        <p:nvSpPr>
          <p:cNvPr id="55" name="CustomShape 3"/>
          <p:cNvSpPr/>
          <p:nvPr/>
        </p:nvSpPr>
        <p:spPr>
          <a:xfrm>
            <a:off x="1055160" y="4708440"/>
            <a:ext cx="8757720" cy="119887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36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So I’m here today to tell you about Materials and material processing!</a:t>
            </a:r>
            <a:endParaRPr lang="en-US" sz="3600" b="0" strike="noStrike" spc="-1" dirty="0">
              <a:latin typeface="Arial"/>
            </a:endParaRPr>
          </a:p>
        </p:txBody>
      </p:sp>
      <p:sp>
        <p:nvSpPr>
          <p:cNvPr id="56" name="CustomShape 4"/>
          <p:cNvSpPr/>
          <p:nvPr/>
        </p:nvSpPr>
        <p:spPr>
          <a:xfrm>
            <a:off x="230760" y="187200"/>
            <a:ext cx="7559280" cy="1027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b="0" strike="noStrike" spc="-1">
                <a:solidFill>
                  <a:srgbClr val="000000"/>
                </a:solidFill>
                <a:latin typeface="Arial"/>
                <a:ea typeface="DejaVu Sans"/>
              </a:rPr>
              <a:t>Introduction to self</a:t>
            </a:r>
            <a:endParaRPr lang="en-US" sz="4000" b="0" strike="noStrike" spc="-1">
              <a:latin typeface="Arial"/>
            </a:endParaRPr>
          </a:p>
        </p:txBody>
      </p:sp>
      <p:pic>
        <p:nvPicPr>
          <p:cNvPr id="57" name="Graphic 4" descr="Brain in head"/>
          <p:cNvPicPr/>
          <p:nvPr/>
        </p:nvPicPr>
        <p:blipFill>
          <a:blip r:embed="rId2"/>
          <a:stretch/>
        </p:blipFill>
        <p:spPr>
          <a:xfrm>
            <a:off x="8209705" y="5907315"/>
            <a:ext cx="1631520" cy="1631520"/>
          </a:xfrm>
          <a:prstGeom prst="rect">
            <a:avLst/>
          </a:prstGeom>
          <a:ln>
            <a:noFill/>
          </a:ln>
        </p:spPr>
      </p:pic>
      <p:sp>
        <p:nvSpPr>
          <p:cNvPr id="58" name="CustomShape 5"/>
          <p:cNvSpPr/>
          <p:nvPr/>
        </p:nvSpPr>
        <p:spPr>
          <a:xfrm>
            <a:off x="892800" y="6257160"/>
            <a:ext cx="4808160" cy="3678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8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Worth Saying: I’m learning too!</a:t>
            </a:r>
            <a:endParaRPr lang="en-US" sz="1800" b="0" strike="noStrike" spc="-1" dirty="0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Intros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F49F64-3532-43E1-B9E5-62DE33FF80AD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253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CustomShape 1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Video Fight scene</a:t>
            </a:r>
            <a:endParaRPr lang="en-US" sz="4000" b="0" strike="noStrike" spc="-1" dirty="0">
              <a:latin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EFDF380-D586-4169-AD39-A21949FCF218}"/>
              </a:ext>
            </a:extLst>
          </p:cNvPr>
          <p:cNvSpPr/>
          <p:nvPr/>
        </p:nvSpPr>
        <p:spPr>
          <a:xfrm>
            <a:off x="2520950" y="3318173"/>
            <a:ext cx="60619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solidFill>
                  <a:srgbClr val="595959"/>
                </a:solidFill>
                <a:latin typeface="Arial" panose="020B060402020202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GB" u="sng" dirty="0">
                <a:solidFill>
                  <a:srgbClr val="276D5B"/>
                </a:solidFill>
                <a:latin typeface="Arial" panose="020B0604020202020204" pitchFamily="34" charset="0"/>
                <a:hlinkClick r:id="rId3"/>
              </a:rPr>
              <a:t>https://www.youtube.com/watch?v=xfBmKZVPPHc</a:t>
            </a:r>
            <a:r>
              <a:rPr lang="en-GB" dirty="0">
                <a:solidFill>
                  <a:srgbClr val="595959"/>
                </a:solidFill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CustomShape 1"/>
          <p:cNvSpPr/>
          <p:nvPr/>
        </p:nvSpPr>
        <p:spPr>
          <a:xfrm>
            <a:off x="132267" y="1439476"/>
            <a:ext cx="8381520" cy="446130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28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Class exercise.</a:t>
            </a:r>
          </a:p>
          <a:p>
            <a:pPr fontAlgn="base"/>
            <a:r>
              <a:rPr lang="en-US" dirty="0"/>
              <a:t>Group exercise : you are a 12 century Samurai and you are discussing with your sword maker the functional requirements of a new sword – this includes the sword blade, the handle and the scabbard.  What is of interest to you:  </a:t>
            </a:r>
          </a:p>
          <a:p>
            <a:pPr fontAlgn="base"/>
            <a:endParaRPr lang="en-US" dirty="0"/>
          </a:p>
          <a:p>
            <a:pPr fontAlgn="base"/>
            <a:r>
              <a:rPr lang="en-US" dirty="0" err="1"/>
              <a:t>Eg</a:t>
            </a:r>
            <a:r>
              <a:rPr lang="en-US" dirty="0"/>
              <a:t>  Sword blade : its got to be sharp. </a:t>
            </a:r>
          </a:p>
          <a:p>
            <a:pPr fontAlgn="base"/>
            <a:endParaRPr lang="en-US" dirty="0"/>
          </a:p>
          <a:p>
            <a:pPr fontAlgn="base"/>
            <a:r>
              <a:rPr lang="en-US" dirty="0"/>
              <a:t>Rate each requirement in importance out of 10 </a:t>
            </a:r>
          </a:p>
          <a:p>
            <a:pPr fontAlgn="base"/>
            <a:endParaRPr lang="en-US" dirty="0"/>
          </a:p>
          <a:p>
            <a:pPr>
              <a:lnSpc>
                <a:spcPct val="100000"/>
              </a:lnSpc>
            </a:pPr>
            <a:endParaRPr lang="en-US" sz="2800" b="1" strike="noStrike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2800" b="1" strike="noStrike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2800" b="1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2800" b="0" strike="noStrike" spc="-1" dirty="0">
              <a:latin typeface="Arial"/>
            </a:endParaRPr>
          </a:p>
        </p:txBody>
      </p:sp>
      <p:sp>
        <p:nvSpPr>
          <p:cNvPr id="78" name="CustomShape 2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Functional requirements of sword</a:t>
            </a:r>
            <a:endParaRPr lang="en-US" sz="4000" b="0" strike="noStrike" spc="-1" dirty="0">
              <a:latin typeface="Arial"/>
            </a:endParaRPr>
          </a:p>
        </p:txBody>
      </p:sp>
      <p:pic>
        <p:nvPicPr>
          <p:cNvPr id="2050" name="Picture 2" descr="Why does a Japanese sword require two hands? - Quora">
            <a:extLst>
              <a:ext uri="{FF2B5EF4-FFF2-40B4-BE49-F238E27FC236}">
                <a16:creationId xmlns:a16="http://schemas.microsoft.com/office/drawing/2014/main" id="{62EFDFE3-5AEB-49B4-A92B-CA147566C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524" y="4134860"/>
            <a:ext cx="573405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CustomShape 1"/>
          <p:cNvSpPr/>
          <p:nvPr/>
        </p:nvSpPr>
        <p:spPr>
          <a:xfrm>
            <a:off x="132266" y="1439476"/>
            <a:ext cx="8845479" cy="252231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2800" b="1" strike="noStrike" spc="-1" dirty="0">
                <a:solidFill>
                  <a:srgbClr val="000000"/>
                </a:solidFill>
                <a:latin typeface="Arial"/>
                <a:ea typeface="DejaVu Sans"/>
              </a:rPr>
              <a:t>My answer.</a:t>
            </a:r>
          </a:p>
          <a:p>
            <a:pPr fontAlgn="base"/>
            <a:endParaRPr lang="en-US" dirty="0"/>
          </a:p>
          <a:p>
            <a:pPr>
              <a:lnSpc>
                <a:spcPct val="100000"/>
              </a:lnSpc>
            </a:pPr>
            <a:endParaRPr lang="en-US" sz="2800" b="1" strike="noStrike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2800" b="1" strike="noStrike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2800" b="1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2800" b="0" strike="noStrike" spc="-1" dirty="0">
              <a:latin typeface="Arial"/>
            </a:endParaRPr>
          </a:p>
        </p:txBody>
      </p:sp>
      <p:sp>
        <p:nvSpPr>
          <p:cNvPr id="78" name="CustomShape 2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Functional requirements of sword</a:t>
            </a:r>
            <a:endParaRPr lang="en-US" sz="4000" b="0" strike="noStrike" spc="-1" dirty="0">
              <a:latin typeface="Arial"/>
            </a:endParaRP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BAAD13D2-C118-4654-AE35-D2114E2784B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9921165"/>
              </p:ext>
            </p:extLst>
          </p:nvPr>
        </p:nvGraphicFramePr>
        <p:xfrm>
          <a:off x="677573" y="2202872"/>
          <a:ext cx="7625538" cy="52266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4" name="Worksheet" r:id="rId3" imgW="6126480" imgH="4198802" progId="Excel.Sheet.12">
                  <p:embed/>
                </p:oleObj>
              </mc:Choice>
              <mc:Fallback>
                <p:oleObj name="Worksheet" r:id="rId3" imgW="6126480" imgH="419880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77573" y="2202872"/>
                        <a:ext cx="7625538" cy="52266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7110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FA41-A0D2-43B6-A8F0-C9410FF1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Swordmaker’s</a:t>
            </a:r>
            <a:r>
              <a:rPr lang="en-US" dirty="0"/>
              <a:t> Response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0D7C50-3673-414C-8BBA-2B2B22FEEA82}"/>
              </a:ext>
            </a:extLst>
          </p:cNvPr>
          <p:cNvSpPr txBox="1"/>
          <p:nvPr/>
        </p:nvSpPr>
        <p:spPr>
          <a:xfrm>
            <a:off x="659823" y="2317173"/>
            <a:ext cx="2914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Design features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E5F10E-7A19-4CD1-8931-A2D23D81AF3A}"/>
              </a:ext>
            </a:extLst>
          </p:cNvPr>
          <p:cNvSpPr txBox="1"/>
          <p:nvPr/>
        </p:nvSpPr>
        <p:spPr>
          <a:xfrm>
            <a:off x="3357996" y="3779837"/>
            <a:ext cx="29146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Material Selection</a:t>
            </a:r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8895F-78FB-49C6-B224-94558A1CEF9A}"/>
              </a:ext>
            </a:extLst>
          </p:cNvPr>
          <p:cNvSpPr txBox="1"/>
          <p:nvPr/>
        </p:nvSpPr>
        <p:spPr>
          <a:xfrm>
            <a:off x="6431670" y="5615565"/>
            <a:ext cx="29146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Manufacturing process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200077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FA41-A0D2-43B6-A8F0-C9410FF1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Swordmakers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Response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0D7C50-3673-414C-8BBA-2B2B22FEEA82}"/>
              </a:ext>
            </a:extLst>
          </p:cNvPr>
          <p:cNvSpPr txBox="1"/>
          <p:nvPr/>
        </p:nvSpPr>
        <p:spPr>
          <a:xfrm>
            <a:off x="659823" y="2317173"/>
            <a:ext cx="2914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Design features</a:t>
            </a:r>
            <a:endParaRPr lang="en-GB" sz="28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E6617A7-DF5E-4158-B07B-FCE94B2E4E4B}"/>
              </a:ext>
            </a:extLst>
          </p:cNvPr>
          <p:cNvSpPr/>
          <p:nvPr/>
        </p:nvSpPr>
        <p:spPr>
          <a:xfrm>
            <a:off x="504000" y="327164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http://atkinson-swords.com/nomenclature/katana/</a:t>
            </a:r>
          </a:p>
        </p:txBody>
      </p:sp>
      <p:sp>
        <p:nvSpPr>
          <p:cNvPr id="7" name="AutoShape 2" descr="Katana Anatomy">
            <a:extLst>
              <a:ext uri="{FF2B5EF4-FFF2-40B4-BE49-F238E27FC236}">
                <a16:creationId xmlns:a16="http://schemas.microsoft.com/office/drawing/2014/main" id="{D65D508B-5A88-41F2-BB2B-8E7467E0F8C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87913" y="36274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3F81E2-4BAD-4606-943B-38EE82ABF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714" y="815287"/>
            <a:ext cx="4391025" cy="652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980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FA41-A0D2-43B6-A8F0-C9410FF1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House of quality- </a:t>
            </a:r>
            <a:br>
              <a:rPr lang="en-US" dirty="0"/>
            </a:br>
            <a:r>
              <a:rPr lang="en-US" dirty="0"/>
              <a:t>geometric features</a:t>
            </a:r>
            <a:endParaRPr lang="en-GB" dirty="0"/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2D504F9-1A7D-408E-844C-7C9371EB9D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0101289"/>
              </p:ext>
            </p:extLst>
          </p:nvPr>
        </p:nvGraphicFramePr>
        <p:xfrm>
          <a:off x="292541" y="2496561"/>
          <a:ext cx="9464523" cy="40912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8" name="Worksheet" r:id="rId3" imgW="13548431" imgH="5295939" progId="Excel.Sheet.12">
                  <p:embed/>
                </p:oleObj>
              </mc:Choice>
              <mc:Fallback>
                <p:oleObj name="Worksheet" r:id="rId3" imgW="13548431" imgH="529593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2541" y="2496561"/>
                        <a:ext cx="9464523" cy="40912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9482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FA41-A0D2-43B6-A8F0-C9410FF1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 selection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7A5B615-522C-4F26-A983-D233C9DAC860}"/>
              </a:ext>
            </a:extLst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https://www.youtube.com/watch?v=eYga8cdUSnM</a:t>
            </a:r>
          </a:p>
        </p:txBody>
      </p:sp>
    </p:spTree>
    <p:extLst>
      <p:ext uri="{BB962C8B-B14F-4D97-AF65-F5344CB8AC3E}">
        <p14:creationId xmlns:p14="http://schemas.microsoft.com/office/powerpoint/2010/main" val="553444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FA41-A0D2-43B6-A8F0-C9410FF1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 selection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A31D50-C008-44E1-AD56-C79A01502509}"/>
              </a:ext>
            </a:extLst>
          </p:cNvPr>
          <p:cNvSpPr/>
          <p:nvPr/>
        </p:nvSpPr>
        <p:spPr>
          <a:xfrm>
            <a:off x="349250" y="1608447"/>
            <a:ext cx="5038725" cy="523220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US" b="1" dirty="0">
                <a:solidFill>
                  <a:srgbClr val="595959"/>
                </a:solidFill>
                <a:latin typeface="Arial" panose="020B0604020202020204" pitchFamily="34" charset="0"/>
              </a:rPr>
              <a:t>Basic materials available in 1300 AD: </a:t>
            </a:r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Cherry wood 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Pine wood.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Soft leather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Hard leather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Hemp rope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Steel, 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Bronze, 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copper, 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Iron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Ivory.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Opals and other precious stones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dirty="0">
                <a:solidFill>
                  <a:srgbClr val="595959"/>
                </a:solidFill>
                <a:latin typeface="Arial" panose="020B0604020202020204" pitchFamily="34" charset="0"/>
              </a:rPr>
              <a:t>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800" b="1" spc="-1" dirty="0">
                <a:solidFill>
                  <a:srgbClr val="000000"/>
                </a:solidFill>
              </a:rPr>
              <a:t>Class exercise.</a:t>
            </a:r>
          </a:p>
          <a:p>
            <a:pPr fontAlgn="base"/>
            <a:r>
              <a:rPr lang="en-US" dirty="0"/>
              <a:t>Group exercise : you are a 12 century Sword maker, what basic materials will you select for the  Blade, handle, scabbard and ornamentation?  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61118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2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b="0" strike="noStrike" spc="-1" dirty="0">
                <a:solidFill>
                  <a:srgbClr val="000000"/>
                </a:solidFill>
                <a:latin typeface="Arial"/>
                <a:ea typeface="DejaVu Sans"/>
              </a:rPr>
              <a:t>Processing</a:t>
            </a:r>
            <a:endParaRPr lang="en-US" sz="4000" b="0" strike="noStrike" spc="-1" dirty="0">
              <a:latin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A404A9E-7AD8-4D53-B4BC-17D3AE03A2C1}"/>
              </a:ext>
            </a:extLst>
          </p:cNvPr>
          <p:cNvSpPr/>
          <p:nvPr/>
        </p:nvSpPr>
        <p:spPr>
          <a:xfrm>
            <a:off x="232844" y="770470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>
                <a:solidFill>
                  <a:srgbClr val="595959"/>
                </a:solidFill>
                <a:latin typeface="Arial" panose="020B060402020202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GB" u="sng" dirty="0">
                <a:solidFill>
                  <a:srgbClr val="276D5B"/>
                </a:solidFill>
                <a:latin typeface="Arial" panose="020B0604020202020204" pitchFamily="34" charset="0"/>
                <a:hlinkClick r:id="rId3"/>
              </a:rPr>
              <a:t>https://www.youtube.com/watch?v=gxwWf-MfZVk</a:t>
            </a:r>
            <a:r>
              <a:rPr lang="en-GB" dirty="0">
                <a:solidFill>
                  <a:srgbClr val="595959"/>
                </a:solidFill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F85398-4E4F-485C-AB24-810A7E6568EF}"/>
              </a:ext>
            </a:extLst>
          </p:cNvPr>
          <p:cNvSpPr txBox="1"/>
          <p:nvPr/>
        </p:nvSpPr>
        <p:spPr>
          <a:xfrm>
            <a:off x="230237" y="2045617"/>
            <a:ext cx="7689043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What is the dual composition of the sword. </a:t>
            </a:r>
          </a:p>
          <a:p>
            <a:pPr marL="342900" indent="-342900">
              <a:buAutoNum type="arabicPeriod"/>
            </a:pPr>
            <a:r>
              <a:rPr lang="en-US" dirty="0"/>
              <a:t>Why is it important</a:t>
            </a:r>
          </a:p>
          <a:p>
            <a:pPr marL="342900" indent="-342900">
              <a:buAutoNum type="arabicPeriod"/>
            </a:pPr>
            <a:r>
              <a:rPr lang="en-US" dirty="0" err="1"/>
              <a:t>Tamahagane</a:t>
            </a:r>
            <a:r>
              <a:rPr lang="en-US" dirty="0"/>
              <a:t> – what is it?</a:t>
            </a:r>
          </a:p>
          <a:p>
            <a:pPr marL="342900" indent="-342900">
              <a:buAutoNum type="arabicPeriod"/>
            </a:pPr>
            <a:r>
              <a:rPr lang="en-US" dirty="0"/>
              <a:t>Why doesn’t he use a match to light the forge?</a:t>
            </a:r>
          </a:p>
          <a:p>
            <a:pPr marL="342900" indent="-342900">
              <a:buAutoNum type="arabicPeriod"/>
            </a:pPr>
            <a:r>
              <a:rPr lang="en-US" dirty="0"/>
              <a:t>How much steel is in a sword? </a:t>
            </a:r>
          </a:p>
          <a:p>
            <a:pPr marL="342900" indent="-342900">
              <a:buAutoNum type="arabicPeriod"/>
            </a:pPr>
            <a:r>
              <a:rPr lang="en-US" dirty="0"/>
              <a:t>What do you think smelting is?</a:t>
            </a:r>
          </a:p>
          <a:p>
            <a:pPr marL="342900" indent="-342900">
              <a:buAutoNum type="arabicPeriod"/>
            </a:pPr>
            <a:r>
              <a:rPr lang="en-US" dirty="0"/>
              <a:t>What is the purpose of the initial hammering</a:t>
            </a:r>
          </a:p>
          <a:p>
            <a:pPr marL="342900" indent="-342900">
              <a:buAutoNum type="arabicPeriod"/>
            </a:pPr>
            <a:r>
              <a:rPr lang="en-US" dirty="0"/>
              <a:t>Why do you think the initial steel is brittle?</a:t>
            </a:r>
          </a:p>
          <a:p>
            <a:pPr marL="342900" indent="-342900">
              <a:buAutoNum type="arabicPeriod"/>
            </a:pPr>
            <a:r>
              <a:rPr lang="en-US" dirty="0"/>
              <a:t>How can you tell carbon content by how it breaks</a:t>
            </a:r>
          </a:p>
          <a:p>
            <a:pPr marL="342900" indent="-342900">
              <a:buAutoNum type="arabicPeriod"/>
            </a:pPr>
            <a:r>
              <a:rPr lang="en-US" dirty="0"/>
              <a:t>What substance is the blackened rice straw?. What is its purpose?</a:t>
            </a:r>
          </a:p>
          <a:p>
            <a:pPr marL="342900" indent="-342900">
              <a:buAutoNum type="arabicPeriod"/>
            </a:pPr>
            <a:r>
              <a:rPr lang="en-US" dirty="0"/>
              <a:t>Why do you think carbon content is reduced with heating</a:t>
            </a:r>
          </a:p>
          <a:p>
            <a:pPr marL="342900" indent="-342900">
              <a:buAutoNum type="arabicPeriod"/>
            </a:pPr>
            <a:r>
              <a:rPr lang="en-US" dirty="0"/>
              <a:t>How does the smith know he has got the right temperatures</a:t>
            </a:r>
          </a:p>
          <a:p>
            <a:pPr marL="342900" indent="-342900">
              <a:buAutoNum type="arabicPeriod"/>
            </a:pPr>
            <a:r>
              <a:rPr lang="en-US" dirty="0" err="1"/>
              <a:t>Whats</a:t>
            </a:r>
            <a:r>
              <a:rPr lang="en-US" dirty="0"/>
              <a:t> the purpose of the second hammering?</a:t>
            </a:r>
          </a:p>
          <a:p>
            <a:pPr marL="342900" indent="-342900">
              <a:buAutoNum type="arabicPeriod"/>
            </a:pPr>
            <a:r>
              <a:rPr lang="en-US" dirty="0"/>
              <a:t>What about folding – non </a:t>
            </a:r>
            <a:r>
              <a:rPr lang="en-US" dirty="0" err="1"/>
              <a:t>homogenemity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Why does the swordsmith want to keep carbon in the outer layer during shaping</a:t>
            </a:r>
          </a:p>
          <a:p>
            <a:pPr marL="342900" indent="-342900">
              <a:buAutoNum type="arabicPeriod"/>
            </a:pPr>
            <a:r>
              <a:rPr lang="en-US" dirty="0"/>
              <a:t>Why does the final quench add curvature to the sword</a:t>
            </a:r>
          </a:p>
          <a:p>
            <a:pPr marL="342900" indent="-342900">
              <a:buAutoNum type="arabicPeriod"/>
            </a:pPr>
            <a:r>
              <a:rPr lang="en-US" dirty="0"/>
              <a:t>How does the smith get the sword straight from the back?</a:t>
            </a:r>
          </a:p>
          <a:p>
            <a:pPr marL="342900" indent="-342900">
              <a:buAutoNum type="arabicPeriod"/>
            </a:pPr>
            <a:r>
              <a:rPr lang="en-US" dirty="0"/>
              <a:t>What does the final quenching do?</a:t>
            </a:r>
          </a:p>
          <a:p>
            <a:pPr marL="342900" indent="-342900">
              <a:buAutoNum type="arabicPeriod"/>
            </a:pPr>
            <a:r>
              <a:rPr lang="en-US" dirty="0"/>
              <a:t>And the final heating (and final quenching in oil)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2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spc="-1" dirty="0">
                <a:solidFill>
                  <a:srgbClr val="000000"/>
                </a:solidFill>
                <a:latin typeface="Arial"/>
                <a:ea typeface="DejaVu Sans"/>
              </a:rPr>
              <a:t>Reflection</a:t>
            </a:r>
            <a:endParaRPr lang="en-US" sz="4000" b="0" strike="noStrike" spc="-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31BCF-0385-48C9-ABDE-9FA4F229FD1B}"/>
              </a:ext>
            </a:extLst>
          </p:cNvPr>
          <p:cNvSpPr txBox="1"/>
          <p:nvPr/>
        </p:nvSpPr>
        <p:spPr>
          <a:xfrm>
            <a:off x="602672" y="1392382"/>
            <a:ext cx="7169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Any product has requirements it must fulfil to be successful. It is always worthwhile to take time thinking through these requirements.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CDFA86-BF25-4111-A57E-7F576EB665EF}"/>
              </a:ext>
            </a:extLst>
          </p:cNvPr>
          <p:cNvSpPr txBox="1"/>
          <p:nvPr/>
        </p:nvSpPr>
        <p:spPr>
          <a:xfrm>
            <a:off x="602672" y="2705372"/>
            <a:ext cx="77308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product will meet its requirements via:</a:t>
            </a:r>
          </a:p>
          <a:p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Geometric design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Material selection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Manufacturing processes .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731D1F-2BAB-4FE9-B3FB-FC0EFBD7694A}"/>
              </a:ext>
            </a:extLst>
          </p:cNvPr>
          <p:cNvSpPr txBox="1"/>
          <p:nvPr/>
        </p:nvSpPr>
        <p:spPr>
          <a:xfrm>
            <a:off x="602673" y="4842435"/>
            <a:ext cx="4437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There will inevitably be tradeoffs.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943DC1-BF54-439C-918F-F815789EF690}"/>
              </a:ext>
            </a:extLst>
          </p:cNvPr>
          <p:cNvSpPr txBox="1"/>
          <p:nvPr/>
        </p:nvSpPr>
        <p:spPr>
          <a:xfrm>
            <a:off x="602672" y="5684467"/>
            <a:ext cx="4437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engineers Job is to navigate to the best solution possible  thinking about all three elements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2956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2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spc="-1" dirty="0">
                <a:solidFill>
                  <a:srgbClr val="000000"/>
                </a:solidFill>
                <a:latin typeface="Arial"/>
                <a:ea typeface="DejaVu Sans"/>
              </a:rPr>
              <a:t>But</a:t>
            </a:r>
            <a:endParaRPr lang="en-US" sz="4000" b="0" strike="noStrike" spc="-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31BCF-0385-48C9-ABDE-9FA4F229FD1B}"/>
              </a:ext>
            </a:extLst>
          </p:cNvPr>
          <p:cNvSpPr txBox="1"/>
          <p:nvPr/>
        </p:nvSpPr>
        <p:spPr>
          <a:xfrm>
            <a:off x="602672" y="1769822"/>
            <a:ext cx="7169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we have done so far is not at all </a:t>
            </a:r>
            <a:r>
              <a:rPr lang="en-US" dirty="0" err="1"/>
              <a:t>quantative</a:t>
            </a:r>
            <a:r>
              <a:rPr lang="en-US" dirty="0"/>
              <a:t>- How do you judge the tradeoffs without numbers?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185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2"/>
          <p:cNvSpPr/>
          <p:nvPr/>
        </p:nvSpPr>
        <p:spPr>
          <a:xfrm>
            <a:off x="360000" y="-542520"/>
            <a:ext cx="7559280" cy="223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spc="-1" dirty="0">
                <a:solidFill>
                  <a:srgbClr val="000000"/>
                </a:solidFill>
                <a:latin typeface="Arial"/>
                <a:ea typeface="DejaVu Sans"/>
              </a:rPr>
              <a:t>What this module is all about</a:t>
            </a:r>
            <a:endParaRPr lang="en-US" sz="4000" b="0" strike="noStrike" spc="-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31BCF-0385-48C9-ABDE-9FA4F229FD1B}"/>
              </a:ext>
            </a:extLst>
          </p:cNvPr>
          <p:cNvSpPr txBox="1"/>
          <p:nvPr/>
        </p:nvSpPr>
        <p:spPr>
          <a:xfrm>
            <a:off x="602672" y="1769822"/>
            <a:ext cx="7169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module is an introduction to materials selection and materials processing. 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D4B02D-05F5-4D72-97F9-93743E70EAB3}"/>
              </a:ext>
            </a:extLst>
          </p:cNvPr>
          <p:cNvSpPr txBox="1"/>
          <p:nvPr/>
        </p:nvSpPr>
        <p:spPr>
          <a:xfrm>
            <a:off x="554776" y="3013267"/>
            <a:ext cx="7169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 will look at material properties in a </a:t>
            </a:r>
            <a:r>
              <a:rPr lang="en-US" dirty="0" err="1"/>
              <a:t>quantitive</a:t>
            </a:r>
            <a:r>
              <a:rPr lang="en-US" dirty="0"/>
              <a:t> way :  </a:t>
            </a:r>
          </a:p>
          <a:p>
            <a:r>
              <a:rPr lang="en-US" dirty="0"/>
              <a:t>What exactly is “Strong” or “Sharp” or “Shatterproof”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6F9ABC-1DC9-456A-B2A0-00783C766084}"/>
              </a:ext>
            </a:extLst>
          </p:cNvPr>
          <p:cNvSpPr txBox="1"/>
          <p:nvPr/>
        </p:nvSpPr>
        <p:spPr>
          <a:xfrm>
            <a:off x="478576" y="4256712"/>
            <a:ext cx="7169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 will also look in more detail how material properties can be altered by manufacturing work – particularly in steel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260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5235</TotalTime>
  <Words>643</Words>
  <Application>Microsoft Office PowerPoint</Application>
  <PresentationFormat>Custom</PresentationFormat>
  <Paragraphs>108</Paragraphs>
  <Slides>15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Segoe UI</vt:lpstr>
      <vt:lpstr>Symbol</vt:lpstr>
      <vt:lpstr>Times New Roman</vt:lpstr>
      <vt:lpstr>Wingdings</vt:lpstr>
      <vt:lpstr>Office Theme</vt:lpstr>
      <vt:lpstr>Worksheet</vt:lpstr>
      <vt:lpstr>PowerPoint Presentation</vt:lpstr>
      <vt:lpstr>PowerPoint Presentation</vt:lpstr>
      <vt:lpstr>Class Intros</vt:lpstr>
      <vt:lpstr>PowerPoint Presentation</vt:lpstr>
      <vt:lpstr>PowerPoint Presentation</vt:lpstr>
      <vt:lpstr>PowerPoint Presentation</vt:lpstr>
      <vt:lpstr>Swordmaker’s Response</vt:lpstr>
      <vt:lpstr>Swordmakers  Response</vt:lpstr>
      <vt:lpstr>House of quality-  geometric features</vt:lpstr>
      <vt:lpstr>Material selection</vt:lpstr>
      <vt:lpstr>Material selection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chris</dc:creator>
  <dc:description/>
  <cp:lastModifiedBy>Chris</cp:lastModifiedBy>
  <cp:revision>100</cp:revision>
  <dcterms:modified xsi:type="dcterms:W3CDTF">2021-01-25T17:14:24Z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4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26</vt:i4>
  </property>
</Properties>
</file>