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8" r:id="rId3"/>
    <p:sldId id="281" r:id="rId4"/>
    <p:sldId id="282" r:id="rId5"/>
    <p:sldId id="284" r:id="rId6"/>
    <p:sldId id="286" r:id="rId7"/>
    <p:sldId id="287" r:id="rId8"/>
    <p:sldId id="288" r:id="rId9"/>
    <p:sldId id="294" r:id="rId10"/>
    <p:sldId id="289" r:id="rId11"/>
    <p:sldId id="290" r:id="rId12"/>
    <p:sldId id="291" r:id="rId13"/>
    <p:sldId id="297" r:id="rId14"/>
    <p:sldId id="30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en, Tracy" initials="TT" lastIdx="33" clrIdx="0">
    <p:extLst>
      <p:ext uri="{19B8F6BF-5375-455C-9EA6-DF929625EA0E}">
        <p15:presenceInfo xmlns:p15="http://schemas.microsoft.com/office/powerpoint/2012/main" userId="S-1-5-21-2725054978-549531088-3698461606-100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80721" autoAdjust="0"/>
  </p:normalViewPr>
  <p:slideViewPr>
    <p:cSldViewPr snapToGrid="0">
      <p:cViewPr varScale="1">
        <p:scale>
          <a:sx n="93" d="100"/>
          <a:sy n="93" d="100"/>
        </p:scale>
        <p:origin x="1524" y="80"/>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A3D60D-CDD0-4FE9-926F-3DB80665274F}" type="doc">
      <dgm:prSet loTypeId="urn:microsoft.com/office/officeart/2005/8/layout/hProcess9" loCatId="process" qsTypeId="urn:microsoft.com/office/officeart/2005/8/quickstyle/simple1" qsCatId="simple" csTypeId="urn:microsoft.com/office/officeart/2005/8/colors/accent1_2" csCatId="accent1" phldr="1"/>
      <dgm:spPr/>
    </dgm:pt>
    <dgm:pt modelId="{EB5A0413-B736-4129-BF4D-64E58A644DDB}">
      <dgm:prSet phldrT="[Text]"/>
      <dgm:spPr/>
      <dgm:t>
        <a:bodyPr/>
        <a:lstStyle/>
        <a:p>
          <a:r>
            <a:rPr lang="en-US" dirty="0"/>
            <a:t>Problem recognition</a:t>
          </a:r>
        </a:p>
      </dgm:t>
    </dgm:pt>
    <dgm:pt modelId="{75B6463B-1D2D-4F91-94EA-7822C5959617}" type="parTrans" cxnId="{F9B8A057-AF4A-4964-9E51-DCA7C19EF2D5}">
      <dgm:prSet/>
      <dgm:spPr/>
      <dgm:t>
        <a:bodyPr/>
        <a:lstStyle/>
        <a:p>
          <a:endParaRPr lang="en-US"/>
        </a:p>
      </dgm:t>
    </dgm:pt>
    <dgm:pt modelId="{5E4001BE-3574-4B4C-8ADB-C93AA2C82D50}" type="sibTrans" cxnId="{F9B8A057-AF4A-4964-9E51-DCA7C19EF2D5}">
      <dgm:prSet/>
      <dgm:spPr/>
      <dgm:t>
        <a:bodyPr/>
        <a:lstStyle/>
        <a:p>
          <a:endParaRPr lang="en-US"/>
        </a:p>
      </dgm:t>
    </dgm:pt>
    <dgm:pt modelId="{75E9AC9E-1B68-4FA5-B5F0-BA3F958FF493}">
      <dgm:prSet phldrT="[Text]"/>
      <dgm:spPr/>
      <dgm:t>
        <a:bodyPr/>
        <a:lstStyle/>
        <a:p>
          <a:r>
            <a:rPr lang="en-US" dirty="0"/>
            <a:t>Information search</a:t>
          </a:r>
        </a:p>
      </dgm:t>
    </dgm:pt>
    <dgm:pt modelId="{D9BAC2BF-FC11-4510-8136-A84874CC9DC0}" type="parTrans" cxnId="{28443C20-89C6-4904-8AFF-259075FE8FAC}">
      <dgm:prSet/>
      <dgm:spPr/>
      <dgm:t>
        <a:bodyPr/>
        <a:lstStyle/>
        <a:p>
          <a:endParaRPr lang="en-US"/>
        </a:p>
      </dgm:t>
    </dgm:pt>
    <dgm:pt modelId="{410E63CB-85F0-4D78-872D-DA2608BCA2BA}" type="sibTrans" cxnId="{28443C20-89C6-4904-8AFF-259075FE8FAC}">
      <dgm:prSet/>
      <dgm:spPr/>
      <dgm:t>
        <a:bodyPr/>
        <a:lstStyle/>
        <a:p>
          <a:endParaRPr lang="en-US"/>
        </a:p>
      </dgm:t>
    </dgm:pt>
    <dgm:pt modelId="{BAF9BB12-EBA9-4EBC-BA3E-F1225AF046E1}">
      <dgm:prSet phldrT="[Text]"/>
      <dgm:spPr/>
      <dgm:t>
        <a:bodyPr/>
        <a:lstStyle/>
        <a:p>
          <a:r>
            <a:rPr lang="en-US" dirty="0"/>
            <a:t>Alternative evaluation</a:t>
          </a:r>
        </a:p>
      </dgm:t>
    </dgm:pt>
    <dgm:pt modelId="{1DAA8758-04F8-4BFF-8A8A-405CF32001B5}" type="parTrans" cxnId="{FA7899D9-A05E-4B96-94CB-0D2467B9E90D}">
      <dgm:prSet/>
      <dgm:spPr/>
      <dgm:t>
        <a:bodyPr/>
        <a:lstStyle/>
        <a:p>
          <a:endParaRPr lang="en-US"/>
        </a:p>
      </dgm:t>
    </dgm:pt>
    <dgm:pt modelId="{F4012653-14FF-46DC-867B-0B84F5939777}" type="sibTrans" cxnId="{FA7899D9-A05E-4B96-94CB-0D2467B9E90D}">
      <dgm:prSet/>
      <dgm:spPr/>
      <dgm:t>
        <a:bodyPr/>
        <a:lstStyle/>
        <a:p>
          <a:endParaRPr lang="en-US"/>
        </a:p>
      </dgm:t>
    </dgm:pt>
    <dgm:pt modelId="{F37F1E98-6D81-4D2F-B0A2-8F02F7777C04}">
      <dgm:prSet phldrT="[Text]"/>
      <dgm:spPr/>
      <dgm:t>
        <a:bodyPr/>
        <a:lstStyle/>
        <a:p>
          <a:r>
            <a:rPr lang="en-US" dirty="0"/>
            <a:t>Purchase</a:t>
          </a:r>
        </a:p>
      </dgm:t>
    </dgm:pt>
    <dgm:pt modelId="{6E346A05-8A19-4D05-A988-763BEA803BBE}" type="parTrans" cxnId="{400B1A75-F032-4E70-B90B-93C1B291959B}">
      <dgm:prSet/>
      <dgm:spPr/>
      <dgm:t>
        <a:bodyPr/>
        <a:lstStyle/>
        <a:p>
          <a:endParaRPr lang="en-US"/>
        </a:p>
      </dgm:t>
    </dgm:pt>
    <dgm:pt modelId="{FD97C0D5-F29E-4150-972B-216D82E27EE3}" type="sibTrans" cxnId="{400B1A75-F032-4E70-B90B-93C1B291959B}">
      <dgm:prSet/>
      <dgm:spPr/>
      <dgm:t>
        <a:bodyPr/>
        <a:lstStyle/>
        <a:p>
          <a:endParaRPr lang="en-US"/>
        </a:p>
      </dgm:t>
    </dgm:pt>
    <dgm:pt modelId="{51B2793C-2391-45AC-B44F-A8FDB9DCF813}">
      <dgm:prSet phldrT="[Text]"/>
      <dgm:spPr/>
      <dgm:t>
        <a:bodyPr/>
        <a:lstStyle/>
        <a:p>
          <a:r>
            <a:rPr lang="en-US" dirty="0"/>
            <a:t>Post-purchase evaluation</a:t>
          </a:r>
        </a:p>
      </dgm:t>
    </dgm:pt>
    <dgm:pt modelId="{6C1D73D3-2CE8-41DB-A120-71375AA24D6F}" type="parTrans" cxnId="{53BE25C2-18DB-4CBB-B119-71C64629C2DA}">
      <dgm:prSet/>
      <dgm:spPr/>
      <dgm:t>
        <a:bodyPr/>
        <a:lstStyle/>
        <a:p>
          <a:endParaRPr lang="en-US"/>
        </a:p>
      </dgm:t>
    </dgm:pt>
    <dgm:pt modelId="{78C8652E-357D-4FC0-A18A-53DCAAD695B6}" type="sibTrans" cxnId="{53BE25C2-18DB-4CBB-B119-71C64629C2DA}">
      <dgm:prSet/>
      <dgm:spPr/>
      <dgm:t>
        <a:bodyPr/>
        <a:lstStyle/>
        <a:p>
          <a:endParaRPr lang="en-US"/>
        </a:p>
      </dgm:t>
    </dgm:pt>
    <dgm:pt modelId="{DC1FE8FA-D6AE-4BB0-B0BA-769C183E78A3}" type="pres">
      <dgm:prSet presAssocID="{59A3D60D-CDD0-4FE9-926F-3DB80665274F}" presName="CompostProcess" presStyleCnt="0">
        <dgm:presLayoutVars>
          <dgm:dir/>
          <dgm:resizeHandles val="exact"/>
        </dgm:presLayoutVars>
      </dgm:prSet>
      <dgm:spPr/>
    </dgm:pt>
    <dgm:pt modelId="{C2BF7347-D891-4FD5-AE66-65CEEBA76321}" type="pres">
      <dgm:prSet presAssocID="{59A3D60D-CDD0-4FE9-926F-3DB80665274F}" presName="arrow" presStyleLbl="bgShp" presStyleIdx="0" presStyleCnt="1"/>
      <dgm:spPr/>
    </dgm:pt>
    <dgm:pt modelId="{06C12C92-C63D-4CF1-A501-F43AC185A81B}" type="pres">
      <dgm:prSet presAssocID="{59A3D60D-CDD0-4FE9-926F-3DB80665274F}" presName="linearProcess" presStyleCnt="0"/>
      <dgm:spPr/>
    </dgm:pt>
    <dgm:pt modelId="{918D48AB-5F64-47A5-B796-C893BD87EC3D}" type="pres">
      <dgm:prSet presAssocID="{EB5A0413-B736-4129-BF4D-64E58A644DDB}" presName="textNode" presStyleLbl="node1" presStyleIdx="0" presStyleCnt="5">
        <dgm:presLayoutVars>
          <dgm:bulletEnabled val="1"/>
        </dgm:presLayoutVars>
      </dgm:prSet>
      <dgm:spPr/>
    </dgm:pt>
    <dgm:pt modelId="{D275F346-7A87-4757-BB82-82364134DC35}" type="pres">
      <dgm:prSet presAssocID="{5E4001BE-3574-4B4C-8ADB-C93AA2C82D50}" presName="sibTrans" presStyleCnt="0"/>
      <dgm:spPr/>
    </dgm:pt>
    <dgm:pt modelId="{AF693998-967F-4FB7-BFA2-7AB6DA082A44}" type="pres">
      <dgm:prSet presAssocID="{75E9AC9E-1B68-4FA5-B5F0-BA3F958FF493}" presName="textNode" presStyleLbl="node1" presStyleIdx="1" presStyleCnt="5">
        <dgm:presLayoutVars>
          <dgm:bulletEnabled val="1"/>
        </dgm:presLayoutVars>
      </dgm:prSet>
      <dgm:spPr/>
    </dgm:pt>
    <dgm:pt modelId="{DC662239-77BF-4F6D-99C0-75962E0324CE}" type="pres">
      <dgm:prSet presAssocID="{410E63CB-85F0-4D78-872D-DA2608BCA2BA}" presName="sibTrans" presStyleCnt="0"/>
      <dgm:spPr/>
    </dgm:pt>
    <dgm:pt modelId="{DBF93727-EF60-4BFD-91AC-851004EEC188}" type="pres">
      <dgm:prSet presAssocID="{BAF9BB12-EBA9-4EBC-BA3E-F1225AF046E1}" presName="textNode" presStyleLbl="node1" presStyleIdx="2" presStyleCnt="5">
        <dgm:presLayoutVars>
          <dgm:bulletEnabled val="1"/>
        </dgm:presLayoutVars>
      </dgm:prSet>
      <dgm:spPr/>
    </dgm:pt>
    <dgm:pt modelId="{2224136C-96F4-481A-9965-CD43904D3E23}" type="pres">
      <dgm:prSet presAssocID="{F4012653-14FF-46DC-867B-0B84F5939777}" presName="sibTrans" presStyleCnt="0"/>
      <dgm:spPr/>
    </dgm:pt>
    <dgm:pt modelId="{754494FD-473E-4A66-8A96-A882920972DC}" type="pres">
      <dgm:prSet presAssocID="{F37F1E98-6D81-4D2F-B0A2-8F02F7777C04}" presName="textNode" presStyleLbl="node1" presStyleIdx="3" presStyleCnt="5">
        <dgm:presLayoutVars>
          <dgm:bulletEnabled val="1"/>
        </dgm:presLayoutVars>
      </dgm:prSet>
      <dgm:spPr/>
    </dgm:pt>
    <dgm:pt modelId="{2F57F31F-95D8-4E23-936E-405B598C0FED}" type="pres">
      <dgm:prSet presAssocID="{FD97C0D5-F29E-4150-972B-216D82E27EE3}" presName="sibTrans" presStyleCnt="0"/>
      <dgm:spPr/>
    </dgm:pt>
    <dgm:pt modelId="{E1F92E72-4078-4226-93FD-13510F3ED94A}" type="pres">
      <dgm:prSet presAssocID="{51B2793C-2391-45AC-B44F-A8FDB9DCF813}" presName="textNode" presStyleLbl="node1" presStyleIdx="4" presStyleCnt="5">
        <dgm:presLayoutVars>
          <dgm:bulletEnabled val="1"/>
        </dgm:presLayoutVars>
      </dgm:prSet>
      <dgm:spPr/>
    </dgm:pt>
  </dgm:ptLst>
  <dgm:cxnLst>
    <dgm:cxn modelId="{C0F0E51D-C9E4-4B52-833A-BBCAE17E27BA}" type="presOf" srcId="{EB5A0413-B736-4129-BF4D-64E58A644DDB}" destId="{918D48AB-5F64-47A5-B796-C893BD87EC3D}" srcOrd="0" destOrd="0" presId="urn:microsoft.com/office/officeart/2005/8/layout/hProcess9"/>
    <dgm:cxn modelId="{28443C20-89C6-4904-8AFF-259075FE8FAC}" srcId="{59A3D60D-CDD0-4FE9-926F-3DB80665274F}" destId="{75E9AC9E-1B68-4FA5-B5F0-BA3F958FF493}" srcOrd="1" destOrd="0" parTransId="{D9BAC2BF-FC11-4510-8136-A84874CC9DC0}" sibTransId="{410E63CB-85F0-4D78-872D-DA2608BCA2BA}"/>
    <dgm:cxn modelId="{06E9D946-D304-414D-8B12-0F9DC2E1C121}" type="presOf" srcId="{BAF9BB12-EBA9-4EBC-BA3E-F1225AF046E1}" destId="{DBF93727-EF60-4BFD-91AC-851004EEC188}" srcOrd="0" destOrd="0" presId="urn:microsoft.com/office/officeart/2005/8/layout/hProcess9"/>
    <dgm:cxn modelId="{0EFC6A47-AE8E-48B8-A56F-382D8313C55D}" type="presOf" srcId="{51B2793C-2391-45AC-B44F-A8FDB9DCF813}" destId="{E1F92E72-4078-4226-93FD-13510F3ED94A}" srcOrd="0" destOrd="0" presId="urn:microsoft.com/office/officeart/2005/8/layout/hProcess9"/>
    <dgm:cxn modelId="{400B1A75-F032-4E70-B90B-93C1B291959B}" srcId="{59A3D60D-CDD0-4FE9-926F-3DB80665274F}" destId="{F37F1E98-6D81-4D2F-B0A2-8F02F7777C04}" srcOrd="3" destOrd="0" parTransId="{6E346A05-8A19-4D05-A988-763BEA803BBE}" sibTransId="{FD97C0D5-F29E-4150-972B-216D82E27EE3}"/>
    <dgm:cxn modelId="{F9B8A057-AF4A-4964-9E51-DCA7C19EF2D5}" srcId="{59A3D60D-CDD0-4FE9-926F-3DB80665274F}" destId="{EB5A0413-B736-4129-BF4D-64E58A644DDB}" srcOrd="0" destOrd="0" parTransId="{75B6463B-1D2D-4F91-94EA-7822C5959617}" sibTransId="{5E4001BE-3574-4B4C-8ADB-C93AA2C82D50}"/>
    <dgm:cxn modelId="{D3E65196-1485-4A85-BF1F-70A896567E67}" type="presOf" srcId="{59A3D60D-CDD0-4FE9-926F-3DB80665274F}" destId="{DC1FE8FA-D6AE-4BB0-B0BA-769C183E78A3}" srcOrd="0" destOrd="0" presId="urn:microsoft.com/office/officeart/2005/8/layout/hProcess9"/>
    <dgm:cxn modelId="{90F12FC1-786B-452F-8F75-6E8F57E8C8A7}" type="presOf" srcId="{75E9AC9E-1B68-4FA5-B5F0-BA3F958FF493}" destId="{AF693998-967F-4FB7-BFA2-7AB6DA082A44}" srcOrd="0" destOrd="0" presId="urn:microsoft.com/office/officeart/2005/8/layout/hProcess9"/>
    <dgm:cxn modelId="{53BE25C2-18DB-4CBB-B119-71C64629C2DA}" srcId="{59A3D60D-CDD0-4FE9-926F-3DB80665274F}" destId="{51B2793C-2391-45AC-B44F-A8FDB9DCF813}" srcOrd="4" destOrd="0" parTransId="{6C1D73D3-2CE8-41DB-A120-71375AA24D6F}" sibTransId="{78C8652E-357D-4FC0-A18A-53DCAAD695B6}"/>
    <dgm:cxn modelId="{FA7899D9-A05E-4B96-94CB-0D2467B9E90D}" srcId="{59A3D60D-CDD0-4FE9-926F-3DB80665274F}" destId="{BAF9BB12-EBA9-4EBC-BA3E-F1225AF046E1}" srcOrd="2" destOrd="0" parTransId="{1DAA8758-04F8-4BFF-8A8A-405CF32001B5}" sibTransId="{F4012653-14FF-46DC-867B-0B84F5939777}"/>
    <dgm:cxn modelId="{5F7E95EA-CD5A-4DC8-A0BD-B84F3C3108C0}" type="presOf" srcId="{F37F1E98-6D81-4D2F-B0A2-8F02F7777C04}" destId="{754494FD-473E-4A66-8A96-A882920972DC}" srcOrd="0" destOrd="0" presId="urn:microsoft.com/office/officeart/2005/8/layout/hProcess9"/>
    <dgm:cxn modelId="{3F57C243-A4F4-451C-800A-25B2AD90ECAC}" type="presParOf" srcId="{DC1FE8FA-D6AE-4BB0-B0BA-769C183E78A3}" destId="{C2BF7347-D891-4FD5-AE66-65CEEBA76321}" srcOrd="0" destOrd="0" presId="urn:microsoft.com/office/officeart/2005/8/layout/hProcess9"/>
    <dgm:cxn modelId="{57A8C0C2-2BDF-48BB-95CE-0C38F09C6713}" type="presParOf" srcId="{DC1FE8FA-D6AE-4BB0-B0BA-769C183E78A3}" destId="{06C12C92-C63D-4CF1-A501-F43AC185A81B}" srcOrd="1" destOrd="0" presId="urn:microsoft.com/office/officeart/2005/8/layout/hProcess9"/>
    <dgm:cxn modelId="{A9E45A3B-6C42-4BEB-9DDC-0B271E3A2AD2}" type="presParOf" srcId="{06C12C92-C63D-4CF1-A501-F43AC185A81B}" destId="{918D48AB-5F64-47A5-B796-C893BD87EC3D}" srcOrd="0" destOrd="0" presId="urn:microsoft.com/office/officeart/2005/8/layout/hProcess9"/>
    <dgm:cxn modelId="{7759E7E9-26FC-4B1E-A108-1B807D4AAC3C}" type="presParOf" srcId="{06C12C92-C63D-4CF1-A501-F43AC185A81B}" destId="{D275F346-7A87-4757-BB82-82364134DC35}" srcOrd="1" destOrd="0" presId="urn:microsoft.com/office/officeart/2005/8/layout/hProcess9"/>
    <dgm:cxn modelId="{AAAB8FB0-26E2-4593-A641-8A24E06B33FB}" type="presParOf" srcId="{06C12C92-C63D-4CF1-A501-F43AC185A81B}" destId="{AF693998-967F-4FB7-BFA2-7AB6DA082A44}" srcOrd="2" destOrd="0" presId="urn:microsoft.com/office/officeart/2005/8/layout/hProcess9"/>
    <dgm:cxn modelId="{17A7EBC1-1F33-4FE5-8345-7A144F9E0399}" type="presParOf" srcId="{06C12C92-C63D-4CF1-A501-F43AC185A81B}" destId="{DC662239-77BF-4F6D-99C0-75962E0324CE}" srcOrd="3" destOrd="0" presId="urn:microsoft.com/office/officeart/2005/8/layout/hProcess9"/>
    <dgm:cxn modelId="{DEC41CF1-BF57-4189-B781-24D964171D53}" type="presParOf" srcId="{06C12C92-C63D-4CF1-A501-F43AC185A81B}" destId="{DBF93727-EF60-4BFD-91AC-851004EEC188}" srcOrd="4" destOrd="0" presId="urn:microsoft.com/office/officeart/2005/8/layout/hProcess9"/>
    <dgm:cxn modelId="{5BF18F6F-15BF-424F-91BA-5E667DD2A507}" type="presParOf" srcId="{06C12C92-C63D-4CF1-A501-F43AC185A81B}" destId="{2224136C-96F4-481A-9965-CD43904D3E23}" srcOrd="5" destOrd="0" presId="urn:microsoft.com/office/officeart/2005/8/layout/hProcess9"/>
    <dgm:cxn modelId="{7A54E0EE-EDA6-4CD9-9AFB-53D20CC5E87A}" type="presParOf" srcId="{06C12C92-C63D-4CF1-A501-F43AC185A81B}" destId="{754494FD-473E-4A66-8A96-A882920972DC}" srcOrd="6" destOrd="0" presId="urn:microsoft.com/office/officeart/2005/8/layout/hProcess9"/>
    <dgm:cxn modelId="{49028096-BCCA-444E-AC62-3CD20D5E86AA}" type="presParOf" srcId="{06C12C92-C63D-4CF1-A501-F43AC185A81B}" destId="{2F57F31F-95D8-4E23-936E-405B598C0FED}" srcOrd="7" destOrd="0" presId="urn:microsoft.com/office/officeart/2005/8/layout/hProcess9"/>
    <dgm:cxn modelId="{56F1A703-10C2-4CCC-B447-6A018AEB1374}" type="presParOf" srcId="{06C12C92-C63D-4CF1-A501-F43AC185A81B}" destId="{E1F92E72-4078-4226-93FD-13510F3ED94A}"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737085-6D19-4DD4-98F5-7A68FA632831}" type="doc">
      <dgm:prSet loTypeId="urn:microsoft.com/office/officeart/2005/8/layout/vList2" loCatId="Inbox" qsTypeId="urn:microsoft.com/office/officeart/2005/8/quickstyle/simple1" qsCatId="simple" csTypeId="urn:microsoft.com/office/officeart/2005/8/colors/ColorSchemeForSuggestions" csCatId="other" phldr="1"/>
      <dgm:spPr/>
      <dgm:t>
        <a:bodyPr/>
        <a:lstStyle/>
        <a:p>
          <a:endParaRPr lang="en-US"/>
        </a:p>
      </dgm:t>
    </dgm:pt>
    <dgm:pt modelId="{4751657C-0D8E-4D42-8F6F-060CFD583A89}">
      <dgm:prSet custT="1"/>
      <dgm:spPr/>
      <dgm:t>
        <a:bodyPr/>
        <a:lstStyle/>
        <a:p>
          <a:pPr algn="ctr"/>
          <a:r>
            <a:rPr lang="en-US" sz="2000" b="1" dirty="0">
              <a:latin typeface="Arial" panose="020B0604020202020204" pitchFamily="34" charset="0"/>
              <a:cs typeface="Arial" panose="020B0604020202020204" pitchFamily="34" charset="0"/>
            </a:rPr>
            <a:t>Authenticity: </a:t>
          </a:r>
          <a:r>
            <a:rPr lang="en-US" sz="2000" b="0" dirty="0">
              <a:latin typeface="Arial" panose="020B0604020202020204" pitchFamily="34" charset="0"/>
              <a:cs typeface="Arial" panose="020B0604020202020204" pitchFamily="34" charset="0"/>
            </a:rPr>
            <a:t>A</a:t>
          </a:r>
          <a:r>
            <a:rPr lang="en-US" sz="2000" dirty="0">
              <a:latin typeface="Arial" panose="020B0604020202020204" pitchFamily="34" charset="0"/>
              <a:cs typeface="Arial" panose="020B0604020202020204" pitchFamily="34" charset="0"/>
            </a:rPr>
            <a:t>ccept comments, even if negative</a:t>
          </a:r>
        </a:p>
      </dgm:t>
    </dgm:pt>
    <dgm:pt modelId="{C92517F9-A0D3-428C-98B2-0ECD9F22C7C9}" type="parTrans" cxnId="{A1CF6391-2954-4A8B-8B32-3963249D09FE}">
      <dgm:prSet/>
      <dgm:spPr/>
      <dgm:t>
        <a:bodyPr/>
        <a:lstStyle/>
        <a:p>
          <a:pPr algn="ctr"/>
          <a:endParaRPr lang="en-US"/>
        </a:p>
      </dgm:t>
    </dgm:pt>
    <dgm:pt modelId="{20188D93-A070-46AB-BE38-B3C5480FDCFE}" type="sibTrans" cxnId="{A1CF6391-2954-4A8B-8B32-3963249D09FE}">
      <dgm:prSet/>
      <dgm:spPr/>
      <dgm:t>
        <a:bodyPr/>
        <a:lstStyle/>
        <a:p>
          <a:pPr algn="ctr"/>
          <a:endParaRPr lang="en-US"/>
        </a:p>
      </dgm:t>
    </dgm:pt>
    <dgm:pt modelId="{E6A50E14-DE27-4731-832B-8AD3FF85A7C8}">
      <dgm:prSet custT="1"/>
      <dgm:spPr/>
      <dgm:t>
        <a:bodyPr/>
        <a:lstStyle/>
        <a:p>
          <a:pPr algn="ctr"/>
          <a:r>
            <a:rPr lang="en-US" sz="2000" b="1" dirty="0">
              <a:latin typeface="Arial" panose="020B0604020202020204" pitchFamily="34" charset="0"/>
              <a:cs typeface="Arial" panose="020B0604020202020204" pitchFamily="34" charset="0"/>
            </a:rPr>
            <a:t>Transparency: </a:t>
          </a:r>
          <a:r>
            <a:rPr lang="en-US" sz="2000" b="0" dirty="0">
              <a:latin typeface="Arial" panose="020B0604020202020204" pitchFamily="34" charset="0"/>
              <a:cs typeface="Arial" panose="020B0604020202020204" pitchFamily="34" charset="0"/>
            </a:rPr>
            <a:t>Disclose invited/incentivized</a:t>
          </a:r>
          <a:r>
            <a:rPr lang="en-US" sz="2000" dirty="0">
              <a:latin typeface="Arial" panose="020B0604020202020204" pitchFamily="34" charset="0"/>
              <a:cs typeface="Arial" panose="020B0604020202020204" pitchFamily="34" charset="0"/>
            </a:rPr>
            <a:t> opinions</a:t>
          </a:r>
        </a:p>
      </dgm:t>
    </dgm:pt>
    <dgm:pt modelId="{C0A31209-1FF3-4436-92B0-552C42C7DB07}" type="parTrans" cxnId="{61C45FF7-084C-48A1-A4F7-01E400595572}">
      <dgm:prSet/>
      <dgm:spPr/>
      <dgm:t>
        <a:bodyPr/>
        <a:lstStyle/>
        <a:p>
          <a:pPr algn="ctr"/>
          <a:endParaRPr lang="en-US"/>
        </a:p>
      </dgm:t>
    </dgm:pt>
    <dgm:pt modelId="{98E531AE-BD4A-4E38-83BF-855782ACCED0}" type="sibTrans" cxnId="{61C45FF7-084C-48A1-A4F7-01E400595572}">
      <dgm:prSet/>
      <dgm:spPr/>
      <dgm:t>
        <a:bodyPr/>
        <a:lstStyle/>
        <a:p>
          <a:pPr algn="ctr"/>
          <a:endParaRPr lang="en-US"/>
        </a:p>
      </dgm:t>
    </dgm:pt>
    <dgm:pt modelId="{C7AE09D8-10D2-44CF-B935-0F5A8B7116AF}">
      <dgm:prSet custT="1"/>
      <dgm:spPr/>
      <dgm:t>
        <a:bodyPr/>
        <a:lstStyle/>
        <a:p>
          <a:pPr algn="ctr"/>
          <a:r>
            <a:rPr lang="en-US" sz="2000" b="1" dirty="0">
              <a:latin typeface="Arial" panose="020B0604020202020204" pitchFamily="34" charset="0"/>
              <a:cs typeface="Arial" panose="020B0604020202020204" pitchFamily="34" charset="0"/>
            </a:rPr>
            <a:t>Advocacy</a:t>
          </a:r>
          <a:r>
            <a:rPr lang="en-US" sz="2000" dirty="0">
              <a:latin typeface="Arial" panose="020B0604020202020204" pitchFamily="34" charset="0"/>
              <a:cs typeface="Arial" panose="020B0604020202020204" pitchFamily="34" charset="0"/>
            </a:rPr>
            <a:t>: Let people rate the value of reviews</a:t>
          </a:r>
        </a:p>
      </dgm:t>
    </dgm:pt>
    <dgm:pt modelId="{381A2D40-A877-42E2-AF0E-BB0B3D3C7DE9}" type="parTrans" cxnId="{C51DA8D3-C611-4539-AFF4-7A5A5A73FCEA}">
      <dgm:prSet/>
      <dgm:spPr/>
      <dgm:t>
        <a:bodyPr/>
        <a:lstStyle/>
        <a:p>
          <a:pPr algn="ctr"/>
          <a:endParaRPr lang="en-US"/>
        </a:p>
      </dgm:t>
    </dgm:pt>
    <dgm:pt modelId="{226B2D5A-2EE1-474C-A944-05D20126DB7F}" type="sibTrans" cxnId="{C51DA8D3-C611-4539-AFF4-7A5A5A73FCEA}">
      <dgm:prSet/>
      <dgm:spPr/>
      <dgm:t>
        <a:bodyPr/>
        <a:lstStyle/>
        <a:p>
          <a:pPr algn="ctr"/>
          <a:endParaRPr lang="en-US"/>
        </a:p>
      </dgm:t>
    </dgm:pt>
    <dgm:pt modelId="{1CEFA517-555C-42D4-8973-71E60D326675}">
      <dgm:prSet custT="1"/>
      <dgm:spPr/>
      <dgm:t>
        <a:bodyPr/>
        <a:lstStyle/>
        <a:p>
          <a:pPr algn="ctr"/>
          <a:r>
            <a:rPr lang="en-US" sz="2000" b="1" dirty="0">
              <a:latin typeface="Arial" panose="020B0604020202020204" pitchFamily="34" charset="0"/>
              <a:cs typeface="Arial" panose="020B0604020202020204" pitchFamily="34" charset="0"/>
            </a:rPr>
            <a:t>Participatory</a:t>
          </a:r>
          <a:r>
            <a:rPr lang="en-US" sz="2000" dirty="0">
              <a:latin typeface="Arial" panose="020B0604020202020204" pitchFamily="34" charset="0"/>
              <a:cs typeface="Arial" panose="020B0604020202020204" pitchFamily="34" charset="0"/>
            </a:rPr>
            <a:t>: Encourage customers to review </a:t>
          </a:r>
        </a:p>
      </dgm:t>
    </dgm:pt>
    <dgm:pt modelId="{0528C44F-D734-476A-9F87-F354F392E5AC}" type="parTrans" cxnId="{59DFE038-FFE4-4C1E-82EF-1B1E07C0CFDF}">
      <dgm:prSet/>
      <dgm:spPr/>
      <dgm:t>
        <a:bodyPr/>
        <a:lstStyle/>
        <a:p>
          <a:pPr algn="ctr"/>
          <a:endParaRPr lang="en-US"/>
        </a:p>
      </dgm:t>
    </dgm:pt>
    <dgm:pt modelId="{F8E91387-D809-49C6-9383-44C7C24391DB}" type="sibTrans" cxnId="{59DFE038-FFE4-4C1E-82EF-1B1E07C0CFDF}">
      <dgm:prSet/>
      <dgm:spPr/>
      <dgm:t>
        <a:bodyPr/>
        <a:lstStyle/>
        <a:p>
          <a:pPr algn="ctr"/>
          <a:endParaRPr lang="en-US"/>
        </a:p>
      </dgm:t>
    </dgm:pt>
    <dgm:pt modelId="{249AA583-4E64-4676-A38F-765887C4E547}">
      <dgm:prSet custT="1"/>
      <dgm:spPr/>
      <dgm:t>
        <a:bodyPr/>
        <a:lstStyle/>
        <a:p>
          <a:pPr algn="ctr"/>
          <a:r>
            <a:rPr lang="en-US" sz="2000" b="1" dirty="0">
              <a:latin typeface="Arial" panose="020B0604020202020204" pitchFamily="34" charset="0"/>
              <a:cs typeface="Arial" panose="020B0604020202020204" pitchFamily="34" charset="0"/>
            </a:rPr>
            <a:t>Reciprocity</a:t>
          </a:r>
          <a:r>
            <a:rPr lang="en-US" sz="2000" dirty="0">
              <a:latin typeface="Arial" panose="020B0604020202020204" pitchFamily="34" charset="0"/>
              <a:cs typeface="Arial" panose="020B0604020202020204" pitchFamily="34" charset="0"/>
            </a:rPr>
            <a:t>: Express gratitude for value of reviews</a:t>
          </a:r>
        </a:p>
      </dgm:t>
    </dgm:pt>
    <dgm:pt modelId="{0708D15E-096D-4CC5-B9CF-32D1C4ABD9AC}" type="parTrans" cxnId="{03BC5554-41CB-4980-BE5F-436C2BEDBFA1}">
      <dgm:prSet/>
      <dgm:spPr/>
      <dgm:t>
        <a:bodyPr/>
        <a:lstStyle/>
        <a:p>
          <a:pPr algn="ctr"/>
          <a:endParaRPr lang="en-US"/>
        </a:p>
      </dgm:t>
    </dgm:pt>
    <dgm:pt modelId="{39362559-58C3-4870-95E4-A0E94A1FEB50}" type="sibTrans" cxnId="{03BC5554-41CB-4980-BE5F-436C2BEDBFA1}">
      <dgm:prSet/>
      <dgm:spPr/>
      <dgm:t>
        <a:bodyPr/>
        <a:lstStyle/>
        <a:p>
          <a:pPr algn="ctr"/>
          <a:endParaRPr lang="en-US"/>
        </a:p>
      </dgm:t>
    </dgm:pt>
    <dgm:pt modelId="{B55A80C3-A79F-4164-ABD6-81DAD46F9DBC}">
      <dgm:prSet custT="1"/>
      <dgm:spPr/>
      <dgm:t>
        <a:bodyPr/>
        <a:lstStyle/>
        <a:p>
          <a:pPr algn="ctr"/>
          <a:r>
            <a:rPr lang="en-US" sz="2000" b="1" dirty="0">
              <a:latin typeface="Arial" panose="020B0604020202020204" pitchFamily="34" charset="0"/>
              <a:cs typeface="Arial" panose="020B0604020202020204" pitchFamily="34" charset="0"/>
            </a:rPr>
            <a:t>Infectiousness: </a:t>
          </a:r>
          <a:r>
            <a:rPr lang="en-US" sz="2000" dirty="0">
              <a:latin typeface="Arial" panose="020B0604020202020204" pitchFamily="34" charset="0"/>
              <a:cs typeface="Arial" panose="020B0604020202020204" pitchFamily="34" charset="0"/>
            </a:rPr>
            <a:t>Make it easy to share reviews</a:t>
          </a:r>
        </a:p>
      </dgm:t>
    </dgm:pt>
    <dgm:pt modelId="{83C3C154-4F45-46EA-AFA8-EB688A7B5CAB}" type="parTrans" cxnId="{20ACA62C-AC10-4E53-A369-6805E363BF38}">
      <dgm:prSet/>
      <dgm:spPr/>
      <dgm:t>
        <a:bodyPr/>
        <a:lstStyle/>
        <a:p>
          <a:pPr algn="ctr"/>
          <a:endParaRPr lang="en-US"/>
        </a:p>
      </dgm:t>
    </dgm:pt>
    <dgm:pt modelId="{C2458950-F9B5-49B5-B123-18E7CDF3BF02}" type="sibTrans" cxnId="{20ACA62C-AC10-4E53-A369-6805E363BF38}">
      <dgm:prSet/>
      <dgm:spPr/>
      <dgm:t>
        <a:bodyPr/>
        <a:lstStyle/>
        <a:p>
          <a:pPr algn="ctr"/>
          <a:endParaRPr lang="en-US"/>
        </a:p>
      </dgm:t>
    </dgm:pt>
    <dgm:pt modelId="{29C6342A-D1EE-472D-929C-C9A5D6144558}" type="pres">
      <dgm:prSet presAssocID="{BD737085-6D19-4DD4-98F5-7A68FA632831}" presName="linear" presStyleCnt="0">
        <dgm:presLayoutVars>
          <dgm:animLvl val="lvl"/>
          <dgm:resizeHandles val="exact"/>
        </dgm:presLayoutVars>
      </dgm:prSet>
      <dgm:spPr/>
    </dgm:pt>
    <dgm:pt modelId="{63C4E109-246D-438E-A7E3-5169ED5487EC}" type="pres">
      <dgm:prSet presAssocID="{4751657C-0D8E-4D42-8F6F-060CFD583A89}" presName="parentText" presStyleLbl="node1" presStyleIdx="0" presStyleCnt="6">
        <dgm:presLayoutVars>
          <dgm:chMax val="0"/>
          <dgm:bulletEnabled val="1"/>
        </dgm:presLayoutVars>
      </dgm:prSet>
      <dgm:spPr/>
    </dgm:pt>
    <dgm:pt modelId="{66AEE355-31BA-42D3-81F0-3618DE1FD60E}" type="pres">
      <dgm:prSet presAssocID="{20188D93-A070-46AB-BE38-B3C5480FDCFE}" presName="spacer" presStyleCnt="0"/>
      <dgm:spPr/>
    </dgm:pt>
    <dgm:pt modelId="{AC51F20A-657D-45AE-86DD-C7F4EA7260A1}" type="pres">
      <dgm:prSet presAssocID="{E6A50E14-DE27-4731-832B-8AD3FF85A7C8}" presName="parentText" presStyleLbl="node1" presStyleIdx="1" presStyleCnt="6">
        <dgm:presLayoutVars>
          <dgm:chMax val="0"/>
          <dgm:bulletEnabled val="1"/>
        </dgm:presLayoutVars>
      </dgm:prSet>
      <dgm:spPr/>
    </dgm:pt>
    <dgm:pt modelId="{8E364CA2-925C-4092-8AB5-9615ADB272E1}" type="pres">
      <dgm:prSet presAssocID="{98E531AE-BD4A-4E38-83BF-855782ACCED0}" presName="spacer" presStyleCnt="0"/>
      <dgm:spPr/>
    </dgm:pt>
    <dgm:pt modelId="{5C40B37A-43E8-4FF5-AAFA-264DA6046AAB}" type="pres">
      <dgm:prSet presAssocID="{C7AE09D8-10D2-44CF-B935-0F5A8B7116AF}" presName="parentText" presStyleLbl="node1" presStyleIdx="2" presStyleCnt="6">
        <dgm:presLayoutVars>
          <dgm:chMax val="0"/>
          <dgm:bulletEnabled val="1"/>
        </dgm:presLayoutVars>
      </dgm:prSet>
      <dgm:spPr/>
    </dgm:pt>
    <dgm:pt modelId="{81D259B3-C090-4296-82DE-0D3535E7A803}" type="pres">
      <dgm:prSet presAssocID="{226B2D5A-2EE1-474C-A944-05D20126DB7F}" presName="spacer" presStyleCnt="0"/>
      <dgm:spPr/>
    </dgm:pt>
    <dgm:pt modelId="{78599E11-01F1-4E30-8D61-10CA070348F5}" type="pres">
      <dgm:prSet presAssocID="{1CEFA517-555C-42D4-8973-71E60D326675}" presName="parentText" presStyleLbl="node1" presStyleIdx="3" presStyleCnt="6" custScaleY="84929">
        <dgm:presLayoutVars>
          <dgm:chMax val="0"/>
          <dgm:bulletEnabled val="1"/>
        </dgm:presLayoutVars>
      </dgm:prSet>
      <dgm:spPr/>
    </dgm:pt>
    <dgm:pt modelId="{BDE9F167-3A52-4E29-AD3E-97170A7D0B9C}" type="pres">
      <dgm:prSet presAssocID="{F8E91387-D809-49C6-9383-44C7C24391DB}" presName="spacer" presStyleCnt="0"/>
      <dgm:spPr/>
    </dgm:pt>
    <dgm:pt modelId="{D508A003-37B9-4573-9B94-BAD987318DCB}" type="pres">
      <dgm:prSet presAssocID="{249AA583-4E64-4676-A38F-765887C4E547}" presName="parentText" presStyleLbl="node1" presStyleIdx="4" presStyleCnt="6">
        <dgm:presLayoutVars>
          <dgm:chMax val="0"/>
          <dgm:bulletEnabled val="1"/>
        </dgm:presLayoutVars>
      </dgm:prSet>
      <dgm:spPr/>
    </dgm:pt>
    <dgm:pt modelId="{47B0F940-47FB-41FE-84A4-83F00D4EC626}" type="pres">
      <dgm:prSet presAssocID="{39362559-58C3-4870-95E4-A0E94A1FEB50}" presName="spacer" presStyleCnt="0"/>
      <dgm:spPr/>
    </dgm:pt>
    <dgm:pt modelId="{05A6F294-1ABF-4B87-80E3-6CC0590DC866}" type="pres">
      <dgm:prSet presAssocID="{B55A80C3-A79F-4164-ABD6-81DAD46F9DBC}" presName="parentText" presStyleLbl="node1" presStyleIdx="5" presStyleCnt="6">
        <dgm:presLayoutVars>
          <dgm:chMax val="0"/>
          <dgm:bulletEnabled val="1"/>
        </dgm:presLayoutVars>
      </dgm:prSet>
      <dgm:spPr/>
    </dgm:pt>
  </dgm:ptLst>
  <dgm:cxnLst>
    <dgm:cxn modelId="{1334CB09-1CF6-43B4-A26F-7AA5099862B9}" type="presOf" srcId="{4751657C-0D8E-4D42-8F6F-060CFD583A89}" destId="{63C4E109-246D-438E-A7E3-5169ED5487EC}" srcOrd="0" destOrd="0" presId="urn:microsoft.com/office/officeart/2005/8/layout/vList2"/>
    <dgm:cxn modelId="{9B1B3F1E-8F29-42D1-AA04-86C72C3F37B8}" type="presOf" srcId="{1CEFA517-555C-42D4-8973-71E60D326675}" destId="{78599E11-01F1-4E30-8D61-10CA070348F5}" srcOrd="0" destOrd="0" presId="urn:microsoft.com/office/officeart/2005/8/layout/vList2"/>
    <dgm:cxn modelId="{CD179627-EB06-40A3-987A-C36B097AC252}" type="presOf" srcId="{E6A50E14-DE27-4731-832B-8AD3FF85A7C8}" destId="{AC51F20A-657D-45AE-86DD-C7F4EA7260A1}" srcOrd="0" destOrd="0" presId="urn:microsoft.com/office/officeart/2005/8/layout/vList2"/>
    <dgm:cxn modelId="{20ACA62C-AC10-4E53-A369-6805E363BF38}" srcId="{BD737085-6D19-4DD4-98F5-7A68FA632831}" destId="{B55A80C3-A79F-4164-ABD6-81DAD46F9DBC}" srcOrd="5" destOrd="0" parTransId="{83C3C154-4F45-46EA-AFA8-EB688A7B5CAB}" sibTransId="{C2458950-F9B5-49B5-B123-18E7CDF3BF02}"/>
    <dgm:cxn modelId="{59DFE038-FFE4-4C1E-82EF-1B1E07C0CFDF}" srcId="{BD737085-6D19-4DD4-98F5-7A68FA632831}" destId="{1CEFA517-555C-42D4-8973-71E60D326675}" srcOrd="3" destOrd="0" parTransId="{0528C44F-D734-476A-9F87-F354F392E5AC}" sibTransId="{F8E91387-D809-49C6-9383-44C7C24391DB}"/>
    <dgm:cxn modelId="{1719033C-C44E-4BFE-9E1C-9A3CB02F4296}" type="presOf" srcId="{B55A80C3-A79F-4164-ABD6-81DAD46F9DBC}" destId="{05A6F294-1ABF-4B87-80E3-6CC0590DC866}" srcOrd="0" destOrd="0" presId="urn:microsoft.com/office/officeart/2005/8/layout/vList2"/>
    <dgm:cxn modelId="{03BC5554-41CB-4980-BE5F-436C2BEDBFA1}" srcId="{BD737085-6D19-4DD4-98F5-7A68FA632831}" destId="{249AA583-4E64-4676-A38F-765887C4E547}" srcOrd="4" destOrd="0" parTransId="{0708D15E-096D-4CC5-B9CF-32D1C4ABD9AC}" sibTransId="{39362559-58C3-4870-95E4-A0E94A1FEB50}"/>
    <dgm:cxn modelId="{3B6E2159-F933-49BE-93C8-6B23DA1C3839}" type="presOf" srcId="{C7AE09D8-10D2-44CF-B935-0F5A8B7116AF}" destId="{5C40B37A-43E8-4FF5-AAFA-264DA6046AAB}" srcOrd="0" destOrd="0" presId="urn:microsoft.com/office/officeart/2005/8/layout/vList2"/>
    <dgm:cxn modelId="{A1CF6391-2954-4A8B-8B32-3963249D09FE}" srcId="{BD737085-6D19-4DD4-98F5-7A68FA632831}" destId="{4751657C-0D8E-4D42-8F6F-060CFD583A89}" srcOrd="0" destOrd="0" parTransId="{C92517F9-A0D3-428C-98B2-0ECD9F22C7C9}" sibTransId="{20188D93-A070-46AB-BE38-B3C5480FDCFE}"/>
    <dgm:cxn modelId="{C51DA8D3-C611-4539-AFF4-7A5A5A73FCEA}" srcId="{BD737085-6D19-4DD4-98F5-7A68FA632831}" destId="{C7AE09D8-10D2-44CF-B935-0F5A8B7116AF}" srcOrd="2" destOrd="0" parTransId="{381A2D40-A877-42E2-AF0E-BB0B3D3C7DE9}" sibTransId="{226B2D5A-2EE1-474C-A944-05D20126DB7F}"/>
    <dgm:cxn modelId="{4B95C2EE-FA1B-4510-9147-841EC51D8D00}" type="presOf" srcId="{249AA583-4E64-4676-A38F-765887C4E547}" destId="{D508A003-37B9-4573-9B94-BAD987318DCB}" srcOrd="0" destOrd="0" presId="urn:microsoft.com/office/officeart/2005/8/layout/vList2"/>
    <dgm:cxn modelId="{98AF90F6-7E8D-40E8-B474-EA04D0950B99}" type="presOf" srcId="{BD737085-6D19-4DD4-98F5-7A68FA632831}" destId="{29C6342A-D1EE-472D-929C-C9A5D6144558}" srcOrd="0" destOrd="0" presId="urn:microsoft.com/office/officeart/2005/8/layout/vList2"/>
    <dgm:cxn modelId="{61C45FF7-084C-48A1-A4F7-01E400595572}" srcId="{BD737085-6D19-4DD4-98F5-7A68FA632831}" destId="{E6A50E14-DE27-4731-832B-8AD3FF85A7C8}" srcOrd="1" destOrd="0" parTransId="{C0A31209-1FF3-4436-92B0-552C42C7DB07}" sibTransId="{98E531AE-BD4A-4E38-83BF-855782ACCED0}"/>
    <dgm:cxn modelId="{4CCBF40E-9A5E-45A7-A318-F60DC030016E}" type="presParOf" srcId="{29C6342A-D1EE-472D-929C-C9A5D6144558}" destId="{63C4E109-246D-438E-A7E3-5169ED5487EC}" srcOrd="0" destOrd="0" presId="urn:microsoft.com/office/officeart/2005/8/layout/vList2"/>
    <dgm:cxn modelId="{038D7F22-C2E1-4974-9DE7-40B1CDEBAABF}" type="presParOf" srcId="{29C6342A-D1EE-472D-929C-C9A5D6144558}" destId="{66AEE355-31BA-42D3-81F0-3618DE1FD60E}" srcOrd="1" destOrd="0" presId="urn:microsoft.com/office/officeart/2005/8/layout/vList2"/>
    <dgm:cxn modelId="{24823B94-2F5F-4EFD-B599-579FBFE62F54}" type="presParOf" srcId="{29C6342A-D1EE-472D-929C-C9A5D6144558}" destId="{AC51F20A-657D-45AE-86DD-C7F4EA7260A1}" srcOrd="2" destOrd="0" presId="urn:microsoft.com/office/officeart/2005/8/layout/vList2"/>
    <dgm:cxn modelId="{E3674482-CFCE-4D51-BE6E-96960895568C}" type="presParOf" srcId="{29C6342A-D1EE-472D-929C-C9A5D6144558}" destId="{8E364CA2-925C-4092-8AB5-9615ADB272E1}" srcOrd="3" destOrd="0" presId="urn:microsoft.com/office/officeart/2005/8/layout/vList2"/>
    <dgm:cxn modelId="{CAC08F38-AB74-4E9B-BCFB-68E4B97F4FBC}" type="presParOf" srcId="{29C6342A-D1EE-472D-929C-C9A5D6144558}" destId="{5C40B37A-43E8-4FF5-AAFA-264DA6046AAB}" srcOrd="4" destOrd="0" presId="urn:microsoft.com/office/officeart/2005/8/layout/vList2"/>
    <dgm:cxn modelId="{A1D557DE-D9C3-4801-8D6E-103F09C03CEA}" type="presParOf" srcId="{29C6342A-D1EE-472D-929C-C9A5D6144558}" destId="{81D259B3-C090-4296-82DE-0D3535E7A803}" srcOrd="5" destOrd="0" presId="urn:microsoft.com/office/officeart/2005/8/layout/vList2"/>
    <dgm:cxn modelId="{F6FA1A60-DD40-4DF4-8B8A-572E48DD8D4F}" type="presParOf" srcId="{29C6342A-D1EE-472D-929C-C9A5D6144558}" destId="{78599E11-01F1-4E30-8D61-10CA070348F5}" srcOrd="6" destOrd="0" presId="urn:microsoft.com/office/officeart/2005/8/layout/vList2"/>
    <dgm:cxn modelId="{BF9E0FF7-522B-458E-8248-B884CDA823EE}" type="presParOf" srcId="{29C6342A-D1EE-472D-929C-C9A5D6144558}" destId="{BDE9F167-3A52-4E29-AD3E-97170A7D0B9C}" srcOrd="7" destOrd="0" presId="urn:microsoft.com/office/officeart/2005/8/layout/vList2"/>
    <dgm:cxn modelId="{53DD185B-E719-415D-87A4-46ADC3FF57C9}" type="presParOf" srcId="{29C6342A-D1EE-472D-929C-C9A5D6144558}" destId="{D508A003-37B9-4573-9B94-BAD987318DCB}" srcOrd="8" destOrd="0" presId="urn:microsoft.com/office/officeart/2005/8/layout/vList2"/>
    <dgm:cxn modelId="{59E0266C-943C-4601-A6AF-2FDF739E9F1F}" type="presParOf" srcId="{29C6342A-D1EE-472D-929C-C9A5D6144558}" destId="{47B0F940-47FB-41FE-84A4-83F00D4EC626}" srcOrd="9" destOrd="0" presId="urn:microsoft.com/office/officeart/2005/8/layout/vList2"/>
    <dgm:cxn modelId="{535D03F0-44DC-476B-B168-342A3F924F48}" type="presParOf" srcId="{29C6342A-D1EE-472D-929C-C9A5D6144558}" destId="{05A6F294-1ABF-4B87-80E3-6CC0590DC86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F7347-D891-4FD5-AE66-65CEEBA76321}">
      <dsp:nvSpPr>
        <dsp:cNvPr id="0" name=""/>
        <dsp:cNvSpPr/>
      </dsp:nvSpPr>
      <dsp:spPr>
        <a:xfrm>
          <a:off x="510063" y="0"/>
          <a:ext cx="5780722" cy="280773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D48AB-5F64-47A5-B796-C893BD87EC3D}">
      <dsp:nvSpPr>
        <dsp:cNvPr id="0" name=""/>
        <dsp:cNvSpPr/>
      </dsp:nvSpPr>
      <dsp:spPr>
        <a:xfrm>
          <a:off x="2988" y="842319"/>
          <a:ext cx="1306706" cy="1123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Problem recognition</a:t>
          </a:r>
        </a:p>
      </dsp:txBody>
      <dsp:txXfrm>
        <a:off x="57813" y="897144"/>
        <a:ext cx="1197056" cy="1013442"/>
      </dsp:txXfrm>
    </dsp:sp>
    <dsp:sp modelId="{AF693998-967F-4FB7-BFA2-7AB6DA082A44}">
      <dsp:nvSpPr>
        <dsp:cNvPr id="0" name=""/>
        <dsp:cNvSpPr/>
      </dsp:nvSpPr>
      <dsp:spPr>
        <a:xfrm>
          <a:off x="1375030" y="842319"/>
          <a:ext cx="1306706" cy="1123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Information search</a:t>
          </a:r>
        </a:p>
      </dsp:txBody>
      <dsp:txXfrm>
        <a:off x="1429855" y="897144"/>
        <a:ext cx="1197056" cy="1013442"/>
      </dsp:txXfrm>
    </dsp:sp>
    <dsp:sp modelId="{DBF93727-EF60-4BFD-91AC-851004EEC188}">
      <dsp:nvSpPr>
        <dsp:cNvPr id="0" name=""/>
        <dsp:cNvSpPr/>
      </dsp:nvSpPr>
      <dsp:spPr>
        <a:xfrm>
          <a:off x="2747071" y="842319"/>
          <a:ext cx="1306706" cy="1123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Alternative evaluation</a:t>
          </a:r>
        </a:p>
      </dsp:txBody>
      <dsp:txXfrm>
        <a:off x="2801896" y="897144"/>
        <a:ext cx="1197056" cy="1013442"/>
      </dsp:txXfrm>
    </dsp:sp>
    <dsp:sp modelId="{754494FD-473E-4A66-8A96-A882920972DC}">
      <dsp:nvSpPr>
        <dsp:cNvPr id="0" name=""/>
        <dsp:cNvSpPr/>
      </dsp:nvSpPr>
      <dsp:spPr>
        <a:xfrm>
          <a:off x="4119113" y="842319"/>
          <a:ext cx="1306706" cy="1123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Purchase</a:t>
          </a:r>
        </a:p>
      </dsp:txBody>
      <dsp:txXfrm>
        <a:off x="4173938" y="897144"/>
        <a:ext cx="1197056" cy="1013442"/>
      </dsp:txXfrm>
    </dsp:sp>
    <dsp:sp modelId="{E1F92E72-4078-4226-93FD-13510F3ED94A}">
      <dsp:nvSpPr>
        <dsp:cNvPr id="0" name=""/>
        <dsp:cNvSpPr/>
      </dsp:nvSpPr>
      <dsp:spPr>
        <a:xfrm>
          <a:off x="5491155" y="842319"/>
          <a:ext cx="1306706" cy="1123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Post-purchase evaluation</a:t>
          </a:r>
        </a:p>
      </dsp:txBody>
      <dsp:txXfrm>
        <a:off x="5545980" y="897144"/>
        <a:ext cx="1197056" cy="1013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4E109-246D-438E-A7E3-5169ED5487EC}">
      <dsp:nvSpPr>
        <dsp:cNvPr id="0" name=""/>
        <dsp:cNvSpPr/>
      </dsp:nvSpPr>
      <dsp:spPr>
        <a:xfrm>
          <a:off x="0" y="2311"/>
          <a:ext cx="5067300" cy="719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Authenticity: </a:t>
          </a:r>
          <a:r>
            <a:rPr lang="en-US" sz="2000" b="0" kern="1200" dirty="0">
              <a:latin typeface="Arial" panose="020B0604020202020204" pitchFamily="34" charset="0"/>
              <a:cs typeface="Arial" panose="020B0604020202020204" pitchFamily="34" charset="0"/>
            </a:rPr>
            <a:t>A</a:t>
          </a:r>
          <a:r>
            <a:rPr lang="en-US" sz="2000" kern="1200" dirty="0">
              <a:latin typeface="Arial" panose="020B0604020202020204" pitchFamily="34" charset="0"/>
              <a:cs typeface="Arial" panose="020B0604020202020204" pitchFamily="34" charset="0"/>
            </a:rPr>
            <a:t>ccept comments, even if negative</a:t>
          </a:r>
        </a:p>
      </dsp:txBody>
      <dsp:txXfrm>
        <a:off x="35099" y="37410"/>
        <a:ext cx="4997102" cy="648802"/>
      </dsp:txXfrm>
    </dsp:sp>
    <dsp:sp modelId="{AC51F20A-657D-45AE-86DD-C7F4EA7260A1}">
      <dsp:nvSpPr>
        <dsp:cNvPr id="0" name=""/>
        <dsp:cNvSpPr/>
      </dsp:nvSpPr>
      <dsp:spPr>
        <a:xfrm>
          <a:off x="0" y="732699"/>
          <a:ext cx="5067300" cy="719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Transparency: </a:t>
          </a:r>
          <a:r>
            <a:rPr lang="en-US" sz="2000" b="0" kern="1200" dirty="0">
              <a:latin typeface="Arial" panose="020B0604020202020204" pitchFamily="34" charset="0"/>
              <a:cs typeface="Arial" panose="020B0604020202020204" pitchFamily="34" charset="0"/>
            </a:rPr>
            <a:t>Disclose invited/incentivized</a:t>
          </a:r>
          <a:r>
            <a:rPr lang="en-US" sz="2000" kern="1200" dirty="0">
              <a:latin typeface="Arial" panose="020B0604020202020204" pitchFamily="34" charset="0"/>
              <a:cs typeface="Arial" panose="020B0604020202020204" pitchFamily="34" charset="0"/>
            </a:rPr>
            <a:t> opinions</a:t>
          </a:r>
        </a:p>
      </dsp:txBody>
      <dsp:txXfrm>
        <a:off x="35099" y="767798"/>
        <a:ext cx="4997102" cy="648802"/>
      </dsp:txXfrm>
    </dsp:sp>
    <dsp:sp modelId="{5C40B37A-43E8-4FF5-AAFA-264DA6046AAB}">
      <dsp:nvSpPr>
        <dsp:cNvPr id="0" name=""/>
        <dsp:cNvSpPr/>
      </dsp:nvSpPr>
      <dsp:spPr>
        <a:xfrm>
          <a:off x="0" y="1463086"/>
          <a:ext cx="5067300" cy="719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Advocacy</a:t>
          </a:r>
          <a:r>
            <a:rPr lang="en-US" sz="2000" kern="1200" dirty="0">
              <a:latin typeface="Arial" panose="020B0604020202020204" pitchFamily="34" charset="0"/>
              <a:cs typeface="Arial" panose="020B0604020202020204" pitchFamily="34" charset="0"/>
            </a:rPr>
            <a:t>: Let people rate the value of reviews</a:t>
          </a:r>
        </a:p>
      </dsp:txBody>
      <dsp:txXfrm>
        <a:off x="35099" y="1498185"/>
        <a:ext cx="4997102" cy="648802"/>
      </dsp:txXfrm>
    </dsp:sp>
    <dsp:sp modelId="{78599E11-01F1-4E30-8D61-10CA070348F5}">
      <dsp:nvSpPr>
        <dsp:cNvPr id="0" name=""/>
        <dsp:cNvSpPr/>
      </dsp:nvSpPr>
      <dsp:spPr>
        <a:xfrm>
          <a:off x="0" y="2193473"/>
          <a:ext cx="5067300" cy="610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Participatory</a:t>
          </a:r>
          <a:r>
            <a:rPr lang="en-US" sz="2000" kern="1200" dirty="0">
              <a:latin typeface="Arial" panose="020B0604020202020204" pitchFamily="34" charset="0"/>
              <a:cs typeface="Arial" panose="020B0604020202020204" pitchFamily="34" charset="0"/>
            </a:rPr>
            <a:t>: Encourage customers to review </a:t>
          </a:r>
        </a:p>
      </dsp:txBody>
      <dsp:txXfrm>
        <a:off x="29809" y="2223282"/>
        <a:ext cx="5007682" cy="551021"/>
      </dsp:txXfrm>
    </dsp:sp>
    <dsp:sp modelId="{D508A003-37B9-4573-9B94-BAD987318DCB}">
      <dsp:nvSpPr>
        <dsp:cNvPr id="0" name=""/>
        <dsp:cNvSpPr/>
      </dsp:nvSpPr>
      <dsp:spPr>
        <a:xfrm>
          <a:off x="0" y="2815500"/>
          <a:ext cx="5067300" cy="719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Reciprocity</a:t>
          </a:r>
          <a:r>
            <a:rPr lang="en-US" sz="2000" kern="1200" dirty="0">
              <a:latin typeface="Arial" panose="020B0604020202020204" pitchFamily="34" charset="0"/>
              <a:cs typeface="Arial" panose="020B0604020202020204" pitchFamily="34" charset="0"/>
            </a:rPr>
            <a:t>: Express gratitude for value of reviews</a:t>
          </a:r>
        </a:p>
      </dsp:txBody>
      <dsp:txXfrm>
        <a:off x="35099" y="2850599"/>
        <a:ext cx="4997102" cy="648802"/>
      </dsp:txXfrm>
    </dsp:sp>
    <dsp:sp modelId="{05A6F294-1ABF-4B87-80E3-6CC0590DC866}">
      <dsp:nvSpPr>
        <dsp:cNvPr id="0" name=""/>
        <dsp:cNvSpPr/>
      </dsp:nvSpPr>
      <dsp:spPr>
        <a:xfrm>
          <a:off x="0" y="3545888"/>
          <a:ext cx="5067300" cy="719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Infectiousness: </a:t>
          </a:r>
          <a:r>
            <a:rPr lang="en-US" sz="2000" kern="1200" dirty="0">
              <a:latin typeface="Arial" panose="020B0604020202020204" pitchFamily="34" charset="0"/>
              <a:cs typeface="Arial" panose="020B0604020202020204" pitchFamily="34" charset="0"/>
            </a:rPr>
            <a:t>Make it easy to share reviews</a:t>
          </a:r>
        </a:p>
      </dsp:txBody>
      <dsp:txXfrm>
        <a:off x="35099" y="3580987"/>
        <a:ext cx="4997102" cy="64880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60161-5589-44FC-AEDF-61819F1A3642}" type="datetimeFigureOut">
              <a:rPr lang="en-US" smtClean="0"/>
              <a:t>10/4/2020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6E1428-3662-4EB3-BF92-BCC833EF35E5}" type="slidenum">
              <a:rPr lang="en-US" smtClean="0"/>
              <a:t>‹#›</a:t>
            </a:fld>
            <a:endParaRPr lang="en-US"/>
          </a:p>
        </p:txBody>
      </p:sp>
    </p:spTree>
    <p:extLst>
      <p:ext uri="{BB962C8B-B14F-4D97-AF65-F5344CB8AC3E}">
        <p14:creationId xmlns:p14="http://schemas.microsoft.com/office/powerpoint/2010/main" val="3934034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3E30C3B-5D1F-4D20-B348-06F993AC6E72}" type="slidenum">
              <a:rPr lang="en-US" smtClean="0"/>
              <a:pPr/>
              <a:t>2</a:t>
            </a:fld>
            <a:endParaRPr lang="en-US" dirty="0"/>
          </a:p>
        </p:txBody>
      </p:sp>
    </p:spTree>
    <p:extLst>
      <p:ext uri="{BB962C8B-B14F-4D97-AF65-F5344CB8AC3E}">
        <p14:creationId xmlns:p14="http://schemas.microsoft.com/office/powerpoint/2010/main" val="3846863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4</a:t>
            </a:fld>
            <a:endParaRPr lang="en-US"/>
          </a:p>
        </p:txBody>
      </p:sp>
    </p:spTree>
    <p:extLst>
      <p:ext uri="{BB962C8B-B14F-4D97-AF65-F5344CB8AC3E}">
        <p14:creationId xmlns:p14="http://schemas.microsoft.com/office/powerpoint/2010/main" val="2517110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5</a:t>
            </a:fld>
            <a:endParaRPr lang="en-US"/>
          </a:p>
        </p:txBody>
      </p:sp>
    </p:spTree>
    <p:extLst>
      <p:ext uri="{BB962C8B-B14F-4D97-AF65-F5344CB8AC3E}">
        <p14:creationId xmlns:p14="http://schemas.microsoft.com/office/powerpoint/2010/main" val="1796456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6</a:t>
            </a:fld>
            <a:endParaRPr lang="en-US"/>
          </a:p>
        </p:txBody>
      </p:sp>
    </p:spTree>
    <p:extLst>
      <p:ext uri="{BB962C8B-B14F-4D97-AF65-F5344CB8AC3E}">
        <p14:creationId xmlns:p14="http://schemas.microsoft.com/office/powerpoint/2010/main" val="613345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7</a:t>
            </a:fld>
            <a:endParaRPr lang="en-US"/>
          </a:p>
        </p:txBody>
      </p:sp>
    </p:spTree>
    <p:extLst>
      <p:ext uri="{BB962C8B-B14F-4D97-AF65-F5344CB8AC3E}">
        <p14:creationId xmlns:p14="http://schemas.microsoft.com/office/powerpoint/2010/main" val="3163400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8</a:t>
            </a:fld>
            <a:endParaRPr lang="en-US"/>
          </a:p>
        </p:txBody>
      </p:sp>
    </p:spTree>
    <p:extLst>
      <p:ext uri="{BB962C8B-B14F-4D97-AF65-F5344CB8AC3E}">
        <p14:creationId xmlns:p14="http://schemas.microsoft.com/office/powerpoint/2010/main" val="1014368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9</a:t>
            </a:fld>
            <a:endParaRPr lang="en-US"/>
          </a:p>
        </p:txBody>
      </p:sp>
    </p:spTree>
    <p:extLst>
      <p:ext uri="{BB962C8B-B14F-4D97-AF65-F5344CB8AC3E}">
        <p14:creationId xmlns:p14="http://schemas.microsoft.com/office/powerpoint/2010/main" val="925706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10</a:t>
            </a:fld>
            <a:endParaRPr lang="en-US"/>
          </a:p>
        </p:txBody>
      </p:sp>
    </p:spTree>
    <p:extLst>
      <p:ext uri="{BB962C8B-B14F-4D97-AF65-F5344CB8AC3E}">
        <p14:creationId xmlns:p14="http://schemas.microsoft.com/office/powerpoint/2010/main" val="4291788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11</a:t>
            </a:fld>
            <a:endParaRPr lang="en-US"/>
          </a:p>
        </p:txBody>
      </p:sp>
    </p:spTree>
    <p:extLst>
      <p:ext uri="{BB962C8B-B14F-4D97-AF65-F5344CB8AC3E}">
        <p14:creationId xmlns:p14="http://schemas.microsoft.com/office/powerpoint/2010/main" val="2198450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12</a:t>
            </a:fld>
            <a:endParaRPr lang="en-US"/>
          </a:p>
        </p:txBody>
      </p:sp>
    </p:spTree>
    <p:extLst>
      <p:ext uri="{BB962C8B-B14F-4D97-AF65-F5344CB8AC3E}">
        <p14:creationId xmlns:p14="http://schemas.microsoft.com/office/powerpoint/2010/main" val="18018767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13</a:t>
            </a:fld>
            <a:endParaRPr lang="en-US"/>
          </a:p>
        </p:txBody>
      </p:sp>
    </p:spTree>
    <p:extLst>
      <p:ext uri="{BB962C8B-B14F-4D97-AF65-F5344CB8AC3E}">
        <p14:creationId xmlns:p14="http://schemas.microsoft.com/office/powerpoint/2010/main" val="31985744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3E30C3B-5D1F-4D20-B348-06F993AC6E72}" type="slidenum">
              <a:rPr lang="en-US" smtClean="0"/>
              <a:pPr/>
              <a:t>14</a:t>
            </a:fld>
            <a:endParaRPr lang="en-US" dirty="0"/>
          </a:p>
        </p:txBody>
      </p:sp>
    </p:spTree>
    <p:extLst>
      <p:ext uri="{BB962C8B-B14F-4D97-AF65-F5344CB8AC3E}">
        <p14:creationId xmlns:p14="http://schemas.microsoft.com/office/powerpoint/2010/main" val="2160476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t>10/4/2020</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Tree>
    <p:extLst>
      <p:ext uri="{BB962C8B-B14F-4D97-AF65-F5344CB8AC3E}">
        <p14:creationId xmlns:p14="http://schemas.microsoft.com/office/powerpoint/2010/main" val="2372262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t>10/4/2020</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r>
              <a:rPr lang="en-US"/>
              <a:t>9-</a:t>
            </a:r>
            <a:fld id="{B4486020-16CF-45AC-902B-BF46D291E33D}" type="slidenum">
              <a:rPr lang="en-US" smtClean="0"/>
              <a:pPr/>
              <a:t>‹#›</a:t>
            </a:fld>
            <a:endParaRPr lang="en-US" dirty="0"/>
          </a:p>
        </p:txBody>
      </p:sp>
    </p:spTree>
    <p:extLst>
      <p:ext uri="{BB962C8B-B14F-4D97-AF65-F5344CB8AC3E}">
        <p14:creationId xmlns:p14="http://schemas.microsoft.com/office/powerpoint/2010/main" val="1781113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A3D30475-CAC1-4A74-9E4C-111C23400E3F}" type="datetimeFigureOut">
              <a:rPr lang="en-US" smtClean="0"/>
              <a:t>10/4/2020</a:t>
            </a:fld>
            <a:endParaRPr lang="en-US"/>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3489636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t>10/4/2020</a:t>
            </a:fld>
            <a:endParaRPr lang="en-US" dirty="0"/>
          </a:p>
        </p:txBody>
      </p:sp>
      <p:sp>
        <p:nvSpPr>
          <p:cNvPr id="6" name="Footer Placeholder 5"/>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6457950" y="6356351"/>
            <a:ext cx="2057400" cy="365125"/>
          </a:xfrm>
          <a:prstGeom prst="rect">
            <a:avLst/>
          </a:prstGeom>
        </p:spPr>
        <p:txBody>
          <a:bodyPr/>
          <a:lstStyle/>
          <a:p>
            <a:r>
              <a:rPr lang="en-US"/>
              <a:t>9-</a:t>
            </a:r>
            <a:fld id="{B4486020-16CF-45AC-902B-BF46D291E33D}" type="slidenum">
              <a:rPr lang="en-US" smtClean="0"/>
              <a:pPr/>
              <a:t>‹#›</a:t>
            </a:fld>
            <a:endParaRPr lang="en-US" dirty="0"/>
          </a:p>
        </p:txBody>
      </p:sp>
    </p:spTree>
    <p:extLst>
      <p:ext uri="{BB962C8B-B14F-4D97-AF65-F5344CB8AC3E}">
        <p14:creationId xmlns:p14="http://schemas.microsoft.com/office/powerpoint/2010/main" val="4030441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628650" y="6356351"/>
            <a:ext cx="2057400" cy="365125"/>
          </a:xfrm>
          <a:prstGeom prst="rect">
            <a:avLst/>
          </a:prstGeom>
        </p:spPr>
        <p:txBody>
          <a:bodyPr/>
          <a:lstStyle/>
          <a:p>
            <a:fld id="{A3D30475-CAC1-4A74-9E4C-111C23400E3F}" type="datetimeFigureOut">
              <a:rPr lang="en-US" smtClean="0"/>
              <a:t>10/4/2020</a:t>
            </a:fld>
            <a:endParaRPr lang="en-US"/>
          </a:p>
        </p:txBody>
      </p:sp>
      <p:sp>
        <p:nvSpPr>
          <p:cNvPr id="8" name="Footer Placeholder 7"/>
          <p:cNvSpPr>
            <a:spLocks noGrp="1"/>
          </p:cNvSpPr>
          <p:nvPr>
            <p:ph type="ftr" sz="quarter" idx="11"/>
          </p:nvPr>
        </p:nvSpPr>
        <p:spPr>
          <a:xfrm>
            <a:off x="3028950" y="6356351"/>
            <a:ext cx="30861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457950" y="6356351"/>
            <a:ext cx="2057400" cy="365125"/>
          </a:xfrm>
          <a:prstGeom prst="rect">
            <a:avLst/>
          </a:prstGeom>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496689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t>10/4/2020</a:t>
            </a:fld>
            <a:endParaRPr lang="en-US" dirty="0"/>
          </a:p>
        </p:txBody>
      </p:sp>
      <p:sp>
        <p:nvSpPr>
          <p:cNvPr id="4" name="Footer Placeholder 3"/>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5" name="Slide Number Placeholder 4"/>
          <p:cNvSpPr>
            <a:spLocks noGrp="1"/>
          </p:cNvSpPr>
          <p:nvPr>
            <p:ph type="sldNum" sz="quarter" idx="12"/>
          </p:nvPr>
        </p:nvSpPr>
        <p:spPr>
          <a:xfrm>
            <a:off x="6457950" y="6356351"/>
            <a:ext cx="2057400" cy="365125"/>
          </a:xfrm>
          <a:prstGeom prst="rect">
            <a:avLst/>
          </a:prstGeom>
        </p:spPr>
        <p:txBody>
          <a:bodyPr/>
          <a:lstStyle/>
          <a:p>
            <a:r>
              <a:rPr lang="en-US"/>
              <a:t>9-</a:t>
            </a:r>
            <a:fld id="{B4486020-16CF-45AC-902B-BF46D291E33D}" type="slidenum">
              <a:rPr lang="en-US" smtClean="0"/>
              <a:pPr/>
              <a:t>‹#›</a:t>
            </a:fld>
            <a:endParaRPr lang="en-US" dirty="0"/>
          </a:p>
        </p:txBody>
      </p:sp>
    </p:spTree>
    <p:extLst>
      <p:ext uri="{BB962C8B-B14F-4D97-AF65-F5344CB8AC3E}">
        <p14:creationId xmlns:p14="http://schemas.microsoft.com/office/powerpoint/2010/main" val="3765585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t>10/4/2020</a:t>
            </a:fld>
            <a:endParaRPr lang="en-US" dirty="0"/>
          </a:p>
        </p:txBody>
      </p:sp>
      <p:sp>
        <p:nvSpPr>
          <p:cNvPr id="3" name="Footer Placeholder 2"/>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4" name="Slide Number Placeholder 3"/>
          <p:cNvSpPr>
            <a:spLocks noGrp="1"/>
          </p:cNvSpPr>
          <p:nvPr>
            <p:ph type="sldNum" sz="quarter" idx="12"/>
          </p:nvPr>
        </p:nvSpPr>
        <p:spPr>
          <a:xfrm>
            <a:off x="6457950" y="6356351"/>
            <a:ext cx="2057400" cy="365125"/>
          </a:xfrm>
          <a:prstGeom prst="rect">
            <a:avLst/>
          </a:prstGeom>
        </p:spPr>
        <p:txBody>
          <a:bodyPr/>
          <a:lstStyle/>
          <a:p>
            <a:r>
              <a:rPr lang="en-US"/>
              <a:t>9-</a:t>
            </a:r>
            <a:fld id="{B4486020-16CF-45AC-902B-BF46D291E33D}" type="slidenum">
              <a:rPr lang="en-US" smtClean="0"/>
              <a:pPr/>
              <a:t>‹#›</a:t>
            </a:fld>
            <a:endParaRPr lang="en-US" dirty="0"/>
          </a:p>
        </p:txBody>
      </p:sp>
    </p:spTree>
    <p:extLst>
      <p:ext uri="{BB962C8B-B14F-4D97-AF65-F5344CB8AC3E}">
        <p14:creationId xmlns:p14="http://schemas.microsoft.com/office/powerpoint/2010/main" val="1604296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t>10/4/2020</a:t>
            </a:fld>
            <a:endParaRPr lang="en-US" dirty="0"/>
          </a:p>
        </p:txBody>
      </p:sp>
      <p:sp>
        <p:nvSpPr>
          <p:cNvPr id="6" name="Footer Placeholder 5"/>
          <p:cNvSpPr>
            <a:spLocks noGrp="1"/>
          </p:cNvSpPr>
          <p:nvPr>
            <p:ph type="ftr" sz="quarter" idx="11"/>
          </p:nvPr>
        </p:nvSpPr>
        <p:spPr>
          <a:xfrm>
            <a:off x="3028950" y="6356351"/>
            <a:ext cx="30861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457950" y="6356351"/>
            <a:ext cx="2057400" cy="365125"/>
          </a:xfrm>
          <a:prstGeom prst="rect">
            <a:avLst/>
          </a:prstGeom>
        </p:spPr>
        <p:txBody>
          <a:bodyPr/>
          <a:lstStyle/>
          <a:p>
            <a:r>
              <a:rPr lang="en-US"/>
              <a:t>2-</a:t>
            </a:r>
            <a:fld id="{B4486020-16CF-45AC-902B-BF46D291E33D}" type="slidenum">
              <a:rPr lang="en-US" smtClean="0"/>
              <a:pPr/>
              <a:t>‹#›</a:t>
            </a:fld>
            <a:endParaRPr lang="en-US" dirty="0"/>
          </a:p>
        </p:txBody>
      </p:sp>
    </p:spTree>
    <p:extLst>
      <p:ext uri="{BB962C8B-B14F-4D97-AF65-F5344CB8AC3E}">
        <p14:creationId xmlns:p14="http://schemas.microsoft.com/office/powerpoint/2010/main" val="331975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628650" y="6356351"/>
            <a:ext cx="2057400" cy="365125"/>
          </a:xfrm>
          <a:prstGeom prst="rect">
            <a:avLst/>
          </a:prstGeom>
        </p:spPr>
        <p:txBody>
          <a:bodyPr/>
          <a:lstStyle/>
          <a:p>
            <a:fld id="{A3D30475-CAC1-4A74-9E4C-111C23400E3F}" type="datetimeFigureOut">
              <a:rPr lang="en-US" smtClean="0"/>
              <a:t>10/4/2020</a:t>
            </a:fld>
            <a:endParaRPr lang="en-US"/>
          </a:p>
        </p:txBody>
      </p:sp>
      <p:sp>
        <p:nvSpPr>
          <p:cNvPr id="6" name="Footer Placeholder 5"/>
          <p:cNvSpPr>
            <a:spLocks noGrp="1"/>
          </p:cNvSpPr>
          <p:nvPr>
            <p:ph type="ftr" sz="quarter" idx="11"/>
          </p:nvPr>
        </p:nvSpPr>
        <p:spPr>
          <a:xfrm>
            <a:off x="3028950" y="6356351"/>
            <a:ext cx="30861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457950" y="6356351"/>
            <a:ext cx="2057400" cy="365125"/>
          </a:xfrm>
          <a:prstGeom prst="rect">
            <a:avLst/>
          </a:prstGeom>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2134505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A3D30475-CAC1-4A74-9E4C-111C23400E3F}" type="datetimeFigureOut">
              <a:rPr lang="en-US" smtClean="0"/>
              <a:t>10/4/2020</a:t>
            </a:fld>
            <a:endParaRPr lang="en-US"/>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1568902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A3D30475-CAC1-4A74-9E4C-111C23400E3F}" type="datetimeFigureOut">
              <a:rPr lang="en-US" smtClean="0"/>
              <a:t>10/4/2020</a:t>
            </a:fld>
            <a:endParaRPr lang="en-US"/>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4138030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088067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169D0-9D73-42B4-A637-C39CFDD8939A}"/>
              </a:ext>
            </a:extLst>
          </p:cNvPr>
          <p:cNvSpPr>
            <a:spLocks noGrp="1"/>
          </p:cNvSpPr>
          <p:nvPr>
            <p:ph type="ctrTitle"/>
          </p:nvPr>
        </p:nvSpPr>
        <p:spPr>
          <a:xfrm>
            <a:off x="2593938" y="3364276"/>
            <a:ext cx="3820297" cy="692622"/>
          </a:xfrm>
        </p:spPr>
        <p:txBody>
          <a:bodyPr>
            <a:normAutofit fontScale="90000"/>
          </a:bodyPr>
          <a:lstStyle/>
          <a:p>
            <a:r>
              <a:rPr lang="en-US" sz="3600" b="1" dirty="0"/>
              <a:t>Social Commerce</a:t>
            </a:r>
          </a:p>
        </p:txBody>
      </p:sp>
      <p:sp>
        <p:nvSpPr>
          <p:cNvPr id="3" name="Subtitle 2">
            <a:extLst>
              <a:ext uri="{FF2B5EF4-FFF2-40B4-BE49-F238E27FC236}">
                <a16:creationId xmlns:a16="http://schemas.microsoft.com/office/drawing/2014/main" id="{33966705-4ABD-4F0C-8700-C5354953698A}"/>
              </a:ext>
            </a:extLst>
          </p:cNvPr>
          <p:cNvSpPr>
            <a:spLocks noGrp="1"/>
          </p:cNvSpPr>
          <p:nvPr>
            <p:ph type="subTitle" idx="1"/>
          </p:nvPr>
        </p:nvSpPr>
        <p:spPr>
          <a:xfrm>
            <a:off x="3125278" y="2214191"/>
            <a:ext cx="2300416" cy="632211"/>
          </a:xfrm>
        </p:spPr>
        <p:txBody>
          <a:bodyPr>
            <a:normAutofit fontScale="70000" lnSpcReduction="20000"/>
          </a:bodyPr>
          <a:lstStyle/>
          <a:p>
            <a:r>
              <a:rPr lang="en-US" sz="3600" b="1" dirty="0"/>
              <a:t>Week six part two</a:t>
            </a:r>
          </a:p>
        </p:txBody>
      </p:sp>
    </p:spTree>
    <p:extLst>
      <p:ext uri="{BB962C8B-B14F-4D97-AF65-F5344CB8AC3E}">
        <p14:creationId xmlns:p14="http://schemas.microsoft.com/office/powerpoint/2010/main" val="280548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694758"/>
            <a:ext cx="7886700" cy="899660"/>
          </a:xfrm>
        </p:spPr>
        <p:txBody>
          <a:bodyPr/>
          <a:lstStyle/>
          <a:p>
            <a:r>
              <a:rPr lang="en-US" dirty="0"/>
              <a:t>Learning objectives</a:t>
            </a:r>
          </a:p>
        </p:txBody>
      </p:sp>
      <p:sp>
        <p:nvSpPr>
          <p:cNvPr id="3" name="Content Placeholder 2"/>
          <p:cNvSpPr>
            <a:spLocks noGrp="1"/>
          </p:cNvSpPr>
          <p:nvPr>
            <p:ph idx="1"/>
          </p:nvPr>
        </p:nvSpPr>
        <p:spPr>
          <a:xfrm>
            <a:off x="696595" y="1774825"/>
            <a:ext cx="7886700" cy="4351338"/>
          </a:xfrm>
        </p:spPr>
        <p:txBody>
          <a:bodyPr>
            <a:normAutofit/>
          </a:bodyPr>
          <a:lstStyle/>
          <a:p>
            <a:r>
              <a:rPr lang="en-US" dirty="0"/>
              <a:t>What is the relationship between social commerce and e-commerce? </a:t>
            </a:r>
          </a:p>
          <a:p>
            <a:r>
              <a:rPr lang="en-US" dirty="0"/>
              <a:t>How are mobile devices and software applications influencing the development of social commerce?</a:t>
            </a:r>
          </a:p>
          <a:p>
            <a:r>
              <a:rPr lang="en-US" dirty="0"/>
              <a:t>How do ratings and reviews provide value for consumers and marketers?</a:t>
            </a:r>
          </a:p>
          <a:p>
            <a:r>
              <a:rPr lang="en-US" dirty="0"/>
              <a:t>What are the psychological factors that influence social shopping?</a:t>
            </a:r>
          </a:p>
          <a:p>
            <a:endParaRPr lang="en-US" dirty="0"/>
          </a:p>
        </p:txBody>
      </p:sp>
    </p:spTree>
    <p:extLst>
      <p:ext uri="{BB962C8B-B14F-4D97-AF65-F5344CB8AC3E}">
        <p14:creationId xmlns:p14="http://schemas.microsoft.com/office/powerpoint/2010/main" val="3013056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A17B-208A-4B36-9B1B-F649B146FE77}"/>
              </a:ext>
            </a:extLst>
          </p:cNvPr>
          <p:cNvSpPr>
            <a:spLocks noGrp="1"/>
          </p:cNvSpPr>
          <p:nvPr>
            <p:ph type="title"/>
          </p:nvPr>
        </p:nvSpPr>
        <p:spPr>
          <a:xfrm>
            <a:off x="696595" y="698955"/>
            <a:ext cx="7886700" cy="1195160"/>
          </a:xfrm>
        </p:spPr>
        <p:txBody>
          <a:bodyPr/>
          <a:lstStyle/>
          <a:p>
            <a:r>
              <a:rPr lang="en-US" dirty="0"/>
              <a:t>Figure 9.1 The zone of social commerce</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71291" y="2342532"/>
            <a:ext cx="6537307" cy="3530369"/>
          </a:xfrm>
          <a:prstGeom prst="rect">
            <a:avLst/>
          </a:prstGeom>
        </p:spPr>
      </p:pic>
    </p:spTree>
    <p:extLst>
      <p:ext uri="{BB962C8B-B14F-4D97-AF65-F5344CB8AC3E}">
        <p14:creationId xmlns:p14="http://schemas.microsoft.com/office/powerpoint/2010/main" val="3443400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37518-1326-4CCB-A71B-C57E7C0E088D}"/>
              </a:ext>
            </a:extLst>
          </p:cNvPr>
          <p:cNvSpPr>
            <a:spLocks noGrp="1"/>
          </p:cNvSpPr>
          <p:nvPr>
            <p:ph type="title"/>
          </p:nvPr>
        </p:nvSpPr>
        <p:spPr>
          <a:xfrm>
            <a:off x="706165" y="674914"/>
            <a:ext cx="7886700" cy="791028"/>
          </a:xfrm>
        </p:spPr>
        <p:txBody>
          <a:bodyPr/>
          <a:lstStyle/>
          <a:p>
            <a:r>
              <a:rPr lang="en-US" dirty="0"/>
              <a:t>Understanding social commerce</a:t>
            </a:r>
          </a:p>
        </p:txBody>
      </p:sp>
      <p:sp>
        <p:nvSpPr>
          <p:cNvPr id="3" name="Content Placeholder 2">
            <a:extLst>
              <a:ext uri="{FF2B5EF4-FFF2-40B4-BE49-F238E27FC236}">
                <a16:creationId xmlns:a16="http://schemas.microsoft.com/office/drawing/2014/main" id="{31224F9C-2793-4BA2-B236-9FADCE7C27CD}"/>
              </a:ext>
            </a:extLst>
          </p:cNvPr>
          <p:cNvSpPr>
            <a:spLocks noGrp="1"/>
          </p:cNvSpPr>
          <p:nvPr>
            <p:ph idx="1"/>
          </p:nvPr>
        </p:nvSpPr>
        <p:spPr>
          <a:xfrm>
            <a:off x="696595" y="1840138"/>
            <a:ext cx="7886700" cy="4306661"/>
          </a:xfrm>
        </p:spPr>
        <p:txBody>
          <a:bodyPr>
            <a:normAutofit/>
          </a:bodyPr>
          <a:lstStyle/>
          <a:p>
            <a:pPr>
              <a:lnSpc>
                <a:spcPct val="100000"/>
              </a:lnSpc>
              <a:spcBef>
                <a:spcPts val="500"/>
              </a:spcBef>
            </a:pPr>
            <a:r>
              <a:rPr lang="en-US" dirty="0"/>
              <a:t>Social commerce is a subset of e-commerce that uses social media applications to enable online shoppers to interact and collaborate during the shopping experience, buyers to complete the stages of the purchase decision process, and to assist marketers in selling to customers.</a:t>
            </a:r>
          </a:p>
          <a:p>
            <a:pPr>
              <a:lnSpc>
                <a:spcPct val="100000"/>
              </a:lnSpc>
              <a:spcBef>
                <a:spcPts val="500"/>
              </a:spcBef>
            </a:pPr>
            <a:r>
              <a:rPr lang="en-US" dirty="0"/>
              <a:t>It encompasses social shopping, social marketplaces, and hybrid channels and tools that enable shared participation in a buying decision. </a:t>
            </a:r>
          </a:p>
          <a:p>
            <a:pPr>
              <a:lnSpc>
                <a:spcPct val="100000"/>
              </a:lnSpc>
              <a:spcBef>
                <a:spcPts val="500"/>
              </a:spcBef>
            </a:pPr>
            <a:r>
              <a:rPr lang="en-US" dirty="0"/>
              <a:t>It enables people, both </a:t>
            </a:r>
            <a:r>
              <a:rPr lang="en-US" i="1" dirty="0"/>
              <a:t>networks of buyers and sellers</a:t>
            </a:r>
            <a:r>
              <a:rPr lang="en-US" dirty="0"/>
              <a:t>, to participate actively in the marketing and selling of products and services in online marketplaces and communities.</a:t>
            </a:r>
          </a:p>
        </p:txBody>
      </p:sp>
    </p:spTree>
    <p:extLst>
      <p:ext uri="{BB962C8B-B14F-4D97-AF65-F5344CB8AC3E}">
        <p14:creationId xmlns:p14="http://schemas.microsoft.com/office/powerpoint/2010/main" val="2603345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8C833C-7A67-45DA-B16A-F63255BBF3C7}"/>
              </a:ext>
            </a:extLst>
          </p:cNvPr>
          <p:cNvPicPr>
            <a:picLocks noChangeAspect="1"/>
          </p:cNvPicPr>
          <p:nvPr/>
        </p:nvPicPr>
        <p:blipFill rotWithShape="1">
          <a:blip r:embed="rId3"/>
          <a:srcRect l="641" r="3073" b="-2"/>
          <a:stretch/>
        </p:blipFill>
        <p:spPr>
          <a:xfrm>
            <a:off x="5599532" y="2797628"/>
            <a:ext cx="3270539" cy="3563258"/>
          </a:xfrm>
          <a:prstGeom prst="rect">
            <a:avLst/>
          </a:prstGeom>
        </p:spPr>
      </p:pic>
      <p:sp>
        <p:nvSpPr>
          <p:cNvPr id="2" name="Title 1">
            <a:extLst>
              <a:ext uri="{FF2B5EF4-FFF2-40B4-BE49-F238E27FC236}">
                <a16:creationId xmlns:a16="http://schemas.microsoft.com/office/drawing/2014/main" id="{DA8F884B-088B-48E9-8BB3-D4E8FC0248BB}"/>
              </a:ext>
            </a:extLst>
          </p:cNvPr>
          <p:cNvSpPr>
            <a:spLocks noGrp="1"/>
          </p:cNvSpPr>
          <p:nvPr>
            <p:ph type="title"/>
          </p:nvPr>
        </p:nvSpPr>
        <p:spPr>
          <a:xfrm>
            <a:off x="696595" y="643467"/>
            <a:ext cx="8303472" cy="1320800"/>
          </a:xfrm>
        </p:spPr>
        <p:txBody>
          <a:bodyPr>
            <a:noAutofit/>
          </a:bodyPr>
          <a:lstStyle/>
          <a:p>
            <a:r>
              <a:rPr lang="en-US" dirty="0"/>
              <a:t>Relationship between social commerce and social shopping</a:t>
            </a:r>
          </a:p>
        </p:txBody>
      </p:sp>
      <p:sp>
        <p:nvSpPr>
          <p:cNvPr id="3" name="Content Placeholder 2">
            <a:extLst>
              <a:ext uri="{FF2B5EF4-FFF2-40B4-BE49-F238E27FC236}">
                <a16:creationId xmlns:a16="http://schemas.microsoft.com/office/drawing/2014/main" id="{0428F577-0A98-45C4-905A-E0AFD1CE04F8}"/>
              </a:ext>
            </a:extLst>
          </p:cNvPr>
          <p:cNvSpPr>
            <a:spLocks noGrp="1"/>
          </p:cNvSpPr>
          <p:nvPr>
            <p:ph idx="1"/>
          </p:nvPr>
        </p:nvSpPr>
        <p:spPr>
          <a:xfrm>
            <a:off x="696595" y="2133498"/>
            <a:ext cx="4593862" cy="4411238"/>
          </a:xfrm>
        </p:spPr>
        <p:txBody>
          <a:bodyPr>
            <a:noAutofit/>
          </a:bodyPr>
          <a:lstStyle/>
          <a:p>
            <a:pPr>
              <a:lnSpc>
                <a:spcPct val="100000"/>
              </a:lnSpc>
              <a:spcBef>
                <a:spcPts val="500"/>
              </a:spcBef>
            </a:pPr>
            <a:r>
              <a:rPr lang="en-US" sz="2000" dirty="0"/>
              <a:t>Social shopping is the active participation in the consumer decision-making process (one’s own and that of others), typically in the form of opinions, recommendations, and experiences shared via social media.</a:t>
            </a:r>
          </a:p>
          <a:p>
            <a:pPr>
              <a:lnSpc>
                <a:spcPct val="100000"/>
              </a:lnSpc>
              <a:spcBef>
                <a:spcPts val="500"/>
              </a:spcBef>
            </a:pPr>
            <a:r>
              <a:rPr lang="en-US" sz="2000" dirty="0"/>
              <a:t>It refers to consumers’ </a:t>
            </a:r>
            <a:r>
              <a:rPr lang="en-US" sz="2000" dirty="0" err="1"/>
              <a:t>behaviour</a:t>
            </a:r>
            <a:r>
              <a:rPr lang="en-US" sz="2000" dirty="0"/>
              <a:t> as they use social media to make purchase decisions. Social commerce is </a:t>
            </a:r>
            <a:r>
              <a:rPr lang="en-US" sz="2000" b="1" dirty="0"/>
              <a:t>the commercial application of social media to drive the acquisition and retention of customers</a:t>
            </a:r>
            <a:r>
              <a:rPr lang="en-US" sz="2000" dirty="0"/>
              <a:t>.</a:t>
            </a:r>
          </a:p>
        </p:txBody>
      </p:sp>
    </p:spTree>
    <p:extLst>
      <p:ext uri="{BB962C8B-B14F-4D97-AF65-F5344CB8AC3E}">
        <p14:creationId xmlns:p14="http://schemas.microsoft.com/office/powerpoint/2010/main" val="3338513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715647"/>
            <a:ext cx="7509510" cy="1174114"/>
          </a:xfrm>
        </p:spPr>
        <p:txBody>
          <a:bodyPr/>
          <a:lstStyle/>
          <a:p>
            <a:r>
              <a:rPr lang="en-US" dirty="0"/>
              <a:t>The consumer decision-making process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08661354"/>
              </p:ext>
            </p:extLst>
          </p:nvPr>
        </p:nvGraphicFramePr>
        <p:xfrm>
          <a:off x="1169035" y="2667000"/>
          <a:ext cx="6800850" cy="28077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0653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CB6-C945-42D1-9EB3-1220A74F6EC6}"/>
              </a:ext>
            </a:extLst>
          </p:cNvPr>
          <p:cNvSpPr>
            <a:spLocks noGrp="1"/>
          </p:cNvSpPr>
          <p:nvPr>
            <p:ph type="title"/>
          </p:nvPr>
        </p:nvSpPr>
        <p:spPr>
          <a:xfrm>
            <a:off x="719455" y="759633"/>
            <a:ext cx="7753138" cy="831214"/>
          </a:xfrm>
        </p:spPr>
        <p:txBody>
          <a:bodyPr>
            <a:noAutofit/>
          </a:bodyPr>
          <a:lstStyle/>
          <a:p>
            <a:r>
              <a:rPr lang="en-US" dirty="0"/>
              <a:t>Stage 1: Problem recognition</a:t>
            </a:r>
          </a:p>
        </p:txBody>
      </p:sp>
      <p:sp>
        <p:nvSpPr>
          <p:cNvPr id="8" name="TextBox 7">
            <a:extLst>
              <a:ext uri="{FF2B5EF4-FFF2-40B4-BE49-F238E27FC236}">
                <a16:creationId xmlns:a16="http://schemas.microsoft.com/office/drawing/2014/main" id="{359F8998-C69B-4C4C-97A0-B929D8B27218}"/>
              </a:ext>
            </a:extLst>
          </p:cNvPr>
          <p:cNvSpPr txBox="1"/>
          <p:nvPr/>
        </p:nvSpPr>
        <p:spPr>
          <a:xfrm>
            <a:off x="719455" y="1779776"/>
            <a:ext cx="6728710" cy="2800767"/>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Problem recognition is facilitated by several social commerce tools: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Social ads on social networking sites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Shared endorsements from friends posted in activity streams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Curated images and lists on sites like Pinterest</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Location-based promotions (e.g., Yelp)</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Participatory commerce (e.g., Kickstarter)</a:t>
            </a:r>
          </a:p>
        </p:txBody>
      </p:sp>
    </p:spTree>
    <p:extLst>
      <p:ext uri="{BB962C8B-B14F-4D97-AF65-F5344CB8AC3E}">
        <p14:creationId xmlns:p14="http://schemas.microsoft.com/office/powerpoint/2010/main" val="3641925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CB6-C945-42D1-9EB3-1220A74F6EC6}"/>
              </a:ext>
            </a:extLst>
          </p:cNvPr>
          <p:cNvSpPr>
            <a:spLocks noGrp="1"/>
          </p:cNvSpPr>
          <p:nvPr>
            <p:ph type="title"/>
          </p:nvPr>
        </p:nvSpPr>
        <p:spPr>
          <a:xfrm>
            <a:off x="696595" y="701040"/>
            <a:ext cx="5337810" cy="745809"/>
          </a:xfrm>
        </p:spPr>
        <p:txBody>
          <a:bodyPr>
            <a:normAutofit fontScale="90000"/>
          </a:bodyPr>
          <a:lstStyle/>
          <a:p>
            <a:r>
              <a:rPr lang="en-US" dirty="0"/>
              <a:t>Stage 2: Information search </a:t>
            </a:r>
          </a:p>
        </p:txBody>
      </p:sp>
      <p:sp>
        <p:nvSpPr>
          <p:cNvPr id="8" name="TextBox 7">
            <a:extLst>
              <a:ext uri="{FF2B5EF4-FFF2-40B4-BE49-F238E27FC236}">
                <a16:creationId xmlns:a16="http://schemas.microsoft.com/office/drawing/2014/main" id="{359F8998-C69B-4C4C-97A0-B929D8B27218}"/>
              </a:ext>
            </a:extLst>
          </p:cNvPr>
          <p:cNvSpPr txBox="1"/>
          <p:nvPr/>
        </p:nvSpPr>
        <p:spPr>
          <a:xfrm>
            <a:off x="696595" y="1543570"/>
            <a:ext cx="8014744" cy="3139321"/>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Information search is facilitated by several social commerce tools: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Comments and conversations throughout social channels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Ratings and reviews posted on sites (e.g., Yelp, Zagat, </a:t>
            </a:r>
            <a:r>
              <a:rPr lang="en-US" sz="2200" dirty="0" err="1">
                <a:latin typeface="Arial" panose="020B0604020202020204" pitchFamily="34" charset="0"/>
                <a:cs typeface="Arial" panose="020B0604020202020204" pitchFamily="34" charset="0"/>
              </a:rPr>
              <a:t>Citysearch</a:t>
            </a:r>
            <a:r>
              <a:rPr lang="en-US" sz="2200" dirty="0">
                <a:latin typeface="Arial" panose="020B0604020202020204" pitchFamily="34" charset="0"/>
                <a:cs typeface="Arial" panose="020B0604020202020204" pitchFamily="34" charset="0"/>
              </a:rPr>
              <a:t>)</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Product and pricing information tagged to image posts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Social search queries on social network sites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Social sharing of wish lists and gift registries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Conversational commerce (chatbot services)</a:t>
            </a:r>
          </a:p>
        </p:txBody>
      </p:sp>
    </p:spTree>
    <p:extLst>
      <p:ext uri="{BB962C8B-B14F-4D97-AF65-F5344CB8AC3E}">
        <p14:creationId xmlns:p14="http://schemas.microsoft.com/office/powerpoint/2010/main" val="1028207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26DB5FB-681E-45DC-8886-97E0FA26707E}"/>
              </a:ext>
            </a:extLst>
          </p:cNvPr>
          <p:cNvSpPr>
            <a:spLocks noGrp="1"/>
          </p:cNvSpPr>
          <p:nvPr>
            <p:ph type="title"/>
          </p:nvPr>
        </p:nvSpPr>
        <p:spPr>
          <a:xfrm>
            <a:off x="696595" y="686198"/>
            <a:ext cx="6480810" cy="854074"/>
          </a:xfrm>
        </p:spPr>
        <p:txBody>
          <a:bodyPr>
            <a:normAutofit fontScale="90000"/>
          </a:bodyPr>
          <a:lstStyle/>
          <a:p>
            <a:r>
              <a:rPr lang="en-US" dirty="0"/>
              <a:t>The power of ratings and reviews</a:t>
            </a:r>
          </a:p>
        </p:txBody>
      </p:sp>
      <p:sp>
        <p:nvSpPr>
          <p:cNvPr id="4" name="Content Placeholder 3">
            <a:extLst>
              <a:ext uri="{FF2B5EF4-FFF2-40B4-BE49-F238E27FC236}">
                <a16:creationId xmlns:a16="http://schemas.microsoft.com/office/drawing/2014/main" id="{D2E91839-12EB-4869-B7C2-71674FE3DC28}"/>
              </a:ext>
            </a:extLst>
          </p:cNvPr>
          <p:cNvSpPr>
            <a:spLocks noGrp="1"/>
          </p:cNvSpPr>
          <p:nvPr>
            <p:ph idx="1"/>
          </p:nvPr>
        </p:nvSpPr>
        <p:spPr>
          <a:xfrm>
            <a:off x="696595" y="2035968"/>
            <a:ext cx="7799705" cy="3793331"/>
          </a:xfrm>
        </p:spPr>
        <p:txBody>
          <a:bodyPr>
            <a:normAutofit/>
          </a:bodyPr>
          <a:lstStyle/>
          <a:p>
            <a:r>
              <a:rPr lang="en-US" dirty="0"/>
              <a:t>95% of consumers report having read reviews prior to making a purchase decision. </a:t>
            </a:r>
          </a:p>
          <a:p>
            <a:r>
              <a:rPr lang="en-US" dirty="0"/>
              <a:t>66% of consumers read 1–10 reviews before making a purchase.</a:t>
            </a:r>
          </a:p>
          <a:p>
            <a:r>
              <a:rPr lang="en-US" dirty="0"/>
              <a:t>70% of mobile shoppers are more likely to purchase if the mobile site or app includes reviews.</a:t>
            </a:r>
          </a:p>
          <a:p>
            <a:r>
              <a:rPr lang="en-US" dirty="0"/>
              <a:t>82% seek out negative reviews as an indicator of authenticity.</a:t>
            </a:r>
          </a:p>
          <a:p>
            <a:r>
              <a:rPr lang="en-US" dirty="0"/>
              <a:t>60% have viewed a review on their smartphone while shopping in-store.</a:t>
            </a:r>
          </a:p>
          <a:p>
            <a:endParaRPr lang="en-US" dirty="0"/>
          </a:p>
        </p:txBody>
      </p:sp>
    </p:spTree>
    <p:extLst>
      <p:ext uri="{BB962C8B-B14F-4D97-AF65-F5344CB8AC3E}">
        <p14:creationId xmlns:p14="http://schemas.microsoft.com/office/powerpoint/2010/main" val="1004925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CB6-C945-42D1-9EB3-1220A74F6EC6}"/>
              </a:ext>
            </a:extLst>
          </p:cNvPr>
          <p:cNvSpPr>
            <a:spLocks noGrp="1"/>
          </p:cNvSpPr>
          <p:nvPr>
            <p:ph type="title"/>
          </p:nvPr>
        </p:nvSpPr>
        <p:spPr>
          <a:xfrm>
            <a:off x="696595" y="639447"/>
            <a:ext cx="7886700" cy="815974"/>
          </a:xfrm>
        </p:spPr>
        <p:txBody>
          <a:bodyPr/>
          <a:lstStyle/>
          <a:p>
            <a:r>
              <a:rPr lang="en-US" dirty="0"/>
              <a:t>Stage 3: Evaluation of alternatives</a:t>
            </a:r>
          </a:p>
        </p:txBody>
      </p:sp>
      <p:sp>
        <p:nvSpPr>
          <p:cNvPr id="8" name="TextBox 7">
            <a:extLst>
              <a:ext uri="{FF2B5EF4-FFF2-40B4-BE49-F238E27FC236}">
                <a16:creationId xmlns:a16="http://schemas.microsoft.com/office/drawing/2014/main" id="{359F8998-C69B-4C4C-97A0-B929D8B27218}"/>
              </a:ext>
            </a:extLst>
          </p:cNvPr>
          <p:cNvSpPr txBox="1"/>
          <p:nvPr/>
        </p:nvSpPr>
        <p:spPr>
          <a:xfrm>
            <a:off x="696595" y="1554216"/>
            <a:ext cx="7406249" cy="2462213"/>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Evaluation of alternatives is facilitated by several social commerce tools: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Bar code scanning/price comparisons using mobile phone apps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Recommendations, testimonials, recommendation agents, and popularity filters </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Ratings and reviews</a:t>
            </a:r>
          </a:p>
        </p:txBody>
      </p:sp>
    </p:spTree>
    <p:extLst>
      <p:ext uri="{BB962C8B-B14F-4D97-AF65-F5344CB8AC3E}">
        <p14:creationId xmlns:p14="http://schemas.microsoft.com/office/powerpoint/2010/main" val="3814375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CB6-C945-42D1-9EB3-1220A74F6EC6}"/>
              </a:ext>
            </a:extLst>
          </p:cNvPr>
          <p:cNvSpPr>
            <a:spLocks noGrp="1"/>
          </p:cNvSpPr>
          <p:nvPr>
            <p:ph type="title"/>
          </p:nvPr>
        </p:nvSpPr>
        <p:spPr>
          <a:xfrm>
            <a:off x="696595" y="716280"/>
            <a:ext cx="4080510" cy="799149"/>
          </a:xfrm>
        </p:spPr>
        <p:txBody>
          <a:bodyPr/>
          <a:lstStyle/>
          <a:p>
            <a:r>
              <a:rPr lang="en-US" dirty="0"/>
              <a:t>Stage 4: Purchase</a:t>
            </a:r>
          </a:p>
        </p:txBody>
      </p:sp>
      <p:sp>
        <p:nvSpPr>
          <p:cNvPr id="8" name="TextBox 7">
            <a:extLst>
              <a:ext uri="{FF2B5EF4-FFF2-40B4-BE49-F238E27FC236}">
                <a16:creationId xmlns:a16="http://schemas.microsoft.com/office/drawing/2014/main" id="{359F8998-C69B-4C4C-97A0-B929D8B27218}"/>
              </a:ext>
            </a:extLst>
          </p:cNvPr>
          <p:cNvSpPr txBox="1"/>
          <p:nvPr/>
        </p:nvSpPr>
        <p:spPr>
          <a:xfrm>
            <a:off x="704465" y="1696777"/>
            <a:ext cx="8145280" cy="2462213"/>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Purchase is facilitated by several social commerce tools: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Shop within network options (e.g., </a:t>
            </a:r>
            <a:r>
              <a:rPr lang="en-US" sz="2200">
                <a:latin typeface="Arial" panose="020B0604020202020204" pitchFamily="34" charset="0"/>
                <a:cs typeface="Arial" panose="020B0604020202020204" pitchFamily="34" charset="0"/>
              </a:rPr>
              <a:t>Facebook Marketplace, </a:t>
            </a:r>
            <a:r>
              <a:rPr lang="en-US" sz="2200" dirty="0" err="1">
                <a:latin typeface="Arial" panose="020B0604020202020204" pitchFamily="34" charset="0"/>
                <a:cs typeface="Arial" panose="020B0604020202020204" pitchFamily="34" charset="0"/>
              </a:rPr>
              <a:t>InstaShop</a:t>
            </a:r>
            <a:r>
              <a:rPr lang="en-US" sz="2200" dirty="0">
                <a:latin typeface="Arial" panose="020B0604020202020204" pitchFamily="34" charset="0"/>
                <a:cs typeface="Arial" panose="020B0604020202020204" pitchFamily="34" charset="0"/>
              </a:rPr>
              <a:t>, Snapchat </a:t>
            </a:r>
            <a:r>
              <a:rPr lang="en-US" sz="2200" dirty="0" err="1">
                <a:latin typeface="Arial" panose="020B0604020202020204" pitchFamily="34" charset="0"/>
                <a:cs typeface="Arial" panose="020B0604020202020204" pitchFamily="34" charset="0"/>
              </a:rPr>
              <a:t>Deeplinks</a:t>
            </a:r>
            <a:r>
              <a:rPr lang="en-US" sz="2200" dirty="0">
                <a:latin typeface="Arial" panose="020B0604020202020204" pitchFamily="34" charset="0"/>
                <a:cs typeface="Arial" panose="020B0604020202020204" pitchFamily="34" charset="0"/>
              </a:rPr>
              <a:t>)</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Social shopping malls (e.g., </a:t>
            </a:r>
            <a:r>
              <a:rPr lang="en-US" sz="2200" dirty="0" err="1">
                <a:latin typeface="Arial" panose="020B0604020202020204" pitchFamily="34" charset="0"/>
                <a:cs typeface="Arial" panose="020B0604020202020204" pitchFamily="34" charset="0"/>
              </a:rPr>
              <a:t>Wanelo</a:t>
            </a:r>
            <a:r>
              <a:rPr lang="en-US" sz="2200" dirty="0">
                <a:latin typeface="Arial" panose="020B0604020202020204" pitchFamily="34" charset="0"/>
                <a:cs typeface="Arial" panose="020B0604020202020204" pitchFamily="34" charset="0"/>
              </a:rPr>
              <a:t>)</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Peer-to-peer marketplaces (e.g., Etsy)</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Group buys (e.g., LivingSocial, Groupon)</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Conversational commerce (chatbot services)</a:t>
            </a:r>
          </a:p>
        </p:txBody>
      </p:sp>
    </p:spTree>
    <p:extLst>
      <p:ext uri="{BB962C8B-B14F-4D97-AF65-F5344CB8AC3E}">
        <p14:creationId xmlns:p14="http://schemas.microsoft.com/office/powerpoint/2010/main" val="3928509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CB6-C945-42D1-9EB3-1220A74F6EC6}"/>
              </a:ext>
            </a:extLst>
          </p:cNvPr>
          <p:cNvSpPr>
            <a:spLocks noGrp="1"/>
          </p:cNvSpPr>
          <p:nvPr>
            <p:ph type="title"/>
          </p:nvPr>
        </p:nvSpPr>
        <p:spPr>
          <a:xfrm>
            <a:off x="725149" y="608967"/>
            <a:ext cx="7886700" cy="785494"/>
          </a:xfrm>
        </p:spPr>
        <p:txBody>
          <a:bodyPr/>
          <a:lstStyle/>
          <a:p>
            <a:r>
              <a:rPr lang="en-US" dirty="0"/>
              <a:t>Stage 5: Post-purchase evaluation</a:t>
            </a:r>
          </a:p>
        </p:txBody>
      </p:sp>
      <p:sp>
        <p:nvSpPr>
          <p:cNvPr id="8" name="TextBox 7">
            <a:extLst>
              <a:ext uri="{FF2B5EF4-FFF2-40B4-BE49-F238E27FC236}">
                <a16:creationId xmlns:a16="http://schemas.microsoft.com/office/drawing/2014/main" id="{359F8998-C69B-4C4C-97A0-B929D8B27218}"/>
              </a:ext>
            </a:extLst>
          </p:cNvPr>
          <p:cNvSpPr txBox="1"/>
          <p:nvPr/>
        </p:nvSpPr>
        <p:spPr>
          <a:xfrm>
            <a:off x="725149" y="1535423"/>
            <a:ext cx="8145280" cy="2800767"/>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Post-purchase evaluation is facilitated by several social commerce tools: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Comments posted on social network sites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Request for help or comment to brand on social network sites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Participation in loyalty program with social benefits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Submission of ratings and reviews on review sites and retailer website</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Reviews and product experiences posted on blogs</a:t>
            </a:r>
          </a:p>
        </p:txBody>
      </p:sp>
    </p:spTree>
    <p:extLst>
      <p:ext uri="{BB962C8B-B14F-4D97-AF65-F5344CB8AC3E}">
        <p14:creationId xmlns:p14="http://schemas.microsoft.com/office/powerpoint/2010/main" val="4254816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3086100"/>
            <a:ext cx="0" cy="6858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96595" y="716280"/>
            <a:ext cx="3173730" cy="707709"/>
          </a:xfrm>
        </p:spPr>
        <p:txBody>
          <a:bodyPr>
            <a:normAutofit/>
          </a:bodyPr>
          <a:lstStyle/>
          <a:p>
            <a:r>
              <a:rPr lang="en-US" dirty="0"/>
              <a:t>Best practices</a:t>
            </a:r>
          </a:p>
        </p:txBody>
      </p:sp>
      <p:graphicFrame>
        <p:nvGraphicFramePr>
          <p:cNvPr id="11" name="Content Placeholder 2"/>
          <p:cNvGraphicFramePr>
            <a:graphicFrameLocks noGrp="1"/>
          </p:cNvGraphicFramePr>
          <p:nvPr>
            <p:ph idx="4294967295"/>
            <p:extLst>
              <p:ext uri="{D42A27DB-BD31-4B8C-83A1-F6EECF244321}">
                <p14:modId xmlns:p14="http://schemas.microsoft.com/office/powerpoint/2010/main" val="2109053361"/>
              </p:ext>
            </p:extLst>
          </p:nvPr>
        </p:nvGraphicFramePr>
        <p:xfrm>
          <a:off x="1737360" y="1791970"/>
          <a:ext cx="5067300" cy="4267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1193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694758"/>
            <a:ext cx="7886700" cy="899660"/>
          </a:xfrm>
        </p:spPr>
        <p:txBody>
          <a:bodyPr/>
          <a:lstStyle/>
          <a:p>
            <a:r>
              <a:rPr lang="en-US" dirty="0"/>
              <a:t>Summary</a:t>
            </a:r>
          </a:p>
        </p:txBody>
      </p:sp>
      <p:sp>
        <p:nvSpPr>
          <p:cNvPr id="3" name="Content Placeholder 2"/>
          <p:cNvSpPr>
            <a:spLocks noGrp="1"/>
          </p:cNvSpPr>
          <p:nvPr>
            <p:ph idx="1"/>
          </p:nvPr>
        </p:nvSpPr>
        <p:spPr>
          <a:xfrm>
            <a:off x="696595" y="1774825"/>
            <a:ext cx="7886700" cy="4351338"/>
          </a:xfrm>
        </p:spPr>
        <p:txBody>
          <a:bodyPr>
            <a:normAutofit/>
          </a:bodyPr>
          <a:lstStyle/>
          <a:p>
            <a:r>
              <a:rPr lang="en-US" dirty="0"/>
              <a:t>What is the relationship between social commerce and e-commerce? </a:t>
            </a:r>
          </a:p>
          <a:p>
            <a:r>
              <a:rPr lang="en-US" dirty="0"/>
              <a:t>How are mobile devices and software applications influencing the development of social commerce?</a:t>
            </a:r>
          </a:p>
          <a:p>
            <a:r>
              <a:rPr lang="en-US" dirty="0"/>
              <a:t>How do ratings and reviews provide value for consumers and marketers?</a:t>
            </a:r>
          </a:p>
          <a:p>
            <a:r>
              <a:rPr lang="en-US" dirty="0"/>
              <a:t>What are the psychological factors that influence social shopping?</a:t>
            </a:r>
          </a:p>
          <a:p>
            <a:endParaRPr lang="en-US" dirty="0"/>
          </a:p>
        </p:txBody>
      </p:sp>
    </p:spTree>
    <p:extLst>
      <p:ext uri="{BB962C8B-B14F-4D97-AF65-F5344CB8AC3E}">
        <p14:creationId xmlns:p14="http://schemas.microsoft.com/office/powerpoint/2010/main" val="9210043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1531</TotalTime>
  <Words>718</Words>
  <Application>Microsoft Office PowerPoint</Application>
  <PresentationFormat>On-screen Show (4:3)</PresentationFormat>
  <Paragraphs>85</Paragraphs>
  <Slides>14</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Social Commerce</vt:lpstr>
      <vt:lpstr>Learning objectives</vt:lpstr>
      <vt:lpstr>Figure 9.1 The zone of social commerce</vt:lpstr>
      <vt:lpstr>Understanding social commerce</vt:lpstr>
      <vt:lpstr>Relationship between social commerce and social shopping</vt:lpstr>
      <vt:lpstr>The consumer decision-making process</vt:lpstr>
      <vt:lpstr>Stage 1: Problem recognition</vt:lpstr>
      <vt:lpstr>Stage 2: Information search </vt:lpstr>
      <vt:lpstr>The power of ratings and reviews</vt:lpstr>
      <vt:lpstr>Stage 3: Evaluation of alternatives</vt:lpstr>
      <vt:lpstr>Stage 4: Purchase</vt:lpstr>
      <vt:lpstr>Stage 5: Post-purchase evaluation</vt:lpstr>
      <vt:lpstr>Best practices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Tuten, Tracy</dc:creator>
  <cp:lastModifiedBy>Anthony Burns</cp:lastModifiedBy>
  <cp:revision>150</cp:revision>
  <dcterms:created xsi:type="dcterms:W3CDTF">2017-07-28T19:18:43Z</dcterms:created>
  <dcterms:modified xsi:type="dcterms:W3CDTF">2020-10-04T17:38:09Z</dcterms:modified>
</cp:coreProperties>
</file>