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9"/>
  </p:notesMasterIdLst>
  <p:sldIdLst>
    <p:sldId id="259" r:id="rId2"/>
    <p:sldId id="260" r:id="rId3"/>
    <p:sldId id="262" r:id="rId4"/>
    <p:sldId id="261" r:id="rId5"/>
    <p:sldId id="264" r:id="rId6"/>
    <p:sldId id="263" r:id="rId7"/>
    <p:sldId id="265"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1646" autoAdjust="0"/>
  </p:normalViewPr>
  <p:slideViewPr>
    <p:cSldViewPr snapToGrid="0">
      <p:cViewPr varScale="1">
        <p:scale>
          <a:sx n="88" d="100"/>
          <a:sy n="88" d="100"/>
        </p:scale>
        <p:origin x="133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0FF0A6-636E-456F-9DE6-9DA462D51DD6}" type="datetimeFigureOut">
              <a:rPr lang="en-GB" smtClean="0"/>
              <a:t>07/07/2019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30F979-CA28-47C7-A9A1-CEA60B75CF11}" type="slidenum">
              <a:rPr lang="en-GB" smtClean="0"/>
              <a:t>‹#›</a:t>
            </a:fld>
            <a:endParaRPr lang="en-GB"/>
          </a:p>
        </p:txBody>
      </p:sp>
    </p:spTree>
    <p:extLst>
      <p:ext uri="{BB962C8B-B14F-4D97-AF65-F5344CB8AC3E}">
        <p14:creationId xmlns:p14="http://schemas.microsoft.com/office/powerpoint/2010/main" val="3181336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07/07/2019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4385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07/07/2019</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2706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07/07/2019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26153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07/07/2019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8192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07/07/2019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04445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07/07/2019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9713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07/07/2019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10896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t>07/07/2019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071732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07/07/2019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15505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07/07/2019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0222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07/07/2019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52576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07/07/2019</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680843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gRfQvGdjNpE"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file:///C:\Users\julie.potter\Downloads\Organisational%20Report%20David%20Denyer.pdf" TargetMode="External"/><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LD-MICE: 3.1</a:t>
            </a:r>
            <a:endParaRPr lang="en-GB" dirty="0"/>
          </a:p>
        </p:txBody>
      </p:sp>
      <p:sp>
        <p:nvSpPr>
          <p:cNvPr id="3" name="Subtitle 2"/>
          <p:cNvSpPr>
            <a:spLocks noGrp="1"/>
          </p:cNvSpPr>
          <p:nvPr>
            <p:ph type="subTitle" idx="1"/>
          </p:nvPr>
        </p:nvSpPr>
        <p:spPr/>
        <p:txBody>
          <a:bodyPr/>
          <a:lstStyle/>
          <a:p>
            <a:r>
              <a:rPr lang="en-GB" dirty="0" smtClean="0"/>
              <a:t>Part 1: Soft Systems methodology</a:t>
            </a:r>
          </a:p>
          <a:p>
            <a:r>
              <a:rPr lang="en-GB" dirty="0" smtClean="0"/>
              <a:t>Part 2: Resilience</a:t>
            </a:r>
            <a:endParaRPr lang="en-GB" dirty="0"/>
          </a:p>
        </p:txBody>
      </p:sp>
    </p:spTree>
    <p:extLst>
      <p:ext uri="{BB962C8B-B14F-4D97-AF65-F5344CB8AC3E}">
        <p14:creationId xmlns:p14="http://schemas.microsoft.com/office/powerpoint/2010/main" val="2654427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74237" y="2658005"/>
            <a:ext cx="5384063" cy="3319462"/>
          </a:xfrm>
          <a:prstGeom prst="rect">
            <a:avLst/>
          </a:prstGeom>
        </p:spPr>
      </p:pic>
      <p:sp>
        <p:nvSpPr>
          <p:cNvPr id="2" name="Title 1"/>
          <p:cNvSpPr>
            <a:spLocks noGrp="1"/>
          </p:cNvSpPr>
          <p:nvPr>
            <p:ph type="title"/>
          </p:nvPr>
        </p:nvSpPr>
        <p:spPr/>
        <p:txBody>
          <a:bodyPr/>
          <a:lstStyle/>
          <a:p>
            <a:r>
              <a:rPr lang="en-GB" dirty="0" smtClean="0"/>
              <a:t>Soft Systems Methodology</a:t>
            </a:r>
            <a:endParaRPr lang="en-GB" dirty="0"/>
          </a:p>
        </p:txBody>
      </p:sp>
      <p:sp>
        <p:nvSpPr>
          <p:cNvPr id="3" name="Content Placeholder 2"/>
          <p:cNvSpPr>
            <a:spLocks noGrp="1"/>
          </p:cNvSpPr>
          <p:nvPr>
            <p:ph sz="half" idx="1"/>
          </p:nvPr>
        </p:nvSpPr>
        <p:spPr/>
        <p:txBody>
          <a:bodyPr>
            <a:normAutofit/>
          </a:bodyPr>
          <a:lstStyle/>
          <a:p>
            <a:pPr>
              <a:lnSpc>
                <a:spcPct val="120000"/>
              </a:lnSpc>
            </a:pPr>
            <a:endParaRPr lang="en-GB" dirty="0" smtClean="0"/>
          </a:p>
          <a:p>
            <a:endParaRPr lang="en-GB" dirty="0"/>
          </a:p>
          <a:p>
            <a:endParaRPr lang="en-GB" dirty="0"/>
          </a:p>
        </p:txBody>
      </p:sp>
      <p:sp>
        <p:nvSpPr>
          <p:cNvPr id="5" name="Content Placeholder 4"/>
          <p:cNvSpPr>
            <a:spLocks noGrp="1"/>
          </p:cNvSpPr>
          <p:nvPr>
            <p:ph sz="half" idx="2"/>
          </p:nvPr>
        </p:nvSpPr>
        <p:spPr>
          <a:xfrm>
            <a:off x="462649" y="2048352"/>
            <a:ext cx="3703320" cy="4023360"/>
          </a:xfrm>
        </p:spPr>
        <p:txBody>
          <a:bodyPr/>
          <a:lstStyle/>
          <a:p>
            <a:r>
              <a:rPr lang="en-GB" b="1" dirty="0"/>
              <a:t>Soft systems methodology</a:t>
            </a:r>
            <a:r>
              <a:rPr lang="en-GB" dirty="0"/>
              <a:t> (SSM) is an </a:t>
            </a:r>
            <a:r>
              <a:rPr lang="en-GB" b="1" dirty="0"/>
              <a:t>approach</a:t>
            </a:r>
            <a:r>
              <a:rPr lang="en-GB" dirty="0"/>
              <a:t> to organizational process </a:t>
            </a:r>
            <a:r>
              <a:rPr lang="en-GB" dirty="0" smtClean="0"/>
              <a:t>modelling </a:t>
            </a:r>
            <a:r>
              <a:rPr lang="en-GB" dirty="0"/>
              <a:t>(business process </a:t>
            </a:r>
            <a:r>
              <a:rPr lang="en-GB" dirty="0" smtClean="0"/>
              <a:t>modelling) </a:t>
            </a:r>
            <a:r>
              <a:rPr lang="en-GB" dirty="0"/>
              <a:t>and it can be used both for general problem solving and in the management of change.</a:t>
            </a:r>
          </a:p>
        </p:txBody>
      </p:sp>
    </p:spTree>
    <p:extLst>
      <p:ext uri="{BB962C8B-B14F-4D97-AF65-F5344CB8AC3E}">
        <p14:creationId xmlns:p14="http://schemas.microsoft.com/office/powerpoint/2010/main" val="34700648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37846" y="2886076"/>
            <a:ext cx="5384063" cy="3319462"/>
          </a:xfrm>
          <a:prstGeom prst="rect">
            <a:avLst/>
          </a:prstGeom>
        </p:spPr>
      </p:pic>
      <p:sp>
        <p:nvSpPr>
          <p:cNvPr id="2" name="Title 1"/>
          <p:cNvSpPr>
            <a:spLocks noGrp="1"/>
          </p:cNvSpPr>
          <p:nvPr>
            <p:ph type="title"/>
          </p:nvPr>
        </p:nvSpPr>
        <p:spPr/>
        <p:txBody>
          <a:bodyPr/>
          <a:lstStyle/>
          <a:p>
            <a:r>
              <a:rPr lang="en-GB" dirty="0" smtClean="0"/>
              <a:t>Soft Systems Methodology</a:t>
            </a:r>
            <a:endParaRPr lang="en-GB" dirty="0"/>
          </a:p>
        </p:txBody>
      </p:sp>
      <p:sp>
        <p:nvSpPr>
          <p:cNvPr id="3" name="Content Placeholder 2"/>
          <p:cNvSpPr>
            <a:spLocks noGrp="1"/>
          </p:cNvSpPr>
          <p:nvPr>
            <p:ph idx="1"/>
          </p:nvPr>
        </p:nvSpPr>
        <p:spPr/>
        <p:txBody>
          <a:bodyPr>
            <a:normAutofit fontScale="85000" lnSpcReduction="20000"/>
          </a:bodyPr>
          <a:lstStyle/>
          <a:p>
            <a:pPr>
              <a:lnSpc>
                <a:spcPct val="120000"/>
              </a:lnSpc>
            </a:pPr>
            <a:r>
              <a:rPr lang="en-GB" dirty="0" smtClean="0"/>
              <a:t>You have been asked to facilitate an investigation into how leadership within an organisation can be improved.</a:t>
            </a:r>
          </a:p>
          <a:p>
            <a:r>
              <a:rPr lang="en-GB" dirty="0" smtClean="0"/>
              <a:t>3 of you will take the role of the facilitator.</a:t>
            </a:r>
          </a:p>
          <a:p>
            <a:r>
              <a:rPr lang="en-GB" dirty="0" smtClean="0"/>
              <a:t>Group 1 – L&amp;D department</a:t>
            </a:r>
          </a:p>
          <a:p>
            <a:r>
              <a:rPr lang="en-GB" dirty="0" smtClean="0"/>
              <a:t>Group 2 – Business Owner and </a:t>
            </a:r>
          </a:p>
          <a:p>
            <a:r>
              <a:rPr lang="en-GB" dirty="0" smtClean="0"/>
              <a:t>Exec </a:t>
            </a:r>
            <a:r>
              <a:rPr lang="en-GB" dirty="0"/>
              <a:t>C</a:t>
            </a:r>
            <a:r>
              <a:rPr lang="en-GB" dirty="0" smtClean="0"/>
              <a:t>ommittee</a:t>
            </a:r>
          </a:p>
          <a:p>
            <a:r>
              <a:rPr lang="en-GB" dirty="0" smtClean="0"/>
              <a:t>Group 3 – Leaders who will be </a:t>
            </a:r>
          </a:p>
          <a:p>
            <a:r>
              <a:rPr lang="en-GB" dirty="0" smtClean="0"/>
              <a:t>trained</a:t>
            </a:r>
          </a:p>
          <a:p>
            <a:r>
              <a:rPr lang="en-GB" dirty="0" smtClean="0"/>
              <a:t>Carry out the first 3 steps of the </a:t>
            </a:r>
          </a:p>
          <a:p>
            <a:r>
              <a:rPr lang="en-GB" dirty="0" smtClean="0"/>
              <a:t>SSM process to develop a root </a:t>
            </a:r>
          </a:p>
          <a:p>
            <a:r>
              <a:rPr lang="en-GB" dirty="0" smtClean="0"/>
              <a:t>definition.  </a:t>
            </a:r>
          </a:p>
          <a:p>
            <a:endParaRPr lang="en-GB" dirty="0"/>
          </a:p>
          <a:p>
            <a:endParaRPr lang="en-GB" dirty="0"/>
          </a:p>
        </p:txBody>
      </p:sp>
    </p:spTree>
    <p:extLst>
      <p:ext uri="{BB962C8B-B14F-4D97-AF65-F5344CB8AC3E}">
        <p14:creationId xmlns:p14="http://schemas.microsoft.com/office/powerpoint/2010/main" val="3282845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Resilience</a:t>
            </a:r>
            <a:endParaRPr lang="en-GB" dirty="0"/>
          </a:p>
        </p:txBody>
      </p:sp>
      <p:sp>
        <p:nvSpPr>
          <p:cNvPr id="3" name="Content Placeholder 2"/>
          <p:cNvSpPr>
            <a:spLocks noGrp="1"/>
          </p:cNvSpPr>
          <p:nvPr>
            <p:ph idx="1"/>
          </p:nvPr>
        </p:nvSpPr>
        <p:spPr>
          <a:xfrm>
            <a:off x="822960" y="1845734"/>
            <a:ext cx="3644266" cy="4023360"/>
          </a:xfrm>
        </p:spPr>
        <p:txBody>
          <a:bodyPr>
            <a:normAutofit fontScale="92500" lnSpcReduction="10000"/>
          </a:bodyPr>
          <a:lstStyle/>
          <a:p>
            <a:r>
              <a:rPr lang="en-GB" b="1" dirty="0"/>
              <a:t>Organizational Resilience</a:t>
            </a:r>
            <a:r>
              <a:rPr lang="en-GB" dirty="0"/>
              <a:t> is the ability of an organization to anticipate, prepare for, respond and adapt to incremental change and sudden disruptions in order to survive and prosper</a:t>
            </a:r>
            <a:r>
              <a:rPr lang="en-GB" dirty="0" smtClean="0"/>
              <a:t>.</a:t>
            </a:r>
          </a:p>
          <a:p>
            <a:r>
              <a:rPr lang="en-GB" dirty="0"/>
              <a:t>Why are some organizations more successful in coping with, and responding to, the complexity, volatility and uncertainty of the current business environment? Why do some organizations facing adversity focus on the negative, whilst others successfully seize the opportunity to adapt and change?</a:t>
            </a:r>
          </a:p>
        </p:txBody>
      </p:sp>
      <p:pic>
        <p:nvPicPr>
          <p:cNvPr id="4" name="Picture 3"/>
          <p:cNvPicPr>
            <a:picLocks noChangeAspect="1"/>
          </p:cNvPicPr>
          <p:nvPr/>
        </p:nvPicPr>
        <p:blipFill>
          <a:blip r:embed="rId2">
            <a:clrChange>
              <a:clrFrom>
                <a:srgbClr val="000000"/>
              </a:clrFrom>
              <a:clrTo>
                <a:srgbClr val="000000">
                  <a:alpha val="0"/>
                </a:srgbClr>
              </a:clrTo>
            </a:clrChange>
          </a:blip>
          <a:stretch>
            <a:fillRect/>
          </a:stretch>
        </p:blipFill>
        <p:spPr>
          <a:xfrm>
            <a:off x="4594860" y="1845734"/>
            <a:ext cx="4371975" cy="4371975"/>
          </a:xfrm>
          <a:prstGeom prst="rect">
            <a:avLst/>
          </a:prstGeom>
        </p:spPr>
      </p:pic>
    </p:spTree>
    <p:extLst>
      <p:ext uri="{BB962C8B-B14F-4D97-AF65-F5344CB8AC3E}">
        <p14:creationId xmlns:p14="http://schemas.microsoft.com/office/powerpoint/2010/main" val="5693363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fQvGdjNpE"/>
          <p:cNvPicPr>
            <a:picLocks noGrp="1" noRot="1" noChangeAspect="1"/>
          </p:cNvPicPr>
          <p:nvPr>
            <p:ph idx="1"/>
            <a:videoFile r:link="rId1"/>
          </p:nvPr>
        </p:nvPicPr>
        <p:blipFill>
          <a:blip r:embed="rId3"/>
          <a:stretch>
            <a:fillRect/>
          </a:stretch>
        </p:blipFill>
        <p:spPr>
          <a:xfrm>
            <a:off x="235992" y="890062"/>
            <a:ext cx="8759579" cy="4927264"/>
          </a:xfrm>
          <a:prstGeom prst="rect">
            <a:avLst/>
          </a:prstGeom>
        </p:spPr>
      </p:pic>
    </p:spTree>
    <p:extLst>
      <p:ext uri="{BB962C8B-B14F-4D97-AF65-F5344CB8AC3E}">
        <p14:creationId xmlns:p14="http://schemas.microsoft.com/office/powerpoint/2010/main" val="9835496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1037" y="266700"/>
            <a:ext cx="4081735" cy="5772150"/>
          </a:xfrm>
          <a:prstGeom prst="rect">
            <a:avLst/>
          </a:prstGeom>
        </p:spPr>
      </p:pic>
      <p:sp>
        <p:nvSpPr>
          <p:cNvPr id="6" name="Rectangle 5"/>
          <p:cNvSpPr/>
          <p:nvPr/>
        </p:nvSpPr>
        <p:spPr>
          <a:xfrm>
            <a:off x="5124450" y="2229445"/>
            <a:ext cx="3200400" cy="923330"/>
          </a:xfrm>
          <a:prstGeom prst="rect">
            <a:avLst/>
          </a:prstGeom>
        </p:spPr>
        <p:txBody>
          <a:bodyPr wrap="square">
            <a:spAutoFit/>
          </a:bodyPr>
          <a:lstStyle/>
          <a:p>
            <a:r>
              <a:rPr lang="en-GB" dirty="0">
                <a:hlinkClick r:id="rId3"/>
              </a:rPr>
              <a:t>file:///C:/Users/julie.potter/Downloads/Organisational%20Report%20David%20Denyer.pdf</a:t>
            </a:r>
            <a:endParaRPr lang="en-GB" dirty="0"/>
          </a:p>
        </p:txBody>
      </p:sp>
    </p:spTree>
    <p:extLst>
      <p:ext uri="{BB962C8B-B14F-4D97-AF65-F5344CB8AC3E}">
        <p14:creationId xmlns:p14="http://schemas.microsoft.com/office/powerpoint/2010/main" val="8928999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has resilience got to do with Black Swans?</a:t>
            </a:r>
            <a:endParaRPr lang="en-GB" dirty="0"/>
          </a:p>
        </p:txBody>
      </p:sp>
      <p:pic>
        <p:nvPicPr>
          <p:cNvPr id="3" name="Picture 2"/>
          <p:cNvPicPr>
            <a:picLocks noChangeAspect="1"/>
          </p:cNvPicPr>
          <p:nvPr/>
        </p:nvPicPr>
        <p:blipFill>
          <a:blip r:embed="rId2"/>
          <a:stretch>
            <a:fillRect/>
          </a:stretch>
        </p:blipFill>
        <p:spPr>
          <a:xfrm>
            <a:off x="1140823" y="1737361"/>
            <a:ext cx="6728460" cy="4477484"/>
          </a:xfrm>
          <a:prstGeom prst="rect">
            <a:avLst/>
          </a:prstGeom>
        </p:spPr>
      </p:pic>
    </p:spTree>
    <p:extLst>
      <p:ext uri="{BB962C8B-B14F-4D97-AF65-F5344CB8AC3E}">
        <p14:creationId xmlns:p14="http://schemas.microsoft.com/office/powerpoint/2010/main" val="931926501"/>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629</TotalTime>
  <Words>107</Words>
  <Application>Microsoft Office PowerPoint</Application>
  <PresentationFormat>On-screen Show (4:3)</PresentationFormat>
  <Paragraphs>22</Paragraphs>
  <Slides>7</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Calibri</vt:lpstr>
      <vt:lpstr>Calibri Light</vt:lpstr>
      <vt:lpstr>Retrospect</vt:lpstr>
      <vt:lpstr>LD-MICE: 3.1</vt:lpstr>
      <vt:lpstr>Soft Systems Methodology</vt:lpstr>
      <vt:lpstr>Soft Systems Methodology</vt:lpstr>
      <vt:lpstr>Organisational Resilience</vt:lpstr>
      <vt:lpstr>PowerPoint Presentation</vt:lpstr>
      <vt:lpstr>PowerPoint Presentation</vt:lpstr>
      <vt:lpstr>What has resilience got to do with Black Swans?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lastModifiedBy>Julie Hayward</cp:lastModifiedBy>
  <cp:revision>16</cp:revision>
  <dcterms:created xsi:type="dcterms:W3CDTF">2019-06-18T14:19:22Z</dcterms:created>
  <dcterms:modified xsi:type="dcterms:W3CDTF">2019-07-07T19:45:18Z</dcterms:modified>
</cp:coreProperties>
</file>