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20" Type="http://schemas.openxmlformats.org/officeDocument/2006/relationships/slide" Target="slides/slide14.xml"/><Relationship Id="rId21" Type="http://schemas.openxmlformats.org/officeDocument/2006/relationships/slide" Target="slides/slide15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822960" y="1325880"/>
            <a:ext cx="10515600" cy="1417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5400" b="1">
                <a:solidFill>
                  <a:srgbClr val="FFFFFF"/>
                </a:solidFill>
                <a:latin typeface="Aptos Display"/>
              </a:defRPr>
            </a:pPr>
            <a:r>
              <a:t>Sophia</a:t>
            </a:r>
          </a:p>
          <a:p>
            <a:pPr algn="ctr">
              <a:defRPr sz="2500">
                <a:solidFill>
                  <a:srgbClr val="FFFFFF"/>
                </a:solidFill>
                <a:latin typeface="Aptos"/>
              </a:defRPr>
            </a:pPr>
            <a:r>
              <a:t>Development of a 3D AI-Driven Assistant for</a:t>
            </a:r>
            <a:br/>
            <a:r>
              <a:t>Real-Time Interaction and Smart Device Integration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20240" y="3977639"/>
            <a:ext cx="832104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DDEBF7"/>
                </a:solidFill>
                <a:latin typeface="Aptos"/>
              </a:defRPr>
            </a:pPr>
            <a:r>
              <a:t>MSc Data and Artificial Intelligence</a:t>
            </a:r>
          </a:p>
          <a:p>
            <a:pPr algn="ctr">
              <a:defRPr sz="1500">
                <a:solidFill>
                  <a:srgbClr val="FFFFFF"/>
                </a:solidFill>
                <a:latin typeface="Aptos"/>
              </a:defRPr>
            </a:pPr>
            <a:r>
              <a:t>University of Wales Trinity Saint David</a:t>
            </a:r>
          </a:p>
          <a:p>
            <a:pPr algn="ctr">
              <a:defRPr sz="1400">
                <a:solidFill>
                  <a:srgbClr val="FFFFFF"/>
                </a:solidFill>
                <a:latin typeface="Aptos"/>
              </a:defRPr>
            </a:pPr>
            <a:r>
              <a:t>Project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1. 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342900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THE CHALLENGE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Conversational systems can provide voice or text interaction, but embodied interaction and environmental control introduce additional architectural and reliability challenges.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70832" y="1234440"/>
            <a:ext cx="3429000" cy="438912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BF9000"/>
                </a:solidFill>
                <a:latin typeface="Aptos"/>
              </a:defRPr>
            </a:pPr>
            <a:r>
              <a:t>THE GAP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The project focuses on the integration and evaluation of existing technologies within one coherent, real-time 3D assistant rather than developing a new AI model.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147304" y="1234440"/>
            <a:ext cx="3429000" cy="438912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THE APPROACH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Balance flexible generative conversation with predictable deterministic control, external information retrieval and embodied speech/animation.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583387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F3864"/>
                </a:solidFill>
              </a:defRPr>
            </a:pPr>
            <a:r>
              <a:t>Research position: the contribution is at the integration and evaluation level.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2. Aim and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188720"/>
            <a:ext cx="3657600" cy="448056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RESEARCH AIM</a:t>
            </a:r>
          </a:p>
          <a:p>
            <a:pPr algn="ctr">
              <a:defRPr sz="1500">
                <a:solidFill>
                  <a:srgbClr val="232323"/>
                </a:solidFill>
                <a:latin typeface="Aptos"/>
              </a:defRPr>
            </a:pPr>
            <a:r>
              <a:t>Design, develop and evaluate a 3D AI-driven virtual assistant capable of real-time voice interaction, conversational responses and control of simulated smart-home devices within an interactive Unity environment.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17720" y="1234440"/>
            <a:ext cx="6858000" cy="4754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O1 — Investigate relevant AI, speech, TTS, virtual-assistant, virtual-human and smart-home technologies.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O2 — Define functional and non-functional requirements.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O3 — Design an integrated architecture.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O4 — Implement the Unity-based prototype.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O5 — Evaluate functionality, responsiveness and reliability.</a:t>
            </a:r>
          </a:p>
          <a:p>
            <a:pPr>
              <a:spcAft>
                <a:spcPts val="600"/>
              </a:spcAft>
              <a:defRPr sz="1500">
                <a:solidFill>
                  <a:srgbClr val="232323"/>
                </a:solidFill>
                <a:latin typeface="Aptos"/>
              </a:defRPr>
            </a:pPr>
            <a:r>
              <a:t>• O6 — Assess limitations and recommend future improvements.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3.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768096"/>
            <a:ext cx="10881360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595959"/>
                </a:solidFill>
                <a:latin typeface="Aptos"/>
              </a:defRPr>
            </a:pPr>
            <a:r>
              <a:t>Development-oriented research informed by Design Science Research principles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874519"/>
            <a:ext cx="1554480" cy="1828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2F5597"/>
                </a:solidFill>
                <a:latin typeface="Aptos"/>
              </a:defRPr>
            </a:pPr>
            <a:r>
              <a:t>1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Problem</a:t>
            </a:r>
            <a:br/>
            <a:r>
              <a:t>identification</a:t>
            </a:r>
          </a:p>
        </p:txBody>
      </p:sp>
      <p:cxnSp>
        <p:nvCxnSpPr>
          <p:cNvPr id="7" name="Connector 6"/>
          <p:cNvCxnSpPr/>
          <p:nvPr/>
        </p:nvCxnSpPr>
        <p:spPr>
          <a:xfrm>
            <a:off x="205740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2423160" y="1874519"/>
            <a:ext cx="1554480" cy="182880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548235"/>
                </a:solidFill>
                <a:latin typeface="Aptos"/>
              </a:defRPr>
            </a:pPr>
            <a:r>
              <a:t>2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Objectives &amp;</a:t>
            </a:r>
            <a:br/>
            <a:r>
              <a:t>requirements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397764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/>
          <p:cNvSpPr/>
          <p:nvPr/>
        </p:nvSpPr>
        <p:spPr>
          <a:xfrm>
            <a:off x="4343400" y="1874519"/>
            <a:ext cx="1554480" cy="182880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BF9000"/>
                </a:solidFill>
                <a:latin typeface="Aptos"/>
              </a:defRPr>
            </a:pPr>
            <a:r>
              <a:t>3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Design &amp;</a:t>
            </a:r>
            <a:br/>
            <a:r>
              <a:t>development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589788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6263640" y="1874519"/>
            <a:ext cx="1554480" cy="182880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7030A0"/>
                </a:solidFill>
                <a:latin typeface="Aptos"/>
              </a:defRPr>
            </a:pPr>
            <a:r>
              <a:t>4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Demonstration</a:t>
            </a:r>
          </a:p>
        </p:txBody>
      </p:sp>
      <p:cxnSp>
        <p:nvCxnSpPr>
          <p:cNvPr id="13" name="Connector 12"/>
          <p:cNvCxnSpPr/>
          <p:nvPr/>
        </p:nvCxnSpPr>
        <p:spPr>
          <a:xfrm>
            <a:off x="781812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8183880" y="1874519"/>
            <a:ext cx="1554480" cy="1828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2F5597"/>
                </a:solidFill>
                <a:latin typeface="Aptos"/>
              </a:defRPr>
            </a:pPr>
            <a:r>
              <a:t>5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Evaluation</a:t>
            </a:r>
          </a:p>
        </p:txBody>
      </p:sp>
      <p:cxnSp>
        <p:nvCxnSpPr>
          <p:cNvPr id="15" name="Connector 14"/>
          <p:cNvCxnSpPr/>
          <p:nvPr/>
        </p:nvCxnSpPr>
        <p:spPr>
          <a:xfrm>
            <a:off x="9738360" y="2788920"/>
            <a:ext cx="36576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ounded Rectangle 15"/>
          <p:cNvSpPr/>
          <p:nvPr/>
        </p:nvSpPr>
        <p:spPr>
          <a:xfrm>
            <a:off x="10104120" y="1874519"/>
            <a:ext cx="1554480" cy="18288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500" b="1">
                <a:solidFill>
                  <a:srgbClr val="595959"/>
                </a:solidFill>
                <a:latin typeface="Aptos"/>
              </a:defRPr>
            </a:pPr>
            <a:r>
              <a:t>6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Communication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2148840" y="4343400"/>
            <a:ext cx="7909560" cy="91440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ITERATIVE CYCLE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Components were developed and tested incrementally before end-to-end evaluation.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4. System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768096"/>
            <a:ext cx="10881360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00">
                <a:solidFill>
                  <a:srgbClr val="595959"/>
                </a:solidFill>
                <a:latin typeface="Aptos"/>
              </a:defRPr>
            </a:pPr>
            <a:r>
              <a:t>Hybrid architecture: deterministic environmental control + generative conversation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417320"/>
            <a:ext cx="1417320" cy="86868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USER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Voice / questions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2240280" y="1417320"/>
            <a:ext cx="1600200" cy="86868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200" b="1">
                <a:solidFill>
                  <a:srgbClr val="548235"/>
                </a:solidFill>
                <a:latin typeface="Aptos"/>
              </a:defRPr>
            </a:pPr>
            <a:r>
              <a:t>WHISPER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Speech → text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160520" y="1325880"/>
            <a:ext cx="1828800" cy="105156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100" b="1">
                <a:solidFill>
                  <a:srgbClr val="BF9000"/>
                </a:solidFill>
                <a:latin typeface="Aptos"/>
              </a:defRPr>
            </a:pPr>
            <a:r>
              <a:t>VOICECOMMANDMANAGER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Routing / intent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1920240" y="1847088"/>
            <a:ext cx="32004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>
            <a:off x="3840480" y="1847088"/>
            <a:ext cx="320040" cy="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1828800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SMART HOME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Lights • TV • Door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663440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WEATHER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WeatherController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498079" y="2971800"/>
            <a:ext cx="2286000" cy="91440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595959"/>
                </a:solidFill>
                <a:latin typeface="Aptos"/>
              </a:defRPr>
            </a:pPr>
            <a:r>
              <a:t>GENERATIVE AI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ChatGPTManager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0012680" y="1417320"/>
            <a:ext cx="1645920" cy="96012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7030A0"/>
                </a:solidFill>
                <a:latin typeface="Aptos"/>
              </a:defRPr>
            </a:pPr>
            <a:r>
              <a:t>SOPHIA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3D character</a:t>
            </a:r>
          </a:p>
        </p:txBody>
      </p:sp>
      <p:cxnSp>
        <p:nvCxnSpPr>
          <p:cNvPr id="15" name="Connector 14"/>
          <p:cNvCxnSpPr/>
          <p:nvPr/>
        </p:nvCxnSpPr>
        <p:spPr>
          <a:xfrm flipH="1">
            <a:off x="2971800" y="2377440"/>
            <a:ext cx="210312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Connector 15"/>
          <p:cNvCxnSpPr/>
          <p:nvPr/>
        </p:nvCxnSpPr>
        <p:spPr>
          <a:xfrm>
            <a:off x="5074920" y="2377440"/>
            <a:ext cx="73152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Connector 16"/>
          <p:cNvCxnSpPr/>
          <p:nvPr/>
        </p:nvCxnSpPr>
        <p:spPr>
          <a:xfrm>
            <a:off x="5074920" y="2377440"/>
            <a:ext cx="3566160" cy="594360"/>
          </a:xfrm>
          <a:prstGeom prst="line">
            <a:avLst/>
          </a:prstGeom>
          <a:ln w="25400">
            <a:solidFill>
              <a:srgbClr val="BF9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ounded Rectangle 17"/>
          <p:cNvSpPr/>
          <p:nvPr/>
        </p:nvSpPr>
        <p:spPr>
          <a:xfrm>
            <a:off x="4572000" y="4343400"/>
            <a:ext cx="246888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OPEN-METEO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External service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406640" y="4343400"/>
            <a:ext cx="246888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OPENAI / GPT-4.1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External service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5806440" y="3886200"/>
            <a:ext cx="0" cy="457200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Connector 20"/>
          <p:cNvCxnSpPr/>
          <p:nvPr/>
        </p:nvCxnSpPr>
        <p:spPr>
          <a:xfrm>
            <a:off x="8641080" y="3886200"/>
            <a:ext cx="0" cy="457200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4069080" y="5486400"/>
            <a:ext cx="3886200" cy="68580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200" b="1">
                <a:solidFill>
                  <a:srgbClr val="2F5597"/>
                </a:solidFill>
                <a:latin typeface="Aptos"/>
              </a:defRPr>
            </a:pPr>
            <a:r>
              <a:t>RESPONSE LAYER</a:t>
            </a:r>
          </a:p>
          <a:p>
            <a:pPr algn="ctr">
              <a:defRPr sz="900">
                <a:solidFill>
                  <a:srgbClr val="232323"/>
                </a:solidFill>
                <a:latin typeface="Aptos"/>
              </a:defRPr>
            </a:pPr>
            <a:r>
              <a:t>Text → Edge TTS → embodied output</a:t>
            </a:r>
          </a:p>
        </p:txBody>
      </p:sp>
      <p:cxnSp>
        <p:nvCxnSpPr>
          <p:cNvPr id="23" name="Connector 22"/>
          <p:cNvCxnSpPr/>
          <p:nvPr/>
        </p:nvCxnSpPr>
        <p:spPr>
          <a:xfrm>
            <a:off x="2971800" y="3886200"/>
            <a:ext cx="1783080" cy="160020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Connector 23"/>
          <p:cNvCxnSpPr/>
          <p:nvPr/>
        </p:nvCxnSpPr>
        <p:spPr>
          <a:xfrm>
            <a:off x="5806440" y="5120640"/>
            <a:ext cx="0" cy="36576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Connector 24"/>
          <p:cNvCxnSpPr/>
          <p:nvPr/>
        </p:nvCxnSpPr>
        <p:spPr>
          <a:xfrm flipH="1">
            <a:off x="7269480" y="5120640"/>
            <a:ext cx="1371600" cy="36576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Connector 25"/>
          <p:cNvCxnSpPr/>
          <p:nvPr/>
        </p:nvCxnSpPr>
        <p:spPr>
          <a:xfrm flipV="1">
            <a:off x="7955279" y="2377440"/>
            <a:ext cx="2057401" cy="3456432"/>
          </a:xfrm>
          <a:prstGeom prst="line">
            <a:avLst/>
          </a:prstGeom>
          <a:ln w="25400">
            <a:solidFill>
              <a:srgbClr val="2F559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5. Implementation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02920" y="1325880"/>
            <a:ext cx="251460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Unity 6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Real-time 3D environment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383280" y="1325880"/>
            <a:ext cx="2514600" cy="123444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595959"/>
                </a:solidFill>
                <a:latin typeface="Aptos"/>
              </a:defRPr>
            </a:pPr>
            <a:r>
              <a:t>C# components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Modular application logic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63640" y="1325880"/>
            <a:ext cx="2514600" cy="123444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548235"/>
                </a:solidFill>
                <a:latin typeface="Aptos"/>
              </a:defRPr>
            </a:pPr>
            <a:r>
              <a:t>Whisper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Speech-to-text input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144000" y="1325880"/>
            <a:ext cx="2514600" cy="123444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7030A0"/>
                </a:solidFill>
                <a:latin typeface="Aptos"/>
              </a:defRPr>
            </a:pPr>
            <a:r>
              <a:t>ChatGPT / GPT-4.1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Generative conversation + tool calls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02920" y="3154680"/>
            <a:ext cx="2514600" cy="123444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BF9000"/>
                </a:solidFill>
                <a:latin typeface="Aptos"/>
              </a:defRPr>
            </a:pPr>
            <a:r>
              <a:t>WeatherController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Open-Meteo integration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383280" y="3154680"/>
            <a:ext cx="251460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Edge TTS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Spoken response generation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63640" y="3154680"/>
            <a:ext cx="2514600" cy="123444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7030A0"/>
                </a:solidFill>
                <a:latin typeface="Aptos"/>
              </a:defRPr>
            </a:pPr>
            <a:r>
              <a:t>Animator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Visual character behaviour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144000" y="3154680"/>
            <a:ext cx="2514600" cy="123444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595959"/>
                </a:solidFill>
                <a:latin typeface="Aptos"/>
              </a:defRPr>
            </a:pPr>
            <a:r>
              <a:t>SmartHomeController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Simulated device actions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063240" y="5349240"/>
            <a:ext cx="6126480" cy="73152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2F5597"/>
                </a:solidFill>
                <a:latin typeface="Aptos"/>
              </a:defRPr>
            </a:pPr>
            <a:r>
              <a:t>DESIGN PRINCIPLE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Separation of concerns supports incremental development, testing and future extension.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6. Hybrid AI and Tool Calling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71600"/>
            <a:ext cx="2743200" cy="105156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7030A0"/>
                </a:solidFill>
                <a:latin typeface="Aptos"/>
              </a:defRPr>
            </a:pPr>
            <a:r>
              <a:t>GENERAL QUESTION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Generative AI response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94360" y="3063240"/>
            <a:ext cx="2743200" cy="105156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BF9000"/>
                </a:solidFill>
                <a:latin typeface="Aptos"/>
              </a:defRPr>
            </a:pPr>
            <a:r>
              <a:t>ENVIRONMENTAL REQUEST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Defined virtual function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34840" y="2011680"/>
            <a:ext cx="2560320" cy="14173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CHATGPT / GPT-4.1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Selects an appropriate pathway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01000" y="1371600"/>
            <a:ext cx="2743200" cy="105156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595959"/>
                </a:solidFill>
                <a:latin typeface="Aptos"/>
              </a:defRPr>
            </a:pPr>
            <a:r>
              <a:t>TOOL CALL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function.name → ExecuteVirtualTool()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01000" y="3063240"/>
            <a:ext cx="2743200" cy="105156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548235"/>
                </a:solidFill>
                <a:latin typeface="Aptos"/>
              </a:defRPr>
            </a:pPr>
            <a:r>
              <a:t>UNITY ACTION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VoiceCommandManager → device state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3337560" y="1874519"/>
            <a:ext cx="1097280" cy="594361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 flipV="1">
            <a:off x="3337560" y="2971800"/>
            <a:ext cx="1097280" cy="612648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 flipV="1">
            <a:off x="6995160" y="1874519"/>
            <a:ext cx="1005840" cy="822961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Connector 12"/>
          <p:cNvCxnSpPr/>
          <p:nvPr/>
        </p:nvCxnSpPr>
        <p:spPr>
          <a:xfrm>
            <a:off x="9372600" y="2423160"/>
            <a:ext cx="0" cy="640080"/>
          </a:xfrm>
          <a:prstGeom prst="line">
            <a:avLst/>
          </a:prstGeom>
          <a:ln w="25400">
            <a:solidFill>
              <a:srgbClr val="59595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3657600" y="4983480"/>
            <a:ext cx="4846320" cy="82296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WHY THIS MATTERS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AI flexibility is retained while environmental actions remain explicitly defined and predictable.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7. Prototype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48640" y="1234440"/>
            <a:ext cx="5349240" cy="4389120"/>
          </a:xfrm>
          <a:prstGeom prst="roundRect">
            <a:avLst/>
          </a:prstGeom>
          <a:solidFill>
            <a:srgbClr val="F2F2F2"/>
          </a:solidFill>
          <a:ln w="1778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700" b="1">
                <a:solidFill>
                  <a:srgbClr val="595959"/>
                </a:solidFill>
                <a:latin typeface="Aptos"/>
              </a:defRPr>
            </a:pPr>
            <a:r>
              <a:t>UNITY IMPLEMENTATION SCREENSHOT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INSERT YOUR FINAL UNITY COMPONENT / SOPHIA SCREENSHOT HERE</a:t>
            </a:r>
            <a:br/>
            <a:br/>
            <a:r>
              <a:t>Show the Unity scene, Hierarchy and relevant Inspector components.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4924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700" b="1">
                <a:solidFill>
                  <a:srgbClr val="2F5597"/>
                </a:solidFill>
                <a:latin typeface="Aptos"/>
              </a:defRPr>
            </a:pPr>
            <a:r>
              <a:t>END-TO-END INTERACTION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INSERT YOUR LIGHTS-ON SCREENSHOT HERE</a:t>
            </a:r>
            <a:br/>
            <a:br/>
            <a:r>
              <a:t>Show Sophia, the environmental state change and the Unity Console evidence.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5806440"/>
            <a:ext cx="1069848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i="1">
                <a:solidFill>
                  <a:srgbClr val="595959"/>
                </a:solidFill>
              </a:defRPr>
            </a:pPr>
            <a:r>
              <a:t>Use the real screenshots already captured for the dissertation — do not recreate evidence for the presentation.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8. External Information and Embodied Output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80160"/>
            <a:ext cx="3383280" cy="448056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WEATHER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WeatherController retrieves current structured information from Open-Meteo, processes the returned data and converts it into a natural-language response.</a:t>
            </a:r>
            <a:br/>
            <a:br/>
            <a:r>
              <a:t>The prototype also uses precipitation probability for practical questions such as whether an umbrella may be needed.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07408" y="1280160"/>
            <a:ext cx="3383280" cy="448056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548235"/>
                </a:solidFill>
                <a:latin typeface="Aptos"/>
              </a:defRPr>
            </a:pPr>
            <a:r>
              <a:t>TEXT-TO-SPEECH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Responses from environmental controls, weather retrieval and generative AI share a common output pathway.</a:t>
            </a:r>
            <a:br/>
            <a:br/>
            <a:r>
              <a:t>Text response → Edge TTS → generated audio → Unity audio output.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0456" y="1280160"/>
            <a:ext cx="3383280" cy="448056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EMBODIMENT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Sophia combines spoken output with character animation, providing a persistent visual representation of the assistant and its responses.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9. Evaluation and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143000"/>
            <a:ext cx="1097280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2F5597"/>
                </a:solidFill>
                <a:latin typeface="Aptos"/>
              </a:defRPr>
            </a:pPr>
            <a:r>
              <a:t>EVALUATION SCOPE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Functional • voice-command variations • smart environment • weather • generative AI • end-to-end interaction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960120" y="2240280"/>
            <a:ext cx="365760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Category</a:t>
            </a:r>
          </a:p>
        </p:txBody>
      </p:sp>
      <p:sp>
        <p:nvSpPr>
          <p:cNvPr id="7" name="Rectangle 6"/>
          <p:cNvSpPr/>
          <p:nvPr/>
        </p:nvSpPr>
        <p:spPr>
          <a:xfrm>
            <a:off x="4617720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Tests</a:t>
            </a:r>
          </a:p>
        </p:txBody>
      </p:sp>
      <p:sp>
        <p:nvSpPr>
          <p:cNvPr id="8" name="Rectangle 7"/>
          <p:cNvSpPr/>
          <p:nvPr/>
        </p:nvSpPr>
        <p:spPr>
          <a:xfrm>
            <a:off x="5897879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Passed</a:t>
            </a:r>
          </a:p>
        </p:txBody>
      </p:sp>
      <p:sp>
        <p:nvSpPr>
          <p:cNvPr id="9" name="Rectangle 8"/>
          <p:cNvSpPr/>
          <p:nvPr/>
        </p:nvSpPr>
        <p:spPr>
          <a:xfrm>
            <a:off x="7178040" y="2240280"/>
            <a:ext cx="128016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Failed</a:t>
            </a:r>
          </a:p>
        </p:txBody>
      </p:sp>
      <p:sp>
        <p:nvSpPr>
          <p:cNvPr id="10" name="Rectangle 9"/>
          <p:cNvSpPr/>
          <p:nvPr/>
        </p:nvSpPr>
        <p:spPr>
          <a:xfrm>
            <a:off x="8458200" y="2240280"/>
            <a:ext cx="1554480" cy="502920"/>
          </a:xfrm>
          <a:prstGeom prst="rect">
            <a:avLst/>
          </a:prstGeom>
          <a:solidFill>
            <a:srgbClr val="1F386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200" b="1">
                <a:solidFill>
                  <a:srgbClr val="FFFFFF"/>
                </a:solidFill>
              </a:defRPr>
            </a:pPr>
            <a:r>
              <a:t>Pass rate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960120" y="2743200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Functional Testing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17720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8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897879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8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178040" y="2743200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458200" y="2743200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60120" y="3310128"/>
            <a:ext cx="365760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Smart Environment</a:t>
            </a:r>
          </a:p>
        </p:txBody>
      </p:sp>
      <p:sp>
        <p:nvSpPr>
          <p:cNvPr id="17" name="Rectangle 16"/>
          <p:cNvSpPr/>
          <p:nvPr/>
        </p:nvSpPr>
        <p:spPr>
          <a:xfrm>
            <a:off x="4617720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5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897879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5</a:t>
            </a:r>
          </a:p>
        </p:txBody>
      </p:sp>
      <p:sp>
        <p:nvSpPr>
          <p:cNvPr id="19" name="Rectangle 18"/>
          <p:cNvSpPr/>
          <p:nvPr/>
        </p:nvSpPr>
        <p:spPr>
          <a:xfrm>
            <a:off x="7178040" y="3310128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20" name="Rectangle 19"/>
          <p:cNvSpPr/>
          <p:nvPr/>
        </p:nvSpPr>
        <p:spPr>
          <a:xfrm>
            <a:off x="8458200" y="3310128"/>
            <a:ext cx="155448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21" name="Rectangle 20"/>
          <p:cNvSpPr/>
          <p:nvPr/>
        </p:nvSpPr>
        <p:spPr>
          <a:xfrm>
            <a:off x="960120" y="3877056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Weather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617720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2</a:t>
            </a:r>
          </a:p>
        </p:txBody>
      </p:sp>
      <p:sp>
        <p:nvSpPr>
          <p:cNvPr id="23" name="Rectangle 22"/>
          <p:cNvSpPr/>
          <p:nvPr/>
        </p:nvSpPr>
        <p:spPr>
          <a:xfrm>
            <a:off x="5897879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2</a:t>
            </a:r>
          </a:p>
        </p:txBody>
      </p:sp>
      <p:sp>
        <p:nvSpPr>
          <p:cNvPr id="24" name="Rectangle 23"/>
          <p:cNvSpPr/>
          <p:nvPr/>
        </p:nvSpPr>
        <p:spPr>
          <a:xfrm>
            <a:off x="7178040" y="3877056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25" name="Rectangle 24"/>
          <p:cNvSpPr/>
          <p:nvPr/>
        </p:nvSpPr>
        <p:spPr>
          <a:xfrm>
            <a:off x="8458200" y="3877056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26" name="Rectangle 25"/>
          <p:cNvSpPr/>
          <p:nvPr/>
        </p:nvSpPr>
        <p:spPr>
          <a:xfrm>
            <a:off x="960120" y="4443983"/>
            <a:ext cx="365760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Generative AI</a:t>
            </a:r>
          </a:p>
        </p:txBody>
      </p:sp>
      <p:sp>
        <p:nvSpPr>
          <p:cNvPr id="27" name="Rectangle 26"/>
          <p:cNvSpPr/>
          <p:nvPr/>
        </p:nvSpPr>
        <p:spPr>
          <a:xfrm>
            <a:off x="4617720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897879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</a:t>
            </a:r>
          </a:p>
        </p:txBody>
      </p:sp>
      <p:sp>
        <p:nvSpPr>
          <p:cNvPr id="29" name="Rectangle 28"/>
          <p:cNvSpPr/>
          <p:nvPr/>
        </p:nvSpPr>
        <p:spPr>
          <a:xfrm>
            <a:off x="7178040" y="4443983"/>
            <a:ext cx="128016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30" name="Rectangle 29"/>
          <p:cNvSpPr/>
          <p:nvPr/>
        </p:nvSpPr>
        <p:spPr>
          <a:xfrm>
            <a:off x="8458200" y="4443983"/>
            <a:ext cx="1554480" cy="566928"/>
          </a:xfrm>
          <a:prstGeom prst="rect">
            <a:avLst/>
          </a:prstGeom>
          <a:solidFill>
            <a:srgbClr val="F2F2F2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31" name="Rectangle 30"/>
          <p:cNvSpPr/>
          <p:nvPr/>
        </p:nvSpPr>
        <p:spPr>
          <a:xfrm>
            <a:off x="960120" y="5010912"/>
            <a:ext cx="365760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232323"/>
                </a:solidFill>
              </a:defRPr>
            </a:pPr>
            <a:r>
              <a:t>End-to-End</a:t>
            </a:r>
          </a:p>
        </p:txBody>
      </p:sp>
      <p:sp>
        <p:nvSpPr>
          <p:cNvPr id="32" name="Rectangle 31"/>
          <p:cNvSpPr/>
          <p:nvPr/>
        </p:nvSpPr>
        <p:spPr>
          <a:xfrm>
            <a:off x="4617720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7</a:t>
            </a:r>
          </a:p>
        </p:txBody>
      </p:sp>
      <p:sp>
        <p:nvSpPr>
          <p:cNvPr id="33" name="Rectangle 32"/>
          <p:cNvSpPr/>
          <p:nvPr/>
        </p:nvSpPr>
        <p:spPr>
          <a:xfrm>
            <a:off x="5897879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7</a:t>
            </a:r>
          </a:p>
        </p:txBody>
      </p:sp>
      <p:sp>
        <p:nvSpPr>
          <p:cNvPr id="34" name="Rectangle 33"/>
          <p:cNvSpPr/>
          <p:nvPr/>
        </p:nvSpPr>
        <p:spPr>
          <a:xfrm>
            <a:off x="7178040" y="5010912"/>
            <a:ext cx="128016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0</a:t>
            </a:r>
          </a:p>
        </p:txBody>
      </p:sp>
      <p:sp>
        <p:nvSpPr>
          <p:cNvPr id="35" name="Rectangle 34"/>
          <p:cNvSpPr/>
          <p:nvPr/>
        </p:nvSpPr>
        <p:spPr>
          <a:xfrm>
            <a:off x="8458200" y="5010912"/>
            <a:ext cx="1554480" cy="566928"/>
          </a:xfrm>
          <a:prstGeom prst="rect">
            <a:avLst/>
          </a:prstGeom>
          <a:solidFill>
            <a:srgbClr val="FFFFFF"/>
          </a:solidFill>
          <a:ln>
            <a:solidFill>
              <a:srgbClr val="D2D2D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0">
                <a:solidFill>
                  <a:srgbClr val="232323"/>
                </a:solidFill>
              </a:defRPr>
            </a:pPr>
            <a:r>
              <a:t>100%</a:t>
            </a:r>
          </a:p>
        </p:txBody>
      </p:sp>
      <p:sp>
        <p:nvSpPr>
          <p:cNvPr id="36" name="Rounded Rectangle 35"/>
          <p:cNvSpPr/>
          <p:nvPr/>
        </p:nvSpPr>
        <p:spPr>
          <a:xfrm>
            <a:off x="2971800" y="5486400"/>
            <a:ext cx="6217920" cy="658368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400" b="1">
                <a:solidFill>
                  <a:srgbClr val="548235"/>
                </a:solidFill>
                <a:latin typeface="Aptos"/>
              </a:defRPr>
            </a:pPr>
            <a:r>
              <a:t>RESULT</a:t>
            </a:r>
          </a:p>
          <a:p>
            <a:pPr algn="ctr">
              <a:defRPr sz="1100">
                <a:solidFill>
                  <a:srgbClr val="232323"/>
                </a:solidFill>
                <a:latin typeface="Aptos"/>
              </a:defRPr>
            </a:pPr>
            <a:r>
              <a:t>All defined scenarios passed under the tested conditions.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10. Key Findings and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526280"/>
          </a:xfrm>
          <a:prstGeom prst="roundRect">
            <a:avLst/>
          </a:prstGeom>
          <a:solidFill>
            <a:srgbClr val="E2EFDA"/>
          </a:solidFill>
          <a:ln w="17780">
            <a:solidFill>
              <a:srgbClr val="54823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548235"/>
                </a:solidFill>
                <a:latin typeface="Aptos"/>
              </a:defRPr>
            </a:pPr>
            <a:r>
              <a:t>KEY FINDINGS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The principal technical aim was achieved within the defined prototype scope.</a:t>
            </a:r>
            <a:br/>
            <a:br/>
            <a:r>
              <a:t>• The hybrid architecture combined generative conversation with deterministic environmental control.</a:t>
            </a:r>
            <a:br/>
            <a:br/>
            <a:r>
              <a:t>• Weather retrieval and embodied spoken responses were integrated into the same interface.</a:t>
            </a:r>
            <a:br/>
            <a:br/>
            <a:r>
              <a:t>• End-to-end testing demonstrated a continuous voice-to-response pathway.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03520" cy="4526280"/>
          </a:xfrm>
          <a:prstGeom prst="roundRect">
            <a:avLst/>
          </a:prstGeom>
          <a:solidFill>
            <a:srgbClr val="FFF2CC"/>
          </a:solidFill>
          <a:ln w="17780">
            <a:solidFill>
              <a:srgbClr val="BF9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BF9000"/>
                </a:solidFill>
                <a:latin typeface="Aptos"/>
              </a:defRPr>
            </a:pPr>
            <a:r>
              <a:t>LIMITATIONS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Environmental devices are simulated rather than physical.</a:t>
            </a:r>
            <a:br/>
            <a:br/>
            <a:r>
              <a:t>• Testing scope was relatively small.</a:t>
            </a:r>
            <a:br/>
            <a:br/>
            <a:r>
              <a:t>• Natural-language coverage was limited to tested formulations.</a:t>
            </a:r>
            <a:br/>
            <a:br/>
            <a:r>
              <a:t>• External services introduce network and latency dependencies.</a:t>
            </a:r>
            <a:br/>
            <a:br/>
            <a:r>
              <a:t>• No large-scale user study was conducted.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11. Contributions and Future 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52628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CONTRIBUTIONS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Practical integration architecture for an embodied AI assistant.</a:t>
            </a:r>
            <a:br/>
            <a:br/>
            <a:r>
              <a:t>• Hybrid interaction model combining deterministic and generative functionality.</a:t>
            </a:r>
            <a:br/>
            <a:br/>
            <a:r>
              <a:t>• Unified 3D interface for environmental, weather and conversational capabilities.</a:t>
            </a:r>
            <a:br/>
            <a:br/>
            <a:r>
              <a:t>• Evaluated artefact demonstrating technical feasibility within the prototype scope.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34440"/>
            <a:ext cx="5303520" cy="4526280"/>
          </a:xfrm>
          <a:prstGeom prst="roundRect">
            <a:avLst/>
          </a:prstGeom>
          <a:solidFill>
            <a:srgbClr val="E4DFEE"/>
          </a:solidFill>
          <a:ln w="17780">
            <a:solidFill>
              <a:srgbClr val="703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7030A0"/>
                </a:solidFill>
                <a:latin typeface="Aptos"/>
              </a:defRPr>
            </a:pPr>
            <a:r>
              <a:t>FUTURE DEVELOPMENT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• Integration with physical smart-home devices.</a:t>
            </a:r>
            <a:br/>
            <a:br/>
            <a:r>
              <a:t>• Broader natural-language evaluation.</a:t>
            </a:r>
            <a:br/>
            <a:br/>
            <a:r>
              <a:t>• Larger user-centred studies.</a:t>
            </a:r>
            <a:br/>
            <a:br/>
            <a:r>
              <a:t>• Improved fault tolerance and resilience.</a:t>
            </a:r>
            <a:br/>
            <a:br/>
            <a:r>
              <a:t>• Stronger security, authentication and production-oriented architecture.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12. Prototype Demonstration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234440"/>
            <a:ext cx="5303520" cy="438912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800" b="1">
                <a:solidFill>
                  <a:srgbClr val="2F5597"/>
                </a:solidFill>
                <a:latin typeface="Aptos"/>
              </a:defRPr>
            </a:pPr>
            <a:r>
              <a:t>LIVE / VIDEO DEMONSTRATION</a:t>
            </a:r>
          </a:p>
          <a:p>
            <a:pPr algn="ctr">
              <a:defRPr sz="1300">
                <a:solidFill>
                  <a:srgbClr val="232323"/>
                </a:solidFill>
                <a:latin typeface="Aptos"/>
              </a:defRPr>
            </a:pPr>
            <a:r>
              <a:t>Insert the final 2–4 minute prototype demonstration video link or QR code here.</a:t>
            </a:r>
            <a:br/>
            <a:br/>
            <a:r>
              <a:t>Recommended sequence:</a:t>
            </a:r>
            <a:br/>
            <a:br/>
            <a:r>
              <a:t>Lights → TV → Door → Weather → General AI → TTS + animation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7406640" y="1508760"/>
            <a:ext cx="3108960" cy="3108960"/>
          </a:xfrm>
          <a:prstGeom prst="rect">
            <a:avLst/>
          </a:prstGeom>
          <a:solidFill>
            <a:srgbClr val="FFFFFF"/>
          </a:solidFill>
          <a:ln w="19050">
            <a:solidFill>
              <a:srgbClr val="5959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595959"/>
                </a:solidFill>
              </a:defRPr>
            </a:pPr>
            <a:r>
              <a:t>QR CODE</a:t>
            </a:r>
            <a:br/>
            <a:br/>
            <a:r>
              <a:t>INSERT HERE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720840" y="4983480"/>
            <a:ext cx="4480560" cy="77724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300" b="1">
                <a:solidFill>
                  <a:srgbClr val="2F5597"/>
                </a:solidFill>
                <a:latin typeface="Aptos"/>
              </a:defRPr>
            </a:pPr>
            <a:r>
              <a:t>DEMO GOAL</a:t>
            </a:r>
          </a:p>
          <a:p>
            <a:pPr algn="ctr">
              <a:defRPr sz="1000">
                <a:solidFill>
                  <a:srgbClr val="232323"/>
                </a:solidFill>
                <a:latin typeface="Aptos"/>
              </a:defRPr>
            </a:pPr>
            <a:r>
              <a:t>Show the complete voice → action/information → response pipeline.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13.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1234440"/>
            <a:ext cx="10332720" cy="1234440"/>
          </a:xfrm>
          <a:prstGeom prst="roundRect">
            <a:avLst/>
          </a:prstGeom>
          <a:solidFill>
            <a:srgbClr val="DDEBF7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900" b="1">
                <a:solidFill>
                  <a:srgbClr val="2F5597"/>
                </a:solidFill>
                <a:latin typeface="Aptos"/>
              </a:defRPr>
            </a:pPr>
            <a:r>
              <a:t>CONCLUSION</a:t>
            </a:r>
          </a:p>
          <a:p>
            <a:pPr algn="ctr">
              <a:defRPr sz="1400">
                <a:solidFill>
                  <a:srgbClr val="232323"/>
                </a:solidFill>
                <a:latin typeface="Aptos"/>
              </a:defRPr>
            </a:pPr>
            <a:r>
              <a:t>Sophia demonstrates that speech recognition, generative AI, external information retrieval, deterministic environmental control, text-to-speech and 3D character behaviour can be integrated into one coherent Unity-based assistant.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51560" y="2880360"/>
            <a:ext cx="9966960" cy="2468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Principal aim achieved within the defined prototype scope.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All defined test scenarios passed under the tested conditions.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The main contribution is the practical integration and evaluation of established technologies.</a:t>
            </a:r>
          </a:p>
          <a:p>
            <a:pPr>
              <a:spcAft>
                <a:spcPts val="1000"/>
              </a:spcAft>
              <a:defRPr sz="1700">
                <a:solidFill>
                  <a:srgbClr val="232323"/>
                </a:solidFill>
                <a:latin typeface="Aptos"/>
              </a:defRPr>
            </a:pPr>
            <a:r>
              <a:t>• Future work is required before the approach could be considered for physical or production smart-home deployment.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08960" y="5623560"/>
            <a:ext cx="594360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F3864"/>
                </a:solidFill>
              </a:defRPr>
            </a:pPr>
            <a:r>
              <a:t>Thank you — Questions?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109728"/>
          </a:xfrm>
          <a:prstGeom prst="rect">
            <a:avLst/>
          </a:prstGeom>
          <a:solidFill>
            <a:srgbClr val="1F386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56032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F3864"/>
                </a:solidFill>
                <a:latin typeface="Aptos Display"/>
              </a:defRPr>
            </a:pPr>
            <a:r>
              <a:t>References and Source Material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6537960"/>
            <a:ext cx="1115568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595959"/>
                </a:solidFill>
                <a:latin typeface="Aptos"/>
              </a:defRPr>
            </a:pPr>
            <a:r>
              <a:t>Sophia — 3D AI-Driven Assistant | MSc Data and Artificial Intelligence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234440"/>
            <a:ext cx="10698480" cy="960120"/>
          </a:xfrm>
          <a:prstGeom prst="roundRect">
            <a:avLst/>
          </a:prstGeom>
          <a:solidFill>
            <a:srgbClr val="F2F6FB"/>
          </a:solidFill>
          <a:ln w="17780">
            <a:solidFill>
              <a:srgbClr val="2F559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 wrap="square"/>
          <a:lstStyle/>
          <a:p>
            <a:pPr algn="ctr">
              <a:defRPr sz="1600" b="1">
                <a:solidFill>
                  <a:srgbClr val="2F5597"/>
                </a:solidFill>
                <a:latin typeface="Aptos"/>
              </a:defRPr>
            </a:pPr>
            <a:r>
              <a:t>PRIMARY SOURCE</a:t>
            </a:r>
          </a:p>
          <a:p>
            <a:pPr algn="ctr">
              <a:defRPr sz="1200">
                <a:solidFill>
                  <a:srgbClr val="232323"/>
                </a:solidFill>
                <a:latin typeface="Aptos"/>
              </a:defRPr>
            </a:pPr>
            <a:r>
              <a:t>Presentation content is derived from the final dissertation chapters, implementation code and evaluation evidence prepared for the project.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14400" y="2514600"/>
            <a:ext cx="102412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1 — Research problem, aim, objectives and scope.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2 — Literature review and research position.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3 — Development-oriented methodology and Design Science Research principles.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Chapters 4–5 — Requirements, architecture, implementation and integration.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 6 — Testing and evaluation results.</a:t>
            </a:r>
          </a:p>
          <a:p>
            <a:pPr>
              <a:spcAft>
                <a:spcPts val="800"/>
              </a:spcAft>
              <a:defRPr sz="1600">
                <a:solidFill>
                  <a:srgbClr val="232323"/>
                </a:solidFill>
                <a:latin typeface="Aptos"/>
              </a:defRPr>
            </a:pPr>
            <a:r>
              <a:t>• Chapters 7–8 — Discussion, limitations, contributions, conclusion and future work.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440680"/>
            <a:ext cx="102412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 i="1">
                <a:solidFill>
                  <a:srgbClr val="595959"/>
                </a:solidFill>
              </a:defRPr>
            </a:pPr>
            <a:r>
              <a:t>For the submitted presentation, retain the same IEEE reference numbering used in the dissertation if individual literature citations are added to slides.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