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22"/>
  </p:notesMasterIdLst>
  <p:handoutMasterIdLst>
    <p:handoutMasterId r:id="rId23"/>
  </p:handoutMasterIdLst>
  <p:sldIdLst>
    <p:sldId id="256" r:id="rId2"/>
    <p:sldId id="323" r:id="rId3"/>
    <p:sldId id="324" r:id="rId4"/>
    <p:sldId id="325" r:id="rId5"/>
    <p:sldId id="326" r:id="rId6"/>
    <p:sldId id="327" r:id="rId7"/>
    <p:sldId id="351" r:id="rId8"/>
    <p:sldId id="354" r:id="rId9"/>
    <p:sldId id="355" r:id="rId10"/>
    <p:sldId id="356" r:id="rId11"/>
    <p:sldId id="357" r:id="rId12"/>
    <p:sldId id="358" r:id="rId13"/>
    <p:sldId id="359" r:id="rId14"/>
    <p:sldId id="360" r:id="rId15"/>
    <p:sldId id="361" r:id="rId16"/>
    <p:sldId id="362" r:id="rId17"/>
    <p:sldId id="363" r:id="rId18"/>
    <p:sldId id="364" r:id="rId19"/>
    <p:sldId id="365" r:id="rId20"/>
    <p:sldId id="322" r:id="rId21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69" autoAdjust="0"/>
    <p:restoredTop sz="94038" autoAdjust="0"/>
  </p:normalViewPr>
  <p:slideViewPr>
    <p:cSldViewPr>
      <p:cViewPr varScale="1">
        <p:scale>
          <a:sx n="65" d="100"/>
          <a:sy n="65" d="100"/>
        </p:scale>
        <p:origin x="4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Usability Engineering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2" y="4005263"/>
            <a:ext cx="7128519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ACCB6017</a:t>
            </a:r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/>
              <a:t>Workshop 16 – Designing User Behaviour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1E1FC34-1BCE-9C81-7FB5-2D2BE1256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interface may support several goals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Where do these goals agree? Where might they conflict?</a:t>
            </a:r>
          </a:p>
          <a:p>
            <a:pPr lvl="1"/>
            <a:r>
              <a:rPr lang="en-GB" sz="2800" dirty="0"/>
              <a:t>A successful design supports useful action while preserving informed choice</a:t>
            </a:r>
          </a:p>
          <a:p>
            <a:r>
              <a:rPr lang="en-GB" dirty="0"/>
              <a:t>Refusing to complete a purchase, leaving a site, and cancelling a subscription are all legitimate user outcomes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D3A9F43-33C0-CAB9-ED8F-EBF30E6E77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Goals and Designer Goals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8429CD6-F2A0-4A01-667E-58CB709AD1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0917455"/>
              </p:ext>
            </p:extLst>
          </p:nvPr>
        </p:nvGraphicFramePr>
        <p:xfrm>
          <a:off x="441634" y="1556792"/>
          <a:ext cx="8229600" cy="219456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88836071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956615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User goal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Service goal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721437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Complete a purchase confidently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Increase completed purchases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99611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Learn something useful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Increase participation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4448428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Find the right subscription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Increase subscriptions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59516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0636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BD940E1-1AA5-F544-3D1A-DA7D55A00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A useful target identifies:</a:t>
            </a:r>
          </a:p>
          <a:p>
            <a:pPr lvl="1"/>
            <a:r>
              <a:rPr lang="en-GB" b="1" dirty="0"/>
              <a:t>Who</a:t>
            </a:r>
            <a:r>
              <a:rPr lang="en-GB" dirty="0"/>
              <a:t> will act</a:t>
            </a:r>
          </a:p>
          <a:p>
            <a:pPr lvl="1"/>
            <a:r>
              <a:rPr lang="en-GB" b="1" dirty="0"/>
              <a:t>What</a:t>
            </a:r>
            <a:r>
              <a:rPr lang="en-GB" dirty="0"/>
              <a:t> they will do</a:t>
            </a:r>
          </a:p>
          <a:p>
            <a:pPr lvl="1"/>
            <a:r>
              <a:rPr lang="en-GB" b="1" dirty="0"/>
              <a:t>When or where</a:t>
            </a:r>
            <a:r>
              <a:rPr lang="en-GB" dirty="0"/>
              <a:t> they will do it</a:t>
            </a:r>
          </a:p>
          <a:p>
            <a:pPr lvl="1"/>
            <a:r>
              <a:rPr lang="en-GB" b="1" dirty="0"/>
              <a:t>Why</a:t>
            </a:r>
            <a:r>
              <a:rPr lang="en-GB" dirty="0"/>
              <a:t> that action helps them</a:t>
            </a:r>
          </a:p>
          <a:p>
            <a:r>
              <a:rPr lang="en-GB" b="1" dirty="0"/>
              <a:t>Vague:</a:t>
            </a:r>
            <a:r>
              <a:rPr lang="en-GB" dirty="0"/>
              <a:t> “Increase student engagement.”</a:t>
            </a:r>
          </a:p>
          <a:p>
            <a:r>
              <a:rPr lang="en-GB" b="1" dirty="0"/>
              <a:t>Specific:</a:t>
            </a:r>
            <a:r>
              <a:rPr lang="en-GB" dirty="0"/>
              <a:t> “After receiving feedback, students open it and record one change to make in their next assignment.”</a:t>
            </a:r>
          </a:p>
          <a:p>
            <a:r>
              <a:rPr lang="en-GB" dirty="0"/>
              <a:t>“Engagement” is difficult to design for or evaluate without defining it</a:t>
            </a:r>
          </a:p>
          <a:p>
            <a:r>
              <a:rPr lang="en-GB" dirty="0"/>
              <a:t>An observable action does not guarantee an intended outcome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6E0AA87-6BE4-0934-C3A0-66A681B6D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Specific Target Behaviour</a:t>
            </a:r>
          </a:p>
        </p:txBody>
      </p:sp>
    </p:spTree>
    <p:extLst>
      <p:ext uri="{BB962C8B-B14F-4D97-AF65-F5344CB8AC3E}">
        <p14:creationId xmlns:p14="http://schemas.microsoft.com/office/powerpoint/2010/main" val="245440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82CCAC-D8B6-C82F-AC52-F3D61D491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interaction feels intuitive when it fits a user’s existing expectations</a:t>
            </a:r>
          </a:p>
          <a:p>
            <a:pPr lvl="1"/>
            <a:r>
              <a:rPr lang="en-GB" dirty="0"/>
              <a:t>Familiar controls reduce the need to learn</a:t>
            </a:r>
          </a:p>
          <a:p>
            <a:pPr lvl="1"/>
            <a:r>
              <a:rPr lang="en-GB" dirty="0"/>
              <a:t>Previous experience shapes expectations</a:t>
            </a:r>
          </a:p>
          <a:p>
            <a:pPr lvl="1"/>
            <a:r>
              <a:rPr lang="en-GB" dirty="0"/>
              <a:t>Hidden interactions require discovery or instruction</a:t>
            </a:r>
          </a:p>
          <a:p>
            <a:pPr lvl="1"/>
            <a:r>
              <a:rPr lang="en-GB" dirty="0"/>
              <a:t>Different users bring different experience</a:t>
            </a:r>
          </a:p>
          <a:p>
            <a:r>
              <a:rPr lang="en-GB" dirty="0"/>
              <a:t>The designer’s familiarity can hide the user’s difficulty</a:t>
            </a:r>
          </a:p>
          <a:p>
            <a:r>
              <a:rPr lang="en-GB" dirty="0"/>
              <a:t>A learned convention can feel immediate without being innate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70BD7AD-98B1-FE2C-CB5F-8816A2521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Intuition Depends on Experience</a:t>
            </a:r>
          </a:p>
        </p:txBody>
      </p:sp>
    </p:spTree>
    <p:extLst>
      <p:ext uri="{BB962C8B-B14F-4D97-AF65-F5344CB8AC3E}">
        <p14:creationId xmlns:p14="http://schemas.microsoft.com/office/powerpoint/2010/main" val="17948118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34BC73B-CA98-EFCD-D5B4-46FE40CE9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prompt draws attention to an available action</a:t>
            </a:r>
          </a:p>
          <a:p>
            <a:r>
              <a:rPr lang="en-GB" dirty="0"/>
              <a:t>Effective prompts appear:</a:t>
            </a:r>
          </a:p>
          <a:p>
            <a:pPr lvl="1"/>
            <a:r>
              <a:rPr lang="en-GB" dirty="0"/>
              <a:t>Where the user is already looking</a:t>
            </a:r>
          </a:p>
          <a:p>
            <a:pPr lvl="1"/>
            <a:r>
              <a:rPr lang="en-GB" dirty="0"/>
              <a:t>When the action becomes relevant</a:t>
            </a:r>
          </a:p>
          <a:p>
            <a:pPr lvl="1"/>
            <a:r>
              <a:rPr lang="en-GB" dirty="0"/>
              <a:t>With enough prominence to be noticed</a:t>
            </a:r>
          </a:p>
          <a:p>
            <a:pPr lvl="1"/>
            <a:r>
              <a:rPr lang="en-GB" dirty="0"/>
              <a:t>Without obstructing the current task</a:t>
            </a:r>
          </a:p>
          <a:p>
            <a:r>
              <a:rPr lang="en-GB" dirty="0"/>
              <a:t>Example prompts: a visible next-step control, a notification, a reminder at a relevant moment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Noticeability does not establish usefulness</a:t>
            </a:r>
          </a:p>
          <a:p>
            <a:pPr lvl="0"/>
            <a:r>
              <a:rPr lang="en-GB" dirty="0"/>
              <a:t>Motion and sound can interrupt or exclude users</a:t>
            </a:r>
          </a:p>
          <a:p>
            <a:pPr lvl="1"/>
            <a:r>
              <a:rPr lang="en-GB" dirty="0"/>
              <a:t>Increased visual prominence is not always the right solution</a:t>
            </a:r>
          </a:p>
          <a:p>
            <a:pPr lvl="0"/>
            <a:r>
              <a:rPr lang="en-GB" dirty="0"/>
              <a:t>Timing can matter as much as appearance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BD996EF-07EF-9D46-FF2D-F5F1A41CD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Attention and Prompts</a:t>
            </a:r>
          </a:p>
        </p:txBody>
      </p:sp>
    </p:spTree>
    <p:extLst>
      <p:ext uri="{BB962C8B-B14F-4D97-AF65-F5344CB8AC3E}">
        <p14:creationId xmlns:p14="http://schemas.microsoft.com/office/powerpoint/2010/main" val="3087592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8171989-CCDC-CDF2-D8B9-F2792FA7E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512168"/>
          </a:xfrm>
        </p:spPr>
        <p:txBody>
          <a:bodyPr/>
          <a:lstStyle/>
          <a:p>
            <a:r>
              <a:rPr lang="en-GB" dirty="0"/>
              <a:t>Judgements can change with the context in which choices appear</a:t>
            </a:r>
          </a:p>
          <a:p>
            <a:pPr lvl="1"/>
            <a:r>
              <a:rPr lang="en-GB" dirty="0"/>
              <a:t>These effects vary between people and situations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E21021-6004-D7BF-5E46-683142A95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Biases and Interface Choices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819083-C3EE-A6E1-A0F8-83F850DE5B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412195"/>
              </p:ext>
            </p:extLst>
          </p:nvPr>
        </p:nvGraphicFramePr>
        <p:xfrm>
          <a:off x="107504" y="2482552"/>
          <a:ext cx="8928992" cy="411480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376264">
                  <a:extLst>
                    <a:ext uri="{9D8B030D-6E8A-4147-A177-3AD203B41FA5}">
                      <a16:colId xmlns:a16="http://schemas.microsoft.com/office/drawing/2014/main" val="2427549463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3518882073"/>
                    </a:ext>
                  </a:extLst>
                </a:gridCol>
                <a:gridCol w="3240360">
                  <a:extLst>
                    <a:ext uri="{9D8B030D-6E8A-4147-A177-3AD203B41FA5}">
                      <a16:colId xmlns:a16="http://schemas.microsoft.com/office/drawing/2014/main" val="30193563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Mechanism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Interface example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Question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446290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Anchoring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high suggested donation appears first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Does it distort the user’s judgement?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3662878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Social influence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plan displays a popularity indicator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Is the information genuine and relevant?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9703706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Status quo bias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An option starts selected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Does the default serve the user?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356605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Decoy effect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One plan makes another look better by comparison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Does the comparison support a useful choice?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9750219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7208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Anchoring</a:t>
            </a:r>
          </a:p>
          <a:p>
            <a:pPr lvl="1"/>
            <a:r>
              <a:rPr lang="en-GB" dirty="0"/>
              <a:t>Ask people to donate to a charity and they might give an average of £2</a:t>
            </a:r>
          </a:p>
          <a:p>
            <a:pPr lvl="1"/>
            <a:r>
              <a:rPr lang="en-GB" dirty="0"/>
              <a:t>Suggest a donation of £10 and the average goes up significantly</a:t>
            </a:r>
          </a:p>
          <a:p>
            <a:pPr lvl="1"/>
            <a:r>
              <a:rPr lang="en-GB" dirty="0"/>
              <a:t>Nothing has changed, but anchoring the donors to the £10 mark made £2 feel lower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Biases - Examples</a:t>
            </a:r>
          </a:p>
        </p:txBody>
      </p:sp>
    </p:spTree>
    <p:extLst>
      <p:ext uri="{BB962C8B-B14F-4D97-AF65-F5344CB8AC3E}">
        <p14:creationId xmlns:p14="http://schemas.microsoft.com/office/powerpoint/2010/main" val="3939189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Decoy Effect</a:t>
            </a:r>
          </a:p>
          <a:p>
            <a:pPr lvl="1"/>
            <a:r>
              <a:rPr lang="en-GB" dirty="0"/>
              <a:t>Suppose you want to subscribe to a magazine, and these are the choices:</a:t>
            </a:r>
          </a:p>
          <a:p>
            <a:pPr lvl="2"/>
            <a:r>
              <a:rPr lang="en-GB" dirty="0"/>
              <a:t>Web Only: £10</a:t>
            </a:r>
          </a:p>
          <a:p>
            <a:pPr lvl="2"/>
            <a:r>
              <a:rPr lang="en-GB" dirty="0"/>
              <a:t>Print Only: £25</a:t>
            </a:r>
          </a:p>
          <a:p>
            <a:pPr lvl="2"/>
            <a:r>
              <a:rPr lang="en-GB" dirty="0"/>
              <a:t>Print &amp; Web: £25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Which is the best deal?</a:t>
            </a:r>
          </a:p>
          <a:p>
            <a:pPr lvl="2"/>
            <a:r>
              <a:rPr lang="en-GB" dirty="0"/>
              <a:t>Most people will opt for Print &amp; Web</a:t>
            </a:r>
          </a:p>
          <a:p>
            <a:pPr lvl="1"/>
            <a:r>
              <a:rPr lang="en-GB" dirty="0"/>
              <a:t>Why? </a:t>
            </a:r>
          </a:p>
          <a:p>
            <a:pPr lvl="2"/>
            <a:r>
              <a:rPr lang="en-GB" dirty="0"/>
              <a:t>The Print Only choice is a decoy – very few people will choose it</a:t>
            </a:r>
          </a:p>
          <a:p>
            <a:pPr lvl="2"/>
            <a:r>
              <a:rPr lang="en-GB" dirty="0"/>
              <a:t>Without it, a lot of people will take Web Only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Cognitive Biases - Examples</a:t>
            </a:r>
          </a:p>
        </p:txBody>
      </p:sp>
    </p:spTree>
    <p:extLst>
      <p:ext uri="{BB962C8B-B14F-4D97-AF65-F5344CB8AC3E}">
        <p14:creationId xmlns:p14="http://schemas.microsoft.com/office/powerpoint/2010/main" val="1060767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0591BAC-A39D-9265-33D1-4A9392A40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i="1" dirty="0"/>
              <a:t>Choice architecture </a:t>
            </a:r>
            <a:r>
              <a:rPr lang="en-GB" dirty="0"/>
              <a:t>is the way a design organises and presents available options</a:t>
            </a:r>
          </a:p>
          <a:p>
            <a:r>
              <a:rPr lang="en-GB" dirty="0"/>
              <a:t>Design decisions include:</a:t>
            </a:r>
          </a:p>
          <a:p>
            <a:pPr lvl="1"/>
            <a:r>
              <a:rPr lang="en-GB" dirty="0"/>
              <a:t>Which options appear together</a:t>
            </a:r>
          </a:p>
          <a:p>
            <a:pPr lvl="1"/>
            <a:r>
              <a:rPr lang="en-GB" dirty="0"/>
              <a:t>Their order and relative prominence</a:t>
            </a:r>
          </a:p>
          <a:p>
            <a:pPr lvl="1"/>
            <a:r>
              <a:rPr lang="en-GB" dirty="0"/>
              <a:t>How users compare them</a:t>
            </a:r>
          </a:p>
          <a:p>
            <a:pPr lvl="1"/>
            <a:r>
              <a:rPr lang="en-GB" dirty="0"/>
              <a:t>Which option starts selected</a:t>
            </a:r>
          </a:p>
          <a:p>
            <a:pPr lvl="1"/>
            <a:r>
              <a:rPr lang="en-GB" dirty="0"/>
              <a:t>How users find alternatives</a:t>
            </a:r>
          </a:p>
          <a:p>
            <a:r>
              <a:rPr lang="en-GB" dirty="0"/>
              <a:t>A shorter list is useful only if users can still find an appropriate choice</a:t>
            </a:r>
          </a:p>
          <a:p>
            <a:pPr lvl="1"/>
            <a:r>
              <a:rPr lang="en-GB" dirty="0"/>
              <a:t>Choice overload is context dependent; relevant factors include familiarity, complexity, and whether users know what they want</a:t>
            </a:r>
          </a:p>
          <a:p>
            <a:r>
              <a:rPr lang="en-GB" dirty="0"/>
              <a:t>“More options” must be easily discoverable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F3E4F56-FD3A-54D4-20A0-00B7BAE0D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Choice Architecture</a:t>
            </a:r>
          </a:p>
        </p:txBody>
      </p:sp>
    </p:spTree>
    <p:extLst>
      <p:ext uri="{BB962C8B-B14F-4D97-AF65-F5344CB8AC3E}">
        <p14:creationId xmlns:p14="http://schemas.microsoft.com/office/powerpoint/2010/main" val="1951497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FAD2E53-CB70-971C-E7F3-A4A49D84C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i="1" dirty="0"/>
              <a:t>Defaults</a:t>
            </a:r>
            <a:r>
              <a:rPr lang="en-GB" dirty="0"/>
              <a:t> determine what happens if the user makes no change</a:t>
            </a:r>
          </a:p>
          <a:p>
            <a:r>
              <a:rPr lang="en-GB" i="1" dirty="0"/>
              <a:t>Friction</a:t>
            </a:r>
            <a:r>
              <a:rPr lang="en-GB" dirty="0"/>
              <a:t> is effort that slows or complicates an action</a:t>
            </a:r>
          </a:p>
          <a:p>
            <a:pPr lvl="1"/>
            <a:r>
              <a:rPr lang="en-GB" dirty="0"/>
              <a:t>Useful default: retain a user’s chosen accessibility settings</a:t>
            </a:r>
          </a:p>
          <a:p>
            <a:pPr lvl="1"/>
            <a:r>
              <a:rPr lang="en-GB" dirty="0"/>
              <a:t>Useful friction: confirm a destructive action</a:t>
            </a:r>
          </a:p>
          <a:p>
            <a:pPr lvl="1"/>
            <a:r>
              <a:rPr lang="en-GB" dirty="0"/>
              <a:t>Harmful friction: make cancellation difficult</a:t>
            </a:r>
          </a:p>
          <a:p>
            <a:pPr lvl="1"/>
            <a:r>
              <a:rPr lang="en-GB" dirty="0"/>
              <a:t>Risky default: select an optional paid extra</a:t>
            </a:r>
          </a:p>
          <a:p>
            <a:r>
              <a:rPr lang="en-GB" dirty="0"/>
              <a:t>Defaults influence behaviour through convenience, inertia, or perceived recommendation</a:t>
            </a:r>
          </a:p>
          <a:p>
            <a:r>
              <a:rPr lang="en-GB" dirty="0"/>
              <a:t>Friction can protect users when consequences are serious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BC17AC9-766D-E701-93A2-716F4E437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Defaults, Friction, and User Control</a:t>
            </a:r>
          </a:p>
        </p:txBody>
      </p:sp>
    </p:spTree>
    <p:extLst>
      <p:ext uri="{BB962C8B-B14F-4D97-AF65-F5344CB8AC3E}">
        <p14:creationId xmlns:p14="http://schemas.microsoft.com/office/powerpoint/2010/main" val="20475230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5D216C-726D-B6FF-CB8D-DCAC0E2AA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Scenario:</a:t>
            </a:r>
            <a:r>
              <a:rPr lang="en-GB" dirty="0"/>
              <a:t> A university skills workshop booking service</a:t>
            </a:r>
          </a:p>
          <a:p>
            <a:r>
              <a:rPr lang="en-GB" dirty="0"/>
              <a:t>The booking page:</a:t>
            </a:r>
          </a:p>
          <a:p>
            <a:pPr lvl="1"/>
            <a:r>
              <a:rPr lang="en-GB" dirty="0"/>
              <a:t>Shows six available workshops</a:t>
            </a:r>
          </a:p>
          <a:p>
            <a:pPr lvl="1"/>
            <a:r>
              <a:rPr lang="en-GB" dirty="0"/>
              <a:t>Highlights one as “Most popular”</a:t>
            </a:r>
          </a:p>
          <a:p>
            <a:pPr lvl="1"/>
            <a:r>
              <a:rPr lang="en-GB" dirty="0"/>
              <a:t>Starts with a reminder option selected</a:t>
            </a:r>
          </a:p>
          <a:p>
            <a:pPr lvl="1"/>
            <a:r>
              <a:rPr lang="en-GB" dirty="0"/>
              <a:t>Requires an account before showing available dates</a:t>
            </a:r>
          </a:p>
          <a:p>
            <a:pPr lvl="1"/>
            <a:r>
              <a:rPr lang="en-GB" dirty="0"/>
              <a:t>Displays “Only two places left”</a:t>
            </a:r>
          </a:p>
          <a:p>
            <a:pPr lvl="1"/>
            <a:r>
              <a:rPr lang="en-GB" dirty="0"/>
              <a:t>Makes booking prominent but hides cancellation in account settings</a:t>
            </a:r>
          </a:p>
          <a:p>
            <a:endParaRPr lang="en-GB" b="1" dirty="0"/>
          </a:p>
          <a:p>
            <a:r>
              <a:rPr lang="en-GB" b="1" dirty="0"/>
              <a:t>Task</a:t>
            </a:r>
            <a:endParaRPr lang="en-GB" dirty="0"/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Identify the behaviour each feature might encourage or discourage.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Explain the mechanism involved.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Decide what evidence you would need to judge the feature.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/>
              <a:t>Propose three changes that support students’ goals.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1C03106-D9B8-3A89-D1EB-5AA6A577D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</p:spTree>
    <p:extLst>
      <p:ext uri="{BB962C8B-B14F-4D97-AF65-F5344CB8AC3E}">
        <p14:creationId xmlns:p14="http://schemas.microsoft.com/office/powerpoint/2010/main" val="34602727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CCD0090-4CD2-B53B-EEA6-F4AE1A132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37192"/>
          </a:xfrm>
        </p:spPr>
        <p:txBody>
          <a:bodyPr/>
          <a:lstStyle/>
          <a:p>
            <a:r>
              <a:rPr lang="en-GB" dirty="0"/>
              <a:t>Users can learn associations between cues, actions, and consequences</a:t>
            </a:r>
          </a:p>
          <a:p>
            <a:pPr lvl="1"/>
            <a:r>
              <a:rPr lang="en-GB" dirty="0"/>
              <a:t>An association is a possible explanation, not proof of conditioning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C6357F-4C83-BFD1-934A-B97655F3F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Classical and Operant Conditioning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C531FE1-EF85-CF65-3D28-CBBBC2D66F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8830236"/>
              </p:ext>
            </p:extLst>
          </p:nvPr>
        </p:nvGraphicFramePr>
        <p:xfrm>
          <a:off x="457200" y="2352248"/>
          <a:ext cx="8229600" cy="438912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810544">
                  <a:extLst>
                    <a:ext uri="{9D8B030D-6E8A-4147-A177-3AD203B41FA5}">
                      <a16:colId xmlns:a16="http://schemas.microsoft.com/office/drawing/2014/main" val="1597698312"/>
                    </a:ext>
                  </a:extLst>
                </a:gridCol>
                <a:gridCol w="3528392">
                  <a:extLst>
                    <a:ext uri="{9D8B030D-6E8A-4147-A177-3AD203B41FA5}">
                      <a16:colId xmlns:a16="http://schemas.microsoft.com/office/drawing/2014/main" val="1930374917"/>
                    </a:ext>
                  </a:extLst>
                </a:gridCol>
                <a:gridCol w="2890664">
                  <a:extLst>
                    <a:ext uri="{9D8B030D-6E8A-4147-A177-3AD203B41FA5}">
                      <a16:colId xmlns:a16="http://schemas.microsoft.com/office/drawing/2014/main" val="1738140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Classical conditioning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Operant conditioning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710169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Association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cue becomes associated with an event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An action becomes associated with a consequence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766943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Familiar example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signal repeatedly preceded food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consequence makes an action more or less likely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3684061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Interface example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notification sound becomes associated with incoming messages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Helpful responses encourage further contributions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6614400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608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18A0937-9445-1CE3-B593-0E6335D46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Reinforcement increases a behaviour; punishment decreases it</a:t>
            </a:r>
          </a:p>
          <a:p>
            <a:r>
              <a:rPr lang="en-GB" dirty="0"/>
              <a:t>Positive = added, negative = removed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A3E1ACB-CC01-8BAB-AF0F-14A5ED109D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Reinforcement and Punishment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BCF820A-C82B-B357-E270-6D6779B1DE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762140"/>
              </p:ext>
            </p:extLst>
          </p:nvPr>
        </p:nvGraphicFramePr>
        <p:xfrm>
          <a:off x="457200" y="2443688"/>
          <a:ext cx="8229600" cy="429768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1594520">
                  <a:extLst>
                    <a:ext uri="{9D8B030D-6E8A-4147-A177-3AD203B41FA5}">
                      <a16:colId xmlns:a16="http://schemas.microsoft.com/office/drawing/2014/main" val="3214910578"/>
                    </a:ext>
                  </a:extLst>
                </a:gridCol>
                <a:gridCol w="3024336">
                  <a:extLst>
                    <a:ext uri="{9D8B030D-6E8A-4147-A177-3AD203B41FA5}">
                      <a16:colId xmlns:a16="http://schemas.microsoft.com/office/drawing/2014/main" val="533715519"/>
                    </a:ext>
                  </a:extLst>
                </a:gridCol>
                <a:gridCol w="3610744">
                  <a:extLst>
                    <a:ext uri="{9D8B030D-6E8A-4147-A177-3AD203B41FA5}">
                      <a16:colId xmlns:a16="http://schemas.microsoft.com/office/drawing/2014/main" val="62998612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Something is added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Something is removed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94544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Behaviour increases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Positive reinforcement: useful feedback encourages another contribution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Negative reinforcement: saving stops a repeated reminder, encouraging saving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447154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Behaviour decreases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Positive punishment: an added moderation task follows spam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Negative punishment: abusive posting leads to loss of posting privileges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841229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12307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A532676-4447-3617-F2AE-CDDF7194C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Feedback helps users understand:</a:t>
            </a:r>
          </a:p>
          <a:p>
            <a:pPr lvl="1"/>
            <a:r>
              <a:rPr lang="en-GB" dirty="0"/>
              <a:t>Whether an action succeeded</a:t>
            </a:r>
          </a:p>
          <a:p>
            <a:pPr lvl="1"/>
            <a:r>
              <a:rPr lang="en-GB" dirty="0"/>
              <a:t>What changed</a:t>
            </a:r>
          </a:p>
          <a:p>
            <a:pPr lvl="1"/>
            <a:r>
              <a:rPr lang="en-GB" dirty="0"/>
              <a:t>How far they have progressed</a:t>
            </a:r>
          </a:p>
          <a:p>
            <a:pPr lvl="1"/>
            <a:r>
              <a:rPr lang="en-GB" dirty="0"/>
              <a:t>What they can do next</a:t>
            </a:r>
          </a:p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A visible saved state</a:t>
            </a:r>
          </a:p>
          <a:p>
            <a:pPr lvl="1"/>
            <a:r>
              <a:rPr lang="en-GB" dirty="0"/>
              <a:t>Completion of a meaningful task</a:t>
            </a:r>
          </a:p>
          <a:p>
            <a:pPr lvl="1"/>
            <a:r>
              <a:rPr lang="en-GB" dirty="0"/>
              <a:t>Progress through a learning activity</a:t>
            </a:r>
          </a:p>
          <a:p>
            <a:pPr lvl="1"/>
            <a:r>
              <a:rPr lang="en-GB" dirty="0"/>
              <a:t>Feedback that helps improve the next attempt</a:t>
            </a:r>
          </a:p>
          <a:p>
            <a:r>
              <a:rPr lang="en-GB" dirty="0"/>
              <a:t>Feedback should reflect actual progress</a:t>
            </a:r>
          </a:p>
          <a:p>
            <a:pPr lvl="1"/>
            <a:r>
              <a:rPr lang="en-GB" dirty="0"/>
              <a:t>It can make a task understandable without acting as a reward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32306D-B62E-3C02-979C-04654DBCD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Feedback and Progress</a:t>
            </a:r>
          </a:p>
        </p:txBody>
      </p:sp>
    </p:spTree>
    <p:extLst>
      <p:ext uri="{BB962C8B-B14F-4D97-AF65-F5344CB8AC3E}">
        <p14:creationId xmlns:p14="http://schemas.microsoft.com/office/powerpoint/2010/main" val="18164005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D477D-E520-D4F6-E38A-E069966AA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People may repeat an action because:</a:t>
            </a:r>
          </a:p>
          <a:p>
            <a:pPr lvl="1"/>
            <a:r>
              <a:rPr lang="en-GB" dirty="0"/>
              <a:t>It helps them achieve something they value</a:t>
            </a:r>
          </a:p>
          <a:p>
            <a:pPr lvl="1"/>
            <a:r>
              <a:rPr lang="en-GB" dirty="0"/>
              <a:t>It becomes easier with experience</a:t>
            </a:r>
          </a:p>
          <a:p>
            <a:pPr lvl="1"/>
            <a:r>
              <a:rPr lang="en-GB" dirty="0"/>
              <a:t>They feel increasingly competent</a:t>
            </a:r>
          </a:p>
          <a:p>
            <a:pPr lvl="1"/>
            <a:r>
              <a:rPr lang="en-GB" dirty="0"/>
              <a:t>Other people provide useful support</a:t>
            </a:r>
          </a:p>
          <a:p>
            <a:pPr lvl="1"/>
            <a:r>
              <a:rPr lang="en-GB" dirty="0"/>
              <a:t>They expect an external reward</a:t>
            </a:r>
          </a:p>
          <a:p>
            <a:r>
              <a:rPr lang="en-GB" dirty="0"/>
              <a:t>A reward can increase activity without increasing interest in the activity itself</a:t>
            </a:r>
          </a:p>
          <a:p>
            <a:r>
              <a:rPr lang="en-GB" dirty="0"/>
              <a:t>Self-determination theory highlights autonomy, competence and relatedness</a:t>
            </a:r>
          </a:p>
          <a:p>
            <a:pPr lvl="1"/>
            <a:r>
              <a:rPr lang="en-GB" dirty="0"/>
              <a:t>Reward effects depend partly on how people experience the reward and its context</a:t>
            </a:r>
          </a:p>
          <a:p>
            <a:pPr lvl="1"/>
            <a:r>
              <a:rPr lang="en-GB" dirty="0"/>
              <a:t>User autonomy includes choosing when to participate and when to stop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45365C1-26E3-B92B-412E-05A05BA4B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Motivation and Repeated Behaviour</a:t>
            </a:r>
          </a:p>
        </p:txBody>
      </p:sp>
    </p:spTree>
    <p:extLst>
      <p:ext uri="{BB962C8B-B14F-4D97-AF65-F5344CB8AC3E}">
        <p14:creationId xmlns:p14="http://schemas.microsoft.com/office/powerpoint/2010/main" val="20073270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6F40F3-C240-4391-A6C7-F6A3D0F99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/>
          </a:bodyPr>
          <a:lstStyle/>
          <a:p>
            <a:r>
              <a:rPr lang="en-GB" dirty="0"/>
              <a:t>Repeated behaviour can support habit development, but frequent use alone does not establish a habit</a:t>
            </a:r>
          </a:p>
          <a:p>
            <a:r>
              <a:rPr lang="en-GB" dirty="0"/>
              <a:t>A design might provide:</a:t>
            </a:r>
          </a:p>
          <a:p>
            <a:pPr lvl="1"/>
            <a:r>
              <a:rPr lang="en-GB" dirty="0"/>
              <a:t>A reminder at a user-chosen time</a:t>
            </a:r>
          </a:p>
          <a:p>
            <a:pPr lvl="1"/>
            <a:r>
              <a:rPr lang="en-GB" dirty="0"/>
              <a:t>An easy route back to an unfinished task</a:t>
            </a:r>
          </a:p>
          <a:p>
            <a:pPr lvl="1"/>
            <a:r>
              <a:rPr lang="en-GB" dirty="0"/>
              <a:t>Predictable feedback after completion</a:t>
            </a:r>
          </a:p>
          <a:p>
            <a:pPr lvl="1"/>
            <a:r>
              <a:rPr lang="en-GB" dirty="0"/>
              <a:t>Occasional unexpected rewards</a:t>
            </a:r>
          </a:p>
          <a:p>
            <a:r>
              <a:rPr lang="en-GB" dirty="0"/>
              <a:t>Predictable rewards follow a known rule; variable rewards vary in timing or occurrence </a:t>
            </a:r>
          </a:p>
          <a:p>
            <a:r>
              <a:rPr lang="en-GB" dirty="0"/>
              <a:t>Repetition, habit and addiction are different concepts</a:t>
            </a:r>
          </a:p>
          <a:p>
            <a:r>
              <a:rPr lang="en-GB" dirty="0"/>
              <a:t>Streaks may support a chosen routine, but a lost streak may also create pressure or discouragement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683CC2F-8F9C-25A1-CF21-A7E845940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Habits and Reward Schedules</a:t>
            </a:r>
          </a:p>
        </p:txBody>
      </p:sp>
    </p:spTree>
    <p:extLst>
      <p:ext uri="{BB962C8B-B14F-4D97-AF65-F5344CB8AC3E}">
        <p14:creationId xmlns:p14="http://schemas.microsoft.com/office/powerpoint/2010/main" val="15745363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8F7089-0A87-AA53-63E9-051CE11027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Gamification applies game elements to non-game activities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4E2B6FF-D0A7-A2DD-129A-859FB0717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363272" cy="576064"/>
          </a:xfrm>
        </p:spPr>
        <p:txBody>
          <a:bodyPr/>
          <a:lstStyle/>
          <a:p>
            <a:r>
              <a:rPr lang="en-GB" dirty="0"/>
              <a:t>Gamification and Unintended Behaviour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6D28A9D-48E8-0A01-69E1-FC4907A78C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899555"/>
              </p:ext>
            </p:extLst>
          </p:nvPr>
        </p:nvGraphicFramePr>
        <p:xfrm>
          <a:off x="457200" y="1916832"/>
          <a:ext cx="8229600" cy="484632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746648">
                  <a:extLst>
                    <a:ext uri="{9D8B030D-6E8A-4147-A177-3AD203B41FA5}">
                      <a16:colId xmlns:a16="http://schemas.microsoft.com/office/drawing/2014/main" val="126909562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1628773621"/>
                    </a:ext>
                  </a:extLst>
                </a:gridCol>
                <a:gridCol w="3034680">
                  <a:extLst>
                    <a:ext uri="{9D8B030D-6E8A-4147-A177-3AD203B41FA5}">
                      <a16:colId xmlns:a16="http://schemas.microsoft.com/office/drawing/2014/main" val="31702544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Feature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Intended behaviour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Possible unintended behaviour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717898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Points for opening resources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Explore learning material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Open resources without reading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820602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Posting leaderboard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Contribute to discussion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Produce many low-value posts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58786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Daily streak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Practise regularly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Continue mainly to avoid losing streak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54830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Progressive challenges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Develop skill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Struggle if the difficulty rises too quickly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24766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1835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2CCE8D1-B1F0-6F53-0B25-8BF68D95F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Evaluation should examine both action and outcome and provide evidence</a:t>
            </a:r>
          </a:p>
          <a:p>
            <a:r>
              <a:rPr lang="en-GB" dirty="0"/>
              <a:t>Useful questions and evidence</a:t>
            </a:r>
          </a:p>
          <a:p>
            <a:pPr lvl="1"/>
            <a:r>
              <a:rPr lang="en-GB" dirty="0"/>
              <a:t>Did users complete the action?</a:t>
            </a:r>
          </a:p>
          <a:p>
            <a:pPr lvl="2"/>
            <a:r>
              <a:rPr lang="en-GB" dirty="0"/>
              <a:t>Completion rate and interaction records</a:t>
            </a:r>
          </a:p>
          <a:p>
            <a:pPr lvl="1"/>
            <a:r>
              <a:rPr lang="en-GB" dirty="0"/>
              <a:t>Did the action help?</a:t>
            </a:r>
          </a:p>
          <a:p>
            <a:pPr lvl="2"/>
            <a:r>
              <a:rPr lang="en-GB" dirty="0"/>
              <a:t>Task quality or application of feedback</a:t>
            </a:r>
          </a:p>
          <a:p>
            <a:pPr lvl="1"/>
            <a:r>
              <a:rPr lang="en-GB" dirty="0"/>
              <a:t>Did users understand the choice?</a:t>
            </a:r>
          </a:p>
          <a:p>
            <a:pPr lvl="2"/>
            <a:r>
              <a:rPr lang="en-GB" dirty="0"/>
              <a:t>Observation and follow-up questions</a:t>
            </a:r>
          </a:p>
          <a:p>
            <a:pPr lvl="1"/>
            <a:r>
              <a:rPr lang="en-GB" dirty="0"/>
              <a:t>Did users retain control?</a:t>
            </a:r>
          </a:p>
          <a:p>
            <a:pPr lvl="2"/>
            <a:r>
              <a:rPr lang="en-GB" dirty="0"/>
              <a:t>Ability to change, decline, or stop</a:t>
            </a:r>
          </a:p>
          <a:p>
            <a:pPr lvl="1"/>
            <a:r>
              <a:rPr lang="en-GB" dirty="0"/>
              <a:t>Were there unwanted effects?</a:t>
            </a:r>
          </a:p>
          <a:p>
            <a:pPr lvl="2"/>
            <a:r>
              <a:rPr lang="en-GB" dirty="0"/>
              <a:t>Errors, pressure, avoidance, or gaming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5CB952-AB8F-D56F-4337-8144D448F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Behaviour Design</a:t>
            </a:r>
          </a:p>
        </p:txBody>
      </p:sp>
    </p:spTree>
    <p:extLst>
      <p:ext uri="{BB962C8B-B14F-4D97-AF65-F5344CB8AC3E}">
        <p14:creationId xmlns:p14="http://schemas.microsoft.com/office/powerpoint/2010/main" val="31885713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D2D203-393F-74BD-7B46-937358129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60486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Design a gamification system that encourages useful participation in a university module on Moodle</a:t>
            </a:r>
          </a:p>
          <a:p>
            <a:pPr lvl="0"/>
            <a:r>
              <a:rPr lang="en-GB" dirty="0"/>
              <a:t>Choose a specific learning behaviour to encourage</a:t>
            </a:r>
          </a:p>
          <a:p>
            <a:pPr lvl="0"/>
            <a:r>
              <a:rPr lang="en-GB" dirty="0"/>
              <a:t>Design a system with:</a:t>
            </a:r>
          </a:p>
          <a:p>
            <a:pPr lvl="1"/>
            <a:r>
              <a:rPr lang="en-GB" dirty="0"/>
              <a:t>One predictable reward and a clear rule for earning it</a:t>
            </a:r>
          </a:p>
          <a:p>
            <a:pPr lvl="1"/>
            <a:r>
              <a:rPr lang="en-GB" dirty="0"/>
              <a:t>Visible feedback or progress</a:t>
            </a:r>
          </a:p>
          <a:p>
            <a:pPr lvl="1"/>
            <a:r>
              <a:rPr lang="en-GB" dirty="0"/>
              <a:t>One optional feature, such as badges, levels or a leaderboard</a:t>
            </a:r>
          </a:p>
          <a:p>
            <a:pPr lvl="0"/>
            <a:r>
              <a:rPr lang="en-GB" dirty="0"/>
              <a:t>Look for holes in your system</a:t>
            </a:r>
          </a:p>
          <a:p>
            <a:pPr lvl="1"/>
            <a:r>
              <a:rPr lang="en-GB" dirty="0"/>
              <a:t>How could someone earn rewards while doing as little useful learning as possible?</a:t>
            </a:r>
          </a:p>
          <a:p>
            <a:pPr lvl="1"/>
            <a:r>
              <a:rPr lang="en-GB" dirty="0"/>
              <a:t>Explain which weaknesses you would address and how</a:t>
            </a:r>
          </a:p>
          <a:p>
            <a:r>
              <a:rPr lang="en-GB" dirty="0"/>
              <a:t>How could you evaluate whether your design improves learning or useful participation? </a:t>
            </a:r>
          </a:p>
          <a:p>
            <a:pPr lvl="1"/>
            <a:r>
              <a:rPr lang="en-GB" dirty="0"/>
              <a:t>Include a measure of possible unwanted effects.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2F2777-D9CB-7DBE-5428-B9E9DA102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Exercise/Homework</a:t>
            </a:r>
          </a:p>
        </p:txBody>
      </p:sp>
    </p:spTree>
    <p:extLst>
      <p:ext uri="{BB962C8B-B14F-4D97-AF65-F5344CB8AC3E}">
        <p14:creationId xmlns:p14="http://schemas.microsoft.com/office/powerpoint/2010/main" val="26535995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Coming Soon…</a:t>
            </a:r>
            <a:endParaRPr lang="en-US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Next workshop: Designing Content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Homework: Read the linked materials on Moodle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1397</Words>
  <Application>Microsoft Office PowerPoint</Application>
  <PresentationFormat>On-screen Show (4:3)</PresentationFormat>
  <Paragraphs>234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Usability Engineering</vt:lpstr>
      <vt:lpstr>User Goals and Designer Goals</vt:lpstr>
      <vt:lpstr>A Specific Target Behaviour</vt:lpstr>
      <vt:lpstr>Intuition Depends on Experience</vt:lpstr>
      <vt:lpstr>Attention and Prompts</vt:lpstr>
      <vt:lpstr>Cognitive Biases and Interface Choices</vt:lpstr>
      <vt:lpstr>Cognitive Biases - Examples</vt:lpstr>
      <vt:lpstr>Cognitive Biases - Examples</vt:lpstr>
      <vt:lpstr>Choice Architecture</vt:lpstr>
      <vt:lpstr>Defaults, Friction, and User Control</vt:lpstr>
      <vt:lpstr>Exercise</vt:lpstr>
      <vt:lpstr>Classical and Operant Conditioning</vt:lpstr>
      <vt:lpstr>Reinforcement and Punishment</vt:lpstr>
      <vt:lpstr>Feedback and Progress</vt:lpstr>
      <vt:lpstr>Motivation and Repeated Behaviour</vt:lpstr>
      <vt:lpstr>Habits and Reward Schedules</vt:lpstr>
      <vt:lpstr>Gamification and Unintended Behaviour</vt:lpstr>
      <vt:lpstr>Evaluating Behaviour Design</vt:lpstr>
      <vt:lpstr>Exercise/Homework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202</cp:revision>
  <dcterms:created xsi:type="dcterms:W3CDTF">2003-09-29T11:49:22Z</dcterms:created>
  <dcterms:modified xsi:type="dcterms:W3CDTF">2026-10-19T12:02:18Z</dcterms:modified>
</cp:coreProperties>
</file>