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21"/>
  </p:notesMasterIdLst>
  <p:sldIdLst>
    <p:sldId id="256" r:id="rId2"/>
    <p:sldId id="260" r:id="rId3"/>
    <p:sldId id="261" r:id="rId4"/>
    <p:sldId id="263" r:id="rId5"/>
    <p:sldId id="287" r:id="rId6"/>
    <p:sldId id="288" r:id="rId7"/>
    <p:sldId id="289" r:id="rId8"/>
    <p:sldId id="265" r:id="rId9"/>
    <p:sldId id="276" r:id="rId10"/>
    <p:sldId id="270" r:id="rId11"/>
    <p:sldId id="266" r:id="rId12"/>
    <p:sldId id="290" r:id="rId13"/>
    <p:sldId id="272" r:id="rId14"/>
    <p:sldId id="291" r:id="rId15"/>
    <p:sldId id="292" r:id="rId16"/>
    <p:sldId id="271" r:id="rId17"/>
    <p:sldId id="284" r:id="rId18"/>
    <p:sldId id="285" r:id="rId19"/>
    <p:sldId id="286" r:id="rId20"/>
  </p:sldIdLst>
  <p:sldSz cx="9144000" cy="5143500" type="screen16x9"/>
  <p:notesSz cx="6858000" cy="9144000"/>
  <p:embeddedFontLst>
    <p:embeddedFont>
      <p:font typeface="Cairo" panose="020B0604020202020204" charset="-78"/>
      <p:regular r:id="rId22"/>
      <p:bold r:id="rId23"/>
    </p:embeddedFont>
    <p:embeddedFont>
      <p:font typeface="Calibri" panose="020F0502020204030204" pitchFamily="34" charset="0"/>
      <p:regular r:id="rId24"/>
      <p:bold r:id="rId25"/>
      <p:italic r:id="rId26"/>
      <p:boldItalic r:id="rId27"/>
    </p:embeddedFont>
    <p:embeddedFont>
      <p:font typeface="Michroma" panose="020B0604020202020204" charset="0"/>
      <p:regular r:id="rId28"/>
    </p:embeddedFont>
    <p:embeddedFont>
      <p:font typeface="Cairo Medium" panose="020B0604020202020204" charset="-78"/>
      <p:regular r:id="rId29"/>
      <p:bold r:id="rId30"/>
    </p:embeddedFont>
    <p:embeddedFont>
      <p:font typeface="Lucida Bright" panose="02040602050505020304" pitchFamily="18" charset="0"/>
      <p:regular r:id="rId31"/>
      <p:bold r:id="rId32"/>
      <p:italic r:id="rId33"/>
      <p:boldItalic r:id="rId34"/>
    </p:embeddedFont>
    <p:embeddedFont>
      <p:font typeface="Cairo SemiBold" panose="020B0604020202020204" charset="-78"/>
      <p:regular r:id="rId35"/>
      <p:bold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6AD4354-4330-4044-BE55-2D3912FF333E}">
  <a:tblStyle styleId="{A6AD4354-4330-4044-BE55-2D3912FF333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theme" Target="theme/theme1.xml"/><Relationship Id="rId21" Type="http://schemas.openxmlformats.org/officeDocument/2006/relationships/notesMaster" Target="notesMasters/notesMaster1.xml"/><Relationship Id="rId34" Type="http://schemas.openxmlformats.org/officeDocument/2006/relationships/font" Target="fonts/font1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B934E4-14A2-43AE-844A-958A2134224B}" type="doc">
      <dgm:prSet loTypeId="urn:microsoft.com/office/officeart/2005/8/layout/hList6" loCatId="list" qsTypeId="urn:microsoft.com/office/officeart/2005/8/quickstyle/simple2" qsCatId="simple" csTypeId="urn:microsoft.com/office/officeart/2005/8/colors/accent2_2" csCatId="accent2" phldr="1"/>
      <dgm:spPr/>
      <dgm:t>
        <a:bodyPr/>
        <a:lstStyle/>
        <a:p>
          <a:endParaRPr lang="en-IN"/>
        </a:p>
      </dgm:t>
    </dgm:pt>
    <dgm:pt modelId="{FFB856EB-70BF-4D2F-8FF5-54B8D2CBE03A}">
      <dgm:prSet phldrT="[Text]" custT="1"/>
      <dgm:spPr/>
      <dgm:t>
        <a:bodyPr/>
        <a:lstStyle/>
        <a:p>
          <a:r>
            <a:rPr lang="en-US" sz="1050" b="1" dirty="0"/>
            <a:t>The company’s idea serves as the foundation for startup development. Any startup company's foundation, or "business idea," forms the basis of the organization. </a:t>
          </a:r>
          <a:endParaRPr lang="en-IN" sz="1050" b="1" dirty="0"/>
        </a:p>
      </dgm:t>
    </dgm:pt>
    <dgm:pt modelId="{C88AA658-240E-4700-BF59-C6EE0C8DFCD5}" type="parTrans" cxnId="{4900A8C9-7F85-496A-9934-8AF1BE6C75B7}">
      <dgm:prSet/>
      <dgm:spPr/>
      <dgm:t>
        <a:bodyPr/>
        <a:lstStyle/>
        <a:p>
          <a:endParaRPr lang="en-IN"/>
        </a:p>
      </dgm:t>
    </dgm:pt>
    <dgm:pt modelId="{E3453607-F599-4F2B-B96D-DD83675F1A67}" type="sibTrans" cxnId="{4900A8C9-7F85-496A-9934-8AF1BE6C75B7}">
      <dgm:prSet/>
      <dgm:spPr/>
      <dgm:t>
        <a:bodyPr/>
        <a:lstStyle/>
        <a:p>
          <a:endParaRPr lang="en-IN"/>
        </a:p>
      </dgm:t>
    </dgm:pt>
    <dgm:pt modelId="{0634F429-FD10-40EA-B4E3-DD0206441180}">
      <dgm:prSet phldrT="[Text]" custT="1"/>
      <dgm:spPr/>
      <dgm:t>
        <a:bodyPr/>
        <a:lstStyle/>
        <a:p>
          <a:r>
            <a:rPr lang="en-US" sz="1050" b="1"/>
            <a:t>A strong business concept is crucial to the growth of any starting firm. A business plan is just as crucial to carrying out a business idea as the idea itself. </a:t>
          </a:r>
          <a:endParaRPr lang="en-IN" sz="1050" b="1" dirty="0"/>
        </a:p>
      </dgm:t>
    </dgm:pt>
    <dgm:pt modelId="{4B8B0175-89D0-4F4C-B247-372D39B698D2}" type="parTrans" cxnId="{37B8550A-826A-4C1D-8956-7D50D42A426B}">
      <dgm:prSet/>
      <dgm:spPr/>
      <dgm:t>
        <a:bodyPr/>
        <a:lstStyle/>
        <a:p>
          <a:endParaRPr lang="en-IN"/>
        </a:p>
      </dgm:t>
    </dgm:pt>
    <dgm:pt modelId="{492136B4-74BC-4AC8-A0B7-14C671787CC0}" type="sibTrans" cxnId="{37B8550A-826A-4C1D-8956-7D50D42A426B}">
      <dgm:prSet/>
      <dgm:spPr/>
      <dgm:t>
        <a:bodyPr/>
        <a:lstStyle/>
        <a:p>
          <a:endParaRPr lang="en-IN"/>
        </a:p>
      </dgm:t>
    </dgm:pt>
    <dgm:pt modelId="{5F4D99FE-FA48-46E4-86BA-2463E74410A4}">
      <dgm:prSet phldrT="[Text]" custT="1"/>
      <dgm:spPr/>
      <dgm:t>
        <a:bodyPr/>
        <a:lstStyle/>
        <a:p>
          <a:r>
            <a:rPr lang="en-US" sz="1050" b="1"/>
            <a:t>Business plans include strategies and plans, and they also arrange business maps up until their finance and growth plan. In the growth of start-up businesses, the core personnel are equally crucial (Okrah, and Nepp, 2017). </a:t>
          </a:r>
          <a:endParaRPr lang="en-IN" sz="1050" b="1" dirty="0"/>
        </a:p>
      </dgm:t>
    </dgm:pt>
    <dgm:pt modelId="{F9119105-DDD0-4AC4-9DC1-707EE8781135}" type="parTrans" cxnId="{EB2C2F9B-F7F0-4050-910A-7B5D60A6AB8A}">
      <dgm:prSet/>
      <dgm:spPr/>
      <dgm:t>
        <a:bodyPr/>
        <a:lstStyle/>
        <a:p>
          <a:endParaRPr lang="en-IN"/>
        </a:p>
      </dgm:t>
    </dgm:pt>
    <dgm:pt modelId="{7E2FC0C6-4061-4C1E-9023-76D786846130}" type="sibTrans" cxnId="{EB2C2F9B-F7F0-4050-910A-7B5D60A6AB8A}">
      <dgm:prSet/>
      <dgm:spPr/>
      <dgm:t>
        <a:bodyPr/>
        <a:lstStyle/>
        <a:p>
          <a:endParaRPr lang="en-IN"/>
        </a:p>
      </dgm:t>
    </dgm:pt>
    <dgm:pt modelId="{0F08BCFF-05B0-4189-89F6-0DB80C10CECE}">
      <dgm:prSet phldrT="[Text]" custT="1"/>
      <dgm:spPr/>
      <dgm:t>
        <a:bodyPr/>
        <a:lstStyle/>
        <a:p>
          <a:r>
            <a:rPr lang="en-IN" sz="1050"/>
            <a:t>A capable, devoted team with a vision may develop startups and succeed in business. Any startup needs a core team that can create and successfully carries out the business plan. </a:t>
          </a:r>
          <a:endParaRPr lang="en-IN" sz="1050" b="1" dirty="0"/>
        </a:p>
      </dgm:t>
    </dgm:pt>
    <dgm:pt modelId="{CC28BF15-E6A8-4204-A6D4-A5A5DEE66B11}" type="parTrans" cxnId="{982623A8-3872-4B5C-961F-3D3BBE78334D}">
      <dgm:prSet/>
      <dgm:spPr/>
      <dgm:t>
        <a:bodyPr/>
        <a:lstStyle/>
        <a:p>
          <a:endParaRPr lang="en-IN"/>
        </a:p>
      </dgm:t>
    </dgm:pt>
    <dgm:pt modelId="{14FAC3C4-D987-4B32-9DD5-061BC2BE6AC7}" type="sibTrans" cxnId="{982623A8-3872-4B5C-961F-3D3BBE78334D}">
      <dgm:prSet/>
      <dgm:spPr/>
      <dgm:t>
        <a:bodyPr/>
        <a:lstStyle/>
        <a:p>
          <a:endParaRPr lang="en-IN"/>
        </a:p>
      </dgm:t>
    </dgm:pt>
    <dgm:pt modelId="{4A326238-2243-4CF4-8137-0A2A0E9D8DA9}" type="pres">
      <dgm:prSet presAssocID="{5EB934E4-14A2-43AE-844A-958A2134224B}" presName="Name0" presStyleCnt="0">
        <dgm:presLayoutVars>
          <dgm:dir/>
          <dgm:resizeHandles val="exact"/>
        </dgm:presLayoutVars>
      </dgm:prSet>
      <dgm:spPr/>
      <dgm:t>
        <a:bodyPr/>
        <a:lstStyle/>
        <a:p>
          <a:endParaRPr lang="en-US"/>
        </a:p>
      </dgm:t>
    </dgm:pt>
    <dgm:pt modelId="{B7A34B20-AC7F-4A69-AA01-76B2E7AB7E89}" type="pres">
      <dgm:prSet presAssocID="{FFB856EB-70BF-4D2F-8FF5-54B8D2CBE03A}" presName="node" presStyleLbl="node1" presStyleIdx="0" presStyleCnt="4">
        <dgm:presLayoutVars>
          <dgm:bulletEnabled val="1"/>
        </dgm:presLayoutVars>
      </dgm:prSet>
      <dgm:spPr/>
      <dgm:t>
        <a:bodyPr/>
        <a:lstStyle/>
        <a:p>
          <a:endParaRPr lang="en-US"/>
        </a:p>
      </dgm:t>
    </dgm:pt>
    <dgm:pt modelId="{FCA6F1A7-4561-4C27-AB4B-5AF7EB607C13}" type="pres">
      <dgm:prSet presAssocID="{E3453607-F599-4F2B-B96D-DD83675F1A67}" presName="sibTrans" presStyleCnt="0"/>
      <dgm:spPr/>
    </dgm:pt>
    <dgm:pt modelId="{C4F0A925-11D4-41AD-849D-5C20B945D42F}" type="pres">
      <dgm:prSet presAssocID="{0634F429-FD10-40EA-B4E3-DD0206441180}" presName="node" presStyleLbl="node1" presStyleIdx="1" presStyleCnt="4">
        <dgm:presLayoutVars>
          <dgm:bulletEnabled val="1"/>
        </dgm:presLayoutVars>
      </dgm:prSet>
      <dgm:spPr/>
      <dgm:t>
        <a:bodyPr/>
        <a:lstStyle/>
        <a:p>
          <a:endParaRPr lang="en-US"/>
        </a:p>
      </dgm:t>
    </dgm:pt>
    <dgm:pt modelId="{C0495A94-AFE7-45F8-8FA3-A6482157CF9E}" type="pres">
      <dgm:prSet presAssocID="{492136B4-74BC-4AC8-A0B7-14C671787CC0}" presName="sibTrans" presStyleCnt="0"/>
      <dgm:spPr/>
    </dgm:pt>
    <dgm:pt modelId="{3535F297-9CD5-4BEC-9A7C-742B05860D65}" type="pres">
      <dgm:prSet presAssocID="{5F4D99FE-FA48-46E4-86BA-2463E74410A4}" presName="node" presStyleLbl="node1" presStyleIdx="2" presStyleCnt="4">
        <dgm:presLayoutVars>
          <dgm:bulletEnabled val="1"/>
        </dgm:presLayoutVars>
      </dgm:prSet>
      <dgm:spPr/>
      <dgm:t>
        <a:bodyPr/>
        <a:lstStyle/>
        <a:p>
          <a:endParaRPr lang="en-US"/>
        </a:p>
      </dgm:t>
    </dgm:pt>
    <dgm:pt modelId="{20107781-C053-4893-AB87-0D3955774270}" type="pres">
      <dgm:prSet presAssocID="{7E2FC0C6-4061-4C1E-9023-76D786846130}" presName="sibTrans" presStyleCnt="0"/>
      <dgm:spPr/>
    </dgm:pt>
    <dgm:pt modelId="{96835508-8AAD-4C6E-8B60-0B257DA2E0B4}" type="pres">
      <dgm:prSet presAssocID="{0F08BCFF-05B0-4189-89F6-0DB80C10CECE}" presName="node" presStyleLbl="node1" presStyleIdx="3" presStyleCnt="4">
        <dgm:presLayoutVars>
          <dgm:bulletEnabled val="1"/>
        </dgm:presLayoutVars>
      </dgm:prSet>
      <dgm:spPr/>
      <dgm:t>
        <a:bodyPr/>
        <a:lstStyle/>
        <a:p>
          <a:endParaRPr lang="en-US"/>
        </a:p>
      </dgm:t>
    </dgm:pt>
  </dgm:ptLst>
  <dgm:cxnLst>
    <dgm:cxn modelId="{1DD0A8A4-9C6B-4CF5-B351-93E1E73B8290}" type="presOf" srcId="{0634F429-FD10-40EA-B4E3-DD0206441180}" destId="{C4F0A925-11D4-41AD-849D-5C20B945D42F}" srcOrd="0" destOrd="0" presId="urn:microsoft.com/office/officeart/2005/8/layout/hList6"/>
    <dgm:cxn modelId="{192B0327-8A94-4582-9295-6A2C8FF84B63}" type="presOf" srcId="{FFB856EB-70BF-4D2F-8FF5-54B8D2CBE03A}" destId="{B7A34B20-AC7F-4A69-AA01-76B2E7AB7E89}" srcOrd="0" destOrd="0" presId="urn:microsoft.com/office/officeart/2005/8/layout/hList6"/>
    <dgm:cxn modelId="{EB2C2F9B-F7F0-4050-910A-7B5D60A6AB8A}" srcId="{5EB934E4-14A2-43AE-844A-958A2134224B}" destId="{5F4D99FE-FA48-46E4-86BA-2463E74410A4}" srcOrd="2" destOrd="0" parTransId="{F9119105-DDD0-4AC4-9DC1-707EE8781135}" sibTransId="{7E2FC0C6-4061-4C1E-9023-76D786846130}"/>
    <dgm:cxn modelId="{37B8550A-826A-4C1D-8956-7D50D42A426B}" srcId="{5EB934E4-14A2-43AE-844A-958A2134224B}" destId="{0634F429-FD10-40EA-B4E3-DD0206441180}" srcOrd="1" destOrd="0" parTransId="{4B8B0175-89D0-4F4C-B247-372D39B698D2}" sibTransId="{492136B4-74BC-4AC8-A0B7-14C671787CC0}"/>
    <dgm:cxn modelId="{E4C64BD3-6D71-4DA8-B6D3-BF378EE3BE46}" type="presOf" srcId="{5EB934E4-14A2-43AE-844A-958A2134224B}" destId="{4A326238-2243-4CF4-8137-0A2A0E9D8DA9}" srcOrd="0" destOrd="0" presId="urn:microsoft.com/office/officeart/2005/8/layout/hList6"/>
    <dgm:cxn modelId="{4900A8C9-7F85-496A-9934-8AF1BE6C75B7}" srcId="{5EB934E4-14A2-43AE-844A-958A2134224B}" destId="{FFB856EB-70BF-4D2F-8FF5-54B8D2CBE03A}" srcOrd="0" destOrd="0" parTransId="{C88AA658-240E-4700-BF59-C6EE0C8DFCD5}" sibTransId="{E3453607-F599-4F2B-B96D-DD83675F1A67}"/>
    <dgm:cxn modelId="{982623A8-3872-4B5C-961F-3D3BBE78334D}" srcId="{5EB934E4-14A2-43AE-844A-958A2134224B}" destId="{0F08BCFF-05B0-4189-89F6-0DB80C10CECE}" srcOrd="3" destOrd="0" parTransId="{CC28BF15-E6A8-4204-A6D4-A5A5DEE66B11}" sibTransId="{14FAC3C4-D987-4B32-9DD5-061BC2BE6AC7}"/>
    <dgm:cxn modelId="{4CE50A9F-7AC8-4218-8A8C-076268A6E4C8}" type="presOf" srcId="{5F4D99FE-FA48-46E4-86BA-2463E74410A4}" destId="{3535F297-9CD5-4BEC-9A7C-742B05860D65}" srcOrd="0" destOrd="0" presId="urn:microsoft.com/office/officeart/2005/8/layout/hList6"/>
    <dgm:cxn modelId="{22A64913-0327-49C0-9B90-8D4BCE3F9006}" type="presOf" srcId="{0F08BCFF-05B0-4189-89F6-0DB80C10CECE}" destId="{96835508-8AAD-4C6E-8B60-0B257DA2E0B4}" srcOrd="0" destOrd="0" presId="urn:microsoft.com/office/officeart/2005/8/layout/hList6"/>
    <dgm:cxn modelId="{3052A078-C64F-455F-8750-4BDB93B2CD99}" type="presParOf" srcId="{4A326238-2243-4CF4-8137-0A2A0E9D8DA9}" destId="{B7A34B20-AC7F-4A69-AA01-76B2E7AB7E89}" srcOrd="0" destOrd="0" presId="urn:microsoft.com/office/officeart/2005/8/layout/hList6"/>
    <dgm:cxn modelId="{C2002603-133B-422B-9D5E-6FDF5A4130A5}" type="presParOf" srcId="{4A326238-2243-4CF4-8137-0A2A0E9D8DA9}" destId="{FCA6F1A7-4561-4C27-AB4B-5AF7EB607C13}" srcOrd="1" destOrd="0" presId="urn:microsoft.com/office/officeart/2005/8/layout/hList6"/>
    <dgm:cxn modelId="{8B125C05-B8BC-4070-AA2E-E6E7A022FBBB}" type="presParOf" srcId="{4A326238-2243-4CF4-8137-0A2A0E9D8DA9}" destId="{C4F0A925-11D4-41AD-849D-5C20B945D42F}" srcOrd="2" destOrd="0" presId="urn:microsoft.com/office/officeart/2005/8/layout/hList6"/>
    <dgm:cxn modelId="{B30B3448-CD38-4C4D-A982-0587579C6E41}" type="presParOf" srcId="{4A326238-2243-4CF4-8137-0A2A0E9D8DA9}" destId="{C0495A94-AFE7-45F8-8FA3-A6482157CF9E}" srcOrd="3" destOrd="0" presId="urn:microsoft.com/office/officeart/2005/8/layout/hList6"/>
    <dgm:cxn modelId="{312ABBDA-5BAB-4862-8EF3-7F19E3629262}" type="presParOf" srcId="{4A326238-2243-4CF4-8137-0A2A0E9D8DA9}" destId="{3535F297-9CD5-4BEC-9A7C-742B05860D65}" srcOrd="4" destOrd="0" presId="urn:microsoft.com/office/officeart/2005/8/layout/hList6"/>
    <dgm:cxn modelId="{7242497B-5EC4-4681-A38D-61F9092468FF}" type="presParOf" srcId="{4A326238-2243-4CF4-8137-0A2A0E9D8DA9}" destId="{20107781-C053-4893-AB87-0D3955774270}" srcOrd="5" destOrd="0" presId="urn:microsoft.com/office/officeart/2005/8/layout/hList6"/>
    <dgm:cxn modelId="{CF25E08A-408E-4EA3-968B-AC0E73EBEA9C}" type="presParOf" srcId="{4A326238-2243-4CF4-8137-0A2A0E9D8DA9}" destId="{96835508-8AAD-4C6E-8B60-0B257DA2E0B4}"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52C812-B751-4CF2-8D0E-523E66AF0EEB}" type="doc">
      <dgm:prSet loTypeId="urn:microsoft.com/office/officeart/2005/8/layout/hProcess11" loCatId="process" qsTypeId="urn:microsoft.com/office/officeart/2005/8/quickstyle/simple5" qsCatId="simple" csTypeId="urn:microsoft.com/office/officeart/2005/8/colors/accent2_4" csCatId="accent2" phldr="1"/>
      <dgm:spPr/>
      <dgm:t>
        <a:bodyPr/>
        <a:lstStyle/>
        <a:p>
          <a:endParaRPr lang="en-IN"/>
        </a:p>
      </dgm:t>
    </dgm:pt>
    <dgm:pt modelId="{525A1F73-B492-4510-81D6-344DC51BEC18}">
      <dgm:prSet phldrT="[Text]" custT="1"/>
      <dgm:spPr/>
      <dgm:t>
        <a:bodyPr/>
        <a:lstStyle/>
        <a:p>
          <a:r>
            <a:rPr lang="en-IN" sz="1000" dirty="0">
              <a:solidFill>
                <a:schemeClr val="tx2"/>
              </a:solidFill>
            </a:rPr>
            <a:t>Without adequate funding, a business idea cannot cover all the necessary planning that must be done to launch a </a:t>
          </a:r>
          <a:r>
            <a:rPr lang="en-IN" sz="1000" dirty="0" err="1">
              <a:solidFill>
                <a:schemeClr val="tx2"/>
              </a:solidFill>
            </a:rPr>
            <a:t>startup</a:t>
          </a:r>
          <a:r>
            <a:rPr lang="en-IN" sz="1000" dirty="0">
              <a:solidFill>
                <a:schemeClr val="tx2"/>
              </a:solidFill>
            </a:rPr>
            <a:t> company and develop business plans and targets. Because funding is the secret to talent and productivity, it is essential for growth and success.</a:t>
          </a:r>
        </a:p>
      </dgm:t>
    </dgm:pt>
    <dgm:pt modelId="{EAC82AFE-A9B8-4A6E-8DD0-483A944B3309}" type="parTrans" cxnId="{502778AC-3456-4FEC-A8D0-593A6848E916}">
      <dgm:prSet/>
      <dgm:spPr/>
      <dgm:t>
        <a:bodyPr/>
        <a:lstStyle/>
        <a:p>
          <a:endParaRPr lang="en-IN"/>
        </a:p>
      </dgm:t>
    </dgm:pt>
    <dgm:pt modelId="{E2564E8A-3BBD-4630-8BCB-CE1F027F58CC}" type="sibTrans" cxnId="{502778AC-3456-4FEC-A8D0-593A6848E916}">
      <dgm:prSet/>
      <dgm:spPr/>
      <dgm:t>
        <a:bodyPr/>
        <a:lstStyle/>
        <a:p>
          <a:endParaRPr lang="en-IN"/>
        </a:p>
      </dgm:t>
    </dgm:pt>
    <dgm:pt modelId="{CC9BFAAD-100A-4B6A-8891-A5E4BBD389DE}">
      <dgm:prSet phldrT="[Text]" custT="1"/>
      <dgm:spPr/>
      <dgm:t>
        <a:bodyPr/>
        <a:lstStyle/>
        <a:p>
          <a:r>
            <a:rPr lang="en-IN" sz="1000" b="1">
              <a:solidFill>
                <a:schemeClr val="tx2"/>
              </a:solidFill>
            </a:rPr>
            <a:t>Capital </a:t>
          </a:r>
          <a:endParaRPr lang="en-IN" sz="1000" dirty="0">
            <a:solidFill>
              <a:schemeClr val="tx2"/>
            </a:solidFill>
          </a:endParaRPr>
        </a:p>
      </dgm:t>
    </dgm:pt>
    <dgm:pt modelId="{70E8E828-85C8-48AE-899A-F75D1B7EB2F5}" type="parTrans" cxnId="{F5376AF1-7049-45ED-A0C7-A6BF6A5F7502}">
      <dgm:prSet/>
      <dgm:spPr/>
      <dgm:t>
        <a:bodyPr/>
        <a:lstStyle/>
        <a:p>
          <a:endParaRPr lang="en-IN"/>
        </a:p>
      </dgm:t>
    </dgm:pt>
    <dgm:pt modelId="{AB6E98B8-A4DF-4E6A-A347-282D735A7B11}" type="sibTrans" cxnId="{F5376AF1-7049-45ED-A0C7-A6BF6A5F7502}">
      <dgm:prSet/>
      <dgm:spPr/>
      <dgm:t>
        <a:bodyPr/>
        <a:lstStyle/>
        <a:p>
          <a:endParaRPr lang="en-IN"/>
        </a:p>
      </dgm:t>
    </dgm:pt>
    <dgm:pt modelId="{90448A50-4CCD-47D9-A084-1B048109BC2B}">
      <dgm:prSet phldrT="[Text]" custT="1"/>
      <dgm:spPr/>
      <dgm:t>
        <a:bodyPr/>
        <a:lstStyle/>
        <a:p>
          <a:r>
            <a:rPr lang="en-IN" sz="1000">
              <a:solidFill>
                <a:schemeClr val="tx2"/>
              </a:solidFill>
            </a:rPr>
            <a:t>A startup company initially has a small core team, but it is essential to have a team that is passionate about and committed to the company's vision. The vital role to be played is finding the right team with the necessary skills to carry out the business vision.</a:t>
          </a:r>
          <a:endParaRPr lang="en-IN" sz="1000" dirty="0">
            <a:solidFill>
              <a:schemeClr val="tx2"/>
            </a:solidFill>
          </a:endParaRPr>
        </a:p>
      </dgm:t>
    </dgm:pt>
    <dgm:pt modelId="{BF100E40-3597-4547-9010-80A25DCC6B6F}" type="parTrans" cxnId="{6B03E0F8-E3F6-4DF1-8ACA-27AB9BD68E28}">
      <dgm:prSet/>
      <dgm:spPr/>
      <dgm:t>
        <a:bodyPr/>
        <a:lstStyle/>
        <a:p>
          <a:endParaRPr lang="en-IN"/>
        </a:p>
      </dgm:t>
    </dgm:pt>
    <dgm:pt modelId="{097DF498-EF0C-422E-BA49-2D000D739326}" type="sibTrans" cxnId="{6B03E0F8-E3F6-4DF1-8ACA-27AB9BD68E28}">
      <dgm:prSet/>
      <dgm:spPr/>
      <dgm:t>
        <a:bodyPr/>
        <a:lstStyle/>
        <a:p>
          <a:endParaRPr lang="en-IN"/>
        </a:p>
      </dgm:t>
    </dgm:pt>
    <dgm:pt modelId="{2B021798-1B2F-4651-B366-738F79C78BA4}">
      <dgm:prSet phldrT="[Text]" custT="1"/>
      <dgm:spPr/>
      <dgm:t>
        <a:bodyPr/>
        <a:lstStyle/>
        <a:p>
          <a:r>
            <a:rPr lang="en-IN" sz="1000" b="1">
              <a:solidFill>
                <a:schemeClr val="tx2"/>
              </a:solidFill>
            </a:rPr>
            <a:t>Passionate and committed team </a:t>
          </a:r>
          <a:endParaRPr lang="en-IN" sz="1000" dirty="0">
            <a:solidFill>
              <a:schemeClr val="tx2"/>
            </a:solidFill>
          </a:endParaRPr>
        </a:p>
      </dgm:t>
    </dgm:pt>
    <dgm:pt modelId="{0291B08E-665C-4982-969F-2B67CD1F05CF}" type="parTrans" cxnId="{EC0C3B75-DBB9-4189-9D17-431DAD0A5F75}">
      <dgm:prSet/>
      <dgm:spPr/>
      <dgm:t>
        <a:bodyPr/>
        <a:lstStyle/>
        <a:p>
          <a:endParaRPr lang="en-IN"/>
        </a:p>
      </dgm:t>
    </dgm:pt>
    <dgm:pt modelId="{79141D38-CD55-45D6-AC8E-45A9928D7249}" type="sibTrans" cxnId="{EC0C3B75-DBB9-4189-9D17-431DAD0A5F75}">
      <dgm:prSet/>
      <dgm:spPr/>
      <dgm:t>
        <a:bodyPr/>
        <a:lstStyle/>
        <a:p>
          <a:endParaRPr lang="en-IN"/>
        </a:p>
      </dgm:t>
    </dgm:pt>
    <dgm:pt modelId="{69D3D82E-C2A3-41DE-8E3A-852B435E025B}">
      <dgm:prSet phldrT="[Text]" custT="1"/>
      <dgm:spPr/>
      <dgm:t>
        <a:bodyPr/>
        <a:lstStyle/>
        <a:p>
          <a:r>
            <a:rPr lang="en-IN" sz="1000">
              <a:solidFill>
                <a:schemeClr val="tx2"/>
              </a:solidFill>
            </a:rPr>
            <a:t>Sound Another crucial pillar for business growth is the business model, which gives startups the structure they need to become profitable startups. The business model aids the startup in focusing on its core competencies and gaining an edge over rivals.</a:t>
          </a:r>
          <a:endParaRPr lang="en-IN" sz="1000" dirty="0">
            <a:solidFill>
              <a:schemeClr val="tx2"/>
            </a:solidFill>
          </a:endParaRPr>
        </a:p>
      </dgm:t>
    </dgm:pt>
    <dgm:pt modelId="{7A4B5646-7ABE-4D84-B25E-95A6A98AD98C}" type="parTrans" cxnId="{C8C87907-9316-4715-BF8B-8676919748C9}">
      <dgm:prSet/>
      <dgm:spPr/>
      <dgm:t>
        <a:bodyPr/>
        <a:lstStyle/>
        <a:p>
          <a:endParaRPr lang="en-IN"/>
        </a:p>
      </dgm:t>
    </dgm:pt>
    <dgm:pt modelId="{EDC8E9BE-7119-4DF3-A818-E05751EB72E3}" type="sibTrans" cxnId="{C8C87907-9316-4715-BF8B-8676919748C9}">
      <dgm:prSet/>
      <dgm:spPr/>
      <dgm:t>
        <a:bodyPr/>
        <a:lstStyle/>
        <a:p>
          <a:endParaRPr lang="en-IN"/>
        </a:p>
      </dgm:t>
    </dgm:pt>
    <dgm:pt modelId="{EE878278-A9D5-4DCA-87F4-447391948D6E}">
      <dgm:prSet phldrT="[Text]" custT="1"/>
      <dgm:spPr/>
      <dgm:t>
        <a:bodyPr/>
        <a:lstStyle/>
        <a:p>
          <a:r>
            <a:rPr lang="en-IN" sz="1000" b="1" dirty="0">
              <a:solidFill>
                <a:schemeClr val="tx2"/>
              </a:solidFill>
            </a:rPr>
            <a:t>Sound Business model </a:t>
          </a:r>
          <a:endParaRPr lang="en-IN" sz="1000" dirty="0">
            <a:solidFill>
              <a:schemeClr val="tx2"/>
            </a:solidFill>
          </a:endParaRPr>
        </a:p>
      </dgm:t>
    </dgm:pt>
    <dgm:pt modelId="{9B2C9151-29DF-42A2-AD66-C4ADB4DFCF0C}" type="parTrans" cxnId="{F98E1545-7C78-47B3-927E-A06D2E645308}">
      <dgm:prSet/>
      <dgm:spPr/>
      <dgm:t>
        <a:bodyPr/>
        <a:lstStyle/>
        <a:p>
          <a:endParaRPr lang="en-IN"/>
        </a:p>
      </dgm:t>
    </dgm:pt>
    <dgm:pt modelId="{4AB5BB9F-2811-48DB-9886-1856D019584F}" type="sibTrans" cxnId="{F98E1545-7C78-47B3-927E-A06D2E645308}">
      <dgm:prSet/>
      <dgm:spPr/>
      <dgm:t>
        <a:bodyPr/>
        <a:lstStyle/>
        <a:p>
          <a:endParaRPr lang="en-IN"/>
        </a:p>
      </dgm:t>
    </dgm:pt>
    <dgm:pt modelId="{262F7C37-103B-48B3-9C3D-0D732F7CD238}" type="pres">
      <dgm:prSet presAssocID="{A452C812-B751-4CF2-8D0E-523E66AF0EEB}" presName="Name0" presStyleCnt="0">
        <dgm:presLayoutVars>
          <dgm:dir/>
          <dgm:resizeHandles val="exact"/>
        </dgm:presLayoutVars>
      </dgm:prSet>
      <dgm:spPr/>
      <dgm:t>
        <a:bodyPr/>
        <a:lstStyle/>
        <a:p>
          <a:endParaRPr lang="en-US"/>
        </a:p>
      </dgm:t>
    </dgm:pt>
    <dgm:pt modelId="{D58A7700-AE22-4F19-9BDC-C197627DC008}" type="pres">
      <dgm:prSet presAssocID="{A452C812-B751-4CF2-8D0E-523E66AF0EEB}" presName="arrow" presStyleLbl="bgShp" presStyleIdx="0" presStyleCnt="1"/>
      <dgm:spPr/>
    </dgm:pt>
    <dgm:pt modelId="{AC16F3B3-06D1-4C5E-97A2-14BEABA86926}" type="pres">
      <dgm:prSet presAssocID="{A452C812-B751-4CF2-8D0E-523E66AF0EEB}" presName="points" presStyleCnt="0"/>
      <dgm:spPr/>
    </dgm:pt>
    <dgm:pt modelId="{FF3DCC31-8749-4A59-A6B3-CB5E8BDB0E77}" type="pres">
      <dgm:prSet presAssocID="{525A1F73-B492-4510-81D6-344DC51BEC18}" presName="compositeA" presStyleCnt="0"/>
      <dgm:spPr/>
    </dgm:pt>
    <dgm:pt modelId="{B447C0B6-6509-484B-B961-A3ECD84DF3F0}" type="pres">
      <dgm:prSet presAssocID="{525A1F73-B492-4510-81D6-344DC51BEC18}" presName="textA" presStyleLbl="revTx" presStyleIdx="0" presStyleCnt="3">
        <dgm:presLayoutVars>
          <dgm:bulletEnabled val="1"/>
        </dgm:presLayoutVars>
      </dgm:prSet>
      <dgm:spPr/>
      <dgm:t>
        <a:bodyPr/>
        <a:lstStyle/>
        <a:p>
          <a:endParaRPr lang="en-US"/>
        </a:p>
      </dgm:t>
    </dgm:pt>
    <dgm:pt modelId="{98A1D6E5-7FD9-4EA8-8238-283E809B7FB0}" type="pres">
      <dgm:prSet presAssocID="{525A1F73-B492-4510-81D6-344DC51BEC18}" presName="circleA" presStyleLbl="node1" presStyleIdx="0" presStyleCnt="3"/>
      <dgm:spPr/>
    </dgm:pt>
    <dgm:pt modelId="{95D03283-DB9B-4BEC-B78C-6C5E790B78CB}" type="pres">
      <dgm:prSet presAssocID="{525A1F73-B492-4510-81D6-344DC51BEC18}" presName="spaceA" presStyleCnt="0"/>
      <dgm:spPr/>
    </dgm:pt>
    <dgm:pt modelId="{E675695C-E715-4081-A2A3-865635D39597}" type="pres">
      <dgm:prSet presAssocID="{E2564E8A-3BBD-4630-8BCB-CE1F027F58CC}" presName="space" presStyleCnt="0"/>
      <dgm:spPr/>
    </dgm:pt>
    <dgm:pt modelId="{515161FF-1387-4B53-9014-A471DCCB83DC}" type="pres">
      <dgm:prSet presAssocID="{90448A50-4CCD-47D9-A084-1B048109BC2B}" presName="compositeB" presStyleCnt="0"/>
      <dgm:spPr/>
    </dgm:pt>
    <dgm:pt modelId="{86A5EB53-1F68-4445-919A-43FC836DFDAB}" type="pres">
      <dgm:prSet presAssocID="{90448A50-4CCD-47D9-A084-1B048109BC2B}" presName="textB" presStyleLbl="revTx" presStyleIdx="1" presStyleCnt="3">
        <dgm:presLayoutVars>
          <dgm:bulletEnabled val="1"/>
        </dgm:presLayoutVars>
      </dgm:prSet>
      <dgm:spPr/>
      <dgm:t>
        <a:bodyPr/>
        <a:lstStyle/>
        <a:p>
          <a:endParaRPr lang="en-US"/>
        </a:p>
      </dgm:t>
    </dgm:pt>
    <dgm:pt modelId="{B4315FF3-075A-47C1-B68C-A3153966E974}" type="pres">
      <dgm:prSet presAssocID="{90448A50-4CCD-47D9-A084-1B048109BC2B}" presName="circleB" presStyleLbl="node1" presStyleIdx="1" presStyleCnt="3"/>
      <dgm:spPr/>
    </dgm:pt>
    <dgm:pt modelId="{37309B65-A34F-4C6B-BF5A-7EFF5CA64869}" type="pres">
      <dgm:prSet presAssocID="{90448A50-4CCD-47D9-A084-1B048109BC2B}" presName="spaceB" presStyleCnt="0"/>
      <dgm:spPr/>
    </dgm:pt>
    <dgm:pt modelId="{E3F9E130-C92D-4201-9D63-C337351E7FD5}" type="pres">
      <dgm:prSet presAssocID="{097DF498-EF0C-422E-BA49-2D000D739326}" presName="space" presStyleCnt="0"/>
      <dgm:spPr/>
    </dgm:pt>
    <dgm:pt modelId="{4103ED0F-8A9B-4FCB-B739-8380B7FF4182}" type="pres">
      <dgm:prSet presAssocID="{69D3D82E-C2A3-41DE-8E3A-852B435E025B}" presName="compositeA" presStyleCnt="0"/>
      <dgm:spPr/>
    </dgm:pt>
    <dgm:pt modelId="{54909B44-540F-4469-A27C-72AFCCDD769E}" type="pres">
      <dgm:prSet presAssocID="{69D3D82E-C2A3-41DE-8E3A-852B435E025B}" presName="textA" presStyleLbl="revTx" presStyleIdx="2" presStyleCnt="3">
        <dgm:presLayoutVars>
          <dgm:bulletEnabled val="1"/>
        </dgm:presLayoutVars>
      </dgm:prSet>
      <dgm:spPr/>
      <dgm:t>
        <a:bodyPr/>
        <a:lstStyle/>
        <a:p>
          <a:endParaRPr lang="en-US"/>
        </a:p>
      </dgm:t>
    </dgm:pt>
    <dgm:pt modelId="{CD56EBC2-8A99-483F-B170-CDD86137CB20}" type="pres">
      <dgm:prSet presAssocID="{69D3D82E-C2A3-41DE-8E3A-852B435E025B}" presName="circleA" presStyleLbl="node1" presStyleIdx="2" presStyleCnt="3"/>
      <dgm:spPr/>
    </dgm:pt>
    <dgm:pt modelId="{C64E593B-1BB4-4D08-9E82-BB0A6F1BA3C2}" type="pres">
      <dgm:prSet presAssocID="{69D3D82E-C2A3-41DE-8E3A-852B435E025B}" presName="spaceA" presStyleCnt="0"/>
      <dgm:spPr/>
    </dgm:pt>
  </dgm:ptLst>
  <dgm:cxnLst>
    <dgm:cxn modelId="{C355138C-B6C9-461A-943E-A17FB3BCB6ED}" type="presOf" srcId="{69D3D82E-C2A3-41DE-8E3A-852B435E025B}" destId="{54909B44-540F-4469-A27C-72AFCCDD769E}" srcOrd="0" destOrd="0" presId="urn:microsoft.com/office/officeart/2005/8/layout/hProcess11"/>
    <dgm:cxn modelId="{85E692B3-149D-4EAF-A781-0C0554E7D8E0}" type="presOf" srcId="{525A1F73-B492-4510-81D6-344DC51BEC18}" destId="{B447C0B6-6509-484B-B961-A3ECD84DF3F0}" srcOrd="0" destOrd="0" presId="urn:microsoft.com/office/officeart/2005/8/layout/hProcess11"/>
    <dgm:cxn modelId="{502778AC-3456-4FEC-A8D0-593A6848E916}" srcId="{A452C812-B751-4CF2-8D0E-523E66AF0EEB}" destId="{525A1F73-B492-4510-81D6-344DC51BEC18}" srcOrd="0" destOrd="0" parTransId="{EAC82AFE-A9B8-4A6E-8DD0-483A944B3309}" sibTransId="{E2564E8A-3BBD-4630-8BCB-CE1F027F58CC}"/>
    <dgm:cxn modelId="{63B7806C-D2CC-44C9-B547-AFAD8DA7C0FD}" type="presOf" srcId="{2B021798-1B2F-4651-B366-738F79C78BA4}" destId="{86A5EB53-1F68-4445-919A-43FC836DFDAB}" srcOrd="0" destOrd="1" presId="urn:microsoft.com/office/officeart/2005/8/layout/hProcess11"/>
    <dgm:cxn modelId="{EC0C3B75-DBB9-4189-9D17-431DAD0A5F75}" srcId="{90448A50-4CCD-47D9-A084-1B048109BC2B}" destId="{2B021798-1B2F-4651-B366-738F79C78BA4}" srcOrd="0" destOrd="0" parTransId="{0291B08E-665C-4982-969F-2B67CD1F05CF}" sibTransId="{79141D38-CD55-45D6-AC8E-45A9928D7249}"/>
    <dgm:cxn modelId="{F5376AF1-7049-45ED-A0C7-A6BF6A5F7502}" srcId="{525A1F73-B492-4510-81D6-344DC51BEC18}" destId="{CC9BFAAD-100A-4B6A-8891-A5E4BBD389DE}" srcOrd="0" destOrd="0" parTransId="{70E8E828-85C8-48AE-899A-F75D1B7EB2F5}" sibTransId="{AB6E98B8-A4DF-4E6A-A347-282D735A7B11}"/>
    <dgm:cxn modelId="{1BD0D325-798B-4D58-B88B-CFA7270BADF1}" type="presOf" srcId="{A452C812-B751-4CF2-8D0E-523E66AF0EEB}" destId="{262F7C37-103B-48B3-9C3D-0D732F7CD238}" srcOrd="0" destOrd="0" presId="urn:microsoft.com/office/officeart/2005/8/layout/hProcess11"/>
    <dgm:cxn modelId="{6CD686D2-DF93-4DCB-86B1-A4A7533A2A8D}" type="presOf" srcId="{EE878278-A9D5-4DCA-87F4-447391948D6E}" destId="{54909B44-540F-4469-A27C-72AFCCDD769E}" srcOrd="0" destOrd="1" presId="urn:microsoft.com/office/officeart/2005/8/layout/hProcess11"/>
    <dgm:cxn modelId="{F98E1545-7C78-47B3-927E-A06D2E645308}" srcId="{69D3D82E-C2A3-41DE-8E3A-852B435E025B}" destId="{EE878278-A9D5-4DCA-87F4-447391948D6E}" srcOrd="0" destOrd="0" parTransId="{9B2C9151-29DF-42A2-AD66-C4ADB4DFCF0C}" sibTransId="{4AB5BB9F-2811-48DB-9886-1856D019584F}"/>
    <dgm:cxn modelId="{8BCE0266-FA60-40AE-853F-17D025670F6B}" type="presOf" srcId="{CC9BFAAD-100A-4B6A-8891-A5E4BBD389DE}" destId="{B447C0B6-6509-484B-B961-A3ECD84DF3F0}" srcOrd="0" destOrd="1" presId="urn:microsoft.com/office/officeart/2005/8/layout/hProcess11"/>
    <dgm:cxn modelId="{666BE539-A5DC-43EC-8133-669507BDB3A7}" type="presOf" srcId="{90448A50-4CCD-47D9-A084-1B048109BC2B}" destId="{86A5EB53-1F68-4445-919A-43FC836DFDAB}" srcOrd="0" destOrd="0" presId="urn:microsoft.com/office/officeart/2005/8/layout/hProcess11"/>
    <dgm:cxn modelId="{6B03E0F8-E3F6-4DF1-8ACA-27AB9BD68E28}" srcId="{A452C812-B751-4CF2-8D0E-523E66AF0EEB}" destId="{90448A50-4CCD-47D9-A084-1B048109BC2B}" srcOrd="1" destOrd="0" parTransId="{BF100E40-3597-4547-9010-80A25DCC6B6F}" sibTransId="{097DF498-EF0C-422E-BA49-2D000D739326}"/>
    <dgm:cxn modelId="{C8C87907-9316-4715-BF8B-8676919748C9}" srcId="{A452C812-B751-4CF2-8D0E-523E66AF0EEB}" destId="{69D3D82E-C2A3-41DE-8E3A-852B435E025B}" srcOrd="2" destOrd="0" parTransId="{7A4B5646-7ABE-4D84-B25E-95A6A98AD98C}" sibTransId="{EDC8E9BE-7119-4DF3-A818-E05751EB72E3}"/>
    <dgm:cxn modelId="{808F304B-34C6-4BF1-BE8C-D4A3646AB935}" type="presParOf" srcId="{262F7C37-103B-48B3-9C3D-0D732F7CD238}" destId="{D58A7700-AE22-4F19-9BDC-C197627DC008}" srcOrd="0" destOrd="0" presId="urn:microsoft.com/office/officeart/2005/8/layout/hProcess11"/>
    <dgm:cxn modelId="{473D9309-5C5A-4757-BB4A-417C48B7A03C}" type="presParOf" srcId="{262F7C37-103B-48B3-9C3D-0D732F7CD238}" destId="{AC16F3B3-06D1-4C5E-97A2-14BEABA86926}" srcOrd="1" destOrd="0" presId="urn:microsoft.com/office/officeart/2005/8/layout/hProcess11"/>
    <dgm:cxn modelId="{02D3BAF6-B85A-45BE-891F-38097175B0F5}" type="presParOf" srcId="{AC16F3B3-06D1-4C5E-97A2-14BEABA86926}" destId="{FF3DCC31-8749-4A59-A6B3-CB5E8BDB0E77}" srcOrd="0" destOrd="0" presId="urn:microsoft.com/office/officeart/2005/8/layout/hProcess11"/>
    <dgm:cxn modelId="{B14EA91B-AA84-4C3A-824F-AA0BAFD2CE93}" type="presParOf" srcId="{FF3DCC31-8749-4A59-A6B3-CB5E8BDB0E77}" destId="{B447C0B6-6509-484B-B961-A3ECD84DF3F0}" srcOrd="0" destOrd="0" presId="urn:microsoft.com/office/officeart/2005/8/layout/hProcess11"/>
    <dgm:cxn modelId="{48A4A0F4-5E0C-4CE7-9BDC-158AD0CA5971}" type="presParOf" srcId="{FF3DCC31-8749-4A59-A6B3-CB5E8BDB0E77}" destId="{98A1D6E5-7FD9-4EA8-8238-283E809B7FB0}" srcOrd="1" destOrd="0" presId="urn:microsoft.com/office/officeart/2005/8/layout/hProcess11"/>
    <dgm:cxn modelId="{049A00F6-8FF6-4EEC-AFA7-C6F10301B4F0}" type="presParOf" srcId="{FF3DCC31-8749-4A59-A6B3-CB5E8BDB0E77}" destId="{95D03283-DB9B-4BEC-B78C-6C5E790B78CB}" srcOrd="2" destOrd="0" presId="urn:microsoft.com/office/officeart/2005/8/layout/hProcess11"/>
    <dgm:cxn modelId="{E00C19BE-A127-4EB2-884A-F44E478CBE40}" type="presParOf" srcId="{AC16F3B3-06D1-4C5E-97A2-14BEABA86926}" destId="{E675695C-E715-4081-A2A3-865635D39597}" srcOrd="1" destOrd="0" presId="urn:microsoft.com/office/officeart/2005/8/layout/hProcess11"/>
    <dgm:cxn modelId="{7655C061-5E80-4497-9758-B50FCA37A2B0}" type="presParOf" srcId="{AC16F3B3-06D1-4C5E-97A2-14BEABA86926}" destId="{515161FF-1387-4B53-9014-A471DCCB83DC}" srcOrd="2" destOrd="0" presId="urn:microsoft.com/office/officeart/2005/8/layout/hProcess11"/>
    <dgm:cxn modelId="{90AF5481-2F8A-45B1-BABC-A1B410977B51}" type="presParOf" srcId="{515161FF-1387-4B53-9014-A471DCCB83DC}" destId="{86A5EB53-1F68-4445-919A-43FC836DFDAB}" srcOrd="0" destOrd="0" presId="urn:microsoft.com/office/officeart/2005/8/layout/hProcess11"/>
    <dgm:cxn modelId="{C830A070-7042-4A49-A2DA-1FDFF6CDECC9}" type="presParOf" srcId="{515161FF-1387-4B53-9014-A471DCCB83DC}" destId="{B4315FF3-075A-47C1-B68C-A3153966E974}" srcOrd="1" destOrd="0" presId="urn:microsoft.com/office/officeart/2005/8/layout/hProcess11"/>
    <dgm:cxn modelId="{E7B1AF20-E31E-44C4-98A5-2828479A4171}" type="presParOf" srcId="{515161FF-1387-4B53-9014-A471DCCB83DC}" destId="{37309B65-A34F-4C6B-BF5A-7EFF5CA64869}" srcOrd="2" destOrd="0" presId="urn:microsoft.com/office/officeart/2005/8/layout/hProcess11"/>
    <dgm:cxn modelId="{952F76F2-BB81-48E0-9653-58A2F390FCEE}" type="presParOf" srcId="{AC16F3B3-06D1-4C5E-97A2-14BEABA86926}" destId="{E3F9E130-C92D-4201-9D63-C337351E7FD5}" srcOrd="3" destOrd="0" presId="urn:microsoft.com/office/officeart/2005/8/layout/hProcess11"/>
    <dgm:cxn modelId="{CE2C69A9-7488-4649-ACC0-10D5A8C91443}" type="presParOf" srcId="{AC16F3B3-06D1-4C5E-97A2-14BEABA86926}" destId="{4103ED0F-8A9B-4FCB-B739-8380B7FF4182}" srcOrd="4" destOrd="0" presId="urn:microsoft.com/office/officeart/2005/8/layout/hProcess11"/>
    <dgm:cxn modelId="{5C60D125-E8DA-4286-BEED-345D65CD181B}" type="presParOf" srcId="{4103ED0F-8A9B-4FCB-B739-8380B7FF4182}" destId="{54909B44-540F-4469-A27C-72AFCCDD769E}" srcOrd="0" destOrd="0" presId="urn:microsoft.com/office/officeart/2005/8/layout/hProcess11"/>
    <dgm:cxn modelId="{85BCAE9C-FAE7-4FC4-A54A-AE807930D78F}" type="presParOf" srcId="{4103ED0F-8A9B-4FCB-B739-8380B7FF4182}" destId="{CD56EBC2-8A99-483F-B170-CDD86137CB20}" srcOrd="1" destOrd="0" presId="urn:microsoft.com/office/officeart/2005/8/layout/hProcess11"/>
    <dgm:cxn modelId="{10AD4949-CB68-48F9-9908-8DD7007B3175}" type="presParOf" srcId="{4103ED0F-8A9B-4FCB-B739-8380B7FF4182}" destId="{C64E593B-1BB4-4D08-9E82-BB0A6F1BA3C2}"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52C812-B751-4CF2-8D0E-523E66AF0EEB}" type="doc">
      <dgm:prSet loTypeId="urn:microsoft.com/office/officeart/2005/8/layout/hProcess11" loCatId="process" qsTypeId="urn:microsoft.com/office/officeart/2005/8/quickstyle/simple5" qsCatId="simple" csTypeId="urn:microsoft.com/office/officeart/2005/8/colors/accent2_4" csCatId="accent2" phldr="1"/>
      <dgm:spPr/>
      <dgm:t>
        <a:bodyPr/>
        <a:lstStyle/>
        <a:p>
          <a:endParaRPr lang="en-IN"/>
        </a:p>
      </dgm:t>
    </dgm:pt>
    <dgm:pt modelId="{525A1F73-B492-4510-81D6-344DC51BEC18}">
      <dgm:prSet phldrT="[Text]" custT="1"/>
      <dgm:spPr/>
      <dgm:t>
        <a:bodyPr/>
        <a:lstStyle/>
        <a:p>
          <a:r>
            <a:rPr lang="en-IN" sz="1000" dirty="0">
              <a:solidFill>
                <a:schemeClr val="bg1">
                  <a:lumMod val="10000"/>
                </a:schemeClr>
              </a:solidFill>
            </a:rPr>
            <a:t>The business plan was laid out in a business model to help the company grow and produce cash. </a:t>
          </a:r>
        </a:p>
      </dgm:t>
    </dgm:pt>
    <dgm:pt modelId="{EAC82AFE-A9B8-4A6E-8DD0-483A944B3309}" type="parTrans" cxnId="{502778AC-3456-4FEC-A8D0-593A6848E916}">
      <dgm:prSet/>
      <dgm:spPr/>
      <dgm:t>
        <a:bodyPr/>
        <a:lstStyle/>
        <a:p>
          <a:endParaRPr lang="en-IN">
            <a:solidFill>
              <a:schemeClr val="bg1">
                <a:lumMod val="10000"/>
              </a:schemeClr>
            </a:solidFill>
          </a:endParaRPr>
        </a:p>
      </dgm:t>
    </dgm:pt>
    <dgm:pt modelId="{E2564E8A-3BBD-4630-8BCB-CE1F027F58CC}" type="sibTrans" cxnId="{502778AC-3456-4FEC-A8D0-593A6848E916}">
      <dgm:prSet/>
      <dgm:spPr/>
      <dgm:t>
        <a:bodyPr/>
        <a:lstStyle/>
        <a:p>
          <a:endParaRPr lang="en-IN">
            <a:solidFill>
              <a:schemeClr val="bg1">
                <a:lumMod val="10000"/>
              </a:schemeClr>
            </a:solidFill>
          </a:endParaRPr>
        </a:p>
      </dgm:t>
    </dgm:pt>
    <dgm:pt modelId="{CC9BFAAD-100A-4B6A-8891-A5E4BBD389DE}">
      <dgm:prSet phldrT="[Text]" custT="1"/>
      <dgm:spPr/>
      <dgm:t>
        <a:bodyPr/>
        <a:lstStyle/>
        <a:p>
          <a:r>
            <a:rPr lang="en-IN" sz="1000" b="1" dirty="0">
              <a:solidFill>
                <a:schemeClr val="bg1">
                  <a:lumMod val="10000"/>
                </a:schemeClr>
              </a:solidFill>
            </a:rPr>
            <a:t>Business Plan </a:t>
          </a:r>
          <a:endParaRPr lang="en-IN" sz="1000" dirty="0">
            <a:solidFill>
              <a:schemeClr val="bg1">
                <a:lumMod val="10000"/>
              </a:schemeClr>
            </a:solidFill>
          </a:endParaRPr>
        </a:p>
      </dgm:t>
    </dgm:pt>
    <dgm:pt modelId="{70E8E828-85C8-48AE-899A-F75D1B7EB2F5}" type="parTrans" cxnId="{F5376AF1-7049-45ED-A0C7-A6BF6A5F7502}">
      <dgm:prSet/>
      <dgm:spPr/>
      <dgm:t>
        <a:bodyPr/>
        <a:lstStyle/>
        <a:p>
          <a:endParaRPr lang="en-IN">
            <a:solidFill>
              <a:schemeClr val="bg1">
                <a:lumMod val="10000"/>
              </a:schemeClr>
            </a:solidFill>
          </a:endParaRPr>
        </a:p>
      </dgm:t>
    </dgm:pt>
    <dgm:pt modelId="{AB6E98B8-A4DF-4E6A-A347-282D735A7B11}" type="sibTrans" cxnId="{F5376AF1-7049-45ED-A0C7-A6BF6A5F7502}">
      <dgm:prSet/>
      <dgm:spPr/>
      <dgm:t>
        <a:bodyPr/>
        <a:lstStyle/>
        <a:p>
          <a:endParaRPr lang="en-IN">
            <a:solidFill>
              <a:schemeClr val="bg1">
                <a:lumMod val="10000"/>
              </a:schemeClr>
            </a:solidFill>
          </a:endParaRPr>
        </a:p>
      </dgm:t>
    </dgm:pt>
    <dgm:pt modelId="{90448A50-4CCD-47D9-A084-1B048109BC2B}">
      <dgm:prSet phldrT="[Text]" custT="1"/>
      <dgm:spPr/>
      <dgm:t>
        <a:bodyPr/>
        <a:lstStyle/>
        <a:p>
          <a:r>
            <a:rPr lang="en-IN" sz="1000" dirty="0">
              <a:solidFill>
                <a:schemeClr val="bg1">
                  <a:lumMod val="10000"/>
                </a:schemeClr>
              </a:solidFill>
            </a:rPr>
            <a:t>Target marketing must be planned because it directs a company's efforts toward a specific audience. Targeted marketing aids in the efficient use of scarce resources in </a:t>
          </a:r>
          <a:r>
            <a:rPr lang="en-IN" sz="1000" dirty="0" err="1">
              <a:solidFill>
                <a:schemeClr val="bg1">
                  <a:lumMod val="10000"/>
                </a:schemeClr>
              </a:solidFill>
            </a:rPr>
            <a:t>startups</a:t>
          </a:r>
          <a:r>
            <a:rPr lang="en-IN" sz="1000" dirty="0">
              <a:solidFill>
                <a:schemeClr val="bg1">
                  <a:lumMod val="10000"/>
                </a:schemeClr>
              </a:solidFill>
            </a:rPr>
            <a:t> with limited capital, and with a clearly defined target market, it aids in competitive advantage and market positioning.</a:t>
          </a:r>
        </a:p>
      </dgm:t>
    </dgm:pt>
    <dgm:pt modelId="{BF100E40-3597-4547-9010-80A25DCC6B6F}" type="parTrans" cxnId="{6B03E0F8-E3F6-4DF1-8ACA-27AB9BD68E28}">
      <dgm:prSet/>
      <dgm:spPr/>
      <dgm:t>
        <a:bodyPr/>
        <a:lstStyle/>
        <a:p>
          <a:endParaRPr lang="en-IN">
            <a:solidFill>
              <a:schemeClr val="bg1">
                <a:lumMod val="10000"/>
              </a:schemeClr>
            </a:solidFill>
          </a:endParaRPr>
        </a:p>
      </dgm:t>
    </dgm:pt>
    <dgm:pt modelId="{097DF498-EF0C-422E-BA49-2D000D739326}" type="sibTrans" cxnId="{6B03E0F8-E3F6-4DF1-8ACA-27AB9BD68E28}">
      <dgm:prSet/>
      <dgm:spPr/>
      <dgm:t>
        <a:bodyPr/>
        <a:lstStyle/>
        <a:p>
          <a:endParaRPr lang="en-IN">
            <a:solidFill>
              <a:schemeClr val="bg1">
                <a:lumMod val="10000"/>
              </a:schemeClr>
            </a:solidFill>
          </a:endParaRPr>
        </a:p>
      </dgm:t>
    </dgm:pt>
    <dgm:pt modelId="{2B021798-1B2F-4651-B366-738F79C78BA4}">
      <dgm:prSet phldrT="[Text]" custT="1"/>
      <dgm:spPr/>
      <dgm:t>
        <a:bodyPr/>
        <a:lstStyle/>
        <a:p>
          <a:r>
            <a:rPr lang="en-IN" sz="1000" b="1" dirty="0">
              <a:solidFill>
                <a:schemeClr val="bg1">
                  <a:lumMod val="10000"/>
                </a:schemeClr>
              </a:solidFill>
            </a:rPr>
            <a:t>Target market </a:t>
          </a:r>
          <a:endParaRPr lang="en-IN" sz="1000" dirty="0">
            <a:solidFill>
              <a:schemeClr val="bg1">
                <a:lumMod val="10000"/>
              </a:schemeClr>
            </a:solidFill>
          </a:endParaRPr>
        </a:p>
      </dgm:t>
    </dgm:pt>
    <dgm:pt modelId="{0291B08E-665C-4982-969F-2B67CD1F05CF}" type="parTrans" cxnId="{EC0C3B75-DBB9-4189-9D17-431DAD0A5F75}">
      <dgm:prSet/>
      <dgm:spPr/>
      <dgm:t>
        <a:bodyPr/>
        <a:lstStyle/>
        <a:p>
          <a:endParaRPr lang="en-IN">
            <a:solidFill>
              <a:schemeClr val="bg1">
                <a:lumMod val="10000"/>
              </a:schemeClr>
            </a:solidFill>
          </a:endParaRPr>
        </a:p>
      </dgm:t>
    </dgm:pt>
    <dgm:pt modelId="{79141D38-CD55-45D6-AC8E-45A9928D7249}" type="sibTrans" cxnId="{EC0C3B75-DBB9-4189-9D17-431DAD0A5F75}">
      <dgm:prSet/>
      <dgm:spPr/>
      <dgm:t>
        <a:bodyPr/>
        <a:lstStyle/>
        <a:p>
          <a:endParaRPr lang="en-IN">
            <a:solidFill>
              <a:schemeClr val="bg1">
                <a:lumMod val="10000"/>
              </a:schemeClr>
            </a:solidFill>
          </a:endParaRPr>
        </a:p>
      </dgm:t>
    </dgm:pt>
    <dgm:pt modelId="{69D3D82E-C2A3-41DE-8E3A-852B435E025B}">
      <dgm:prSet phldrT="[Text]" custT="1"/>
      <dgm:spPr/>
      <dgm:t>
        <a:bodyPr/>
        <a:lstStyle/>
        <a:p>
          <a:r>
            <a:rPr lang="en-IN" sz="1000" dirty="0">
              <a:solidFill>
                <a:schemeClr val="bg1">
                  <a:lumMod val="10000"/>
                </a:schemeClr>
              </a:solidFill>
            </a:rPr>
            <a:t>The market entry strategy gives the business direction. Following thorough market and target audience research, the market strategy uses business positioning and market entry strategy to give </a:t>
          </a:r>
          <a:r>
            <a:rPr lang="en-IN" sz="1000" dirty="0" err="1">
              <a:solidFill>
                <a:schemeClr val="bg1">
                  <a:lumMod val="10000"/>
                </a:schemeClr>
              </a:solidFill>
            </a:rPr>
            <a:t>startups</a:t>
          </a:r>
          <a:r>
            <a:rPr lang="en-IN" sz="1000" dirty="0">
              <a:solidFill>
                <a:schemeClr val="bg1">
                  <a:lumMod val="10000"/>
                </a:schemeClr>
              </a:solidFill>
            </a:rPr>
            <a:t> their own identity.</a:t>
          </a:r>
        </a:p>
      </dgm:t>
    </dgm:pt>
    <dgm:pt modelId="{7A4B5646-7ABE-4D84-B25E-95A6A98AD98C}" type="parTrans" cxnId="{C8C87907-9316-4715-BF8B-8676919748C9}">
      <dgm:prSet/>
      <dgm:spPr/>
      <dgm:t>
        <a:bodyPr/>
        <a:lstStyle/>
        <a:p>
          <a:endParaRPr lang="en-IN">
            <a:solidFill>
              <a:schemeClr val="bg1">
                <a:lumMod val="10000"/>
              </a:schemeClr>
            </a:solidFill>
          </a:endParaRPr>
        </a:p>
      </dgm:t>
    </dgm:pt>
    <dgm:pt modelId="{EDC8E9BE-7119-4DF3-A818-E05751EB72E3}" type="sibTrans" cxnId="{C8C87907-9316-4715-BF8B-8676919748C9}">
      <dgm:prSet/>
      <dgm:spPr/>
      <dgm:t>
        <a:bodyPr/>
        <a:lstStyle/>
        <a:p>
          <a:endParaRPr lang="en-IN">
            <a:solidFill>
              <a:schemeClr val="bg1">
                <a:lumMod val="10000"/>
              </a:schemeClr>
            </a:solidFill>
          </a:endParaRPr>
        </a:p>
      </dgm:t>
    </dgm:pt>
    <dgm:pt modelId="{EE878278-A9D5-4DCA-87F4-447391948D6E}">
      <dgm:prSet phldrT="[Text]" custT="1"/>
      <dgm:spPr/>
      <dgm:t>
        <a:bodyPr/>
        <a:lstStyle/>
        <a:p>
          <a:r>
            <a:rPr lang="en-IN" sz="1000" b="1" dirty="0">
              <a:solidFill>
                <a:schemeClr val="bg1">
                  <a:lumMod val="10000"/>
                </a:schemeClr>
              </a:solidFill>
            </a:rPr>
            <a:t>Go-to-market strategy</a:t>
          </a:r>
          <a:endParaRPr lang="en-IN" sz="1000" dirty="0">
            <a:solidFill>
              <a:schemeClr val="bg1">
                <a:lumMod val="10000"/>
              </a:schemeClr>
            </a:solidFill>
          </a:endParaRPr>
        </a:p>
      </dgm:t>
    </dgm:pt>
    <dgm:pt modelId="{9B2C9151-29DF-42A2-AD66-C4ADB4DFCF0C}" type="parTrans" cxnId="{F98E1545-7C78-47B3-927E-A06D2E645308}">
      <dgm:prSet/>
      <dgm:spPr/>
      <dgm:t>
        <a:bodyPr/>
        <a:lstStyle/>
        <a:p>
          <a:endParaRPr lang="en-IN">
            <a:solidFill>
              <a:schemeClr val="bg1">
                <a:lumMod val="10000"/>
              </a:schemeClr>
            </a:solidFill>
          </a:endParaRPr>
        </a:p>
      </dgm:t>
    </dgm:pt>
    <dgm:pt modelId="{4AB5BB9F-2811-48DB-9886-1856D019584F}" type="sibTrans" cxnId="{F98E1545-7C78-47B3-927E-A06D2E645308}">
      <dgm:prSet/>
      <dgm:spPr/>
      <dgm:t>
        <a:bodyPr/>
        <a:lstStyle/>
        <a:p>
          <a:endParaRPr lang="en-IN">
            <a:solidFill>
              <a:schemeClr val="bg1">
                <a:lumMod val="10000"/>
              </a:schemeClr>
            </a:solidFill>
          </a:endParaRPr>
        </a:p>
      </dgm:t>
    </dgm:pt>
    <dgm:pt modelId="{587DB2EC-0BA2-4130-B12D-B81940553738}">
      <dgm:prSet custT="1"/>
      <dgm:spPr/>
      <dgm:t>
        <a:bodyPr/>
        <a:lstStyle/>
        <a:p>
          <a:pPr algn="l"/>
          <a:r>
            <a:rPr lang="en-IN" sz="1000" dirty="0">
              <a:solidFill>
                <a:schemeClr val="bg1">
                  <a:lumMod val="10000"/>
                </a:schemeClr>
              </a:solidFill>
            </a:rPr>
            <a:t>The ideal product for a business idea is a business product (</a:t>
          </a:r>
          <a:r>
            <a:rPr lang="en-IN" sz="1000" dirty="0" err="1">
              <a:solidFill>
                <a:schemeClr val="bg1">
                  <a:lumMod val="10000"/>
                </a:schemeClr>
              </a:solidFill>
            </a:rPr>
            <a:t>Galadzhii</a:t>
          </a:r>
          <a:r>
            <a:rPr lang="en-IN" sz="1000" dirty="0">
              <a:solidFill>
                <a:schemeClr val="bg1">
                  <a:lumMod val="10000"/>
                </a:schemeClr>
              </a:solidFill>
            </a:rPr>
            <a:t>, 2020). A good product is a crucial building block for a business's expansion. A scalable product that can grow and extend the </a:t>
          </a:r>
          <a:r>
            <a:rPr lang="en-IN" sz="1000" dirty="0" err="1">
              <a:solidFill>
                <a:schemeClr val="bg1">
                  <a:lumMod val="10000"/>
                </a:schemeClr>
              </a:solidFill>
            </a:rPr>
            <a:t>startup</a:t>
          </a:r>
          <a:r>
            <a:rPr lang="en-IN" sz="1000" dirty="0">
              <a:solidFill>
                <a:schemeClr val="bg1">
                  <a:lumMod val="10000"/>
                </a:schemeClr>
              </a:solidFill>
            </a:rPr>
            <a:t> firm has the potential to answer consumers' problems and meet their needs.</a:t>
          </a:r>
        </a:p>
        <a:p>
          <a:pPr algn="l"/>
          <a:r>
            <a:rPr lang="en-IN" sz="1000" b="1" dirty="0">
              <a:solidFill>
                <a:schemeClr val="bg1">
                  <a:lumMod val="10000"/>
                </a:schemeClr>
              </a:solidFill>
              <a:latin typeface="Calibri" panose="020F0502020204030204" pitchFamily="34" charset="0"/>
              <a:cs typeface="Calibri" panose="020F0502020204030204" pitchFamily="34" charset="0"/>
            </a:rPr>
            <a:t>• </a:t>
          </a:r>
          <a:r>
            <a:rPr lang="en-IN" sz="1000" b="1" dirty="0">
              <a:solidFill>
                <a:schemeClr val="bg1">
                  <a:lumMod val="10000"/>
                </a:schemeClr>
              </a:solidFill>
            </a:rPr>
            <a:t>Ideal product</a:t>
          </a:r>
          <a:endParaRPr lang="en-IN" sz="1000" dirty="0">
            <a:solidFill>
              <a:schemeClr val="bg1">
                <a:lumMod val="10000"/>
              </a:schemeClr>
            </a:solidFill>
          </a:endParaRPr>
        </a:p>
      </dgm:t>
    </dgm:pt>
    <dgm:pt modelId="{8B6BFBFC-D653-4494-BBA3-51A9970F565A}" type="parTrans" cxnId="{A9DAE644-935A-4B6A-BCC8-08C882A22C06}">
      <dgm:prSet/>
      <dgm:spPr/>
      <dgm:t>
        <a:bodyPr/>
        <a:lstStyle/>
        <a:p>
          <a:endParaRPr lang="en-IN">
            <a:solidFill>
              <a:schemeClr val="bg1">
                <a:lumMod val="10000"/>
              </a:schemeClr>
            </a:solidFill>
          </a:endParaRPr>
        </a:p>
      </dgm:t>
    </dgm:pt>
    <dgm:pt modelId="{151A7450-E44E-48B1-A4C6-42F1B67D0C4E}" type="sibTrans" cxnId="{A9DAE644-935A-4B6A-BCC8-08C882A22C06}">
      <dgm:prSet/>
      <dgm:spPr/>
      <dgm:t>
        <a:bodyPr/>
        <a:lstStyle/>
        <a:p>
          <a:endParaRPr lang="en-IN">
            <a:solidFill>
              <a:schemeClr val="bg1">
                <a:lumMod val="10000"/>
              </a:schemeClr>
            </a:solidFill>
          </a:endParaRPr>
        </a:p>
      </dgm:t>
    </dgm:pt>
    <dgm:pt modelId="{262F7C37-103B-48B3-9C3D-0D732F7CD238}" type="pres">
      <dgm:prSet presAssocID="{A452C812-B751-4CF2-8D0E-523E66AF0EEB}" presName="Name0" presStyleCnt="0">
        <dgm:presLayoutVars>
          <dgm:dir/>
          <dgm:resizeHandles val="exact"/>
        </dgm:presLayoutVars>
      </dgm:prSet>
      <dgm:spPr/>
      <dgm:t>
        <a:bodyPr/>
        <a:lstStyle/>
        <a:p>
          <a:endParaRPr lang="en-US"/>
        </a:p>
      </dgm:t>
    </dgm:pt>
    <dgm:pt modelId="{D58A7700-AE22-4F19-9BDC-C197627DC008}" type="pres">
      <dgm:prSet presAssocID="{A452C812-B751-4CF2-8D0E-523E66AF0EEB}" presName="arrow" presStyleLbl="bgShp" presStyleIdx="0" presStyleCnt="1"/>
      <dgm:spPr/>
    </dgm:pt>
    <dgm:pt modelId="{AC16F3B3-06D1-4C5E-97A2-14BEABA86926}" type="pres">
      <dgm:prSet presAssocID="{A452C812-B751-4CF2-8D0E-523E66AF0EEB}" presName="points" presStyleCnt="0"/>
      <dgm:spPr/>
    </dgm:pt>
    <dgm:pt modelId="{FF3DCC31-8749-4A59-A6B3-CB5E8BDB0E77}" type="pres">
      <dgm:prSet presAssocID="{525A1F73-B492-4510-81D6-344DC51BEC18}" presName="compositeA" presStyleCnt="0"/>
      <dgm:spPr/>
    </dgm:pt>
    <dgm:pt modelId="{B447C0B6-6509-484B-B961-A3ECD84DF3F0}" type="pres">
      <dgm:prSet presAssocID="{525A1F73-B492-4510-81D6-344DC51BEC18}" presName="textA" presStyleLbl="revTx" presStyleIdx="0" presStyleCnt="4" custScaleX="222518">
        <dgm:presLayoutVars>
          <dgm:bulletEnabled val="1"/>
        </dgm:presLayoutVars>
      </dgm:prSet>
      <dgm:spPr/>
      <dgm:t>
        <a:bodyPr/>
        <a:lstStyle/>
        <a:p>
          <a:endParaRPr lang="en-US"/>
        </a:p>
      </dgm:t>
    </dgm:pt>
    <dgm:pt modelId="{98A1D6E5-7FD9-4EA8-8238-283E809B7FB0}" type="pres">
      <dgm:prSet presAssocID="{525A1F73-B492-4510-81D6-344DC51BEC18}" presName="circleA" presStyleLbl="node1" presStyleIdx="0" presStyleCnt="4"/>
      <dgm:spPr/>
    </dgm:pt>
    <dgm:pt modelId="{95D03283-DB9B-4BEC-B78C-6C5E790B78CB}" type="pres">
      <dgm:prSet presAssocID="{525A1F73-B492-4510-81D6-344DC51BEC18}" presName="spaceA" presStyleCnt="0"/>
      <dgm:spPr/>
    </dgm:pt>
    <dgm:pt modelId="{E675695C-E715-4081-A2A3-865635D39597}" type="pres">
      <dgm:prSet presAssocID="{E2564E8A-3BBD-4630-8BCB-CE1F027F58CC}" presName="space" presStyleCnt="0"/>
      <dgm:spPr/>
    </dgm:pt>
    <dgm:pt modelId="{515161FF-1387-4B53-9014-A471DCCB83DC}" type="pres">
      <dgm:prSet presAssocID="{90448A50-4CCD-47D9-A084-1B048109BC2B}" presName="compositeB" presStyleCnt="0"/>
      <dgm:spPr/>
    </dgm:pt>
    <dgm:pt modelId="{86A5EB53-1F68-4445-919A-43FC836DFDAB}" type="pres">
      <dgm:prSet presAssocID="{90448A50-4CCD-47D9-A084-1B048109BC2B}" presName="textB" presStyleLbl="revTx" presStyleIdx="1" presStyleCnt="4" custScaleX="384324">
        <dgm:presLayoutVars>
          <dgm:bulletEnabled val="1"/>
        </dgm:presLayoutVars>
      </dgm:prSet>
      <dgm:spPr/>
      <dgm:t>
        <a:bodyPr/>
        <a:lstStyle/>
        <a:p>
          <a:endParaRPr lang="en-US"/>
        </a:p>
      </dgm:t>
    </dgm:pt>
    <dgm:pt modelId="{B4315FF3-075A-47C1-B68C-A3153966E974}" type="pres">
      <dgm:prSet presAssocID="{90448A50-4CCD-47D9-A084-1B048109BC2B}" presName="circleB" presStyleLbl="node1" presStyleIdx="1" presStyleCnt="4"/>
      <dgm:spPr/>
    </dgm:pt>
    <dgm:pt modelId="{37309B65-A34F-4C6B-BF5A-7EFF5CA64869}" type="pres">
      <dgm:prSet presAssocID="{90448A50-4CCD-47D9-A084-1B048109BC2B}" presName="spaceB" presStyleCnt="0"/>
      <dgm:spPr/>
    </dgm:pt>
    <dgm:pt modelId="{E3F9E130-C92D-4201-9D63-C337351E7FD5}" type="pres">
      <dgm:prSet presAssocID="{097DF498-EF0C-422E-BA49-2D000D739326}" presName="space" presStyleCnt="0"/>
      <dgm:spPr/>
    </dgm:pt>
    <dgm:pt modelId="{4103ED0F-8A9B-4FCB-B739-8380B7FF4182}" type="pres">
      <dgm:prSet presAssocID="{69D3D82E-C2A3-41DE-8E3A-852B435E025B}" presName="compositeA" presStyleCnt="0"/>
      <dgm:spPr/>
    </dgm:pt>
    <dgm:pt modelId="{54909B44-540F-4469-A27C-72AFCCDD769E}" type="pres">
      <dgm:prSet presAssocID="{69D3D82E-C2A3-41DE-8E3A-852B435E025B}" presName="textA" presStyleLbl="revTx" presStyleIdx="2" presStyleCnt="4" custScaleX="288554">
        <dgm:presLayoutVars>
          <dgm:bulletEnabled val="1"/>
        </dgm:presLayoutVars>
      </dgm:prSet>
      <dgm:spPr/>
      <dgm:t>
        <a:bodyPr/>
        <a:lstStyle/>
        <a:p>
          <a:endParaRPr lang="en-US"/>
        </a:p>
      </dgm:t>
    </dgm:pt>
    <dgm:pt modelId="{CD56EBC2-8A99-483F-B170-CDD86137CB20}" type="pres">
      <dgm:prSet presAssocID="{69D3D82E-C2A3-41DE-8E3A-852B435E025B}" presName="circleA" presStyleLbl="node1" presStyleIdx="2" presStyleCnt="4"/>
      <dgm:spPr/>
    </dgm:pt>
    <dgm:pt modelId="{C64E593B-1BB4-4D08-9E82-BB0A6F1BA3C2}" type="pres">
      <dgm:prSet presAssocID="{69D3D82E-C2A3-41DE-8E3A-852B435E025B}" presName="spaceA" presStyleCnt="0"/>
      <dgm:spPr/>
    </dgm:pt>
    <dgm:pt modelId="{6EFD6652-0A2C-49F2-AE7E-FEF58E981CDE}" type="pres">
      <dgm:prSet presAssocID="{EDC8E9BE-7119-4DF3-A818-E05751EB72E3}" presName="space" presStyleCnt="0"/>
      <dgm:spPr/>
    </dgm:pt>
    <dgm:pt modelId="{75693037-6046-40C1-8467-CEDAAF4DB008}" type="pres">
      <dgm:prSet presAssocID="{587DB2EC-0BA2-4130-B12D-B81940553738}" presName="compositeB" presStyleCnt="0"/>
      <dgm:spPr/>
    </dgm:pt>
    <dgm:pt modelId="{AC7CA09E-A375-43C0-BC6B-CFAB18B8963E}" type="pres">
      <dgm:prSet presAssocID="{587DB2EC-0BA2-4130-B12D-B81940553738}" presName="textB" presStyleLbl="revTx" presStyleIdx="3" presStyleCnt="4" custScaleX="390992" custScaleY="88584">
        <dgm:presLayoutVars>
          <dgm:bulletEnabled val="1"/>
        </dgm:presLayoutVars>
      </dgm:prSet>
      <dgm:spPr/>
      <dgm:t>
        <a:bodyPr/>
        <a:lstStyle/>
        <a:p>
          <a:endParaRPr lang="en-US"/>
        </a:p>
      </dgm:t>
    </dgm:pt>
    <dgm:pt modelId="{A7FF04C2-C0AD-4164-A522-ABDADF78918F}" type="pres">
      <dgm:prSet presAssocID="{587DB2EC-0BA2-4130-B12D-B81940553738}" presName="circleB" presStyleLbl="node1" presStyleIdx="3" presStyleCnt="4"/>
      <dgm:spPr/>
    </dgm:pt>
    <dgm:pt modelId="{1E8A89CB-2E8D-40C5-BAD9-51AE6F2A7C05}" type="pres">
      <dgm:prSet presAssocID="{587DB2EC-0BA2-4130-B12D-B81940553738}" presName="spaceB" presStyleCnt="0"/>
      <dgm:spPr/>
    </dgm:pt>
  </dgm:ptLst>
  <dgm:cxnLst>
    <dgm:cxn modelId="{C355138C-B6C9-461A-943E-A17FB3BCB6ED}" type="presOf" srcId="{69D3D82E-C2A3-41DE-8E3A-852B435E025B}" destId="{54909B44-540F-4469-A27C-72AFCCDD769E}" srcOrd="0" destOrd="0" presId="urn:microsoft.com/office/officeart/2005/8/layout/hProcess11"/>
    <dgm:cxn modelId="{85E692B3-149D-4EAF-A781-0C0554E7D8E0}" type="presOf" srcId="{525A1F73-B492-4510-81D6-344DC51BEC18}" destId="{B447C0B6-6509-484B-B961-A3ECD84DF3F0}" srcOrd="0" destOrd="0" presId="urn:microsoft.com/office/officeart/2005/8/layout/hProcess11"/>
    <dgm:cxn modelId="{502778AC-3456-4FEC-A8D0-593A6848E916}" srcId="{A452C812-B751-4CF2-8D0E-523E66AF0EEB}" destId="{525A1F73-B492-4510-81D6-344DC51BEC18}" srcOrd="0" destOrd="0" parTransId="{EAC82AFE-A9B8-4A6E-8DD0-483A944B3309}" sibTransId="{E2564E8A-3BBD-4630-8BCB-CE1F027F58CC}"/>
    <dgm:cxn modelId="{63B7806C-D2CC-44C9-B547-AFAD8DA7C0FD}" type="presOf" srcId="{2B021798-1B2F-4651-B366-738F79C78BA4}" destId="{86A5EB53-1F68-4445-919A-43FC836DFDAB}" srcOrd="0" destOrd="1" presId="urn:microsoft.com/office/officeart/2005/8/layout/hProcess11"/>
    <dgm:cxn modelId="{EC0C3B75-DBB9-4189-9D17-431DAD0A5F75}" srcId="{90448A50-4CCD-47D9-A084-1B048109BC2B}" destId="{2B021798-1B2F-4651-B366-738F79C78BA4}" srcOrd="0" destOrd="0" parTransId="{0291B08E-665C-4982-969F-2B67CD1F05CF}" sibTransId="{79141D38-CD55-45D6-AC8E-45A9928D7249}"/>
    <dgm:cxn modelId="{F5376AF1-7049-45ED-A0C7-A6BF6A5F7502}" srcId="{525A1F73-B492-4510-81D6-344DC51BEC18}" destId="{CC9BFAAD-100A-4B6A-8891-A5E4BBD389DE}" srcOrd="0" destOrd="0" parTransId="{70E8E828-85C8-48AE-899A-F75D1B7EB2F5}" sibTransId="{AB6E98B8-A4DF-4E6A-A347-282D735A7B11}"/>
    <dgm:cxn modelId="{1BD0D325-798B-4D58-B88B-CFA7270BADF1}" type="presOf" srcId="{A452C812-B751-4CF2-8D0E-523E66AF0EEB}" destId="{262F7C37-103B-48B3-9C3D-0D732F7CD238}" srcOrd="0" destOrd="0" presId="urn:microsoft.com/office/officeart/2005/8/layout/hProcess11"/>
    <dgm:cxn modelId="{8C42FF89-C960-4D47-93EB-032B9A67B2DE}" type="presOf" srcId="{587DB2EC-0BA2-4130-B12D-B81940553738}" destId="{AC7CA09E-A375-43C0-BC6B-CFAB18B8963E}" srcOrd="0" destOrd="0" presId="urn:microsoft.com/office/officeart/2005/8/layout/hProcess11"/>
    <dgm:cxn modelId="{6CD686D2-DF93-4DCB-86B1-A4A7533A2A8D}" type="presOf" srcId="{EE878278-A9D5-4DCA-87F4-447391948D6E}" destId="{54909B44-540F-4469-A27C-72AFCCDD769E}" srcOrd="0" destOrd="1" presId="urn:microsoft.com/office/officeart/2005/8/layout/hProcess11"/>
    <dgm:cxn modelId="{F98E1545-7C78-47B3-927E-A06D2E645308}" srcId="{69D3D82E-C2A3-41DE-8E3A-852B435E025B}" destId="{EE878278-A9D5-4DCA-87F4-447391948D6E}" srcOrd="0" destOrd="0" parTransId="{9B2C9151-29DF-42A2-AD66-C4ADB4DFCF0C}" sibTransId="{4AB5BB9F-2811-48DB-9886-1856D019584F}"/>
    <dgm:cxn modelId="{8BCE0266-FA60-40AE-853F-17D025670F6B}" type="presOf" srcId="{CC9BFAAD-100A-4B6A-8891-A5E4BBD389DE}" destId="{B447C0B6-6509-484B-B961-A3ECD84DF3F0}" srcOrd="0" destOrd="1" presId="urn:microsoft.com/office/officeart/2005/8/layout/hProcess11"/>
    <dgm:cxn modelId="{666BE539-A5DC-43EC-8133-669507BDB3A7}" type="presOf" srcId="{90448A50-4CCD-47D9-A084-1B048109BC2B}" destId="{86A5EB53-1F68-4445-919A-43FC836DFDAB}" srcOrd="0" destOrd="0" presId="urn:microsoft.com/office/officeart/2005/8/layout/hProcess11"/>
    <dgm:cxn modelId="{A9DAE644-935A-4B6A-BCC8-08C882A22C06}" srcId="{A452C812-B751-4CF2-8D0E-523E66AF0EEB}" destId="{587DB2EC-0BA2-4130-B12D-B81940553738}" srcOrd="3" destOrd="0" parTransId="{8B6BFBFC-D653-4494-BBA3-51A9970F565A}" sibTransId="{151A7450-E44E-48B1-A4C6-42F1B67D0C4E}"/>
    <dgm:cxn modelId="{6B03E0F8-E3F6-4DF1-8ACA-27AB9BD68E28}" srcId="{A452C812-B751-4CF2-8D0E-523E66AF0EEB}" destId="{90448A50-4CCD-47D9-A084-1B048109BC2B}" srcOrd="1" destOrd="0" parTransId="{BF100E40-3597-4547-9010-80A25DCC6B6F}" sibTransId="{097DF498-EF0C-422E-BA49-2D000D739326}"/>
    <dgm:cxn modelId="{C8C87907-9316-4715-BF8B-8676919748C9}" srcId="{A452C812-B751-4CF2-8D0E-523E66AF0EEB}" destId="{69D3D82E-C2A3-41DE-8E3A-852B435E025B}" srcOrd="2" destOrd="0" parTransId="{7A4B5646-7ABE-4D84-B25E-95A6A98AD98C}" sibTransId="{EDC8E9BE-7119-4DF3-A818-E05751EB72E3}"/>
    <dgm:cxn modelId="{808F304B-34C6-4BF1-BE8C-D4A3646AB935}" type="presParOf" srcId="{262F7C37-103B-48B3-9C3D-0D732F7CD238}" destId="{D58A7700-AE22-4F19-9BDC-C197627DC008}" srcOrd="0" destOrd="0" presId="urn:microsoft.com/office/officeart/2005/8/layout/hProcess11"/>
    <dgm:cxn modelId="{473D9309-5C5A-4757-BB4A-417C48B7A03C}" type="presParOf" srcId="{262F7C37-103B-48B3-9C3D-0D732F7CD238}" destId="{AC16F3B3-06D1-4C5E-97A2-14BEABA86926}" srcOrd="1" destOrd="0" presId="urn:microsoft.com/office/officeart/2005/8/layout/hProcess11"/>
    <dgm:cxn modelId="{02D3BAF6-B85A-45BE-891F-38097175B0F5}" type="presParOf" srcId="{AC16F3B3-06D1-4C5E-97A2-14BEABA86926}" destId="{FF3DCC31-8749-4A59-A6B3-CB5E8BDB0E77}" srcOrd="0" destOrd="0" presId="urn:microsoft.com/office/officeart/2005/8/layout/hProcess11"/>
    <dgm:cxn modelId="{B14EA91B-AA84-4C3A-824F-AA0BAFD2CE93}" type="presParOf" srcId="{FF3DCC31-8749-4A59-A6B3-CB5E8BDB0E77}" destId="{B447C0B6-6509-484B-B961-A3ECD84DF3F0}" srcOrd="0" destOrd="0" presId="urn:microsoft.com/office/officeart/2005/8/layout/hProcess11"/>
    <dgm:cxn modelId="{48A4A0F4-5E0C-4CE7-9BDC-158AD0CA5971}" type="presParOf" srcId="{FF3DCC31-8749-4A59-A6B3-CB5E8BDB0E77}" destId="{98A1D6E5-7FD9-4EA8-8238-283E809B7FB0}" srcOrd="1" destOrd="0" presId="urn:microsoft.com/office/officeart/2005/8/layout/hProcess11"/>
    <dgm:cxn modelId="{049A00F6-8FF6-4EEC-AFA7-C6F10301B4F0}" type="presParOf" srcId="{FF3DCC31-8749-4A59-A6B3-CB5E8BDB0E77}" destId="{95D03283-DB9B-4BEC-B78C-6C5E790B78CB}" srcOrd="2" destOrd="0" presId="urn:microsoft.com/office/officeart/2005/8/layout/hProcess11"/>
    <dgm:cxn modelId="{E00C19BE-A127-4EB2-884A-F44E478CBE40}" type="presParOf" srcId="{AC16F3B3-06D1-4C5E-97A2-14BEABA86926}" destId="{E675695C-E715-4081-A2A3-865635D39597}" srcOrd="1" destOrd="0" presId="urn:microsoft.com/office/officeart/2005/8/layout/hProcess11"/>
    <dgm:cxn modelId="{7655C061-5E80-4497-9758-B50FCA37A2B0}" type="presParOf" srcId="{AC16F3B3-06D1-4C5E-97A2-14BEABA86926}" destId="{515161FF-1387-4B53-9014-A471DCCB83DC}" srcOrd="2" destOrd="0" presId="urn:microsoft.com/office/officeart/2005/8/layout/hProcess11"/>
    <dgm:cxn modelId="{90AF5481-2F8A-45B1-BABC-A1B410977B51}" type="presParOf" srcId="{515161FF-1387-4B53-9014-A471DCCB83DC}" destId="{86A5EB53-1F68-4445-919A-43FC836DFDAB}" srcOrd="0" destOrd="0" presId="urn:microsoft.com/office/officeart/2005/8/layout/hProcess11"/>
    <dgm:cxn modelId="{C830A070-7042-4A49-A2DA-1FDFF6CDECC9}" type="presParOf" srcId="{515161FF-1387-4B53-9014-A471DCCB83DC}" destId="{B4315FF3-075A-47C1-B68C-A3153966E974}" srcOrd="1" destOrd="0" presId="urn:microsoft.com/office/officeart/2005/8/layout/hProcess11"/>
    <dgm:cxn modelId="{E7B1AF20-E31E-44C4-98A5-2828479A4171}" type="presParOf" srcId="{515161FF-1387-4B53-9014-A471DCCB83DC}" destId="{37309B65-A34F-4C6B-BF5A-7EFF5CA64869}" srcOrd="2" destOrd="0" presId="urn:microsoft.com/office/officeart/2005/8/layout/hProcess11"/>
    <dgm:cxn modelId="{952F76F2-BB81-48E0-9653-58A2F390FCEE}" type="presParOf" srcId="{AC16F3B3-06D1-4C5E-97A2-14BEABA86926}" destId="{E3F9E130-C92D-4201-9D63-C337351E7FD5}" srcOrd="3" destOrd="0" presId="urn:microsoft.com/office/officeart/2005/8/layout/hProcess11"/>
    <dgm:cxn modelId="{CE2C69A9-7488-4649-ACC0-10D5A8C91443}" type="presParOf" srcId="{AC16F3B3-06D1-4C5E-97A2-14BEABA86926}" destId="{4103ED0F-8A9B-4FCB-B739-8380B7FF4182}" srcOrd="4" destOrd="0" presId="urn:microsoft.com/office/officeart/2005/8/layout/hProcess11"/>
    <dgm:cxn modelId="{5C60D125-E8DA-4286-BEED-345D65CD181B}" type="presParOf" srcId="{4103ED0F-8A9B-4FCB-B739-8380B7FF4182}" destId="{54909B44-540F-4469-A27C-72AFCCDD769E}" srcOrd="0" destOrd="0" presId="urn:microsoft.com/office/officeart/2005/8/layout/hProcess11"/>
    <dgm:cxn modelId="{85BCAE9C-FAE7-4FC4-A54A-AE807930D78F}" type="presParOf" srcId="{4103ED0F-8A9B-4FCB-B739-8380B7FF4182}" destId="{CD56EBC2-8A99-483F-B170-CDD86137CB20}" srcOrd="1" destOrd="0" presId="urn:microsoft.com/office/officeart/2005/8/layout/hProcess11"/>
    <dgm:cxn modelId="{10AD4949-CB68-48F9-9908-8DD7007B3175}" type="presParOf" srcId="{4103ED0F-8A9B-4FCB-B739-8380B7FF4182}" destId="{C64E593B-1BB4-4D08-9E82-BB0A6F1BA3C2}" srcOrd="2" destOrd="0" presId="urn:microsoft.com/office/officeart/2005/8/layout/hProcess11"/>
    <dgm:cxn modelId="{2CEBA0B5-6601-49F8-AC00-06402EE33102}" type="presParOf" srcId="{AC16F3B3-06D1-4C5E-97A2-14BEABA86926}" destId="{6EFD6652-0A2C-49F2-AE7E-FEF58E981CDE}" srcOrd="5" destOrd="0" presId="urn:microsoft.com/office/officeart/2005/8/layout/hProcess11"/>
    <dgm:cxn modelId="{5FF37B7E-33EB-43E9-8706-AF83E90C6E71}" type="presParOf" srcId="{AC16F3B3-06D1-4C5E-97A2-14BEABA86926}" destId="{75693037-6046-40C1-8467-CEDAAF4DB008}" srcOrd="6" destOrd="0" presId="urn:microsoft.com/office/officeart/2005/8/layout/hProcess11"/>
    <dgm:cxn modelId="{9D42121B-CBA0-4D5F-8927-CC1B43A89000}" type="presParOf" srcId="{75693037-6046-40C1-8467-CEDAAF4DB008}" destId="{AC7CA09E-A375-43C0-BC6B-CFAB18B8963E}" srcOrd="0" destOrd="0" presId="urn:microsoft.com/office/officeart/2005/8/layout/hProcess11"/>
    <dgm:cxn modelId="{E293DBD0-81E6-4D23-9089-CF9BEE8232E6}" type="presParOf" srcId="{75693037-6046-40C1-8467-CEDAAF4DB008}" destId="{A7FF04C2-C0AD-4164-A522-ABDADF78918F}" srcOrd="1" destOrd="0" presId="urn:microsoft.com/office/officeart/2005/8/layout/hProcess11"/>
    <dgm:cxn modelId="{74D1E92E-5219-4FC8-8036-A42DC63722C3}" type="presParOf" srcId="{75693037-6046-40C1-8467-CEDAAF4DB008}" destId="{1E8A89CB-2E8D-40C5-BAD9-51AE6F2A7C05}"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0DE8DB-BEE9-4047-942C-D2A42C3098C3}" type="doc">
      <dgm:prSet loTypeId="urn:microsoft.com/office/officeart/2005/8/layout/chart3" loCatId="cycle" qsTypeId="urn:microsoft.com/office/officeart/2005/8/quickstyle/simple2" qsCatId="simple" csTypeId="urn:microsoft.com/office/officeart/2005/8/colors/accent2_2" csCatId="accent2" phldr="1"/>
      <dgm:spPr/>
      <dgm:t>
        <a:bodyPr/>
        <a:lstStyle/>
        <a:p>
          <a:endParaRPr lang="en-IN"/>
        </a:p>
      </dgm:t>
    </dgm:pt>
    <dgm:pt modelId="{AD4758C7-4779-4E31-BA93-AEC37EF02F24}">
      <dgm:prSet phldrT="[Text]" custT="1"/>
      <dgm:spPr/>
      <dgm:t>
        <a:bodyPr/>
        <a:lstStyle/>
        <a:p>
          <a:r>
            <a:rPr lang="en-IN" sz="600" b="1" dirty="0"/>
            <a:t>Development phase - </a:t>
          </a:r>
          <a:r>
            <a:rPr lang="en-IN" sz="600" b="0" dirty="0"/>
            <a:t>Entrepreneurs must conduct a SWOT analysis and a proper evaluation of the idea as well as their capabilities during this stage of a </a:t>
          </a:r>
          <a:r>
            <a:rPr lang="en-IN" sz="600" b="0" dirty="0" err="1"/>
            <a:t>startup</a:t>
          </a:r>
          <a:r>
            <a:rPr lang="en-IN" sz="600" b="0" dirty="0"/>
            <a:t> before the company is formally established. It’s the </a:t>
          </a:r>
          <a:r>
            <a:rPr lang="en-IN" sz="600" b="0" dirty="0" err="1"/>
            <a:t>startup's</a:t>
          </a:r>
          <a:r>
            <a:rPr lang="en-IN" sz="600" b="0" dirty="0"/>
            <a:t> advisory and discussion phase.</a:t>
          </a:r>
        </a:p>
      </dgm:t>
    </dgm:pt>
    <dgm:pt modelId="{124979E2-C921-4C4E-997C-5CEEE9FB833A}" type="parTrans" cxnId="{CC9D897E-4A47-4C70-A7B8-74F37D02A09F}">
      <dgm:prSet/>
      <dgm:spPr/>
      <dgm:t>
        <a:bodyPr/>
        <a:lstStyle/>
        <a:p>
          <a:endParaRPr lang="en-IN"/>
        </a:p>
      </dgm:t>
    </dgm:pt>
    <dgm:pt modelId="{2AB95C97-68B9-45A0-A992-CD554B779430}" type="sibTrans" cxnId="{CC9D897E-4A47-4C70-A7B8-74F37D02A09F}">
      <dgm:prSet/>
      <dgm:spPr/>
      <dgm:t>
        <a:bodyPr/>
        <a:lstStyle/>
        <a:p>
          <a:endParaRPr lang="en-IN"/>
        </a:p>
      </dgm:t>
    </dgm:pt>
    <dgm:pt modelId="{4F274F4E-AC09-4EF5-8C64-3F8D456D195F}">
      <dgm:prSet custT="1"/>
      <dgm:spPr/>
      <dgm:t>
        <a:bodyPr/>
        <a:lstStyle/>
        <a:p>
          <a:r>
            <a:rPr lang="en-IN" sz="600" b="1" dirty="0"/>
            <a:t>Start-up</a:t>
          </a:r>
          <a:r>
            <a:rPr lang="en-IN" sz="600" b="0" dirty="0"/>
            <a:t> - Entrepreneurs enter the second phase, known as a </a:t>
          </a:r>
          <a:r>
            <a:rPr lang="en-IN" sz="600" b="0" dirty="0" err="1"/>
            <a:t>startup</a:t>
          </a:r>
          <a:r>
            <a:rPr lang="en-IN" sz="600" b="0" dirty="0"/>
            <a:t> or the official beginning of the business idea when they are confident in their business idea (GoFundMe, 2022). A crucial step in starting a business is choosing the right time for the hard work of the company to meet the market opportunity for the company's success.</a:t>
          </a:r>
        </a:p>
      </dgm:t>
    </dgm:pt>
    <dgm:pt modelId="{52493EAF-165D-46D4-9D51-3E609AEE04B2}" type="parTrans" cxnId="{FEBCBFAE-D5C5-4998-9010-9C3BB5203AB8}">
      <dgm:prSet/>
      <dgm:spPr/>
      <dgm:t>
        <a:bodyPr/>
        <a:lstStyle/>
        <a:p>
          <a:endParaRPr lang="en-IN"/>
        </a:p>
      </dgm:t>
    </dgm:pt>
    <dgm:pt modelId="{780FB820-46B0-4D38-ACBD-69130B7F6799}" type="sibTrans" cxnId="{FEBCBFAE-D5C5-4998-9010-9C3BB5203AB8}">
      <dgm:prSet/>
      <dgm:spPr/>
      <dgm:t>
        <a:bodyPr/>
        <a:lstStyle/>
        <a:p>
          <a:endParaRPr lang="en-IN"/>
        </a:p>
      </dgm:t>
    </dgm:pt>
    <dgm:pt modelId="{4DB58E51-3913-4C06-AF17-523EF6D0706B}">
      <dgm:prSet custT="1"/>
      <dgm:spPr/>
      <dgm:t>
        <a:bodyPr/>
        <a:lstStyle/>
        <a:p>
          <a:r>
            <a:rPr lang="en-IN" sz="600" b="1" dirty="0"/>
            <a:t>Growth and establishment </a:t>
          </a:r>
          <a:r>
            <a:rPr lang="en-IN" sz="600" b="0" dirty="0"/>
            <a:t>- Entrepreneurs must decide and make plans to establish the business at this stage when the start-up is beginning to produce good revenue and has a steady flow of cash into the business. This includes hiring more employees and expanding production to keep up with the growing demand from customers.</a:t>
          </a:r>
        </a:p>
      </dgm:t>
    </dgm:pt>
    <dgm:pt modelId="{8DFF3CF3-8FBA-4A4A-882C-2B5A25072E46}" type="parTrans" cxnId="{8EB4DBED-0B1E-438A-9A3F-38CCADDFFE6D}">
      <dgm:prSet/>
      <dgm:spPr/>
      <dgm:t>
        <a:bodyPr/>
        <a:lstStyle/>
        <a:p>
          <a:endParaRPr lang="en-IN"/>
        </a:p>
      </dgm:t>
    </dgm:pt>
    <dgm:pt modelId="{B2610770-DE8B-4CD3-B7B3-3C137399FDEE}" type="sibTrans" cxnId="{8EB4DBED-0B1E-438A-9A3F-38CCADDFFE6D}">
      <dgm:prSet/>
      <dgm:spPr/>
      <dgm:t>
        <a:bodyPr/>
        <a:lstStyle/>
        <a:p>
          <a:endParaRPr lang="en-IN"/>
        </a:p>
      </dgm:t>
    </dgm:pt>
    <dgm:pt modelId="{B9102733-7CBA-47CE-B5B0-5783AEB8F21B}">
      <dgm:prSet custT="1"/>
      <dgm:spPr/>
      <dgm:t>
        <a:bodyPr/>
        <a:lstStyle/>
        <a:p>
          <a:r>
            <a:rPr lang="en-IN" sz="600" b="1" dirty="0"/>
            <a:t>Expansion - </a:t>
          </a:r>
          <a:r>
            <a:rPr lang="en-IN" sz="600" b="0" dirty="0"/>
            <a:t>When a company is expanding, top-level management makes decisions, and employees carry out the company's plans and strategies. This stage of business development calls for geographic expansion.</a:t>
          </a:r>
        </a:p>
      </dgm:t>
    </dgm:pt>
    <dgm:pt modelId="{7AA210D9-09B4-44C2-8E74-D100719B46E4}" type="parTrans" cxnId="{6A3C5FB4-DC88-42B1-99CA-B0465F1813FA}">
      <dgm:prSet/>
      <dgm:spPr/>
      <dgm:t>
        <a:bodyPr/>
        <a:lstStyle/>
        <a:p>
          <a:endParaRPr lang="en-IN"/>
        </a:p>
      </dgm:t>
    </dgm:pt>
    <dgm:pt modelId="{BDC383DC-CCD1-410F-AE15-5A76DC2AEBE8}" type="sibTrans" cxnId="{6A3C5FB4-DC88-42B1-99CA-B0465F1813FA}">
      <dgm:prSet/>
      <dgm:spPr/>
      <dgm:t>
        <a:bodyPr/>
        <a:lstStyle/>
        <a:p>
          <a:endParaRPr lang="en-IN"/>
        </a:p>
      </dgm:t>
    </dgm:pt>
    <dgm:pt modelId="{313A1186-71C6-4999-AE48-9F1595013BED}">
      <dgm:prSet custT="1"/>
      <dgm:spPr/>
      <dgm:t>
        <a:bodyPr/>
        <a:lstStyle/>
        <a:p>
          <a:r>
            <a:rPr lang="en-IN" sz="600" b="1" dirty="0"/>
            <a:t>Maturity - </a:t>
          </a:r>
          <a:r>
            <a:rPr lang="en-IN" sz="600" b="0" dirty="0"/>
            <a:t>This is the phase where a company has earned profits for years.</a:t>
          </a:r>
        </a:p>
      </dgm:t>
    </dgm:pt>
    <dgm:pt modelId="{64723572-B4BD-41DC-AFAD-1AC7BBE8F86D}" type="parTrans" cxnId="{0140E003-65D7-4410-BB79-DDBAA8881DEE}">
      <dgm:prSet/>
      <dgm:spPr/>
      <dgm:t>
        <a:bodyPr/>
        <a:lstStyle/>
        <a:p>
          <a:endParaRPr lang="en-IN"/>
        </a:p>
      </dgm:t>
    </dgm:pt>
    <dgm:pt modelId="{BC0E527D-BE23-4F2D-801D-A70E5CD7202F}" type="sibTrans" cxnId="{0140E003-65D7-4410-BB79-DDBAA8881DEE}">
      <dgm:prSet/>
      <dgm:spPr/>
      <dgm:t>
        <a:bodyPr/>
        <a:lstStyle/>
        <a:p>
          <a:endParaRPr lang="en-IN"/>
        </a:p>
      </dgm:t>
    </dgm:pt>
    <dgm:pt modelId="{DADCAB70-BA93-490F-A8BA-BA315C80AF4D}" type="pres">
      <dgm:prSet presAssocID="{7F0DE8DB-BEE9-4047-942C-D2A42C3098C3}" presName="compositeShape" presStyleCnt="0">
        <dgm:presLayoutVars>
          <dgm:chMax val="7"/>
          <dgm:dir/>
          <dgm:resizeHandles val="exact"/>
        </dgm:presLayoutVars>
      </dgm:prSet>
      <dgm:spPr/>
      <dgm:t>
        <a:bodyPr/>
        <a:lstStyle/>
        <a:p>
          <a:endParaRPr lang="en-US"/>
        </a:p>
      </dgm:t>
    </dgm:pt>
    <dgm:pt modelId="{886FB84A-6848-4899-9413-E880F81E16CC}" type="pres">
      <dgm:prSet presAssocID="{7F0DE8DB-BEE9-4047-942C-D2A42C3098C3}" presName="wedge1" presStyleLbl="node1" presStyleIdx="0" presStyleCnt="5" custScaleX="152688" custScaleY="128662"/>
      <dgm:spPr/>
      <dgm:t>
        <a:bodyPr/>
        <a:lstStyle/>
        <a:p>
          <a:endParaRPr lang="en-US"/>
        </a:p>
      </dgm:t>
    </dgm:pt>
    <dgm:pt modelId="{F338EDDF-EC51-49DF-AEB2-E98A5B702A8F}" type="pres">
      <dgm:prSet presAssocID="{7F0DE8DB-BEE9-4047-942C-D2A42C3098C3}" presName="wedge1Tx" presStyleLbl="node1" presStyleIdx="0" presStyleCnt="5">
        <dgm:presLayoutVars>
          <dgm:chMax val="0"/>
          <dgm:chPref val="0"/>
          <dgm:bulletEnabled val="1"/>
        </dgm:presLayoutVars>
      </dgm:prSet>
      <dgm:spPr/>
      <dgm:t>
        <a:bodyPr/>
        <a:lstStyle/>
        <a:p>
          <a:endParaRPr lang="en-US"/>
        </a:p>
      </dgm:t>
    </dgm:pt>
    <dgm:pt modelId="{B5F6A484-584A-4AF5-BEFE-5998676CDC25}" type="pres">
      <dgm:prSet presAssocID="{7F0DE8DB-BEE9-4047-942C-D2A42C3098C3}" presName="wedge2" presStyleLbl="node1" presStyleIdx="1" presStyleCnt="5" custScaleX="156441" custScaleY="129476"/>
      <dgm:spPr/>
      <dgm:t>
        <a:bodyPr/>
        <a:lstStyle/>
        <a:p>
          <a:endParaRPr lang="en-US"/>
        </a:p>
      </dgm:t>
    </dgm:pt>
    <dgm:pt modelId="{0E59C1DA-08BF-4306-8A8E-8707A6AFB89F}" type="pres">
      <dgm:prSet presAssocID="{7F0DE8DB-BEE9-4047-942C-D2A42C3098C3}" presName="wedge2Tx" presStyleLbl="node1" presStyleIdx="1" presStyleCnt="5">
        <dgm:presLayoutVars>
          <dgm:chMax val="0"/>
          <dgm:chPref val="0"/>
          <dgm:bulletEnabled val="1"/>
        </dgm:presLayoutVars>
      </dgm:prSet>
      <dgm:spPr/>
      <dgm:t>
        <a:bodyPr/>
        <a:lstStyle/>
        <a:p>
          <a:endParaRPr lang="en-US"/>
        </a:p>
      </dgm:t>
    </dgm:pt>
    <dgm:pt modelId="{B0578D7F-30DF-43FE-AEDB-4FBC4EFFC115}" type="pres">
      <dgm:prSet presAssocID="{7F0DE8DB-BEE9-4047-942C-D2A42C3098C3}" presName="wedge3" presStyleLbl="node1" presStyleIdx="2" presStyleCnt="5" custScaleX="177943" custScaleY="154509" custLinFactNeighborX="1517" custLinFactNeighborY="-772"/>
      <dgm:spPr/>
      <dgm:t>
        <a:bodyPr/>
        <a:lstStyle/>
        <a:p>
          <a:endParaRPr lang="en-US"/>
        </a:p>
      </dgm:t>
    </dgm:pt>
    <dgm:pt modelId="{63E4E7E1-B753-4640-9943-38DC43B5736E}" type="pres">
      <dgm:prSet presAssocID="{7F0DE8DB-BEE9-4047-942C-D2A42C3098C3}" presName="wedge3Tx" presStyleLbl="node1" presStyleIdx="2" presStyleCnt="5">
        <dgm:presLayoutVars>
          <dgm:chMax val="0"/>
          <dgm:chPref val="0"/>
          <dgm:bulletEnabled val="1"/>
        </dgm:presLayoutVars>
      </dgm:prSet>
      <dgm:spPr/>
      <dgm:t>
        <a:bodyPr/>
        <a:lstStyle/>
        <a:p>
          <a:endParaRPr lang="en-US"/>
        </a:p>
      </dgm:t>
    </dgm:pt>
    <dgm:pt modelId="{6CC4B482-EDD5-45A2-BFFF-7A2B74056732}" type="pres">
      <dgm:prSet presAssocID="{7F0DE8DB-BEE9-4047-942C-D2A42C3098C3}" presName="wedge4" presStyleLbl="node1" presStyleIdx="3" presStyleCnt="5" custScaleX="161991" custScaleY="117198"/>
      <dgm:spPr/>
      <dgm:t>
        <a:bodyPr/>
        <a:lstStyle/>
        <a:p>
          <a:endParaRPr lang="en-US"/>
        </a:p>
      </dgm:t>
    </dgm:pt>
    <dgm:pt modelId="{3C6C1E7E-8281-468D-B3EF-BC7BA3C36A5B}" type="pres">
      <dgm:prSet presAssocID="{7F0DE8DB-BEE9-4047-942C-D2A42C3098C3}" presName="wedge4Tx" presStyleLbl="node1" presStyleIdx="3" presStyleCnt="5">
        <dgm:presLayoutVars>
          <dgm:chMax val="0"/>
          <dgm:chPref val="0"/>
          <dgm:bulletEnabled val="1"/>
        </dgm:presLayoutVars>
      </dgm:prSet>
      <dgm:spPr/>
      <dgm:t>
        <a:bodyPr/>
        <a:lstStyle/>
        <a:p>
          <a:endParaRPr lang="en-US"/>
        </a:p>
      </dgm:t>
    </dgm:pt>
    <dgm:pt modelId="{34CEA3F7-3789-463B-9BDD-89F85BD66139}" type="pres">
      <dgm:prSet presAssocID="{7F0DE8DB-BEE9-4047-942C-D2A42C3098C3}" presName="wedge5" presStyleLbl="node1" presStyleIdx="4" presStyleCnt="5" custScaleX="156218" custScaleY="139960"/>
      <dgm:spPr/>
      <dgm:t>
        <a:bodyPr/>
        <a:lstStyle/>
        <a:p>
          <a:endParaRPr lang="en-US"/>
        </a:p>
      </dgm:t>
    </dgm:pt>
    <dgm:pt modelId="{8C7BADA4-4C53-4F75-9F92-D2167A9C4338}" type="pres">
      <dgm:prSet presAssocID="{7F0DE8DB-BEE9-4047-942C-D2A42C3098C3}" presName="wedge5Tx" presStyleLbl="node1" presStyleIdx="4" presStyleCnt="5">
        <dgm:presLayoutVars>
          <dgm:chMax val="0"/>
          <dgm:chPref val="0"/>
          <dgm:bulletEnabled val="1"/>
        </dgm:presLayoutVars>
      </dgm:prSet>
      <dgm:spPr/>
      <dgm:t>
        <a:bodyPr/>
        <a:lstStyle/>
        <a:p>
          <a:endParaRPr lang="en-US"/>
        </a:p>
      </dgm:t>
    </dgm:pt>
  </dgm:ptLst>
  <dgm:cxnLst>
    <dgm:cxn modelId="{64FB12DC-2DE1-44A4-AA35-D411BA27A6D3}" type="presOf" srcId="{4DB58E51-3913-4C06-AF17-523EF6D0706B}" destId="{63E4E7E1-B753-4640-9943-38DC43B5736E}" srcOrd="1" destOrd="0" presId="urn:microsoft.com/office/officeart/2005/8/layout/chart3"/>
    <dgm:cxn modelId="{B193C616-E6BA-4547-8317-5271E6FC7AA8}" type="presOf" srcId="{313A1186-71C6-4999-AE48-9F1595013BED}" destId="{34CEA3F7-3789-463B-9BDD-89F85BD66139}" srcOrd="0" destOrd="0" presId="urn:microsoft.com/office/officeart/2005/8/layout/chart3"/>
    <dgm:cxn modelId="{DE540D5C-DC33-4A9D-B173-6186792A6CC3}" type="presOf" srcId="{313A1186-71C6-4999-AE48-9F1595013BED}" destId="{8C7BADA4-4C53-4F75-9F92-D2167A9C4338}" srcOrd="1" destOrd="0" presId="urn:microsoft.com/office/officeart/2005/8/layout/chart3"/>
    <dgm:cxn modelId="{842E94BA-9CE0-4982-AB2A-BF1C6B898BD8}" type="presOf" srcId="{AD4758C7-4779-4E31-BA93-AEC37EF02F24}" destId="{886FB84A-6848-4899-9413-E880F81E16CC}" srcOrd="0" destOrd="0" presId="urn:microsoft.com/office/officeart/2005/8/layout/chart3"/>
    <dgm:cxn modelId="{B7CB8D27-D653-4EC8-888F-A15055DD4E8E}" type="presOf" srcId="{B9102733-7CBA-47CE-B5B0-5783AEB8F21B}" destId="{6CC4B482-EDD5-45A2-BFFF-7A2B74056732}" srcOrd="0" destOrd="0" presId="urn:microsoft.com/office/officeart/2005/8/layout/chart3"/>
    <dgm:cxn modelId="{FD1EC69E-F9AB-45D7-B0E9-024ADFCC37FA}" type="presOf" srcId="{4F274F4E-AC09-4EF5-8C64-3F8D456D195F}" destId="{0E59C1DA-08BF-4306-8A8E-8707A6AFB89F}" srcOrd="1" destOrd="0" presId="urn:microsoft.com/office/officeart/2005/8/layout/chart3"/>
    <dgm:cxn modelId="{CC9D897E-4A47-4C70-A7B8-74F37D02A09F}" srcId="{7F0DE8DB-BEE9-4047-942C-D2A42C3098C3}" destId="{AD4758C7-4779-4E31-BA93-AEC37EF02F24}" srcOrd="0" destOrd="0" parTransId="{124979E2-C921-4C4E-997C-5CEEE9FB833A}" sibTransId="{2AB95C97-68B9-45A0-A992-CD554B779430}"/>
    <dgm:cxn modelId="{79603D73-3945-4615-A48E-2863D41FEF52}" type="presOf" srcId="{B9102733-7CBA-47CE-B5B0-5783AEB8F21B}" destId="{3C6C1E7E-8281-468D-B3EF-BC7BA3C36A5B}" srcOrd="1" destOrd="0" presId="urn:microsoft.com/office/officeart/2005/8/layout/chart3"/>
    <dgm:cxn modelId="{4FB469DF-9EF5-411A-BB44-4C91FA4EB17F}" type="presOf" srcId="{4DB58E51-3913-4C06-AF17-523EF6D0706B}" destId="{B0578D7F-30DF-43FE-AEDB-4FBC4EFFC115}" srcOrd="0" destOrd="0" presId="urn:microsoft.com/office/officeart/2005/8/layout/chart3"/>
    <dgm:cxn modelId="{FEBCBFAE-D5C5-4998-9010-9C3BB5203AB8}" srcId="{7F0DE8DB-BEE9-4047-942C-D2A42C3098C3}" destId="{4F274F4E-AC09-4EF5-8C64-3F8D456D195F}" srcOrd="1" destOrd="0" parTransId="{52493EAF-165D-46D4-9D51-3E609AEE04B2}" sibTransId="{780FB820-46B0-4D38-ACBD-69130B7F6799}"/>
    <dgm:cxn modelId="{0140E003-65D7-4410-BB79-DDBAA8881DEE}" srcId="{7F0DE8DB-BEE9-4047-942C-D2A42C3098C3}" destId="{313A1186-71C6-4999-AE48-9F1595013BED}" srcOrd="4" destOrd="0" parTransId="{64723572-B4BD-41DC-AFAD-1AC7BBE8F86D}" sibTransId="{BC0E527D-BE23-4F2D-801D-A70E5CD7202F}"/>
    <dgm:cxn modelId="{F5752802-4362-48F8-B5FA-E83DD8EB085F}" type="presOf" srcId="{4F274F4E-AC09-4EF5-8C64-3F8D456D195F}" destId="{B5F6A484-584A-4AF5-BEFE-5998676CDC25}" srcOrd="0" destOrd="0" presId="urn:microsoft.com/office/officeart/2005/8/layout/chart3"/>
    <dgm:cxn modelId="{6A3C5FB4-DC88-42B1-99CA-B0465F1813FA}" srcId="{7F0DE8DB-BEE9-4047-942C-D2A42C3098C3}" destId="{B9102733-7CBA-47CE-B5B0-5783AEB8F21B}" srcOrd="3" destOrd="0" parTransId="{7AA210D9-09B4-44C2-8E74-D100719B46E4}" sibTransId="{BDC383DC-CCD1-410F-AE15-5A76DC2AEBE8}"/>
    <dgm:cxn modelId="{8EB4DBED-0B1E-438A-9A3F-38CCADDFFE6D}" srcId="{7F0DE8DB-BEE9-4047-942C-D2A42C3098C3}" destId="{4DB58E51-3913-4C06-AF17-523EF6D0706B}" srcOrd="2" destOrd="0" parTransId="{8DFF3CF3-8FBA-4A4A-882C-2B5A25072E46}" sibTransId="{B2610770-DE8B-4CD3-B7B3-3C137399FDEE}"/>
    <dgm:cxn modelId="{472C38E9-FD8B-44A5-93A9-DA3E88E03901}" type="presOf" srcId="{AD4758C7-4779-4E31-BA93-AEC37EF02F24}" destId="{F338EDDF-EC51-49DF-AEB2-E98A5B702A8F}" srcOrd="1" destOrd="0" presId="urn:microsoft.com/office/officeart/2005/8/layout/chart3"/>
    <dgm:cxn modelId="{5CE5994A-C08A-445D-AAE5-B23F4AC8D4DF}" type="presOf" srcId="{7F0DE8DB-BEE9-4047-942C-D2A42C3098C3}" destId="{DADCAB70-BA93-490F-A8BA-BA315C80AF4D}" srcOrd="0" destOrd="0" presId="urn:microsoft.com/office/officeart/2005/8/layout/chart3"/>
    <dgm:cxn modelId="{1B420D63-2F41-44D1-AADE-5E6B592D90D5}" type="presParOf" srcId="{DADCAB70-BA93-490F-A8BA-BA315C80AF4D}" destId="{886FB84A-6848-4899-9413-E880F81E16CC}" srcOrd="0" destOrd="0" presId="urn:microsoft.com/office/officeart/2005/8/layout/chart3"/>
    <dgm:cxn modelId="{F52D89EE-217D-4A72-9025-8B8BB33A70F3}" type="presParOf" srcId="{DADCAB70-BA93-490F-A8BA-BA315C80AF4D}" destId="{F338EDDF-EC51-49DF-AEB2-E98A5B702A8F}" srcOrd="1" destOrd="0" presId="urn:microsoft.com/office/officeart/2005/8/layout/chart3"/>
    <dgm:cxn modelId="{B7FB7734-7565-4E1C-982B-D29036A6611D}" type="presParOf" srcId="{DADCAB70-BA93-490F-A8BA-BA315C80AF4D}" destId="{B5F6A484-584A-4AF5-BEFE-5998676CDC25}" srcOrd="2" destOrd="0" presId="urn:microsoft.com/office/officeart/2005/8/layout/chart3"/>
    <dgm:cxn modelId="{E9A86AA7-BAAF-466D-9BF3-078BAC6C3215}" type="presParOf" srcId="{DADCAB70-BA93-490F-A8BA-BA315C80AF4D}" destId="{0E59C1DA-08BF-4306-8A8E-8707A6AFB89F}" srcOrd="3" destOrd="0" presId="urn:microsoft.com/office/officeart/2005/8/layout/chart3"/>
    <dgm:cxn modelId="{03ED5061-0176-48A4-99DA-08DEEC3B62FA}" type="presParOf" srcId="{DADCAB70-BA93-490F-A8BA-BA315C80AF4D}" destId="{B0578D7F-30DF-43FE-AEDB-4FBC4EFFC115}" srcOrd="4" destOrd="0" presId="urn:microsoft.com/office/officeart/2005/8/layout/chart3"/>
    <dgm:cxn modelId="{E069CB80-F459-4EA0-A94D-CDBB3273AA8E}" type="presParOf" srcId="{DADCAB70-BA93-490F-A8BA-BA315C80AF4D}" destId="{63E4E7E1-B753-4640-9943-38DC43B5736E}" srcOrd="5" destOrd="0" presId="urn:microsoft.com/office/officeart/2005/8/layout/chart3"/>
    <dgm:cxn modelId="{19CA060A-5D07-41BC-B502-5E326F32A7FB}" type="presParOf" srcId="{DADCAB70-BA93-490F-A8BA-BA315C80AF4D}" destId="{6CC4B482-EDD5-45A2-BFFF-7A2B74056732}" srcOrd="6" destOrd="0" presId="urn:microsoft.com/office/officeart/2005/8/layout/chart3"/>
    <dgm:cxn modelId="{187AF540-8143-4A32-8E00-AB792E733727}" type="presParOf" srcId="{DADCAB70-BA93-490F-A8BA-BA315C80AF4D}" destId="{3C6C1E7E-8281-468D-B3EF-BC7BA3C36A5B}" srcOrd="7" destOrd="0" presId="urn:microsoft.com/office/officeart/2005/8/layout/chart3"/>
    <dgm:cxn modelId="{6328DF23-F98A-4528-8232-2F6944B8983A}" type="presParOf" srcId="{DADCAB70-BA93-490F-A8BA-BA315C80AF4D}" destId="{34CEA3F7-3789-463B-9BDD-89F85BD66139}" srcOrd="8" destOrd="0" presId="urn:microsoft.com/office/officeart/2005/8/layout/chart3"/>
    <dgm:cxn modelId="{207D5432-6E03-46B8-991A-D873D175322A}" type="presParOf" srcId="{DADCAB70-BA93-490F-A8BA-BA315C80AF4D}" destId="{8C7BADA4-4C53-4F75-9F92-D2167A9C4338}" srcOrd="9"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101998-6443-40EF-A9B5-112FB88D34DC}" type="doc">
      <dgm:prSet loTypeId="urn:microsoft.com/office/officeart/2005/8/layout/hProcess3" loCatId="process" qsTypeId="urn:microsoft.com/office/officeart/2005/8/quickstyle/simple2" qsCatId="simple" csTypeId="urn:microsoft.com/office/officeart/2005/8/colors/accent2_1" csCatId="accent2" phldr="1"/>
      <dgm:spPr/>
      <dgm:t>
        <a:bodyPr/>
        <a:lstStyle/>
        <a:p>
          <a:endParaRPr lang="en-IN"/>
        </a:p>
      </dgm:t>
    </dgm:pt>
    <dgm:pt modelId="{D3F58491-4C90-44C8-B7A3-CDAEACA4F786}">
      <dgm:prSet/>
      <dgm:spPr/>
      <dgm:t>
        <a:bodyPr/>
        <a:lstStyle/>
        <a:p>
          <a:r>
            <a:rPr lang="en-IN" b="1" dirty="0">
              <a:solidFill>
                <a:schemeClr val="bg1">
                  <a:lumMod val="10000"/>
                </a:schemeClr>
              </a:solidFill>
            </a:rPr>
            <a:t>Business management skills- </a:t>
          </a:r>
          <a:r>
            <a:rPr lang="en-IN" dirty="0">
              <a:solidFill>
                <a:schemeClr val="bg1">
                  <a:lumMod val="10000"/>
                </a:schemeClr>
              </a:solidFill>
            </a:rPr>
            <a:t>Different managing and multitasking skills are included in business management skills. Entrepreneurial skills are necessary for start-up companies because they require business management, and entrepreneurs are expected to multitask while making important decisions.</a:t>
          </a:r>
        </a:p>
      </dgm:t>
    </dgm:pt>
    <dgm:pt modelId="{D9AB6660-AD7E-43B3-B0B6-C7060DC9BDDF}" type="parTrans" cxnId="{FAC4500D-3C37-4477-B3B2-D1A1F61727AC}">
      <dgm:prSet/>
      <dgm:spPr/>
      <dgm:t>
        <a:bodyPr/>
        <a:lstStyle/>
        <a:p>
          <a:endParaRPr lang="en-IN"/>
        </a:p>
      </dgm:t>
    </dgm:pt>
    <dgm:pt modelId="{A5A703F6-8ADC-4654-959A-07B426D9047F}" type="sibTrans" cxnId="{FAC4500D-3C37-4477-B3B2-D1A1F61727AC}">
      <dgm:prSet/>
      <dgm:spPr/>
      <dgm:t>
        <a:bodyPr/>
        <a:lstStyle/>
        <a:p>
          <a:endParaRPr lang="en-IN"/>
        </a:p>
      </dgm:t>
    </dgm:pt>
    <dgm:pt modelId="{56F07E81-684D-4709-A537-393DF9F28064}">
      <dgm:prSet/>
      <dgm:spPr/>
      <dgm:t>
        <a:bodyPr/>
        <a:lstStyle/>
        <a:p>
          <a:r>
            <a:rPr lang="en-IN" b="1">
              <a:solidFill>
                <a:schemeClr val="bg1">
                  <a:lumMod val="10000"/>
                </a:schemeClr>
              </a:solidFill>
            </a:rPr>
            <a:t>Teamwork and leadership skills -</a:t>
          </a:r>
          <a:r>
            <a:rPr lang="en-IN">
              <a:solidFill>
                <a:schemeClr val="bg1">
                  <a:lumMod val="10000"/>
                </a:schemeClr>
              </a:solidFill>
            </a:rPr>
            <a:t> Teamwork and leadership abilities are crucial in startup businesses because they inspire and motivate employees to put in more effort and make a greater contribution to the overall success of the business.</a:t>
          </a:r>
        </a:p>
      </dgm:t>
    </dgm:pt>
    <dgm:pt modelId="{AE281103-DD55-4FF8-8551-392D78D97E91}" type="parTrans" cxnId="{571F8161-D761-4B28-9ED3-3BEC3D78C71C}">
      <dgm:prSet/>
      <dgm:spPr/>
      <dgm:t>
        <a:bodyPr/>
        <a:lstStyle/>
        <a:p>
          <a:endParaRPr lang="en-IN"/>
        </a:p>
      </dgm:t>
    </dgm:pt>
    <dgm:pt modelId="{D8F484CB-B678-4ABD-BC06-9DC19F76950E}" type="sibTrans" cxnId="{571F8161-D761-4B28-9ED3-3BEC3D78C71C}">
      <dgm:prSet/>
      <dgm:spPr/>
      <dgm:t>
        <a:bodyPr/>
        <a:lstStyle/>
        <a:p>
          <a:endParaRPr lang="en-IN"/>
        </a:p>
      </dgm:t>
    </dgm:pt>
    <dgm:pt modelId="{62712A2D-8B27-4D75-A43E-9EAA1428E297}">
      <dgm:prSet/>
      <dgm:spPr/>
      <dgm:t>
        <a:bodyPr/>
        <a:lstStyle/>
        <a:p>
          <a:r>
            <a:rPr lang="en-IN" b="1" dirty="0">
              <a:solidFill>
                <a:schemeClr val="bg1">
                  <a:lumMod val="10000"/>
                </a:schemeClr>
              </a:solidFill>
            </a:rPr>
            <a:t>The strategic thinking of Planning skills -</a:t>
          </a:r>
          <a:r>
            <a:rPr lang="en-IN" dirty="0">
              <a:solidFill>
                <a:schemeClr val="bg1">
                  <a:lumMod val="10000"/>
                </a:schemeClr>
              </a:solidFill>
            </a:rPr>
            <a:t> Since entrepreneurs create strategies and policies to outcompete the competition and accomplish their business goals, it is expected that they possess strategic skills for the company's growth.</a:t>
          </a:r>
        </a:p>
      </dgm:t>
    </dgm:pt>
    <dgm:pt modelId="{12249D93-060F-41FC-A6C0-4313C1C790F5}" type="parTrans" cxnId="{46F5C3FD-B08F-4E40-A34A-F4E42F974B9F}">
      <dgm:prSet/>
      <dgm:spPr/>
      <dgm:t>
        <a:bodyPr/>
        <a:lstStyle/>
        <a:p>
          <a:endParaRPr lang="en-IN"/>
        </a:p>
      </dgm:t>
    </dgm:pt>
    <dgm:pt modelId="{9F854A81-987D-4958-ABAD-4316317248C7}" type="sibTrans" cxnId="{46F5C3FD-B08F-4E40-A34A-F4E42F974B9F}">
      <dgm:prSet/>
      <dgm:spPr/>
      <dgm:t>
        <a:bodyPr/>
        <a:lstStyle/>
        <a:p>
          <a:endParaRPr lang="en-IN"/>
        </a:p>
      </dgm:t>
    </dgm:pt>
    <dgm:pt modelId="{73F7F563-4C86-4A9A-96F8-7177442F0304}">
      <dgm:prSet/>
      <dgm:spPr/>
      <dgm:t>
        <a:bodyPr/>
        <a:lstStyle/>
        <a:p>
          <a:r>
            <a:rPr lang="en-IN" b="1">
              <a:solidFill>
                <a:schemeClr val="bg1">
                  <a:lumMod val="10000"/>
                </a:schemeClr>
              </a:solidFill>
            </a:rPr>
            <a:t>Technical skills - </a:t>
          </a:r>
          <a:r>
            <a:rPr lang="en-IN">
              <a:solidFill>
                <a:schemeClr val="bg1">
                  <a:lumMod val="10000"/>
                </a:schemeClr>
              </a:solidFill>
            </a:rPr>
            <a:t>The business world is expanding quickly, and entrepreneurs need to be skilled in technology. Entrepreneurs can perform software programming for financial analysis, digital project management methods, tracking sales, etc. thanks to their technical skills.</a:t>
          </a:r>
        </a:p>
      </dgm:t>
    </dgm:pt>
    <dgm:pt modelId="{192F71A4-CF0D-4343-9C1F-EAFCE563B947}" type="parTrans" cxnId="{8569DC90-2A05-4A1B-A752-48561443C081}">
      <dgm:prSet/>
      <dgm:spPr/>
      <dgm:t>
        <a:bodyPr/>
        <a:lstStyle/>
        <a:p>
          <a:endParaRPr lang="en-IN"/>
        </a:p>
      </dgm:t>
    </dgm:pt>
    <dgm:pt modelId="{18DE1A72-A84A-463E-8A3F-74CC3B09B776}" type="sibTrans" cxnId="{8569DC90-2A05-4A1B-A752-48561443C081}">
      <dgm:prSet/>
      <dgm:spPr/>
      <dgm:t>
        <a:bodyPr/>
        <a:lstStyle/>
        <a:p>
          <a:endParaRPr lang="en-IN"/>
        </a:p>
      </dgm:t>
    </dgm:pt>
    <dgm:pt modelId="{052619D9-2327-48A1-BF93-B62B190FBB2D}">
      <dgm:prSet/>
      <dgm:spPr/>
      <dgm:t>
        <a:bodyPr/>
        <a:lstStyle/>
        <a:p>
          <a:r>
            <a:rPr lang="en-IN" b="1" dirty="0">
              <a:solidFill>
                <a:schemeClr val="bg1">
                  <a:lumMod val="10000"/>
                </a:schemeClr>
              </a:solidFill>
            </a:rPr>
            <a:t>Analytical and problem-solving skills -</a:t>
          </a:r>
          <a:r>
            <a:rPr lang="en-IN" dirty="0">
              <a:solidFill>
                <a:schemeClr val="bg1">
                  <a:lumMod val="10000"/>
                </a:schemeClr>
              </a:solidFill>
            </a:rPr>
            <a:t> Through analytical skills, entrepreneurs can develop strategies and plans to accomplish their business goals. Analytical and problem-solving abilities enable entrepreneurs to make crucial business decisions.</a:t>
          </a:r>
        </a:p>
      </dgm:t>
    </dgm:pt>
    <dgm:pt modelId="{D263B763-438B-403E-94D5-D0CED5FD7B3E}" type="parTrans" cxnId="{91FA1481-F36C-4176-934E-EEF35E3ED7B6}">
      <dgm:prSet/>
      <dgm:spPr/>
      <dgm:t>
        <a:bodyPr/>
        <a:lstStyle/>
        <a:p>
          <a:endParaRPr lang="en-IN"/>
        </a:p>
      </dgm:t>
    </dgm:pt>
    <dgm:pt modelId="{E6CA6EBD-395A-4E6C-8012-3E7EFFAB432A}" type="sibTrans" cxnId="{91FA1481-F36C-4176-934E-EEF35E3ED7B6}">
      <dgm:prSet/>
      <dgm:spPr/>
      <dgm:t>
        <a:bodyPr/>
        <a:lstStyle/>
        <a:p>
          <a:endParaRPr lang="en-IN"/>
        </a:p>
      </dgm:t>
    </dgm:pt>
    <dgm:pt modelId="{F1016B8C-7053-48F7-BCEC-09C9C119C94E}" type="pres">
      <dgm:prSet presAssocID="{01101998-6443-40EF-A9B5-112FB88D34DC}" presName="Name0" presStyleCnt="0">
        <dgm:presLayoutVars>
          <dgm:dir/>
          <dgm:animLvl val="lvl"/>
          <dgm:resizeHandles val="exact"/>
        </dgm:presLayoutVars>
      </dgm:prSet>
      <dgm:spPr/>
      <dgm:t>
        <a:bodyPr/>
        <a:lstStyle/>
        <a:p>
          <a:endParaRPr lang="en-US"/>
        </a:p>
      </dgm:t>
    </dgm:pt>
    <dgm:pt modelId="{96622A03-C886-4A67-B650-BBB8ED69EF12}" type="pres">
      <dgm:prSet presAssocID="{01101998-6443-40EF-A9B5-112FB88D34DC}" presName="dummy" presStyleCnt="0"/>
      <dgm:spPr/>
    </dgm:pt>
    <dgm:pt modelId="{A4B622CB-3CA4-4661-ACD7-6E93C0D255DD}" type="pres">
      <dgm:prSet presAssocID="{01101998-6443-40EF-A9B5-112FB88D34DC}" presName="linH" presStyleCnt="0"/>
      <dgm:spPr/>
    </dgm:pt>
    <dgm:pt modelId="{ED6038DC-C888-4153-B08F-CE486AF180BF}" type="pres">
      <dgm:prSet presAssocID="{01101998-6443-40EF-A9B5-112FB88D34DC}" presName="padding1" presStyleCnt="0"/>
      <dgm:spPr/>
    </dgm:pt>
    <dgm:pt modelId="{3D9F9DF0-E65B-4956-9557-E983C6E9A872}" type="pres">
      <dgm:prSet presAssocID="{D3F58491-4C90-44C8-B7A3-CDAEACA4F786}" presName="linV" presStyleCnt="0"/>
      <dgm:spPr/>
    </dgm:pt>
    <dgm:pt modelId="{1C6D8756-EE36-4A18-BDD2-F460CD6AB6E0}" type="pres">
      <dgm:prSet presAssocID="{D3F58491-4C90-44C8-B7A3-CDAEACA4F786}" presName="spVertical1" presStyleCnt="0"/>
      <dgm:spPr/>
    </dgm:pt>
    <dgm:pt modelId="{4D9C7115-81C6-402B-BB25-F6DA63265BFC}" type="pres">
      <dgm:prSet presAssocID="{D3F58491-4C90-44C8-B7A3-CDAEACA4F786}" presName="parTx" presStyleLbl="revTx" presStyleIdx="0" presStyleCnt="5">
        <dgm:presLayoutVars>
          <dgm:chMax val="0"/>
          <dgm:chPref val="0"/>
          <dgm:bulletEnabled val="1"/>
        </dgm:presLayoutVars>
      </dgm:prSet>
      <dgm:spPr/>
      <dgm:t>
        <a:bodyPr/>
        <a:lstStyle/>
        <a:p>
          <a:endParaRPr lang="en-US"/>
        </a:p>
      </dgm:t>
    </dgm:pt>
    <dgm:pt modelId="{F070B45A-6DC3-4EC1-A066-20B8581DC288}" type="pres">
      <dgm:prSet presAssocID="{D3F58491-4C90-44C8-B7A3-CDAEACA4F786}" presName="spVertical2" presStyleCnt="0"/>
      <dgm:spPr/>
    </dgm:pt>
    <dgm:pt modelId="{D8B1A1C4-5E15-49AD-B632-F211E2572AB7}" type="pres">
      <dgm:prSet presAssocID="{D3F58491-4C90-44C8-B7A3-CDAEACA4F786}" presName="spVertical3" presStyleCnt="0"/>
      <dgm:spPr/>
    </dgm:pt>
    <dgm:pt modelId="{7B7779AD-B246-44FC-91CF-D375F8B1EC9C}" type="pres">
      <dgm:prSet presAssocID="{A5A703F6-8ADC-4654-959A-07B426D9047F}" presName="space" presStyleCnt="0"/>
      <dgm:spPr/>
    </dgm:pt>
    <dgm:pt modelId="{848B86AA-8D54-4F8A-BE6F-DDE742F9E3D5}" type="pres">
      <dgm:prSet presAssocID="{56F07E81-684D-4709-A537-393DF9F28064}" presName="linV" presStyleCnt="0"/>
      <dgm:spPr/>
    </dgm:pt>
    <dgm:pt modelId="{6E139F3D-F01A-454F-B7A9-43285CDAD5CB}" type="pres">
      <dgm:prSet presAssocID="{56F07E81-684D-4709-A537-393DF9F28064}" presName="spVertical1" presStyleCnt="0"/>
      <dgm:spPr/>
    </dgm:pt>
    <dgm:pt modelId="{B9F13289-F1A2-4663-B8E5-A65F96836D65}" type="pres">
      <dgm:prSet presAssocID="{56F07E81-684D-4709-A537-393DF9F28064}" presName="parTx" presStyleLbl="revTx" presStyleIdx="1" presStyleCnt="5">
        <dgm:presLayoutVars>
          <dgm:chMax val="0"/>
          <dgm:chPref val="0"/>
          <dgm:bulletEnabled val="1"/>
        </dgm:presLayoutVars>
      </dgm:prSet>
      <dgm:spPr/>
      <dgm:t>
        <a:bodyPr/>
        <a:lstStyle/>
        <a:p>
          <a:endParaRPr lang="en-US"/>
        </a:p>
      </dgm:t>
    </dgm:pt>
    <dgm:pt modelId="{2F9A06F0-0E42-41E5-987F-4F78A6A2761E}" type="pres">
      <dgm:prSet presAssocID="{56F07E81-684D-4709-A537-393DF9F28064}" presName="spVertical2" presStyleCnt="0"/>
      <dgm:spPr/>
    </dgm:pt>
    <dgm:pt modelId="{717CFA06-3F8C-4C57-A32C-ACADD47E68B8}" type="pres">
      <dgm:prSet presAssocID="{56F07E81-684D-4709-A537-393DF9F28064}" presName="spVertical3" presStyleCnt="0"/>
      <dgm:spPr/>
    </dgm:pt>
    <dgm:pt modelId="{E23FF654-F105-46B0-8860-334094C85F34}" type="pres">
      <dgm:prSet presAssocID="{D8F484CB-B678-4ABD-BC06-9DC19F76950E}" presName="space" presStyleCnt="0"/>
      <dgm:spPr/>
    </dgm:pt>
    <dgm:pt modelId="{9BA86B0C-51E7-4965-94EE-8F0B8508D527}" type="pres">
      <dgm:prSet presAssocID="{62712A2D-8B27-4D75-A43E-9EAA1428E297}" presName="linV" presStyleCnt="0"/>
      <dgm:spPr/>
    </dgm:pt>
    <dgm:pt modelId="{1D948724-4563-4AF0-9A0C-A1F4A30351F0}" type="pres">
      <dgm:prSet presAssocID="{62712A2D-8B27-4D75-A43E-9EAA1428E297}" presName="spVertical1" presStyleCnt="0"/>
      <dgm:spPr/>
    </dgm:pt>
    <dgm:pt modelId="{9B8EC003-4CF8-4F15-BA27-91C5643BB485}" type="pres">
      <dgm:prSet presAssocID="{62712A2D-8B27-4D75-A43E-9EAA1428E297}" presName="parTx" presStyleLbl="revTx" presStyleIdx="2" presStyleCnt="5">
        <dgm:presLayoutVars>
          <dgm:chMax val="0"/>
          <dgm:chPref val="0"/>
          <dgm:bulletEnabled val="1"/>
        </dgm:presLayoutVars>
      </dgm:prSet>
      <dgm:spPr/>
      <dgm:t>
        <a:bodyPr/>
        <a:lstStyle/>
        <a:p>
          <a:endParaRPr lang="en-US"/>
        </a:p>
      </dgm:t>
    </dgm:pt>
    <dgm:pt modelId="{022CEEB4-43B2-4A0C-8FFB-B48FCA233727}" type="pres">
      <dgm:prSet presAssocID="{62712A2D-8B27-4D75-A43E-9EAA1428E297}" presName="spVertical2" presStyleCnt="0"/>
      <dgm:spPr/>
    </dgm:pt>
    <dgm:pt modelId="{8E749021-5AB1-42D4-9C35-1A7A85431ABB}" type="pres">
      <dgm:prSet presAssocID="{62712A2D-8B27-4D75-A43E-9EAA1428E297}" presName="spVertical3" presStyleCnt="0"/>
      <dgm:spPr/>
    </dgm:pt>
    <dgm:pt modelId="{D7002C84-241E-4CDF-9704-2BFCE9AC5789}" type="pres">
      <dgm:prSet presAssocID="{9F854A81-987D-4958-ABAD-4316317248C7}" presName="space" presStyleCnt="0"/>
      <dgm:spPr/>
    </dgm:pt>
    <dgm:pt modelId="{C5409F9A-C50D-433D-974D-4C099E0EF2E0}" type="pres">
      <dgm:prSet presAssocID="{73F7F563-4C86-4A9A-96F8-7177442F0304}" presName="linV" presStyleCnt="0"/>
      <dgm:spPr/>
    </dgm:pt>
    <dgm:pt modelId="{E795B08A-19B0-4F58-A14C-AE41EB0DB746}" type="pres">
      <dgm:prSet presAssocID="{73F7F563-4C86-4A9A-96F8-7177442F0304}" presName="spVertical1" presStyleCnt="0"/>
      <dgm:spPr/>
    </dgm:pt>
    <dgm:pt modelId="{99A64735-0672-415E-BFE2-FF7553E2FEF5}" type="pres">
      <dgm:prSet presAssocID="{73F7F563-4C86-4A9A-96F8-7177442F0304}" presName="parTx" presStyleLbl="revTx" presStyleIdx="3" presStyleCnt="5">
        <dgm:presLayoutVars>
          <dgm:chMax val="0"/>
          <dgm:chPref val="0"/>
          <dgm:bulletEnabled val="1"/>
        </dgm:presLayoutVars>
      </dgm:prSet>
      <dgm:spPr/>
      <dgm:t>
        <a:bodyPr/>
        <a:lstStyle/>
        <a:p>
          <a:endParaRPr lang="en-US"/>
        </a:p>
      </dgm:t>
    </dgm:pt>
    <dgm:pt modelId="{319405ED-ED8B-419B-9628-B0088E3D4E20}" type="pres">
      <dgm:prSet presAssocID="{73F7F563-4C86-4A9A-96F8-7177442F0304}" presName="spVertical2" presStyleCnt="0"/>
      <dgm:spPr/>
    </dgm:pt>
    <dgm:pt modelId="{BB8908F0-899B-46CF-AE00-A86DB79CE46D}" type="pres">
      <dgm:prSet presAssocID="{73F7F563-4C86-4A9A-96F8-7177442F0304}" presName="spVertical3" presStyleCnt="0"/>
      <dgm:spPr/>
    </dgm:pt>
    <dgm:pt modelId="{960E17D5-0634-415F-BF88-C15C4F6BDF12}" type="pres">
      <dgm:prSet presAssocID="{18DE1A72-A84A-463E-8A3F-74CC3B09B776}" presName="space" presStyleCnt="0"/>
      <dgm:spPr/>
    </dgm:pt>
    <dgm:pt modelId="{7180D566-6E09-4782-A0AA-1C4ED8D2D96B}" type="pres">
      <dgm:prSet presAssocID="{052619D9-2327-48A1-BF93-B62B190FBB2D}" presName="linV" presStyleCnt="0"/>
      <dgm:spPr/>
    </dgm:pt>
    <dgm:pt modelId="{BEEA8EF3-ABAA-48DB-BD6A-F0A77875A3A2}" type="pres">
      <dgm:prSet presAssocID="{052619D9-2327-48A1-BF93-B62B190FBB2D}" presName="spVertical1" presStyleCnt="0"/>
      <dgm:spPr/>
    </dgm:pt>
    <dgm:pt modelId="{D863E335-83F8-4F3C-B4A2-96BC2AC3B833}" type="pres">
      <dgm:prSet presAssocID="{052619D9-2327-48A1-BF93-B62B190FBB2D}" presName="parTx" presStyleLbl="revTx" presStyleIdx="4" presStyleCnt="5">
        <dgm:presLayoutVars>
          <dgm:chMax val="0"/>
          <dgm:chPref val="0"/>
          <dgm:bulletEnabled val="1"/>
        </dgm:presLayoutVars>
      </dgm:prSet>
      <dgm:spPr/>
      <dgm:t>
        <a:bodyPr/>
        <a:lstStyle/>
        <a:p>
          <a:endParaRPr lang="en-US"/>
        </a:p>
      </dgm:t>
    </dgm:pt>
    <dgm:pt modelId="{8D23FEB3-356E-4C84-9023-19E1176E4446}" type="pres">
      <dgm:prSet presAssocID="{052619D9-2327-48A1-BF93-B62B190FBB2D}" presName="spVertical2" presStyleCnt="0"/>
      <dgm:spPr/>
    </dgm:pt>
    <dgm:pt modelId="{3ACAC67E-788D-4ED0-8662-EA37D263EC27}" type="pres">
      <dgm:prSet presAssocID="{052619D9-2327-48A1-BF93-B62B190FBB2D}" presName="spVertical3" presStyleCnt="0"/>
      <dgm:spPr/>
    </dgm:pt>
    <dgm:pt modelId="{D9371FE3-2541-4B75-8771-84D42196BE9F}" type="pres">
      <dgm:prSet presAssocID="{01101998-6443-40EF-A9B5-112FB88D34DC}" presName="padding2" presStyleCnt="0"/>
      <dgm:spPr/>
    </dgm:pt>
    <dgm:pt modelId="{2FCC97ED-E635-4BE0-BBFD-EA143A82B9CA}" type="pres">
      <dgm:prSet presAssocID="{01101998-6443-40EF-A9B5-112FB88D34DC}" presName="negArrow" presStyleCnt="0"/>
      <dgm:spPr/>
    </dgm:pt>
    <dgm:pt modelId="{68DBF394-BA55-43ED-B735-191CA4282445}" type="pres">
      <dgm:prSet presAssocID="{01101998-6443-40EF-A9B5-112FB88D34DC}" presName="backgroundArrow" presStyleLbl="node1" presStyleIdx="0" presStyleCnt="1"/>
      <dgm:spPr/>
    </dgm:pt>
  </dgm:ptLst>
  <dgm:cxnLst>
    <dgm:cxn modelId="{FAC4500D-3C37-4477-B3B2-D1A1F61727AC}" srcId="{01101998-6443-40EF-A9B5-112FB88D34DC}" destId="{D3F58491-4C90-44C8-B7A3-CDAEACA4F786}" srcOrd="0" destOrd="0" parTransId="{D9AB6660-AD7E-43B3-B0B6-C7060DC9BDDF}" sibTransId="{A5A703F6-8ADC-4654-959A-07B426D9047F}"/>
    <dgm:cxn modelId="{46F5C3FD-B08F-4E40-A34A-F4E42F974B9F}" srcId="{01101998-6443-40EF-A9B5-112FB88D34DC}" destId="{62712A2D-8B27-4D75-A43E-9EAA1428E297}" srcOrd="2" destOrd="0" parTransId="{12249D93-060F-41FC-A6C0-4313C1C790F5}" sibTransId="{9F854A81-987D-4958-ABAD-4316317248C7}"/>
    <dgm:cxn modelId="{628D6EBB-E242-459E-B6BF-40B38727053E}" type="presOf" srcId="{D3F58491-4C90-44C8-B7A3-CDAEACA4F786}" destId="{4D9C7115-81C6-402B-BB25-F6DA63265BFC}" srcOrd="0" destOrd="0" presId="urn:microsoft.com/office/officeart/2005/8/layout/hProcess3"/>
    <dgm:cxn modelId="{8569DC90-2A05-4A1B-A752-48561443C081}" srcId="{01101998-6443-40EF-A9B5-112FB88D34DC}" destId="{73F7F563-4C86-4A9A-96F8-7177442F0304}" srcOrd="3" destOrd="0" parTransId="{192F71A4-CF0D-4343-9C1F-EAFCE563B947}" sibTransId="{18DE1A72-A84A-463E-8A3F-74CC3B09B776}"/>
    <dgm:cxn modelId="{241A202B-7C14-456B-B686-1121D4A5E82C}" type="presOf" srcId="{73F7F563-4C86-4A9A-96F8-7177442F0304}" destId="{99A64735-0672-415E-BFE2-FF7553E2FEF5}" srcOrd="0" destOrd="0" presId="urn:microsoft.com/office/officeart/2005/8/layout/hProcess3"/>
    <dgm:cxn modelId="{56EC7564-B1E9-4BE6-ABBB-B7C1C59A78A2}" type="presOf" srcId="{62712A2D-8B27-4D75-A43E-9EAA1428E297}" destId="{9B8EC003-4CF8-4F15-BA27-91C5643BB485}" srcOrd="0" destOrd="0" presId="urn:microsoft.com/office/officeart/2005/8/layout/hProcess3"/>
    <dgm:cxn modelId="{6DF17717-9BE1-4BD4-ABA4-477BFAF206D2}" type="presOf" srcId="{56F07E81-684D-4709-A537-393DF9F28064}" destId="{B9F13289-F1A2-4663-B8E5-A65F96836D65}" srcOrd="0" destOrd="0" presId="urn:microsoft.com/office/officeart/2005/8/layout/hProcess3"/>
    <dgm:cxn modelId="{2873451E-8352-43B5-9439-3CEF42FE6877}" type="presOf" srcId="{052619D9-2327-48A1-BF93-B62B190FBB2D}" destId="{D863E335-83F8-4F3C-B4A2-96BC2AC3B833}" srcOrd="0" destOrd="0" presId="urn:microsoft.com/office/officeart/2005/8/layout/hProcess3"/>
    <dgm:cxn modelId="{571F8161-D761-4B28-9ED3-3BEC3D78C71C}" srcId="{01101998-6443-40EF-A9B5-112FB88D34DC}" destId="{56F07E81-684D-4709-A537-393DF9F28064}" srcOrd="1" destOrd="0" parTransId="{AE281103-DD55-4FF8-8551-392D78D97E91}" sibTransId="{D8F484CB-B678-4ABD-BC06-9DC19F76950E}"/>
    <dgm:cxn modelId="{159CA512-C6E2-4EE2-B68B-8D11780EB5C9}" type="presOf" srcId="{01101998-6443-40EF-A9B5-112FB88D34DC}" destId="{F1016B8C-7053-48F7-BCEC-09C9C119C94E}" srcOrd="0" destOrd="0" presId="urn:microsoft.com/office/officeart/2005/8/layout/hProcess3"/>
    <dgm:cxn modelId="{91FA1481-F36C-4176-934E-EEF35E3ED7B6}" srcId="{01101998-6443-40EF-A9B5-112FB88D34DC}" destId="{052619D9-2327-48A1-BF93-B62B190FBB2D}" srcOrd="4" destOrd="0" parTransId="{D263B763-438B-403E-94D5-D0CED5FD7B3E}" sibTransId="{E6CA6EBD-395A-4E6C-8012-3E7EFFAB432A}"/>
    <dgm:cxn modelId="{CFBDC90B-F38B-4354-ADCC-F41F9A0D97A7}" type="presParOf" srcId="{F1016B8C-7053-48F7-BCEC-09C9C119C94E}" destId="{96622A03-C886-4A67-B650-BBB8ED69EF12}" srcOrd="0" destOrd="0" presId="urn:microsoft.com/office/officeart/2005/8/layout/hProcess3"/>
    <dgm:cxn modelId="{0008EB61-9E1B-4246-BAD2-0B703D43C2AE}" type="presParOf" srcId="{F1016B8C-7053-48F7-BCEC-09C9C119C94E}" destId="{A4B622CB-3CA4-4661-ACD7-6E93C0D255DD}" srcOrd="1" destOrd="0" presId="urn:microsoft.com/office/officeart/2005/8/layout/hProcess3"/>
    <dgm:cxn modelId="{EC648775-9F48-4EB8-B7CC-085ABFD6CE9B}" type="presParOf" srcId="{A4B622CB-3CA4-4661-ACD7-6E93C0D255DD}" destId="{ED6038DC-C888-4153-B08F-CE486AF180BF}" srcOrd="0" destOrd="0" presId="urn:microsoft.com/office/officeart/2005/8/layout/hProcess3"/>
    <dgm:cxn modelId="{C3E1F103-74F1-4D37-A989-CF232BDC13B5}" type="presParOf" srcId="{A4B622CB-3CA4-4661-ACD7-6E93C0D255DD}" destId="{3D9F9DF0-E65B-4956-9557-E983C6E9A872}" srcOrd="1" destOrd="0" presId="urn:microsoft.com/office/officeart/2005/8/layout/hProcess3"/>
    <dgm:cxn modelId="{400C4A38-AD0A-4970-BFAB-94C70767111E}" type="presParOf" srcId="{3D9F9DF0-E65B-4956-9557-E983C6E9A872}" destId="{1C6D8756-EE36-4A18-BDD2-F460CD6AB6E0}" srcOrd="0" destOrd="0" presId="urn:microsoft.com/office/officeart/2005/8/layout/hProcess3"/>
    <dgm:cxn modelId="{FC390A6B-4F2E-475F-AA22-FDD2E69100A7}" type="presParOf" srcId="{3D9F9DF0-E65B-4956-9557-E983C6E9A872}" destId="{4D9C7115-81C6-402B-BB25-F6DA63265BFC}" srcOrd="1" destOrd="0" presId="urn:microsoft.com/office/officeart/2005/8/layout/hProcess3"/>
    <dgm:cxn modelId="{7AA137FB-E46D-44D3-89A0-9D48889DD34C}" type="presParOf" srcId="{3D9F9DF0-E65B-4956-9557-E983C6E9A872}" destId="{F070B45A-6DC3-4EC1-A066-20B8581DC288}" srcOrd="2" destOrd="0" presId="urn:microsoft.com/office/officeart/2005/8/layout/hProcess3"/>
    <dgm:cxn modelId="{F850FA2D-52EF-492A-8221-98B142834624}" type="presParOf" srcId="{3D9F9DF0-E65B-4956-9557-E983C6E9A872}" destId="{D8B1A1C4-5E15-49AD-B632-F211E2572AB7}" srcOrd="3" destOrd="0" presId="urn:microsoft.com/office/officeart/2005/8/layout/hProcess3"/>
    <dgm:cxn modelId="{113DBD87-2C83-4CDA-8842-5EC5F184632C}" type="presParOf" srcId="{A4B622CB-3CA4-4661-ACD7-6E93C0D255DD}" destId="{7B7779AD-B246-44FC-91CF-D375F8B1EC9C}" srcOrd="2" destOrd="0" presId="urn:microsoft.com/office/officeart/2005/8/layout/hProcess3"/>
    <dgm:cxn modelId="{673D9619-E298-4734-80D4-1B76F67E9E5C}" type="presParOf" srcId="{A4B622CB-3CA4-4661-ACD7-6E93C0D255DD}" destId="{848B86AA-8D54-4F8A-BE6F-DDE742F9E3D5}" srcOrd="3" destOrd="0" presId="urn:microsoft.com/office/officeart/2005/8/layout/hProcess3"/>
    <dgm:cxn modelId="{7D00E77F-0C35-4B32-93CB-A15C231B7845}" type="presParOf" srcId="{848B86AA-8D54-4F8A-BE6F-DDE742F9E3D5}" destId="{6E139F3D-F01A-454F-B7A9-43285CDAD5CB}" srcOrd="0" destOrd="0" presId="urn:microsoft.com/office/officeart/2005/8/layout/hProcess3"/>
    <dgm:cxn modelId="{8683583A-B8BF-4ABB-842D-0015684C88D5}" type="presParOf" srcId="{848B86AA-8D54-4F8A-BE6F-DDE742F9E3D5}" destId="{B9F13289-F1A2-4663-B8E5-A65F96836D65}" srcOrd="1" destOrd="0" presId="urn:microsoft.com/office/officeart/2005/8/layout/hProcess3"/>
    <dgm:cxn modelId="{9F7ABC8D-D2FC-40A7-ACAC-D0B4B0FB56E2}" type="presParOf" srcId="{848B86AA-8D54-4F8A-BE6F-DDE742F9E3D5}" destId="{2F9A06F0-0E42-41E5-987F-4F78A6A2761E}" srcOrd="2" destOrd="0" presId="urn:microsoft.com/office/officeart/2005/8/layout/hProcess3"/>
    <dgm:cxn modelId="{86B48DCD-72D0-443E-882B-97BF88C808F5}" type="presParOf" srcId="{848B86AA-8D54-4F8A-BE6F-DDE742F9E3D5}" destId="{717CFA06-3F8C-4C57-A32C-ACADD47E68B8}" srcOrd="3" destOrd="0" presId="urn:microsoft.com/office/officeart/2005/8/layout/hProcess3"/>
    <dgm:cxn modelId="{D2537C6A-508D-4C50-A425-37EA8C270B92}" type="presParOf" srcId="{A4B622CB-3CA4-4661-ACD7-6E93C0D255DD}" destId="{E23FF654-F105-46B0-8860-334094C85F34}" srcOrd="4" destOrd="0" presId="urn:microsoft.com/office/officeart/2005/8/layout/hProcess3"/>
    <dgm:cxn modelId="{241CD029-DFC5-416B-B9C7-B38146C999E5}" type="presParOf" srcId="{A4B622CB-3CA4-4661-ACD7-6E93C0D255DD}" destId="{9BA86B0C-51E7-4965-94EE-8F0B8508D527}" srcOrd="5" destOrd="0" presId="urn:microsoft.com/office/officeart/2005/8/layout/hProcess3"/>
    <dgm:cxn modelId="{7ADCDA96-1E8A-4263-B027-5C0F339088FA}" type="presParOf" srcId="{9BA86B0C-51E7-4965-94EE-8F0B8508D527}" destId="{1D948724-4563-4AF0-9A0C-A1F4A30351F0}" srcOrd="0" destOrd="0" presId="urn:microsoft.com/office/officeart/2005/8/layout/hProcess3"/>
    <dgm:cxn modelId="{A6440C77-8402-41C5-AE18-054347A90F32}" type="presParOf" srcId="{9BA86B0C-51E7-4965-94EE-8F0B8508D527}" destId="{9B8EC003-4CF8-4F15-BA27-91C5643BB485}" srcOrd="1" destOrd="0" presId="urn:microsoft.com/office/officeart/2005/8/layout/hProcess3"/>
    <dgm:cxn modelId="{D129FEFD-FBEB-420E-8B8A-D9266837EB6E}" type="presParOf" srcId="{9BA86B0C-51E7-4965-94EE-8F0B8508D527}" destId="{022CEEB4-43B2-4A0C-8FFB-B48FCA233727}" srcOrd="2" destOrd="0" presId="urn:microsoft.com/office/officeart/2005/8/layout/hProcess3"/>
    <dgm:cxn modelId="{63A27C74-E18F-483F-98D9-F9EBE026A724}" type="presParOf" srcId="{9BA86B0C-51E7-4965-94EE-8F0B8508D527}" destId="{8E749021-5AB1-42D4-9C35-1A7A85431ABB}" srcOrd="3" destOrd="0" presId="urn:microsoft.com/office/officeart/2005/8/layout/hProcess3"/>
    <dgm:cxn modelId="{3CC1660D-A11C-4AB9-A301-DD42A4547ADF}" type="presParOf" srcId="{A4B622CB-3CA4-4661-ACD7-6E93C0D255DD}" destId="{D7002C84-241E-4CDF-9704-2BFCE9AC5789}" srcOrd="6" destOrd="0" presId="urn:microsoft.com/office/officeart/2005/8/layout/hProcess3"/>
    <dgm:cxn modelId="{AAFBFFB5-69DC-4DC9-9A91-22AEA4A9305D}" type="presParOf" srcId="{A4B622CB-3CA4-4661-ACD7-6E93C0D255DD}" destId="{C5409F9A-C50D-433D-974D-4C099E0EF2E0}" srcOrd="7" destOrd="0" presId="urn:microsoft.com/office/officeart/2005/8/layout/hProcess3"/>
    <dgm:cxn modelId="{59EA0F38-9F5C-4E58-A6D0-2EF503E3BC0C}" type="presParOf" srcId="{C5409F9A-C50D-433D-974D-4C099E0EF2E0}" destId="{E795B08A-19B0-4F58-A14C-AE41EB0DB746}" srcOrd="0" destOrd="0" presId="urn:microsoft.com/office/officeart/2005/8/layout/hProcess3"/>
    <dgm:cxn modelId="{84411F9F-E601-4BAF-AFF0-B1EB93FB5B86}" type="presParOf" srcId="{C5409F9A-C50D-433D-974D-4C099E0EF2E0}" destId="{99A64735-0672-415E-BFE2-FF7553E2FEF5}" srcOrd="1" destOrd="0" presId="urn:microsoft.com/office/officeart/2005/8/layout/hProcess3"/>
    <dgm:cxn modelId="{A5A09EA8-CC2F-4989-9373-51C97D17F0A4}" type="presParOf" srcId="{C5409F9A-C50D-433D-974D-4C099E0EF2E0}" destId="{319405ED-ED8B-419B-9628-B0088E3D4E20}" srcOrd="2" destOrd="0" presId="urn:microsoft.com/office/officeart/2005/8/layout/hProcess3"/>
    <dgm:cxn modelId="{9451A595-E46D-4F60-9474-094D2C84448C}" type="presParOf" srcId="{C5409F9A-C50D-433D-974D-4C099E0EF2E0}" destId="{BB8908F0-899B-46CF-AE00-A86DB79CE46D}" srcOrd="3" destOrd="0" presId="urn:microsoft.com/office/officeart/2005/8/layout/hProcess3"/>
    <dgm:cxn modelId="{557E26C4-2ED3-48EA-913A-C61A5DB9A3B8}" type="presParOf" srcId="{A4B622CB-3CA4-4661-ACD7-6E93C0D255DD}" destId="{960E17D5-0634-415F-BF88-C15C4F6BDF12}" srcOrd="8" destOrd="0" presId="urn:microsoft.com/office/officeart/2005/8/layout/hProcess3"/>
    <dgm:cxn modelId="{5115AF50-0E9C-4235-A8FE-D370B6690CFF}" type="presParOf" srcId="{A4B622CB-3CA4-4661-ACD7-6E93C0D255DD}" destId="{7180D566-6E09-4782-A0AA-1C4ED8D2D96B}" srcOrd="9" destOrd="0" presId="urn:microsoft.com/office/officeart/2005/8/layout/hProcess3"/>
    <dgm:cxn modelId="{A98C1ADD-F9F0-44A2-A7B5-473CF354972B}" type="presParOf" srcId="{7180D566-6E09-4782-A0AA-1C4ED8D2D96B}" destId="{BEEA8EF3-ABAA-48DB-BD6A-F0A77875A3A2}" srcOrd="0" destOrd="0" presId="urn:microsoft.com/office/officeart/2005/8/layout/hProcess3"/>
    <dgm:cxn modelId="{9D04D3BD-B90B-4EE2-8E19-AD28394CD676}" type="presParOf" srcId="{7180D566-6E09-4782-A0AA-1C4ED8D2D96B}" destId="{D863E335-83F8-4F3C-B4A2-96BC2AC3B833}" srcOrd="1" destOrd="0" presId="urn:microsoft.com/office/officeart/2005/8/layout/hProcess3"/>
    <dgm:cxn modelId="{8642C78D-3F55-49B7-9709-E6F4567FC759}" type="presParOf" srcId="{7180D566-6E09-4782-A0AA-1C4ED8D2D96B}" destId="{8D23FEB3-356E-4C84-9023-19E1176E4446}" srcOrd="2" destOrd="0" presId="urn:microsoft.com/office/officeart/2005/8/layout/hProcess3"/>
    <dgm:cxn modelId="{E0ED35FA-9052-493D-8E05-177CE37C755A}" type="presParOf" srcId="{7180D566-6E09-4782-A0AA-1C4ED8D2D96B}" destId="{3ACAC67E-788D-4ED0-8662-EA37D263EC27}" srcOrd="3" destOrd="0" presId="urn:microsoft.com/office/officeart/2005/8/layout/hProcess3"/>
    <dgm:cxn modelId="{1B40C2AA-1E59-4AC7-86F3-2D15A285F9B7}" type="presParOf" srcId="{A4B622CB-3CA4-4661-ACD7-6E93C0D255DD}" destId="{D9371FE3-2541-4B75-8771-84D42196BE9F}" srcOrd="10" destOrd="0" presId="urn:microsoft.com/office/officeart/2005/8/layout/hProcess3"/>
    <dgm:cxn modelId="{A866AE29-A551-438B-921B-23A0F01E6D87}" type="presParOf" srcId="{A4B622CB-3CA4-4661-ACD7-6E93C0D255DD}" destId="{2FCC97ED-E635-4BE0-BBFD-EA143A82B9CA}" srcOrd="11" destOrd="0" presId="urn:microsoft.com/office/officeart/2005/8/layout/hProcess3"/>
    <dgm:cxn modelId="{A629777A-6900-4A13-9282-3F637B21C14B}" type="presParOf" srcId="{A4B622CB-3CA4-4661-ACD7-6E93C0D255DD}" destId="{68DBF394-BA55-43ED-B735-191CA4282445}" srcOrd="12" destOrd="0" presId="urn:microsoft.com/office/officeart/2005/8/layout/h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140160-D08A-496C-8306-00F29995B6DE}" type="doc">
      <dgm:prSet loTypeId="urn:microsoft.com/office/officeart/2005/8/layout/arrow6" loCatId="process" qsTypeId="urn:microsoft.com/office/officeart/2005/8/quickstyle/simple2" qsCatId="simple" csTypeId="urn:microsoft.com/office/officeart/2005/8/colors/accent2_3" csCatId="accent2" phldr="1"/>
      <dgm:spPr/>
      <dgm:t>
        <a:bodyPr/>
        <a:lstStyle/>
        <a:p>
          <a:endParaRPr lang="en-IN"/>
        </a:p>
      </dgm:t>
    </dgm:pt>
    <dgm:pt modelId="{641091A1-17E3-4594-9929-00E6F3432D6C}">
      <dgm:prSet phldrT="[Text]"/>
      <dgm:spPr/>
      <dgm:t>
        <a:bodyPr/>
        <a:lstStyle/>
        <a:p>
          <a:r>
            <a:rPr lang="en-US" b="1" dirty="0"/>
            <a:t>Startups contribute to the recovery of economies. The startup has made the largest contribution to the GDP of the economy in light of the expanding economy. While many startups opened and closed during Kuwait 19, the number of unicorn startups has increased significantly. Startups, in the opinion of leading thinkers in innovation and technology, support economic recovery while scaling sustainably and responsibly (SOCAP Global, 2022). </a:t>
          </a:r>
          <a:endParaRPr lang="en-IN" dirty="0"/>
        </a:p>
      </dgm:t>
    </dgm:pt>
    <dgm:pt modelId="{DA2A287E-5824-4D33-86AB-9C06EAE92769}" type="parTrans" cxnId="{65E0848F-8504-45ED-9769-62B64555AECE}">
      <dgm:prSet/>
      <dgm:spPr/>
      <dgm:t>
        <a:bodyPr/>
        <a:lstStyle/>
        <a:p>
          <a:endParaRPr lang="en-IN"/>
        </a:p>
      </dgm:t>
    </dgm:pt>
    <dgm:pt modelId="{CA64D2BC-99B6-4361-B1FF-02755999E45F}" type="sibTrans" cxnId="{65E0848F-8504-45ED-9769-62B64555AECE}">
      <dgm:prSet/>
      <dgm:spPr/>
      <dgm:t>
        <a:bodyPr/>
        <a:lstStyle/>
        <a:p>
          <a:endParaRPr lang="en-IN"/>
        </a:p>
      </dgm:t>
    </dgm:pt>
    <dgm:pt modelId="{0D632E68-3174-4506-B54B-FF2977356783}">
      <dgm:prSet phldrT="[Text]"/>
      <dgm:spPr/>
      <dgm:t>
        <a:bodyPr/>
        <a:lstStyle/>
        <a:p>
          <a:r>
            <a:rPr lang="en-US" b="1" dirty="0"/>
            <a:t>A successful startup has an impact-based business model and a dedicated spirit. Startup creates employment for a large number of people and gives those who join the startup the confidence to express their thoughts and opinions to provide novel goods and services to society. Startup changes society while making sure that the changes are long-lasting. </a:t>
          </a:r>
          <a:endParaRPr lang="en-IN" dirty="0"/>
        </a:p>
      </dgm:t>
    </dgm:pt>
    <dgm:pt modelId="{0BFC880A-4684-405F-A772-B90EC6294A70}" type="parTrans" cxnId="{9C1C65CC-D7E1-4E8C-B9DE-95A9F816DFE1}">
      <dgm:prSet/>
      <dgm:spPr/>
      <dgm:t>
        <a:bodyPr/>
        <a:lstStyle/>
        <a:p>
          <a:endParaRPr lang="en-IN"/>
        </a:p>
      </dgm:t>
    </dgm:pt>
    <dgm:pt modelId="{9620E72E-88B9-41E2-8418-7B8641A7072B}" type="sibTrans" cxnId="{9C1C65CC-D7E1-4E8C-B9DE-95A9F816DFE1}">
      <dgm:prSet/>
      <dgm:spPr/>
      <dgm:t>
        <a:bodyPr/>
        <a:lstStyle/>
        <a:p>
          <a:endParaRPr lang="en-IN"/>
        </a:p>
      </dgm:t>
    </dgm:pt>
    <dgm:pt modelId="{89919E1D-0DE7-428E-9406-763B4D5AA85C}" type="pres">
      <dgm:prSet presAssocID="{5F140160-D08A-496C-8306-00F29995B6DE}" presName="compositeShape" presStyleCnt="0">
        <dgm:presLayoutVars>
          <dgm:chMax val="2"/>
          <dgm:dir/>
          <dgm:resizeHandles val="exact"/>
        </dgm:presLayoutVars>
      </dgm:prSet>
      <dgm:spPr/>
      <dgm:t>
        <a:bodyPr/>
        <a:lstStyle/>
        <a:p>
          <a:endParaRPr lang="en-US"/>
        </a:p>
      </dgm:t>
    </dgm:pt>
    <dgm:pt modelId="{C86FBBB2-A6C0-42F1-BB1E-1E1C754E4686}" type="pres">
      <dgm:prSet presAssocID="{5F140160-D08A-496C-8306-00F29995B6DE}" presName="ribbon" presStyleLbl="node1" presStyleIdx="0" presStyleCnt="1"/>
      <dgm:spPr/>
    </dgm:pt>
    <dgm:pt modelId="{68E140A0-AB08-43CA-B6CB-ECBBDDB6D317}" type="pres">
      <dgm:prSet presAssocID="{5F140160-D08A-496C-8306-00F29995B6DE}" presName="leftArrowText" presStyleLbl="node1" presStyleIdx="0" presStyleCnt="1">
        <dgm:presLayoutVars>
          <dgm:chMax val="0"/>
          <dgm:bulletEnabled val="1"/>
        </dgm:presLayoutVars>
      </dgm:prSet>
      <dgm:spPr/>
      <dgm:t>
        <a:bodyPr/>
        <a:lstStyle/>
        <a:p>
          <a:endParaRPr lang="en-US"/>
        </a:p>
      </dgm:t>
    </dgm:pt>
    <dgm:pt modelId="{4827DB6A-DEB6-402A-AD1A-C9D4BD9B7458}" type="pres">
      <dgm:prSet presAssocID="{5F140160-D08A-496C-8306-00F29995B6DE}" presName="rightArrowText" presStyleLbl="node1" presStyleIdx="0" presStyleCnt="1">
        <dgm:presLayoutVars>
          <dgm:chMax val="0"/>
          <dgm:bulletEnabled val="1"/>
        </dgm:presLayoutVars>
      </dgm:prSet>
      <dgm:spPr/>
      <dgm:t>
        <a:bodyPr/>
        <a:lstStyle/>
        <a:p>
          <a:endParaRPr lang="en-US"/>
        </a:p>
      </dgm:t>
    </dgm:pt>
  </dgm:ptLst>
  <dgm:cxnLst>
    <dgm:cxn modelId="{D590EAB4-29CA-489F-8933-06345AFB6DBC}" type="presOf" srcId="{5F140160-D08A-496C-8306-00F29995B6DE}" destId="{89919E1D-0DE7-428E-9406-763B4D5AA85C}" srcOrd="0" destOrd="0" presId="urn:microsoft.com/office/officeart/2005/8/layout/arrow6"/>
    <dgm:cxn modelId="{9C1C65CC-D7E1-4E8C-B9DE-95A9F816DFE1}" srcId="{5F140160-D08A-496C-8306-00F29995B6DE}" destId="{0D632E68-3174-4506-B54B-FF2977356783}" srcOrd="1" destOrd="0" parTransId="{0BFC880A-4684-405F-A772-B90EC6294A70}" sibTransId="{9620E72E-88B9-41E2-8418-7B8641A7072B}"/>
    <dgm:cxn modelId="{65E0848F-8504-45ED-9769-62B64555AECE}" srcId="{5F140160-D08A-496C-8306-00F29995B6DE}" destId="{641091A1-17E3-4594-9929-00E6F3432D6C}" srcOrd="0" destOrd="0" parTransId="{DA2A287E-5824-4D33-86AB-9C06EAE92769}" sibTransId="{CA64D2BC-99B6-4361-B1FF-02755999E45F}"/>
    <dgm:cxn modelId="{6CFA7245-B0B2-4C0F-A7C6-D8069271CF44}" type="presOf" srcId="{641091A1-17E3-4594-9929-00E6F3432D6C}" destId="{68E140A0-AB08-43CA-B6CB-ECBBDDB6D317}" srcOrd="0" destOrd="0" presId="urn:microsoft.com/office/officeart/2005/8/layout/arrow6"/>
    <dgm:cxn modelId="{D4E97276-ECCD-449B-A9D4-AA4E9D6C96A8}" type="presOf" srcId="{0D632E68-3174-4506-B54B-FF2977356783}" destId="{4827DB6A-DEB6-402A-AD1A-C9D4BD9B7458}" srcOrd="0" destOrd="0" presId="urn:microsoft.com/office/officeart/2005/8/layout/arrow6"/>
    <dgm:cxn modelId="{C13E9181-BB1D-4093-BD19-A19620B009FE}" type="presParOf" srcId="{89919E1D-0DE7-428E-9406-763B4D5AA85C}" destId="{C86FBBB2-A6C0-42F1-BB1E-1E1C754E4686}" srcOrd="0" destOrd="0" presId="urn:microsoft.com/office/officeart/2005/8/layout/arrow6"/>
    <dgm:cxn modelId="{8ACE0937-3118-420B-8824-32D10A0354E1}" type="presParOf" srcId="{89919E1D-0DE7-428E-9406-763B4D5AA85C}" destId="{68E140A0-AB08-43CA-B6CB-ECBBDDB6D317}" srcOrd="1" destOrd="0" presId="urn:microsoft.com/office/officeart/2005/8/layout/arrow6"/>
    <dgm:cxn modelId="{B42A8A92-5DB8-479C-8BA6-588FA0CF55B7}" type="presParOf" srcId="{89919E1D-0DE7-428E-9406-763B4D5AA85C}" destId="{4827DB6A-DEB6-402A-AD1A-C9D4BD9B7458}" srcOrd="2" destOrd="0" presId="urn:microsoft.com/office/officeart/2005/8/layout/arrow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140160-D08A-496C-8306-00F29995B6DE}" type="doc">
      <dgm:prSet loTypeId="urn:microsoft.com/office/officeart/2005/8/layout/arrow6" loCatId="process" qsTypeId="urn:microsoft.com/office/officeart/2005/8/quickstyle/simple2" qsCatId="simple" csTypeId="urn:microsoft.com/office/officeart/2005/8/colors/accent2_3" csCatId="accent2" phldr="1"/>
      <dgm:spPr/>
      <dgm:t>
        <a:bodyPr/>
        <a:lstStyle/>
        <a:p>
          <a:endParaRPr lang="en-IN"/>
        </a:p>
      </dgm:t>
    </dgm:pt>
    <dgm:pt modelId="{641091A1-17E3-4594-9929-00E6F3432D6C}">
      <dgm:prSet phldrT="[Text]"/>
      <dgm:spPr/>
      <dgm:t>
        <a:bodyPr/>
        <a:lstStyle/>
        <a:p>
          <a:r>
            <a:rPr lang="en-US" b="1" dirty="0">
              <a:effectLst>
                <a:outerShdw blurRad="38100" dist="38100" dir="2700000" algn="tl">
                  <a:srgbClr val="000000">
                    <a:alpha val="43137"/>
                  </a:srgbClr>
                </a:outerShdw>
              </a:effectLst>
            </a:rPr>
            <a:t>Young people are encouraged by startups to think creatively, train others, and produce talented human capital for the nation. Every startup has a vision and purpose in addition to its corporate goals; the purpose that propels the recovery of the economy is the company's expansion and contribution to GDP.</a:t>
          </a:r>
          <a:endParaRPr lang="en-IN" b="1" dirty="0"/>
        </a:p>
      </dgm:t>
    </dgm:pt>
    <dgm:pt modelId="{CA64D2BC-99B6-4361-B1FF-02755999E45F}" type="sibTrans" cxnId="{65E0848F-8504-45ED-9769-62B64555AECE}">
      <dgm:prSet/>
      <dgm:spPr/>
      <dgm:t>
        <a:bodyPr/>
        <a:lstStyle/>
        <a:p>
          <a:endParaRPr lang="en-IN"/>
        </a:p>
      </dgm:t>
    </dgm:pt>
    <dgm:pt modelId="{DA2A287E-5824-4D33-86AB-9C06EAE92769}" type="parTrans" cxnId="{65E0848F-8504-45ED-9769-62B64555AECE}">
      <dgm:prSet/>
      <dgm:spPr/>
      <dgm:t>
        <a:bodyPr/>
        <a:lstStyle/>
        <a:p>
          <a:endParaRPr lang="en-IN"/>
        </a:p>
      </dgm:t>
    </dgm:pt>
    <dgm:pt modelId="{8FFFD61B-9D50-4365-BCC4-81F9F7F4D698}">
      <dgm:prSet phldrT="[Text]"/>
      <dgm:spPr/>
      <dgm:t>
        <a:bodyPr/>
        <a:lstStyle/>
        <a:p>
          <a:r>
            <a:rPr lang="en-US" b="1" dirty="0">
              <a:effectLst>
                <a:outerShdw blurRad="38100" dist="38100" dir="2700000" algn="tl">
                  <a:srgbClr val="000000">
                    <a:alpha val="43137"/>
                  </a:srgbClr>
                </a:outerShdw>
              </a:effectLst>
            </a:rPr>
            <a:t>The number of nations sponsoring startups and small businesses is increasing as the startup culture spreads around the world. Both locally and globally, startups play a crucial role. Numerous startups began as small businesses and have grown into multimillion-dollar businesses that significantly increase a nation's GDP. Hence, startups generate social, financial, and industrial values for all.</a:t>
          </a:r>
          <a:endParaRPr lang="en-IN" b="1" dirty="0"/>
        </a:p>
      </dgm:t>
    </dgm:pt>
    <dgm:pt modelId="{9D8D028C-A3E5-477C-AFB9-455D7F60906C}" type="parTrans" cxnId="{0CFBAC46-6118-4358-A131-C5126691D165}">
      <dgm:prSet/>
      <dgm:spPr/>
      <dgm:t>
        <a:bodyPr/>
        <a:lstStyle/>
        <a:p>
          <a:endParaRPr lang="en-IN"/>
        </a:p>
      </dgm:t>
    </dgm:pt>
    <dgm:pt modelId="{B4DD818A-1679-452E-8E56-878A8A205DED}" type="sibTrans" cxnId="{0CFBAC46-6118-4358-A131-C5126691D165}">
      <dgm:prSet/>
      <dgm:spPr/>
      <dgm:t>
        <a:bodyPr/>
        <a:lstStyle/>
        <a:p>
          <a:endParaRPr lang="en-IN"/>
        </a:p>
      </dgm:t>
    </dgm:pt>
    <dgm:pt modelId="{89919E1D-0DE7-428E-9406-763B4D5AA85C}" type="pres">
      <dgm:prSet presAssocID="{5F140160-D08A-496C-8306-00F29995B6DE}" presName="compositeShape" presStyleCnt="0">
        <dgm:presLayoutVars>
          <dgm:chMax val="2"/>
          <dgm:dir/>
          <dgm:resizeHandles val="exact"/>
        </dgm:presLayoutVars>
      </dgm:prSet>
      <dgm:spPr/>
      <dgm:t>
        <a:bodyPr/>
        <a:lstStyle/>
        <a:p>
          <a:endParaRPr lang="en-US"/>
        </a:p>
      </dgm:t>
    </dgm:pt>
    <dgm:pt modelId="{C86FBBB2-A6C0-42F1-BB1E-1E1C754E4686}" type="pres">
      <dgm:prSet presAssocID="{5F140160-D08A-496C-8306-00F29995B6DE}" presName="ribbon" presStyleLbl="node1" presStyleIdx="0" presStyleCnt="1"/>
      <dgm:spPr/>
    </dgm:pt>
    <dgm:pt modelId="{68E140A0-AB08-43CA-B6CB-ECBBDDB6D317}" type="pres">
      <dgm:prSet presAssocID="{5F140160-D08A-496C-8306-00F29995B6DE}" presName="leftArrowText" presStyleLbl="node1" presStyleIdx="0" presStyleCnt="1">
        <dgm:presLayoutVars>
          <dgm:chMax val="0"/>
          <dgm:bulletEnabled val="1"/>
        </dgm:presLayoutVars>
      </dgm:prSet>
      <dgm:spPr/>
      <dgm:t>
        <a:bodyPr/>
        <a:lstStyle/>
        <a:p>
          <a:endParaRPr lang="en-US"/>
        </a:p>
      </dgm:t>
    </dgm:pt>
    <dgm:pt modelId="{4827DB6A-DEB6-402A-AD1A-C9D4BD9B7458}" type="pres">
      <dgm:prSet presAssocID="{5F140160-D08A-496C-8306-00F29995B6DE}" presName="rightArrowText" presStyleLbl="node1" presStyleIdx="0" presStyleCnt="1">
        <dgm:presLayoutVars>
          <dgm:chMax val="0"/>
          <dgm:bulletEnabled val="1"/>
        </dgm:presLayoutVars>
      </dgm:prSet>
      <dgm:spPr/>
      <dgm:t>
        <a:bodyPr/>
        <a:lstStyle/>
        <a:p>
          <a:endParaRPr lang="en-US"/>
        </a:p>
      </dgm:t>
    </dgm:pt>
  </dgm:ptLst>
  <dgm:cxnLst>
    <dgm:cxn modelId="{D590EAB4-29CA-489F-8933-06345AFB6DBC}" type="presOf" srcId="{5F140160-D08A-496C-8306-00F29995B6DE}" destId="{89919E1D-0DE7-428E-9406-763B4D5AA85C}" srcOrd="0" destOrd="0" presId="urn:microsoft.com/office/officeart/2005/8/layout/arrow6"/>
    <dgm:cxn modelId="{65E0848F-8504-45ED-9769-62B64555AECE}" srcId="{5F140160-D08A-496C-8306-00F29995B6DE}" destId="{641091A1-17E3-4594-9929-00E6F3432D6C}" srcOrd="0" destOrd="0" parTransId="{DA2A287E-5824-4D33-86AB-9C06EAE92769}" sibTransId="{CA64D2BC-99B6-4361-B1FF-02755999E45F}"/>
    <dgm:cxn modelId="{20FF77E8-176B-48A7-9DCC-596723AF1D0C}" type="presOf" srcId="{8FFFD61B-9D50-4365-BCC4-81F9F7F4D698}" destId="{4827DB6A-DEB6-402A-AD1A-C9D4BD9B7458}" srcOrd="0" destOrd="0" presId="urn:microsoft.com/office/officeart/2005/8/layout/arrow6"/>
    <dgm:cxn modelId="{0CFBAC46-6118-4358-A131-C5126691D165}" srcId="{5F140160-D08A-496C-8306-00F29995B6DE}" destId="{8FFFD61B-9D50-4365-BCC4-81F9F7F4D698}" srcOrd="1" destOrd="0" parTransId="{9D8D028C-A3E5-477C-AFB9-455D7F60906C}" sibTransId="{B4DD818A-1679-452E-8E56-878A8A205DED}"/>
    <dgm:cxn modelId="{6CFA7245-B0B2-4C0F-A7C6-D8069271CF44}" type="presOf" srcId="{641091A1-17E3-4594-9929-00E6F3432D6C}" destId="{68E140A0-AB08-43CA-B6CB-ECBBDDB6D317}" srcOrd="0" destOrd="0" presId="urn:microsoft.com/office/officeart/2005/8/layout/arrow6"/>
    <dgm:cxn modelId="{C13E9181-BB1D-4093-BD19-A19620B009FE}" type="presParOf" srcId="{89919E1D-0DE7-428E-9406-763B4D5AA85C}" destId="{C86FBBB2-A6C0-42F1-BB1E-1E1C754E4686}" srcOrd="0" destOrd="0" presId="urn:microsoft.com/office/officeart/2005/8/layout/arrow6"/>
    <dgm:cxn modelId="{8ACE0937-3118-420B-8824-32D10A0354E1}" type="presParOf" srcId="{89919E1D-0DE7-428E-9406-763B4D5AA85C}" destId="{68E140A0-AB08-43CA-B6CB-ECBBDDB6D317}" srcOrd="1" destOrd="0" presId="urn:microsoft.com/office/officeart/2005/8/layout/arrow6"/>
    <dgm:cxn modelId="{B42A8A92-5DB8-479C-8BA6-588FA0CF55B7}" type="presParOf" srcId="{89919E1D-0DE7-428E-9406-763B4D5AA85C}" destId="{4827DB6A-DEB6-402A-AD1A-C9D4BD9B7458}" srcOrd="2" destOrd="0" presId="urn:microsoft.com/office/officeart/2005/8/layout/arrow6"/>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696629A-C7C4-47AF-BB66-147E70071DD9}"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IN"/>
        </a:p>
      </dgm:t>
    </dgm:pt>
    <dgm:pt modelId="{4FD8A69A-DEC8-4F7E-B759-774ED2FEC125}">
      <dgm:prSet phldrT="[Text]"/>
      <dgm:spPr/>
      <dgm:t>
        <a:bodyPr/>
        <a:lstStyle/>
        <a:p>
          <a:r>
            <a:rPr lang="en-IN" dirty="0">
              <a:solidFill>
                <a:schemeClr val="bg1">
                  <a:lumMod val="10000"/>
                </a:schemeClr>
              </a:solidFill>
            </a:rPr>
            <a:t>Bootstrapping refers to the self-funding option where entrepreneurs start the businesses by self-financing and when companies make a profit, that initial profit is again funded for further business growth. </a:t>
          </a:r>
        </a:p>
      </dgm:t>
    </dgm:pt>
    <dgm:pt modelId="{925BB475-E557-41C5-89FC-B56F808823B4}" type="parTrans" cxnId="{47DE66C4-B6DD-492B-822A-BBCB4FBC5BBA}">
      <dgm:prSet/>
      <dgm:spPr/>
      <dgm:t>
        <a:bodyPr/>
        <a:lstStyle/>
        <a:p>
          <a:endParaRPr lang="en-IN"/>
        </a:p>
      </dgm:t>
    </dgm:pt>
    <dgm:pt modelId="{E7FE8ED5-E3AD-4EFE-BE94-95E5687C1A87}" type="sibTrans" cxnId="{47DE66C4-B6DD-492B-822A-BBCB4FBC5BBA}">
      <dgm:prSet/>
      <dgm:spPr/>
      <dgm:t>
        <a:bodyPr/>
        <a:lstStyle/>
        <a:p>
          <a:endParaRPr lang="en-IN"/>
        </a:p>
      </dgm:t>
    </dgm:pt>
    <dgm:pt modelId="{C1EB5AE4-AC51-43C6-9F70-723A8A4B174F}">
      <dgm:prSet/>
      <dgm:spPr/>
      <dgm:t>
        <a:bodyPr/>
        <a:lstStyle/>
        <a:p>
          <a:pPr>
            <a:buFont typeface="Symbol" panose="05050102010706020507" pitchFamily="18" charset="2"/>
            <a:buChar char=""/>
          </a:pPr>
          <a:r>
            <a:rPr lang="en-IN">
              <a:solidFill>
                <a:schemeClr val="bg1">
                  <a:lumMod val="10000"/>
                </a:schemeClr>
              </a:solidFill>
            </a:rPr>
            <a:t>Venture capitalists are experienced investors who focus on funding emerging and expanding businesses. Venture capitalists make large investments of up to $1 million, thus to strike a deal with a seasoned investor, start-up businesses must provide thorough business plans and a clear vision for their future. </a:t>
          </a:r>
        </a:p>
      </dgm:t>
    </dgm:pt>
    <dgm:pt modelId="{F83F72B7-EA6C-4479-BEA0-AE42C96C47C1}" type="parTrans" cxnId="{4C9E2AB9-F166-4901-837B-59D11B1FFE79}">
      <dgm:prSet/>
      <dgm:spPr/>
      <dgm:t>
        <a:bodyPr/>
        <a:lstStyle/>
        <a:p>
          <a:endParaRPr lang="en-IN"/>
        </a:p>
      </dgm:t>
    </dgm:pt>
    <dgm:pt modelId="{78B7A59D-8E11-45B6-9557-18D9BDAB5170}" type="sibTrans" cxnId="{4C9E2AB9-F166-4901-837B-59D11B1FFE79}">
      <dgm:prSet/>
      <dgm:spPr/>
      <dgm:t>
        <a:bodyPr/>
        <a:lstStyle/>
        <a:p>
          <a:endParaRPr lang="en-IN"/>
        </a:p>
      </dgm:t>
    </dgm:pt>
    <dgm:pt modelId="{6E6D04F6-3803-4B99-9313-C2677C83120E}">
      <dgm:prSet/>
      <dgm:spPr/>
      <dgm:t>
        <a:bodyPr/>
        <a:lstStyle/>
        <a:p>
          <a:pPr>
            <a:buFont typeface="Symbol" panose="05050102010706020507" pitchFamily="18" charset="2"/>
            <a:buChar char=""/>
          </a:pPr>
          <a:r>
            <a:rPr lang="en-IN" dirty="0">
              <a:solidFill>
                <a:schemeClr val="bg1">
                  <a:lumMod val="10000"/>
                </a:schemeClr>
              </a:solidFill>
            </a:rPr>
            <a:t>Since the CoVID-19 outbreak, many nations have been providing grants and support to small enterprises.</a:t>
          </a:r>
        </a:p>
      </dgm:t>
    </dgm:pt>
    <dgm:pt modelId="{D35CDB24-3A29-476B-B859-66E987BA08C7}" type="parTrans" cxnId="{A3285923-9DE8-40B8-A162-2325C7B9232F}">
      <dgm:prSet/>
      <dgm:spPr/>
      <dgm:t>
        <a:bodyPr/>
        <a:lstStyle/>
        <a:p>
          <a:endParaRPr lang="en-IN"/>
        </a:p>
      </dgm:t>
    </dgm:pt>
    <dgm:pt modelId="{BFAF0C8A-0202-4D88-9FF3-47ED6DECB087}" type="sibTrans" cxnId="{A3285923-9DE8-40B8-A162-2325C7B9232F}">
      <dgm:prSet/>
      <dgm:spPr/>
      <dgm:t>
        <a:bodyPr/>
        <a:lstStyle/>
        <a:p>
          <a:endParaRPr lang="en-IN"/>
        </a:p>
      </dgm:t>
    </dgm:pt>
    <dgm:pt modelId="{B2980646-0008-451A-9D2B-793268163CE9}">
      <dgm:prSet/>
      <dgm:spPr/>
      <dgm:t>
        <a:bodyPr/>
        <a:lstStyle/>
        <a:p>
          <a:pPr>
            <a:buFont typeface="Symbol" panose="05050102010706020507" pitchFamily="18" charset="2"/>
            <a:buChar char=""/>
          </a:pPr>
          <a:r>
            <a:rPr lang="en-IN">
              <a:solidFill>
                <a:schemeClr val="bg1">
                  <a:lumMod val="10000"/>
                </a:schemeClr>
              </a:solidFill>
            </a:rPr>
            <a:t>Crowdfunding is the easier way to approach investors. Crowdfunding can be generated through social media, and any crowdfunding platform and potential network will give investors a wider reach. Individual investors can be friends, customers, or anyone else who is interested in investing in the business.</a:t>
          </a:r>
          <a:endParaRPr lang="en-IN" dirty="0">
            <a:solidFill>
              <a:schemeClr val="bg1">
                <a:lumMod val="10000"/>
              </a:schemeClr>
            </a:solidFill>
          </a:endParaRPr>
        </a:p>
      </dgm:t>
    </dgm:pt>
    <dgm:pt modelId="{0BA12284-1EF5-4BFE-BF5E-71B6DAAD4CB5}" type="parTrans" cxnId="{57BDAA39-DEDF-4DB6-8E58-1362CCDD363E}">
      <dgm:prSet/>
      <dgm:spPr/>
      <dgm:t>
        <a:bodyPr/>
        <a:lstStyle/>
        <a:p>
          <a:endParaRPr lang="en-IN"/>
        </a:p>
      </dgm:t>
    </dgm:pt>
    <dgm:pt modelId="{180906B0-98B4-4DF7-867F-F3D09C7F984B}" type="sibTrans" cxnId="{57BDAA39-DEDF-4DB6-8E58-1362CCDD363E}">
      <dgm:prSet/>
      <dgm:spPr/>
      <dgm:t>
        <a:bodyPr/>
        <a:lstStyle/>
        <a:p>
          <a:endParaRPr lang="en-IN"/>
        </a:p>
      </dgm:t>
    </dgm:pt>
    <dgm:pt modelId="{18924AD1-223B-4210-A2D3-55E7E6ED089A}">
      <dgm:prSet/>
      <dgm:spPr/>
      <dgm:t>
        <a:bodyPr/>
        <a:lstStyle/>
        <a:p>
          <a:pPr>
            <a:buFont typeface="Symbol" panose="05050102010706020507" pitchFamily="18" charset="2"/>
            <a:buChar char=""/>
          </a:pPr>
          <a:r>
            <a:rPr lang="en-IN" dirty="0">
              <a:solidFill>
                <a:schemeClr val="bg1">
                  <a:lumMod val="10000"/>
                </a:schemeClr>
              </a:solidFill>
            </a:rPr>
            <a:t>Banks offer small business loans to start-up businesses. Businesses that have a small business loan, which lends credibility to the investment, can easily obtain venture capital.</a:t>
          </a:r>
        </a:p>
      </dgm:t>
    </dgm:pt>
    <dgm:pt modelId="{E545D155-8683-43C0-A97B-3D1E2D9831CB}" type="parTrans" cxnId="{76156E44-D1F8-4167-A475-89C8ECE81535}">
      <dgm:prSet/>
      <dgm:spPr/>
      <dgm:t>
        <a:bodyPr/>
        <a:lstStyle/>
        <a:p>
          <a:endParaRPr lang="en-IN"/>
        </a:p>
      </dgm:t>
    </dgm:pt>
    <dgm:pt modelId="{4BFEBB61-73B4-4512-B1D3-462E3DC13306}" type="sibTrans" cxnId="{76156E44-D1F8-4167-A475-89C8ECE81535}">
      <dgm:prSet/>
      <dgm:spPr/>
      <dgm:t>
        <a:bodyPr/>
        <a:lstStyle/>
        <a:p>
          <a:endParaRPr lang="en-IN"/>
        </a:p>
      </dgm:t>
    </dgm:pt>
    <dgm:pt modelId="{02A8EFC2-4789-4F86-B9A9-4DED553FA17E}" type="pres">
      <dgm:prSet presAssocID="{E696629A-C7C4-47AF-BB66-147E70071DD9}" presName="vert0" presStyleCnt="0">
        <dgm:presLayoutVars>
          <dgm:dir/>
          <dgm:animOne val="branch"/>
          <dgm:animLvl val="lvl"/>
        </dgm:presLayoutVars>
      </dgm:prSet>
      <dgm:spPr/>
      <dgm:t>
        <a:bodyPr/>
        <a:lstStyle/>
        <a:p>
          <a:endParaRPr lang="en-US"/>
        </a:p>
      </dgm:t>
    </dgm:pt>
    <dgm:pt modelId="{ED9A6FD2-9C08-497A-9180-3A81882F4E98}" type="pres">
      <dgm:prSet presAssocID="{4FD8A69A-DEC8-4F7E-B759-774ED2FEC125}" presName="thickLine" presStyleLbl="alignNode1" presStyleIdx="0" presStyleCnt="1"/>
      <dgm:spPr/>
    </dgm:pt>
    <dgm:pt modelId="{B7CF4644-3EFE-41E6-BE7D-D7CC9EDCD9EB}" type="pres">
      <dgm:prSet presAssocID="{4FD8A69A-DEC8-4F7E-B759-774ED2FEC125}" presName="horz1" presStyleCnt="0"/>
      <dgm:spPr/>
    </dgm:pt>
    <dgm:pt modelId="{870DB3D8-5B60-4BDA-994D-0E119333C4CC}" type="pres">
      <dgm:prSet presAssocID="{4FD8A69A-DEC8-4F7E-B759-774ED2FEC125}" presName="tx1" presStyleLbl="revTx" presStyleIdx="0" presStyleCnt="5"/>
      <dgm:spPr/>
      <dgm:t>
        <a:bodyPr/>
        <a:lstStyle/>
        <a:p>
          <a:endParaRPr lang="en-US"/>
        </a:p>
      </dgm:t>
    </dgm:pt>
    <dgm:pt modelId="{E4A3F102-B694-4569-9700-44B875D54532}" type="pres">
      <dgm:prSet presAssocID="{4FD8A69A-DEC8-4F7E-B759-774ED2FEC125}" presName="vert1" presStyleCnt="0"/>
      <dgm:spPr/>
    </dgm:pt>
    <dgm:pt modelId="{90598CC0-63DD-4A3C-95BE-DAD7842F018C}" type="pres">
      <dgm:prSet presAssocID="{C1EB5AE4-AC51-43C6-9F70-723A8A4B174F}" presName="vertSpace2a" presStyleCnt="0"/>
      <dgm:spPr/>
    </dgm:pt>
    <dgm:pt modelId="{B8521680-A569-485C-BC9F-300D6EA592EE}" type="pres">
      <dgm:prSet presAssocID="{C1EB5AE4-AC51-43C6-9F70-723A8A4B174F}" presName="horz2" presStyleCnt="0"/>
      <dgm:spPr/>
    </dgm:pt>
    <dgm:pt modelId="{5A215F52-5619-4654-8F2B-69D89068295C}" type="pres">
      <dgm:prSet presAssocID="{C1EB5AE4-AC51-43C6-9F70-723A8A4B174F}" presName="horzSpace2" presStyleCnt="0"/>
      <dgm:spPr/>
    </dgm:pt>
    <dgm:pt modelId="{04E55587-7309-4A9B-A82B-A12AF8E2DF77}" type="pres">
      <dgm:prSet presAssocID="{C1EB5AE4-AC51-43C6-9F70-723A8A4B174F}" presName="tx2" presStyleLbl="revTx" presStyleIdx="1" presStyleCnt="5"/>
      <dgm:spPr/>
      <dgm:t>
        <a:bodyPr/>
        <a:lstStyle/>
        <a:p>
          <a:endParaRPr lang="en-US"/>
        </a:p>
      </dgm:t>
    </dgm:pt>
    <dgm:pt modelId="{4B519145-23E2-4CC4-A287-4FF064874935}" type="pres">
      <dgm:prSet presAssocID="{C1EB5AE4-AC51-43C6-9F70-723A8A4B174F}" presName="vert2" presStyleCnt="0"/>
      <dgm:spPr/>
    </dgm:pt>
    <dgm:pt modelId="{0A91E63D-E3B3-4851-91AA-74416BD62F09}" type="pres">
      <dgm:prSet presAssocID="{C1EB5AE4-AC51-43C6-9F70-723A8A4B174F}" presName="thinLine2b" presStyleLbl="callout" presStyleIdx="0" presStyleCnt="4"/>
      <dgm:spPr/>
    </dgm:pt>
    <dgm:pt modelId="{6F005C66-D8EF-419F-8C58-93BC57B4F2B8}" type="pres">
      <dgm:prSet presAssocID="{C1EB5AE4-AC51-43C6-9F70-723A8A4B174F}" presName="vertSpace2b" presStyleCnt="0"/>
      <dgm:spPr/>
    </dgm:pt>
    <dgm:pt modelId="{27BCD301-B98C-4E97-ABF5-4BDFE7778E7B}" type="pres">
      <dgm:prSet presAssocID="{6E6D04F6-3803-4B99-9313-C2677C83120E}" presName="horz2" presStyleCnt="0"/>
      <dgm:spPr/>
    </dgm:pt>
    <dgm:pt modelId="{857E996F-AA04-411C-86B4-045626961075}" type="pres">
      <dgm:prSet presAssocID="{6E6D04F6-3803-4B99-9313-C2677C83120E}" presName="horzSpace2" presStyleCnt="0"/>
      <dgm:spPr/>
    </dgm:pt>
    <dgm:pt modelId="{C9A9C9D3-7DB2-4AE8-817C-D5A67006C6EF}" type="pres">
      <dgm:prSet presAssocID="{6E6D04F6-3803-4B99-9313-C2677C83120E}" presName="tx2" presStyleLbl="revTx" presStyleIdx="2" presStyleCnt="5"/>
      <dgm:spPr/>
      <dgm:t>
        <a:bodyPr/>
        <a:lstStyle/>
        <a:p>
          <a:endParaRPr lang="en-US"/>
        </a:p>
      </dgm:t>
    </dgm:pt>
    <dgm:pt modelId="{858BE80B-6CCC-4C5D-8DE6-1A51798D31EA}" type="pres">
      <dgm:prSet presAssocID="{6E6D04F6-3803-4B99-9313-C2677C83120E}" presName="vert2" presStyleCnt="0"/>
      <dgm:spPr/>
    </dgm:pt>
    <dgm:pt modelId="{EC50C4C3-1B79-4D25-A993-EDD2E96E15E4}" type="pres">
      <dgm:prSet presAssocID="{6E6D04F6-3803-4B99-9313-C2677C83120E}" presName="thinLine2b" presStyleLbl="callout" presStyleIdx="1" presStyleCnt="4"/>
      <dgm:spPr/>
    </dgm:pt>
    <dgm:pt modelId="{6144A150-2EA0-441C-8280-2707A2595EB0}" type="pres">
      <dgm:prSet presAssocID="{6E6D04F6-3803-4B99-9313-C2677C83120E}" presName="vertSpace2b" presStyleCnt="0"/>
      <dgm:spPr/>
    </dgm:pt>
    <dgm:pt modelId="{30C9AB0D-3471-40BB-8AA9-2D9AE35633A1}" type="pres">
      <dgm:prSet presAssocID="{B2980646-0008-451A-9D2B-793268163CE9}" presName="horz2" presStyleCnt="0"/>
      <dgm:spPr/>
    </dgm:pt>
    <dgm:pt modelId="{AAE47D15-B087-413B-9627-FC013CE34CD6}" type="pres">
      <dgm:prSet presAssocID="{B2980646-0008-451A-9D2B-793268163CE9}" presName="horzSpace2" presStyleCnt="0"/>
      <dgm:spPr/>
    </dgm:pt>
    <dgm:pt modelId="{C0B8E694-6121-4F6B-835C-ED4C02F77BD3}" type="pres">
      <dgm:prSet presAssocID="{B2980646-0008-451A-9D2B-793268163CE9}" presName="tx2" presStyleLbl="revTx" presStyleIdx="3" presStyleCnt="5"/>
      <dgm:spPr/>
      <dgm:t>
        <a:bodyPr/>
        <a:lstStyle/>
        <a:p>
          <a:endParaRPr lang="en-US"/>
        </a:p>
      </dgm:t>
    </dgm:pt>
    <dgm:pt modelId="{57FDA4CB-1186-4565-902C-D14D03AD4E8D}" type="pres">
      <dgm:prSet presAssocID="{B2980646-0008-451A-9D2B-793268163CE9}" presName="vert2" presStyleCnt="0"/>
      <dgm:spPr/>
    </dgm:pt>
    <dgm:pt modelId="{520AB8BF-A9E4-4CDB-AB38-534C2D5BD6C3}" type="pres">
      <dgm:prSet presAssocID="{B2980646-0008-451A-9D2B-793268163CE9}" presName="thinLine2b" presStyleLbl="callout" presStyleIdx="2" presStyleCnt="4"/>
      <dgm:spPr/>
    </dgm:pt>
    <dgm:pt modelId="{599EC8DA-CBE4-4556-B69B-188C370A265E}" type="pres">
      <dgm:prSet presAssocID="{B2980646-0008-451A-9D2B-793268163CE9}" presName="vertSpace2b" presStyleCnt="0"/>
      <dgm:spPr/>
    </dgm:pt>
    <dgm:pt modelId="{4A9147E6-A97A-4895-BEEB-2EE9EBD34353}" type="pres">
      <dgm:prSet presAssocID="{18924AD1-223B-4210-A2D3-55E7E6ED089A}" presName="horz2" presStyleCnt="0"/>
      <dgm:spPr/>
    </dgm:pt>
    <dgm:pt modelId="{3E6F1352-19A5-4053-9BC1-45C5E31FEDF4}" type="pres">
      <dgm:prSet presAssocID="{18924AD1-223B-4210-A2D3-55E7E6ED089A}" presName="horzSpace2" presStyleCnt="0"/>
      <dgm:spPr/>
    </dgm:pt>
    <dgm:pt modelId="{0AA17DF8-641B-4DBF-B64B-78E163F4B4EE}" type="pres">
      <dgm:prSet presAssocID="{18924AD1-223B-4210-A2D3-55E7E6ED089A}" presName="tx2" presStyleLbl="revTx" presStyleIdx="4" presStyleCnt="5"/>
      <dgm:spPr/>
      <dgm:t>
        <a:bodyPr/>
        <a:lstStyle/>
        <a:p>
          <a:endParaRPr lang="en-US"/>
        </a:p>
      </dgm:t>
    </dgm:pt>
    <dgm:pt modelId="{29E0F41A-46CE-44D5-8354-F6E67F02A4ED}" type="pres">
      <dgm:prSet presAssocID="{18924AD1-223B-4210-A2D3-55E7E6ED089A}" presName="vert2" presStyleCnt="0"/>
      <dgm:spPr/>
    </dgm:pt>
    <dgm:pt modelId="{8BB2E9B1-F15F-4A14-AB43-F9B0F86D7B85}" type="pres">
      <dgm:prSet presAssocID="{18924AD1-223B-4210-A2D3-55E7E6ED089A}" presName="thinLine2b" presStyleLbl="callout" presStyleIdx="3" presStyleCnt="4"/>
      <dgm:spPr/>
    </dgm:pt>
    <dgm:pt modelId="{A3754062-50D4-4C8C-BCD5-BFA5CA4AC795}" type="pres">
      <dgm:prSet presAssocID="{18924AD1-223B-4210-A2D3-55E7E6ED089A}" presName="vertSpace2b" presStyleCnt="0"/>
      <dgm:spPr/>
    </dgm:pt>
  </dgm:ptLst>
  <dgm:cxnLst>
    <dgm:cxn modelId="{A3285923-9DE8-40B8-A162-2325C7B9232F}" srcId="{4FD8A69A-DEC8-4F7E-B759-774ED2FEC125}" destId="{6E6D04F6-3803-4B99-9313-C2677C83120E}" srcOrd="1" destOrd="0" parTransId="{D35CDB24-3A29-476B-B859-66E987BA08C7}" sibTransId="{BFAF0C8A-0202-4D88-9FF3-47ED6DECB087}"/>
    <dgm:cxn modelId="{47DE66C4-B6DD-492B-822A-BBCB4FBC5BBA}" srcId="{E696629A-C7C4-47AF-BB66-147E70071DD9}" destId="{4FD8A69A-DEC8-4F7E-B759-774ED2FEC125}" srcOrd="0" destOrd="0" parTransId="{925BB475-E557-41C5-89FC-B56F808823B4}" sibTransId="{E7FE8ED5-E3AD-4EFE-BE94-95E5687C1A87}"/>
    <dgm:cxn modelId="{E46B9DB0-33C7-46DD-9C64-0046C486AD59}" type="presOf" srcId="{6E6D04F6-3803-4B99-9313-C2677C83120E}" destId="{C9A9C9D3-7DB2-4AE8-817C-D5A67006C6EF}" srcOrd="0" destOrd="0" presId="urn:microsoft.com/office/officeart/2008/layout/LinedList"/>
    <dgm:cxn modelId="{41B70EAF-86C4-4914-8B50-D91F535E5D5B}" type="presOf" srcId="{18924AD1-223B-4210-A2D3-55E7E6ED089A}" destId="{0AA17DF8-641B-4DBF-B64B-78E163F4B4EE}" srcOrd="0" destOrd="0" presId="urn:microsoft.com/office/officeart/2008/layout/LinedList"/>
    <dgm:cxn modelId="{76156E44-D1F8-4167-A475-89C8ECE81535}" srcId="{4FD8A69A-DEC8-4F7E-B759-774ED2FEC125}" destId="{18924AD1-223B-4210-A2D3-55E7E6ED089A}" srcOrd="3" destOrd="0" parTransId="{E545D155-8683-43C0-A97B-3D1E2D9831CB}" sibTransId="{4BFEBB61-73B4-4512-B1D3-462E3DC13306}"/>
    <dgm:cxn modelId="{398E48BD-65E7-4649-BD25-4D5D7370A8DE}" type="presOf" srcId="{C1EB5AE4-AC51-43C6-9F70-723A8A4B174F}" destId="{04E55587-7309-4A9B-A82B-A12AF8E2DF77}" srcOrd="0" destOrd="0" presId="urn:microsoft.com/office/officeart/2008/layout/LinedList"/>
    <dgm:cxn modelId="{57BDAA39-DEDF-4DB6-8E58-1362CCDD363E}" srcId="{4FD8A69A-DEC8-4F7E-B759-774ED2FEC125}" destId="{B2980646-0008-451A-9D2B-793268163CE9}" srcOrd="2" destOrd="0" parTransId="{0BA12284-1EF5-4BFE-BF5E-71B6DAAD4CB5}" sibTransId="{180906B0-98B4-4DF7-867F-F3D09C7F984B}"/>
    <dgm:cxn modelId="{4E4D72C4-C8E8-456B-9B74-864CA7430B76}" type="presOf" srcId="{E696629A-C7C4-47AF-BB66-147E70071DD9}" destId="{02A8EFC2-4789-4F86-B9A9-4DED553FA17E}" srcOrd="0" destOrd="0" presId="urn:microsoft.com/office/officeart/2008/layout/LinedList"/>
    <dgm:cxn modelId="{B9769B99-4A6C-4B5C-A0C9-A2516DA7DCC4}" type="presOf" srcId="{4FD8A69A-DEC8-4F7E-B759-774ED2FEC125}" destId="{870DB3D8-5B60-4BDA-994D-0E119333C4CC}" srcOrd="0" destOrd="0" presId="urn:microsoft.com/office/officeart/2008/layout/LinedList"/>
    <dgm:cxn modelId="{4C9E2AB9-F166-4901-837B-59D11B1FFE79}" srcId="{4FD8A69A-DEC8-4F7E-B759-774ED2FEC125}" destId="{C1EB5AE4-AC51-43C6-9F70-723A8A4B174F}" srcOrd="0" destOrd="0" parTransId="{F83F72B7-EA6C-4479-BEA0-AE42C96C47C1}" sibTransId="{78B7A59D-8E11-45B6-9557-18D9BDAB5170}"/>
    <dgm:cxn modelId="{723213BD-7324-437E-BD47-AD8FE111E421}" type="presOf" srcId="{B2980646-0008-451A-9D2B-793268163CE9}" destId="{C0B8E694-6121-4F6B-835C-ED4C02F77BD3}" srcOrd="0" destOrd="0" presId="urn:microsoft.com/office/officeart/2008/layout/LinedList"/>
    <dgm:cxn modelId="{0C1C77FF-AF08-45C2-AD5F-4EDEEC88B148}" type="presParOf" srcId="{02A8EFC2-4789-4F86-B9A9-4DED553FA17E}" destId="{ED9A6FD2-9C08-497A-9180-3A81882F4E98}" srcOrd="0" destOrd="0" presId="urn:microsoft.com/office/officeart/2008/layout/LinedList"/>
    <dgm:cxn modelId="{EA7A7756-3F53-4D4A-9C00-C013B62337B9}" type="presParOf" srcId="{02A8EFC2-4789-4F86-B9A9-4DED553FA17E}" destId="{B7CF4644-3EFE-41E6-BE7D-D7CC9EDCD9EB}" srcOrd="1" destOrd="0" presId="urn:microsoft.com/office/officeart/2008/layout/LinedList"/>
    <dgm:cxn modelId="{8C518CEC-4852-4F13-87D9-F2D336944A9A}" type="presParOf" srcId="{B7CF4644-3EFE-41E6-BE7D-D7CC9EDCD9EB}" destId="{870DB3D8-5B60-4BDA-994D-0E119333C4CC}" srcOrd="0" destOrd="0" presId="urn:microsoft.com/office/officeart/2008/layout/LinedList"/>
    <dgm:cxn modelId="{DA3E71D1-98BE-469A-868D-2362B8B4A5A7}" type="presParOf" srcId="{B7CF4644-3EFE-41E6-BE7D-D7CC9EDCD9EB}" destId="{E4A3F102-B694-4569-9700-44B875D54532}" srcOrd="1" destOrd="0" presId="urn:microsoft.com/office/officeart/2008/layout/LinedList"/>
    <dgm:cxn modelId="{4A73A77C-B00E-4DBD-929D-736031B77A5D}" type="presParOf" srcId="{E4A3F102-B694-4569-9700-44B875D54532}" destId="{90598CC0-63DD-4A3C-95BE-DAD7842F018C}" srcOrd="0" destOrd="0" presId="urn:microsoft.com/office/officeart/2008/layout/LinedList"/>
    <dgm:cxn modelId="{91AD58A4-8A9C-4616-8808-D7911DC0D0C8}" type="presParOf" srcId="{E4A3F102-B694-4569-9700-44B875D54532}" destId="{B8521680-A569-485C-BC9F-300D6EA592EE}" srcOrd="1" destOrd="0" presId="urn:microsoft.com/office/officeart/2008/layout/LinedList"/>
    <dgm:cxn modelId="{369B242C-A031-4CFD-9EB4-2C95F81535A9}" type="presParOf" srcId="{B8521680-A569-485C-BC9F-300D6EA592EE}" destId="{5A215F52-5619-4654-8F2B-69D89068295C}" srcOrd="0" destOrd="0" presId="urn:microsoft.com/office/officeart/2008/layout/LinedList"/>
    <dgm:cxn modelId="{48C5ADE0-F933-461D-AB70-4906D9BBFEA3}" type="presParOf" srcId="{B8521680-A569-485C-BC9F-300D6EA592EE}" destId="{04E55587-7309-4A9B-A82B-A12AF8E2DF77}" srcOrd="1" destOrd="0" presId="urn:microsoft.com/office/officeart/2008/layout/LinedList"/>
    <dgm:cxn modelId="{A4D80AA4-0110-44D2-847D-E6F385DC5E94}" type="presParOf" srcId="{B8521680-A569-485C-BC9F-300D6EA592EE}" destId="{4B519145-23E2-4CC4-A287-4FF064874935}" srcOrd="2" destOrd="0" presId="urn:microsoft.com/office/officeart/2008/layout/LinedList"/>
    <dgm:cxn modelId="{B615C602-C809-447F-9E24-A5DC347416F3}" type="presParOf" srcId="{E4A3F102-B694-4569-9700-44B875D54532}" destId="{0A91E63D-E3B3-4851-91AA-74416BD62F09}" srcOrd="2" destOrd="0" presId="urn:microsoft.com/office/officeart/2008/layout/LinedList"/>
    <dgm:cxn modelId="{A4CA487B-A34F-49D3-AD6C-62F44096F897}" type="presParOf" srcId="{E4A3F102-B694-4569-9700-44B875D54532}" destId="{6F005C66-D8EF-419F-8C58-93BC57B4F2B8}" srcOrd="3" destOrd="0" presId="urn:microsoft.com/office/officeart/2008/layout/LinedList"/>
    <dgm:cxn modelId="{18B21661-77D4-4396-938B-02A71CD5935F}" type="presParOf" srcId="{E4A3F102-B694-4569-9700-44B875D54532}" destId="{27BCD301-B98C-4E97-ABF5-4BDFE7778E7B}" srcOrd="4" destOrd="0" presId="urn:microsoft.com/office/officeart/2008/layout/LinedList"/>
    <dgm:cxn modelId="{F6225D52-E5AF-4F36-8C37-4296CB93B598}" type="presParOf" srcId="{27BCD301-B98C-4E97-ABF5-4BDFE7778E7B}" destId="{857E996F-AA04-411C-86B4-045626961075}" srcOrd="0" destOrd="0" presId="urn:microsoft.com/office/officeart/2008/layout/LinedList"/>
    <dgm:cxn modelId="{964C3F2F-2073-4147-8D0E-8B7F4356305C}" type="presParOf" srcId="{27BCD301-B98C-4E97-ABF5-4BDFE7778E7B}" destId="{C9A9C9D3-7DB2-4AE8-817C-D5A67006C6EF}" srcOrd="1" destOrd="0" presId="urn:microsoft.com/office/officeart/2008/layout/LinedList"/>
    <dgm:cxn modelId="{9391ED92-C9A0-4571-B8E8-FCCA76B445A5}" type="presParOf" srcId="{27BCD301-B98C-4E97-ABF5-4BDFE7778E7B}" destId="{858BE80B-6CCC-4C5D-8DE6-1A51798D31EA}" srcOrd="2" destOrd="0" presId="urn:microsoft.com/office/officeart/2008/layout/LinedList"/>
    <dgm:cxn modelId="{ED3D1316-C153-47E0-A19C-04C913D7040C}" type="presParOf" srcId="{E4A3F102-B694-4569-9700-44B875D54532}" destId="{EC50C4C3-1B79-4D25-A993-EDD2E96E15E4}" srcOrd="5" destOrd="0" presId="urn:microsoft.com/office/officeart/2008/layout/LinedList"/>
    <dgm:cxn modelId="{F7E62675-34E5-4806-874C-4B7B623FBC79}" type="presParOf" srcId="{E4A3F102-B694-4569-9700-44B875D54532}" destId="{6144A150-2EA0-441C-8280-2707A2595EB0}" srcOrd="6" destOrd="0" presId="urn:microsoft.com/office/officeart/2008/layout/LinedList"/>
    <dgm:cxn modelId="{4969D62D-ED6D-4AB2-B5F9-A7978DCC15EB}" type="presParOf" srcId="{E4A3F102-B694-4569-9700-44B875D54532}" destId="{30C9AB0D-3471-40BB-8AA9-2D9AE35633A1}" srcOrd="7" destOrd="0" presId="urn:microsoft.com/office/officeart/2008/layout/LinedList"/>
    <dgm:cxn modelId="{EF046336-640A-4628-9F6C-35CD4F998F2B}" type="presParOf" srcId="{30C9AB0D-3471-40BB-8AA9-2D9AE35633A1}" destId="{AAE47D15-B087-413B-9627-FC013CE34CD6}" srcOrd="0" destOrd="0" presId="urn:microsoft.com/office/officeart/2008/layout/LinedList"/>
    <dgm:cxn modelId="{1C60DF03-D0D5-48AC-87BD-DB245E185C21}" type="presParOf" srcId="{30C9AB0D-3471-40BB-8AA9-2D9AE35633A1}" destId="{C0B8E694-6121-4F6B-835C-ED4C02F77BD3}" srcOrd="1" destOrd="0" presId="urn:microsoft.com/office/officeart/2008/layout/LinedList"/>
    <dgm:cxn modelId="{9D6F5BCF-53A8-4376-B19B-4CA34D90084D}" type="presParOf" srcId="{30C9AB0D-3471-40BB-8AA9-2D9AE35633A1}" destId="{57FDA4CB-1186-4565-902C-D14D03AD4E8D}" srcOrd="2" destOrd="0" presId="urn:microsoft.com/office/officeart/2008/layout/LinedList"/>
    <dgm:cxn modelId="{1619D0C2-CB96-407A-90D6-1DC401F87AEC}" type="presParOf" srcId="{E4A3F102-B694-4569-9700-44B875D54532}" destId="{520AB8BF-A9E4-4CDB-AB38-534C2D5BD6C3}" srcOrd="8" destOrd="0" presId="urn:microsoft.com/office/officeart/2008/layout/LinedList"/>
    <dgm:cxn modelId="{0F0CE37A-A7F0-463A-ACB5-23B203A57DAE}" type="presParOf" srcId="{E4A3F102-B694-4569-9700-44B875D54532}" destId="{599EC8DA-CBE4-4556-B69B-188C370A265E}" srcOrd="9" destOrd="0" presId="urn:microsoft.com/office/officeart/2008/layout/LinedList"/>
    <dgm:cxn modelId="{E4116722-3858-4D05-9ED0-3693E2D364CA}" type="presParOf" srcId="{E4A3F102-B694-4569-9700-44B875D54532}" destId="{4A9147E6-A97A-4895-BEEB-2EE9EBD34353}" srcOrd="10" destOrd="0" presId="urn:microsoft.com/office/officeart/2008/layout/LinedList"/>
    <dgm:cxn modelId="{7F8C7CA0-1E76-4803-913C-C9D65EA20E46}" type="presParOf" srcId="{4A9147E6-A97A-4895-BEEB-2EE9EBD34353}" destId="{3E6F1352-19A5-4053-9BC1-45C5E31FEDF4}" srcOrd="0" destOrd="0" presId="urn:microsoft.com/office/officeart/2008/layout/LinedList"/>
    <dgm:cxn modelId="{F60B0E10-CE49-4880-A822-3FF195475179}" type="presParOf" srcId="{4A9147E6-A97A-4895-BEEB-2EE9EBD34353}" destId="{0AA17DF8-641B-4DBF-B64B-78E163F4B4EE}" srcOrd="1" destOrd="0" presId="urn:microsoft.com/office/officeart/2008/layout/LinedList"/>
    <dgm:cxn modelId="{D8D966C4-DA13-4A84-BBEE-34E27EBC01F5}" type="presParOf" srcId="{4A9147E6-A97A-4895-BEEB-2EE9EBD34353}" destId="{29E0F41A-46CE-44D5-8354-F6E67F02A4ED}" srcOrd="2" destOrd="0" presId="urn:microsoft.com/office/officeart/2008/layout/LinedList"/>
    <dgm:cxn modelId="{50295778-CF8B-402D-8760-47431DB15D34}" type="presParOf" srcId="{E4A3F102-B694-4569-9700-44B875D54532}" destId="{8BB2E9B1-F15F-4A14-AB43-F9B0F86D7B85}" srcOrd="11" destOrd="0" presId="urn:microsoft.com/office/officeart/2008/layout/LinedList"/>
    <dgm:cxn modelId="{5E2E5DEB-9F3B-482B-ABDE-193F4DA18837}" type="presParOf" srcId="{E4A3F102-B694-4569-9700-44B875D54532}" destId="{A3754062-50D4-4C8C-BCD5-BFA5CA4AC795}"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56198A-4C21-43FE-93EC-F6DE752D74F8}" type="doc">
      <dgm:prSet loTypeId="urn:microsoft.com/office/officeart/2005/8/layout/list1" loCatId="list" qsTypeId="urn:microsoft.com/office/officeart/2005/8/quickstyle/simple4" qsCatId="simple" csTypeId="urn:microsoft.com/office/officeart/2005/8/colors/accent2_4" csCatId="accent2" phldr="1"/>
      <dgm:spPr/>
      <dgm:t>
        <a:bodyPr/>
        <a:lstStyle/>
        <a:p>
          <a:endParaRPr lang="en-IN"/>
        </a:p>
      </dgm:t>
    </dgm:pt>
    <dgm:pt modelId="{6160853D-4848-4F01-B692-D44CB23BDEF7}">
      <dgm:prSet phldrT="[Text]" custT="1"/>
      <dgm:spPr/>
      <dgm:t>
        <a:bodyPr/>
        <a:lstStyle/>
        <a:p>
          <a:pPr>
            <a:buFont typeface="Symbol" panose="05050102010706020507" pitchFamily="18" charset="2"/>
            <a:buChar char=""/>
          </a:pPr>
          <a:r>
            <a:rPr lang="en-IN" sz="1000" dirty="0">
              <a:solidFill>
                <a:schemeClr val="bg1">
                  <a:lumMod val="10000"/>
                </a:schemeClr>
              </a:solidFill>
            </a:rPr>
            <a:t>Governments of different countries are providing an ecosystem for </a:t>
          </a:r>
          <a:r>
            <a:rPr lang="en-IN" sz="1000" dirty="0" err="1">
              <a:solidFill>
                <a:schemeClr val="bg1">
                  <a:lumMod val="10000"/>
                </a:schemeClr>
              </a:solidFill>
            </a:rPr>
            <a:t>startup</a:t>
          </a:r>
          <a:r>
            <a:rPr lang="en-IN" sz="1000" dirty="0">
              <a:solidFill>
                <a:schemeClr val="bg1">
                  <a:lumMod val="10000"/>
                </a:schemeClr>
              </a:solidFill>
            </a:rPr>
            <a:t> companies and support to grow and contribute to the GDP of the country.</a:t>
          </a:r>
        </a:p>
      </dgm:t>
    </dgm:pt>
    <dgm:pt modelId="{B269CBDE-BA60-4E74-8811-75101D48E0AA}" type="parTrans" cxnId="{80D1DAC2-D903-4981-8902-9670E9A572A4}">
      <dgm:prSet/>
      <dgm:spPr/>
      <dgm:t>
        <a:bodyPr/>
        <a:lstStyle/>
        <a:p>
          <a:endParaRPr lang="en-IN"/>
        </a:p>
      </dgm:t>
    </dgm:pt>
    <dgm:pt modelId="{FD38F0AF-4FFC-4D0D-9CE2-DEE546418430}" type="sibTrans" cxnId="{80D1DAC2-D903-4981-8902-9670E9A572A4}">
      <dgm:prSet/>
      <dgm:spPr/>
      <dgm:t>
        <a:bodyPr/>
        <a:lstStyle/>
        <a:p>
          <a:endParaRPr lang="en-IN"/>
        </a:p>
      </dgm:t>
    </dgm:pt>
    <dgm:pt modelId="{6248B5D5-B724-4C19-8F6A-096ADC1B6F01}">
      <dgm:prSet custT="1"/>
      <dgm:spPr/>
      <dgm:t>
        <a:bodyPr/>
        <a:lstStyle/>
        <a:p>
          <a:pPr>
            <a:buFont typeface="Symbol" panose="05050102010706020507" pitchFamily="18" charset="2"/>
            <a:buChar char=""/>
          </a:pPr>
          <a:r>
            <a:rPr lang="en-IN" sz="1000" dirty="0">
              <a:solidFill>
                <a:schemeClr val="bg1">
                  <a:lumMod val="10000"/>
                </a:schemeClr>
              </a:solidFill>
            </a:rPr>
            <a:t>Globalization has provided a platform for many </a:t>
          </a:r>
          <a:r>
            <a:rPr lang="en-IN" sz="1000" dirty="0" err="1">
              <a:solidFill>
                <a:schemeClr val="bg1">
                  <a:lumMod val="10000"/>
                </a:schemeClr>
              </a:solidFill>
            </a:rPr>
            <a:t>startup</a:t>
          </a:r>
          <a:r>
            <a:rPr lang="en-IN" sz="1000" dirty="0">
              <a:solidFill>
                <a:schemeClr val="bg1">
                  <a:lumMod val="10000"/>
                </a:schemeClr>
              </a:solidFill>
            </a:rPr>
            <a:t> companies to grow globally multiples small businesses are reaching foreign countries and has customer from multiple countries which provide opportunities to cover a wide spectrum of customers.</a:t>
          </a:r>
        </a:p>
      </dgm:t>
    </dgm:pt>
    <dgm:pt modelId="{DE30F733-5009-4ED5-9E86-165DCD36F2C7}" type="parTrans" cxnId="{A2507DD3-17B3-4871-ACAE-8413786FB623}">
      <dgm:prSet/>
      <dgm:spPr/>
      <dgm:t>
        <a:bodyPr/>
        <a:lstStyle/>
        <a:p>
          <a:endParaRPr lang="en-IN"/>
        </a:p>
      </dgm:t>
    </dgm:pt>
    <dgm:pt modelId="{5B3302FA-AB94-40B7-BE2C-8B83E844A065}" type="sibTrans" cxnId="{A2507DD3-17B3-4871-ACAE-8413786FB623}">
      <dgm:prSet/>
      <dgm:spPr/>
      <dgm:t>
        <a:bodyPr/>
        <a:lstStyle/>
        <a:p>
          <a:endParaRPr lang="en-IN"/>
        </a:p>
      </dgm:t>
    </dgm:pt>
    <dgm:pt modelId="{6D89F6ED-DA11-4494-8BBA-EB871D503E9F}">
      <dgm:prSet custT="1"/>
      <dgm:spPr/>
      <dgm:t>
        <a:bodyPr/>
        <a:lstStyle/>
        <a:p>
          <a:pPr>
            <a:buFont typeface="Symbol" panose="05050102010706020507" pitchFamily="18" charset="2"/>
            <a:buChar char=""/>
          </a:pPr>
          <a:r>
            <a:rPr lang="en-IN" sz="1000">
              <a:solidFill>
                <a:schemeClr val="bg1">
                  <a:lumMod val="10000"/>
                </a:schemeClr>
              </a:solidFill>
            </a:rPr>
            <a:t>Population growing population contributes to the growth of startup companies as more population means more opportunities for the company. Population factor is taken in a positive way for a startup company.</a:t>
          </a:r>
          <a:endParaRPr lang="en-IN" sz="1000" dirty="0">
            <a:solidFill>
              <a:schemeClr val="bg1">
                <a:lumMod val="10000"/>
              </a:schemeClr>
            </a:solidFill>
          </a:endParaRPr>
        </a:p>
      </dgm:t>
    </dgm:pt>
    <dgm:pt modelId="{6C701F77-84B5-4694-828D-98DF3D95FADC}" type="parTrans" cxnId="{9B788C7B-2374-4FFD-9012-29B4C5DC4F20}">
      <dgm:prSet/>
      <dgm:spPr/>
      <dgm:t>
        <a:bodyPr/>
        <a:lstStyle/>
        <a:p>
          <a:endParaRPr lang="en-IN"/>
        </a:p>
      </dgm:t>
    </dgm:pt>
    <dgm:pt modelId="{509CEAE6-1488-4442-B94A-A06A02C6C182}" type="sibTrans" cxnId="{9B788C7B-2374-4FFD-9012-29B4C5DC4F20}">
      <dgm:prSet/>
      <dgm:spPr/>
      <dgm:t>
        <a:bodyPr/>
        <a:lstStyle/>
        <a:p>
          <a:endParaRPr lang="en-IN"/>
        </a:p>
      </dgm:t>
    </dgm:pt>
    <dgm:pt modelId="{A8A49019-8ADD-435E-BF42-B77312436FE3}">
      <dgm:prSet custT="1"/>
      <dgm:spPr/>
      <dgm:t>
        <a:bodyPr/>
        <a:lstStyle/>
        <a:p>
          <a:pPr>
            <a:buFont typeface="Symbol" panose="05050102010706020507" pitchFamily="18" charset="2"/>
            <a:buChar char=""/>
          </a:pPr>
          <a:r>
            <a:rPr lang="en-IN" sz="1000" dirty="0">
              <a:solidFill>
                <a:schemeClr val="bg1">
                  <a:lumMod val="10000"/>
                </a:schemeClr>
              </a:solidFill>
            </a:rPr>
            <a:t>Innovation and technology is a future </a:t>
          </a:r>
          <a:r>
            <a:rPr lang="en-IN" sz="1000" dirty="0" err="1">
              <a:solidFill>
                <a:schemeClr val="bg1">
                  <a:lumMod val="10000"/>
                </a:schemeClr>
              </a:solidFill>
            </a:rPr>
            <a:t>startup</a:t>
          </a:r>
          <a:r>
            <a:rPr lang="en-IN" sz="1000" dirty="0">
              <a:solidFill>
                <a:schemeClr val="bg1">
                  <a:lumMod val="10000"/>
                </a:schemeClr>
              </a:solidFill>
            </a:rPr>
            <a:t> business that leverages innovation and technology to meet the demand of the market and has high growth opportunities.</a:t>
          </a:r>
        </a:p>
      </dgm:t>
    </dgm:pt>
    <dgm:pt modelId="{28BB6662-D245-43E0-B493-8FAC139A9B9B}" type="parTrans" cxnId="{4002BF7D-5DA4-4AEC-8DFC-DBE60CCC9348}">
      <dgm:prSet/>
      <dgm:spPr/>
      <dgm:t>
        <a:bodyPr/>
        <a:lstStyle/>
        <a:p>
          <a:endParaRPr lang="en-IN"/>
        </a:p>
      </dgm:t>
    </dgm:pt>
    <dgm:pt modelId="{DF8DCB9F-42B8-4DA6-9023-4238C3E221D5}" type="sibTrans" cxnId="{4002BF7D-5DA4-4AEC-8DFC-DBE60CCC9348}">
      <dgm:prSet/>
      <dgm:spPr/>
      <dgm:t>
        <a:bodyPr/>
        <a:lstStyle/>
        <a:p>
          <a:endParaRPr lang="en-IN"/>
        </a:p>
      </dgm:t>
    </dgm:pt>
    <dgm:pt modelId="{67207A09-9F4B-419A-B571-4629E889EBF3}" type="pres">
      <dgm:prSet presAssocID="{CD56198A-4C21-43FE-93EC-F6DE752D74F8}" presName="linear" presStyleCnt="0">
        <dgm:presLayoutVars>
          <dgm:dir/>
          <dgm:animLvl val="lvl"/>
          <dgm:resizeHandles val="exact"/>
        </dgm:presLayoutVars>
      </dgm:prSet>
      <dgm:spPr/>
      <dgm:t>
        <a:bodyPr/>
        <a:lstStyle/>
        <a:p>
          <a:endParaRPr lang="en-US"/>
        </a:p>
      </dgm:t>
    </dgm:pt>
    <dgm:pt modelId="{0B1A8473-0418-422D-862B-D62A7FE82AA6}" type="pres">
      <dgm:prSet presAssocID="{6160853D-4848-4F01-B692-D44CB23BDEF7}" presName="parentLin" presStyleCnt="0"/>
      <dgm:spPr/>
    </dgm:pt>
    <dgm:pt modelId="{D9162F21-AF41-4E5E-871A-646359673970}" type="pres">
      <dgm:prSet presAssocID="{6160853D-4848-4F01-B692-D44CB23BDEF7}" presName="parentLeftMargin" presStyleLbl="node1" presStyleIdx="0" presStyleCnt="4"/>
      <dgm:spPr/>
      <dgm:t>
        <a:bodyPr/>
        <a:lstStyle/>
        <a:p>
          <a:endParaRPr lang="en-US"/>
        </a:p>
      </dgm:t>
    </dgm:pt>
    <dgm:pt modelId="{6BA18538-E2E9-4BF3-B0EF-CCF91D3ED29A}" type="pres">
      <dgm:prSet presAssocID="{6160853D-4848-4F01-B692-D44CB23BDEF7}" presName="parentText" presStyleLbl="node1" presStyleIdx="0" presStyleCnt="4">
        <dgm:presLayoutVars>
          <dgm:chMax val="0"/>
          <dgm:bulletEnabled val="1"/>
        </dgm:presLayoutVars>
      </dgm:prSet>
      <dgm:spPr/>
      <dgm:t>
        <a:bodyPr/>
        <a:lstStyle/>
        <a:p>
          <a:endParaRPr lang="en-US"/>
        </a:p>
      </dgm:t>
    </dgm:pt>
    <dgm:pt modelId="{A8EBA6E9-6665-4EB3-A25F-7E77905461CE}" type="pres">
      <dgm:prSet presAssocID="{6160853D-4848-4F01-B692-D44CB23BDEF7}" presName="negativeSpace" presStyleCnt="0"/>
      <dgm:spPr/>
    </dgm:pt>
    <dgm:pt modelId="{1A22386C-E676-4AB0-BBDD-F1235CB630A0}" type="pres">
      <dgm:prSet presAssocID="{6160853D-4848-4F01-B692-D44CB23BDEF7}" presName="childText" presStyleLbl="conFgAcc1" presStyleIdx="0" presStyleCnt="4">
        <dgm:presLayoutVars>
          <dgm:bulletEnabled val="1"/>
        </dgm:presLayoutVars>
      </dgm:prSet>
      <dgm:spPr/>
    </dgm:pt>
    <dgm:pt modelId="{38F29FEC-B2BA-4B54-AABE-0CBE8494458A}" type="pres">
      <dgm:prSet presAssocID="{FD38F0AF-4FFC-4D0D-9CE2-DEE546418430}" presName="spaceBetweenRectangles" presStyleCnt="0"/>
      <dgm:spPr/>
    </dgm:pt>
    <dgm:pt modelId="{7C774317-B9A2-4E4A-BA7F-560A38C747EB}" type="pres">
      <dgm:prSet presAssocID="{6248B5D5-B724-4C19-8F6A-096ADC1B6F01}" presName="parentLin" presStyleCnt="0"/>
      <dgm:spPr/>
    </dgm:pt>
    <dgm:pt modelId="{F4849427-7D0C-4539-A4FE-4614ED07243A}" type="pres">
      <dgm:prSet presAssocID="{6248B5D5-B724-4C19-8F6A-096ADC1B6F01}" presName="parentLeftMargin" presStyleLbl="node1" presStyleIdx="0" presStyleCnt="4"/>
      <dgm:spPr/>
      <dgm:t>
        <a:bodyPr/>
        <a:lstStyle/>
        <a:p>
          <a:endParaRPr lang="en-US"/>
        </a:p>
      </dgm:t>
    </dgm:pt>
    <dgm:pt modelId="{C405B61A-A451-488D-A647-C6DDD6EA2AEC}" type="pres">
      <dgm:prSet presAssocID="{6248B5D5-B724-4C19-8F6A-096ADC1B6F01}" presName="parentText" presStyleLbl="node1" presStyleIdx="1" presStyleCnt="4">
        <dgm:presLayoutVars>
          <dgm:chMax val="0"/>
          <dgm:bulletEnabled val="1"/>
        </dgm:presLayoutVars>
      </dgm:prSet>
      <dgm:spPr/>
      <dgm:t>
        <a:bodyPr/>
        <a:lstStyle/>
        <a:p>
          <a:endParaRPr lang="en-US"/>
        </a:p>
      </dgm:t>
    </dgm:pt>
    <dgm:pt modelId="{60EA40A8-B1C3-45CC-A8AB-521463575B80}" type="pres">
      <dgm:prSet presAssocID="{6248B5D5-B724-4C19-8F6A-096ADC1B6F01}" presName="negativeSpace" presStyleCnt="0"/>
      <dgm:spPr/>
    </dgm:pt>
    <dgm:pt modelId="{F9F9C29E-9FEB-41B5-A8A1-56E21A90FFCE}" type="pres">
      <dgm:prSet presAssocID="{6248B5D5-B724-4C19-8F6A-096ADC1B6F01}" presName="childText" presStyleLbl="conFgAcc1" presStyleIdx="1" presStyleCnt="4">
        <dgm:presLayoutVars>
          <dgm:bulletEnabled val="1"/>
        </dgm:presLayoutVars>
      </dgm:prSet>
      <dgm:spPr/>
    </dgm:pt>
    <dgm:pt modelId="{C342EC5A-E78C-4680-8D99-CB03230417BC}" type="pres">
      <dgm:prSet presAssocID="{5B3302FA-AB94-40B7-BE2C-8B83E844A065}" presName="spaceBetweenRectangles" presStyleCnt="0"/>
      <dgm:spPr/>
    </dgm:pt>
    <dgm:pt modelId="{E51A7AD1-A461-4AD8-89B5-89FE439F34D7}" type="pres">
      <dgm:prSet presAssocID="{6D89F6ED-DA11-4494-8BBA-EB871D503E9F}" presName="parentLin" presStyleCnt="0"/>
      <dgm:spPr/>
    </dgm:pt>
    <dgm:pt modelId="{BF9D5DFB-E38F-46C6-807E-24CE7F920EB4}" type="pres">
      <dgm:prSet presAssocID="{6D89F6ED-DA11-4494-8BBA-EB871D503E9F}" presName="parentLeftMargin" presStyleLbl="node1" presStyleIdx="1" presStyleCnt="4"/>
      <dgm:spPr/>
      <dgm:t>
        <a:bodyPr/>
        <a:lstStyle/>
        <a:p>
          <a:endParaRPr lang="en-US"/>
        </a:p>
      </dgm:t>
    </dgm:pt>
    <dgm:pt modelId="{319EFDF9-AAA5-4C28-80B4-B461CE86E05D}" type="pres">
      <dgm:prSet presAssocID="{6D89F6ED-DA11-4494-8BBA-EB871D503E9F}" presName="parentText" presStyleLbl="node1" presStyleIdx="2" presStyleCnt="4">
        <dgm:presLayoutVars>
          <dgm:chMax val="0"/>
          <dgm:bulletEnabled val="1"/>
        </dgm:presLayoutVars>
      </dgm:prSet>
      <dgm:spPr/>
      <dgm:t>
        <a:bodyPr/>
        <a:lstStyle/>
        <a:p>
          <a:endParaRPr lang="en-US"/>
        </a:p>
      </dgm:t>
    </dgm:pt>
    <dgm:pt modelId="{61A7DD8A-7034-488D-9BAD-0CC8E7F36EE8}" type="pres">
      <dgm:prSet presAssocID="{6D89F6ED-DA11-4494-8BBA-EB871D503E9F}" presName="negativeSpace" presStyleCnt="0"/>
      <dgm:spPr/>
    </dgm:pt>
    <dgm:pt modelId="{D844C0FB-4CCF-492D-BBD2-5F6901637E39}" type="pres">
      <dgm:prSet presAssocID="{6D89F6ED-DA11-4494-8BBA-EB871D503E9F}" presName="childText" presStyleLbl="conFgAcc1" presStyleIdx="2" presStyleCnt="4">
        <dgm:presLayoutVars>
          <dgm:bulletEnabled val="1"/>
        </dgm:presLayoutVars>
      </dgm:prSet>
      <dgm:spPr/>
    </dgm:pt>
    <dgm:pt modelId="{82117CAD-AF6F-455E-9A5C-E2DB5BB97C72}" type="pres">
      <dgm:prSet presAssocID="{509CEAE6-1488-4442-B94A-A06A02C6C182}" presName="spaceBetweenRectangles" presStyleCnt="0"/>
      <dgm:spPr/>
    </dgm:pt>
    <dgm:pt modelId="{F92C0AC8-C81E-4F28-AE12-8B1CF3F74972}" type="pres">
      <dgm:prSet presAssocID="{A8A49019-8ADD-435E-BF42-B77312436FE3}" presName="parentLin" presStyleCnt="0"/>
      <dgm:spPr/>
    </dgm:pt>
    <dgm:pt modelId="{42ABAF96-7448-4A95-9D2E-AE5EA9D4A453}" type="pres">
      <dgm:prSet presAssocID="{A8A49019-8ADD-435E-BF42-B77312436FE3}" presName="parentLeftMargin" presStyleLbl="node1" presStyleIdx="2" presStyleCnt="4"/>
      <dgm:spPr/>
      <dgm:t>
        <a:bodyPr/>
        <a:lstStyle/>
        <a:p>
          <a:endParaRPr lang="en-US"/>
        </a:p>
      </dgm:t>
    </dgm:pt>
    <dgm:pt modelId="{7F8BCE17-7301-4230-B462-691898CEDBD8}" type="pres">
      <dgm:prSet presAssocID="{A8A49019-8ADD-435E-BF42-B77312436FE3}" presName="parentText" presStyleLbl="node1" presStyleIdx="3" presStyleCnt="4">
        <dgm:presLayoutVars>
          <dgm:chMax val="0"/>
          <dgm:bulletEnabled val="1"/>
        </dgm:presLayoutVars>
      </dgm:prSet>
      <dgm:spPr/>
      <dgm:t>
        <a:bodyPr/>
        <a:lstStyle/>
        <a:p>
          <a:endParaRPr lang="en-US"/>
        </a:p>
      </dgm:t>
    </dgm:pt>
    <dgm:pt modelId="{C13A8ADF-2594-4F53-86BF-2D24491DF330}" type="pres">
      <dgm:prSet presAssocID="{A8A49019-8ADD-435E-BF42-B77312436FE3}" presName="negativeSpace" presStyleCnt="0"/>
      <dgm:spPr/>
    </dgm:pt>
    <dgm:pt modelId="{E92FCCBE-6257-43A5-827F-79DF00A08F27}" type="pres">
      <dgm:prSet presAssocID="{A8A49019-8ADD-435E-BF42-B77312436FE3}" presName="childText" presStyleLbl="conFgAcc1" presStyleIdx="3" presStyleCnt="4">
        <dgm:presLayoutVars>
          <dgm:bulletEnabled val="1"/>
        </dgm:presLayoutVars>
      </dgm:prSet>
      <dgm:spPr/>
    </dgm:pt>
  </dgm:ptLst>
  <dgm:cxnLst>
    <dgm:cxn modelId="{80D1DAC2-D903-4981-8902-9670E9A572A4}" srcId="{CD56198A-4C21-43FE-93EC-F6DE752D74F8}" destId="{6160853D-4848-4F01-B692-D44CB23BDEF7}" srcOrd="0" destOrd="0" parTransId="{B269CBDE-BA60-4E74-8811-75101D48E0AA}" sibTransId="{FD38F0AF-4FFC-4D0D-9CE2-DEE546418430}"/>
    <dgm:cxn modelId="{4002BF7D-5DA4-4AEC-8DFC-DBE60CCC9348}" srcId="{CD56198A-4C21-43FE-93EC-F6DE752D74F8}" destId="{A8A49019-8ADD-435E-BF42-B77312436FE3}" srcOrd="3" destOrd="0" parTransId="{28BB6662-D245-43E0-B493-8FAC139A9B9B}" sibTransId="{DF8DCB9F-42B8-4DA6-9023-4238C3E221D5}"/>
    <dgm:cxn modelId="{185258B7-DCD3-4E0C-B27C-6845E138D646}" type="presOf" srcId="{6D89F6ED-DA11-4494-8BBA-EB871D503E9F}" destId="{BF9D5DFB-E38F-46C6-807E-24CE7F920EB4}" srcOrd="0" destOrd="0" presId="urn:microsoft.com/office/officeart/2005/8/layout/list1"/>
    <dgm:cxn modelId="{9A292C62-BA0B-405A-B94E-A0B324086EDF}" type="presOf" srcId="{6248B5D5-B724-4C19-8F6A-096ADC1B6F01}" destId="{C405B61A-A451-488D-A647-C6DDD6EA2AEC}" srcOrd="1" destOrd="0" presId="urn:microsoft.com/office/officeart/2005/8/layout/list1"/>
    <dgm:cxn modelId="{A2507DD3-17B3-4871-ACAE-8413786FB623}" srcId="{CD56198A-4C21-43FE-93EC-F6DE752D74F8}" destId="{6248B5D5-B724-4C19-8F6A-096ADC1B6F01}" srcOrd="1" destOrd="0" parTransId="{DE30F733-5009-4ED5-9E86-165DCD36F2C7}" sibTransId="{5B3302FA-AB94-40B7-BE2C-8B83E844A065}"/>
    <dgm:cxn modelId="{1AEBBF3A-EADE-4CF7-B4E3-CDAC90648C7E}" type="presOf" srcId="{6D89F6ED-DA11-4494-8BBA-EB871D503E9F}" destId="{319EFDF9-AAA5-4C28-80B4-B461CE86E05D}" srcOrd="1" destOrd="0" presId="urn:microsoft.com/office/officeart/2005/8/layout/list1"/>
    <dgm:cxn modelId="{557B3818-B4AA-45CA-B23B-BB826D0C1864}" type="presOf" srcId="{A8A49019-8ADD-435E-BF42-B77312436FE3}" destId="{7F8BCE17-7301-4230-B462-691898CEDBD8}" srcOrd="1" destOrd="0" presId="urn:microsoft.com/office/officeart/2005/8/layout/list1"/>
    <dgm:cxn modelId="{9BF7BA07-D44A-479D-AE20-CFCCB55E2A26}" type="presOf" srcId="{6160853D-4848-4F01-B692-D44CB23BDEF7}" destId="{6BA18538-E2E9-4BF3-B0EF-CCF91D3ED29A}" srcOrd="1" destOrd="0" presId="urn:microsoft.com/office/officeart/2005/8/layout/list1"/>
    <dgm:cxn modelId="{9B788C7B-2374-4FFD-9012-29B4C5DC4F20}" srcId="{CD56198A-4C21-43FE-93EC-F6DE752D74F8}" destId="{6D89F6ED-DA11-4494-8BBA-EB871D503E9F}" srcOrd="2" destOrd="0" parTransId="{6C701F77-84B5-4694-828D-98DF3D95FADC}" sibTransId="{509CEAE6-1488-4442-B94A-A06A02C6C182}"/>
    <dgm:cxn modelId="{00168D34-7402-4E24-9F31-B1BD60A9F3A1}" type="presOf" srcId="{6160853D-4848-4F01-B692-D44CB23BDEF7}" destId="{D9162F21-AF41-4E5E-871A-646359673970}" srcOrd="0" destOrd="0" presId="urn:microsoft.com/office/officeart/2005/8/layout/list1"/>
    <dgm:cxn modelId="{BC1CB0B7-06F5-4EBA-941F-712AC325F21C}" type="presOf" srcId="{CD56198A-4C21-43FE-93EC-F6DE752D74F8}" destId="{67207A09-9F4B-419A-B571-4629E889EBF3}" srcOrd="0" destOrd="0" presId="urn:microsoft.com/office/officeart/2005/8/layout/list1"/>
    <dgm:cxn modelId="{A0B4116F-BA51-4B60-BD45-5079446395EC}" type="presOf" srcId="{6248B5D5-B724-4C19-8F6A-096ADC1B6F01}" destId="{F4849427-7D0C-4539-A4FE-4614ED07243A}" srcOrd="0" destOrd="0" presId="urn:microsoft.com/office/officeart/2005/8/layout/list1"/>
    <dgm:cxn modelId="{63F68BCE-6B66-4F8A-BA1D-F5F83D2796B6}" type="presOf" srcId="{A8A49019-8ADD-435E-BF42-B77312436FE3}" destId="{42ABAF96-7448-4A95-9D2E-AE5EA9D4A453}" srcOrd="0" destOrd="0" presId="urn:microsoft.com/office/officeart/2005/8/layout/list1"/>
    <dgm:cxn modelId="{D9FF1FC2-375E-4498-8794-D47E73390683}" type="presParOf" srcId="{67207A09-9F4B-419A-B571-4629E889EBF3}" destId="{0B1A8473-0418-422D-862B-D62A7FE82AA6}" srcOrd="0" destOrd="0" presId="urn:microsoft.com/office/officeart/2005/8/layout/list1"/>
    <dgm:cxn modelId="{FC6B741A-4B67-4835-B1AF-1C64D28A8FA3}" type="presParOf" srcId="{0B1A8473-0418-422D-862B-D62A7FE82AA6}" destId="{D9162F21-AF41-4E5E-871A-646359673970}" srcOrd="0" destOrd="0" presId="urn:microsoft.com/office/officeart/2005/8/layout/list1"/>
    <dgm:cxn modelId="{5921D41F-951F-4DFC-8ECA-AD7E63160D99}" type="presParOf" srcId="{0B1A8473-0418-422D-862B-D62A7FE82AA6}" destId="{6BA18538-E2E9-4BF3-B0EF-CCF91D3ED29A}" srcOrd="1" destOrd="0" presId="urn:microsoft.com/office/officeart/2005/8/layout/list1"/>
    <dgm:cxn modelId="{6F67ABA0-F5E9-453B-9248-231199E3EFE9}" type="presParOf" srcId="{67207A09-9F4B-419A-B571-4629E889EBF3}" destId="{A8EBA6E9-6665-4EB3-A25F-7E77905461CE}" srcOrd="1" destOrd="0" presId="urn:microsoft.com/office/officeart/2005/8/layout/list1"/>
    <dgm:cxn modelId="{BCBB05FA-35EF-4DD5-930E-73CE1CD00756}" type="presParOf" srcId="{67207A09-9F4B-419A-B571-4629E889EBF3}" destId="{1A22386C-E676-4AB0-BBDD-F1235CB630A0}" srcOrd="2" destOrd="0" presId="urn:microsoft.com/office/officeart/2005/8/layout/list1"/>
    <dgm:cxn modelId="{D815DB4E-B29B-4CF4-8A94-ADFC7EA0025F}" type="presParOf" srcId="{67207A09-9F4B-419A-B571-4629E889EBF3}" destId="{38F29FEC-B2BA-4B54-AABE-0CBE8494458A}" srcOrd="3" destOrd="0" presId="urn:microsoft.com/office/officeart/2005/8/layout/list1"/>
    <dgm:cxn modelId="{B388EFAA-7B5E-4081-A30F-2D3456FE3466}" type="presParOf" srcId="{67207A09-9F4B-419A-B571-4629E889EBF3}" destId="{7C774317-B9A2-4E4A-BA7F-560A38C747EB}" srcOrd="4" destOrd="0" presId="urn:microsoft.com/office/officeart/2005/8/layout/list1"/>
    <dgm:cxn modelId="{86D34971-FB07-4FB4-99AD-09DBD545E932}" type="presParOf" srcId="{7C774317-B9A2-4E4A-BA7F-560A38C747EB}" destId="{F4849427-7D0C-4539-A4FE-4614ED07243A}" srcOrd="0" destOrd="0" presId="urn:microsoft.com/office/officeart/2005/8/layout/list1"/>
    <dgm:cxn modelId="{EF57CC7C-A957-4FA5-8EA2-200F19E0F91D}" type="presParOf" srcId="{7C774317-B9A2-4E4A-BA7F-560A38C747EB}" destId="{C405B61A-A451-488D-A647-C6DDD6EA2AEC}" srcOrd="1" destOrd="0" presId="urn:microsoft.com/office/officeart/2005/8/layout/list1"/>
    <dgm:cxn modelId="{3D74537E-E175-4BE2-BC63-D6F61A01244A}" type="presParOf" srcId="{67207A09-9F4B-419A-B571-4629E889EBF3}" destId="{60EA40A8-B1C3-45CC-A8AB-521463575B80}" srcOrd="5" destOrd="0" presId="urn:microsoft.com/office/officeart/2005/8/layout/list1"/>
    <dgm:cxn modelId="{8F2477C5-3081-4514-98A0-56771BE39588}" type="presParOf" srcId="{67207A09-9F4B-419A-B571-4629E889EBF3}" destId="{F9F9C29E-9FEB-41B5-A8A1-56E21A90FFCE}" srcOrd="6" destOrd="0" presId="urn:microsoft.com/office/officeart/2005/8/layout/list1"/>
    <dgm:cxn modelId="{D97A6627-6D6A-478A-B95C-4D8C9F2DD794}" type="presParOf" srcId="{67207A09-9F4B-419A-B571-4629E889EBF3}" destId="{C342EC5A-E78C-4680-8D99-CB03230417BC}" srcOrd="7" destOrd="0" presId="urn:microsoft.com/office/officeart/2005/8/layout/list1"/>
    <dgm:cxn modelId="{28263F22-5983-45A7-AD7E-EC8F4CA9ED07}" type="presParOf" srcId="{67207A09-9F4B-419A-B571-4629E889EBF3}" destId="{E51A7AD1-A461-4AD8-89B5-89FE439F34D7}" srcOrd="8" destOrd="0" presId="urn:microsoft.com/office/officeart/2005/8/layout/list1"/>
    <dgm:cxn modelId="{CE800E9E-799A-450C-A0C5-9FC4190BF3A0}" type="presParOf" srcId="{E51A7AD1-A461-4AD8-89B5-89FE439F34D7}" destId="{BF9D5DFB-E38F-46C6-807E-24CE7F920EB4}" srcOrd="0" destOrd="0" presId="urn:microsoft.com/office/officeart/2005/8/layout/list1"/>
    <dgm:cxn modelId="{B951F247-0C64-44A5-B5C1-46B0F0F85C72}" type="presParOf" srcId="{E51A7AD1-A461-4AD8-89B5-89FE439F34D7}" destId="{319EFDF9-AAA5-4C28-80B4-B461CE86E05D}" srcOrd="1" destOrd="0" presId="urn:microsoft.com/office/officeart/2005/8/layout/list1"/>
    <dgm:cxn modelId="{9F755E88-22F0-48A9-9E58-6769958BF47C}" type="presParOf" srcId="{67207A09-9F4B-419A-B571-4629E889EBF3}" destId="{61A7DD8A-7034-488D-9BAD-0CC8E7F36EE8}" srcOrd="9" destOrd="0" presId="urn:microsoft.com/office/officeart/2005/8/layout/list1"/>
    <dgm:cxn modelId="{281B46AB-2CA1-4603-A97E-E24795CD2390}" type="presParOf" srcId="{67207A09-9F4B-419A-B571-4629E889EBF3}" destId="{D844C0FB-4CCF-492D-BBD2-5F6901637E39}" srcOrd="10" destOrd="0" presId="urn:microsoft.com/office/officeart/2005/8/layout/list1"/>
    <dgm:cxn modelId="{996B4AED-81C0-4593-81B9-F45F275FBB29}" type="presParOf" srcId="{67207A09-9F4B-419A-B571-4629E889EBF3}" destId="{82117CAD-AF6F-455E-9A5C-E2DB5BB97C72}" srcOrd="11" destOrd="0" presId="urn:microsoft.com/office/officeart/2005/8/layout/list1"/>
    <dgm:cxn modelId="{85EF4B90-87BE-40B1-AD74-435E09309307}" type="presParOf" srcId="{67207A09-9F4B-419A-B571-4629E889EBF3}" destId="{F92C0AC8-C81E-4F28-AE12-8B1CF3F74972}" srcOrd="12" destOrd="0" presId="urn:microsoft.com/office/officeart/2005/8/layout/list1"/>
    <dgm:cxn modelId="{7A8E20F1-DCB3-48E3-968D-ADC3EAA6734B}" type="presParOf" srcId="{F92C0AC8-C81E-4F28-AE12-8B1CF3F74972}" destId="{42ABAF96-7448-4A95-9D2E-AE5EA9D4A453}" srcOrd="0" destOrd="0" presId="urn:microsoft.com/office/officeart/2005/8/layout/list1"/>
    <dgm:cxn modelId="{D68FCBD1-AA71-42D5-AADA-4EFC4D564BB5}" type="presParOf" srcId="{F92C0AC8-C81E-4F28-AE12-8B1CF3F74972}" destId="{7F8BCE17-7301-4230-B462-691898CEDBD8}" srcOrd="1" destOrd="0" presId="urn:microsoft.com/office/officeart/2005/8/layout/list1"/>
    <dgm:cxn modelId="{F296DDAB-E1A8-48D2-AA22-56A0F16AEBF0}" type="presParOf" srcId="{67207A09-9F4B-419A-B571-4629E889EBF3}" destId="{C13A8ADF-2594-4F53-86BF-2D24491DF330}" srcOrd="13" destOrd="0" presId="urn:microsoft.com/office/officeart/2005/8/layout/list1"/>
    <dgm:cxn modelId="{635C773B-35DF-4A28-9C36-D5E17DC50B00}" type="presParOf" srcId="{67207A09-9F4B-419A-B571-4629E889EBF3}" destId="{E92FCCBE-6257-43A5-827F-79DF00A08F27}"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F1D02EF-460B-4488-96F6-8C5F5DD200EA}" type="doc">
      <dgm:prSet loTypeId="urn:microsoft.com/office/officeart/2005/8/layout/hProcess9" loCatId="process" qsTypeId="urn:microsoft.com/office/officeart/2005/8/quickstyle/simple5" qsCatId="simple" csTypeId="urn:microsoft.com/office/officeart/2005/8/colors/accent2_2" csCatId="accent2" phldr="1"/>
      <dgm:spPr/>
    </dgm:pt>
    <dgm:pt modelId="{45879687-31CA-4602-8481-4DBA36CFE2DD}">
      <dgm:prSet phldrT="[Text]"/>
      <dgm:spPr/>
      <dgm:t>
        <a:bodyPr/>
        <a:lstStyle/>
        <a:p>
          <a:r>
            <a:rPr lang="en-IN"/>
            <a:t>Fundraising through an accelerator program is the best way to expand a business because these programs offer entrepreneurs helpful coaching and advice that promotes business expansion. Startup businesses receive invaluable experience and advice from accelerators and incubators.</a:t>
          </a:r>
        </a:p>
      </dgm:t>
    </dgm:pt>
    <dgm:pt modelId="{A3E82703-7DC5-447D-96A4-2241B03E4E85}" type="parTrans" cxnId="{500D816B-3108-42AC-BE3A-1CE5DE523460}">
      <dgm:prSet/>
      <dgm:spPr/>
      <dgm:t>
        <a:bodyPr/>
        <a:lstStyle/>
        <a:p>
          <a:endParaRPr lang="en-IN"/>
        </a:p>
      </dgm:t>
    </dgm:pt>
    <dgm:pt modelId="{E4803FCF-B9BA-445E-A5A4-F9BD9C25401E}" type="sibTrans" cxnId="{500D816B-3108-42AC-BE3A-1CE5DE523460}">
      <dgm:prSet/>
      <dgm:spPr/>
      <dgm:t>
        <a:bodyPr/>
        <a:lstStyle/>
        <a:p>
          <a:endParaRPr lang="en-IN"/>
        </a:p>
      </dgm:t>
    </dgm:pt>
    <dgm:pt modelId="{32F0DC0A-0796-4A59-897A-E97608566894}">
      <dgm:prSet/>
      <dgm:spPr/>
      <dgm:t>
        <a:bodyPr/>
        <a:lstStyle/>
        <a:p>
          <a:r>
            <a:rPr lang="en-IN" dirty="0"/>
            <a:t>Strategies deemed helpful for new enterprises involve individual investors making willing investments in the businesses and, as appropriate, contributing their prospective expertise and opinions as holders of the business.</a:t>
          </a:r>
        </a:p>
      </dgm:t>
    </dgm:pt>
    <dgm:pt modelId="{C5EA4DD7-F751-4AA0-8B7F-8DC52F232660}" type="parTrans" cxnId="{8EEF566D-2657-4EAE-95A2-853853ADD5AC}">
      <dgm:prSet/>
      <dgm:spPr/>
      <dgm:t>
        <a:bodyPr/>
        <a:lstStyle/>
        <a:p>
          <a:endParaRPr lang="en-IN"/>
        </a:p>
      </dgm:t>
    </dgm:pt>
    <dgm:pt modelId="{DA492E2C-FB29-4505-AB02-2B5CFDB19ABA}" type="sibTrans" cxnId="{8EEF566D-2657-4EAE-95A2-853853ADD5AC}">
      <dgm:prSet/>
      <dgm:spPr/>
      <dgm:t>
        <a:bodyPr/>
        <a:lstStyle/>
        <a:p>
          <a:endParaRPr lang="en-IN"/>
        </a:p>
      </dgm:t>
    </dgm:pt>
    <dgm:pt modelId="{B75FDC00-511A-4B4F-AF8B-52F459A6006D}">
      <dgm:prSet/>
      <dgm:spPr/>
      <dgm:t>
        <a:bodyPr/>
        <a:lstStyle/>
        <a:p>
          <a:r>
            <a:rPr lang="en-IN" dirty="0"/>
            <a:t>Contacting as many investors as possible is the finest </a:t>
          </a:r>
          <a:r>
            <a:rPr lang="en-IN" dirty="0" err="1"/>
            <a:t>startup</a:t>
          </a:r>
          <a:r>
            <a:rPr lang="en-IN" dirty="0"/>
            <a:t> funding plan because doing so will open up more possibilities and better bargains for the business.</a:t>
          </a:r>
        </a:p>
      </dgm:t>
    </dgm:pt>
    <dgm:pt modelId="{F66B972A-32FA-4F7A-A328-5717A3CB90EC}" type="parTrans" cxnId="{6477C3FD-CB74-4D67-AE20-E8BF9524F9C2}">
      <dgm:prSet/>
      <dgm:spPr/>
      <dgm:t>
        <a:bodyPr/>
        <a:lstStyle/>
        <a:p>
          <a:endParaRPr lang="en-IN"/>
        </a:p>
      </dgm:t>
    </dgm:pt>
    <dgm:pt modelId="{EF5853D2-7E8F-4F31-B158-BA3DD691E522}" type="sibTrans" cxnId="{6477C3FD-CB74-4D67-AE20-E8BF9524F9C2}">
      <dgm:prSet/>
      <dgm:spPr/>
      <dgm:t>
        <a:bodyPr/>
        <a:lstStyle/>
        <a:p>
          <a:endParaRPr lang="en-IN"/>
        </a:p>
      </dgm:t>
    </dgm:pt>
    <dgm:pt modelId="{DC56B81D-510A-41B6-A9E9-BED25250E13A}">
      <dgm:prSet/>
      <dgm:spPr/>
      <dgm:t>
        <a:bodyPr/>
        <a:lstStyle/>
        <a:p>
          <a:r>
            <a:rPr lang="en-IN" dirty="0"/>
            <a:t>Networking is crucial to a company's development and fundraising efforts. It expands the social network and expands the company's social reach at the same time, which can entice potential investors.</a:t>
          </a:r>
        </a:p>
      </dgm:t>
    </dgm:pt>
    <dgm:pt modelId="{3318BE65-DCBC-440C-94B3-4DA909DE26B9}" type="parTrans" cxnId="{52372FF5-6D49-47F7-BA7C-02CA93765186}">
      <dgm:prSet/>
      <dgm:spPr/>
      <dgm:t>
        <a:bodyPr/>
        <a:lstStyle/>
        <a:p>
          <a:endParaRPr lang="en-IN"/>
        </a:p>
      </dgm:t>
    </dgm:pt>
    <dgm:pt modelId="{884A260F-3AAF-457E-9C63-379A6F4A1DEB}" type="sibTrans" cxnId="{52372FF5-6D49-47F7-BA7C-02CA93765186}">
      <dgm:prSet/>
      <dgm:spPr/>
      <dgm:t>
        <a:bodyPr/>
        <a:lstStyle/>
        <a:p>
          <a:endParaRPr lang="en-IN"/>
        </a:p>
      </dgm:t>
    </dgm:pt>
    <dgm:pt modelId="{3157AF93-98EF-4EC8-B4EA-2264A2CB696C}" type="pres">
      <dgm:prSet presAssocID="{3F1D02EF-460B-4488-96F6-8C5F5DD200EA}" presName="CompostProcess" presStyleCnt="0">
        <dgm:presLayoutVars>
          <dgm:dir/>
          <dgm:resizeHandles val="exact"/>
        </dgm:presLayoutVars>
      </dgm:prSet>
      <dgm:spPr/>
    </dgm:pt>
    <dgm:pt modelId="{3DFC1805-FAAF-4BFF-B29D-07E97F7E3728}" type="pres">
      <dgm:prSet presAssocID="{3F1D02EF-460B-4488-96F6-8C5F5DD200EA}" presName="arrow" presStyleLbl="bgShp" presStyleIdx="0" presStyleCnt="1"/>
      <dgm:spPr/>
    </dgm:pt>
    <dgm:pt modelId="{9224F36D-52FF-4863-BBCA-5440B553A098}" type="pres">
      <dgm:prSet presAssocID="{3F1D02EF-460B-4488-96F6-8C5F5DD200EA}" presName="linearProcess" presStyleCnt="0"/>
      <dgm:spPr/>
    </dgm:pt>
    <dgm:pt modelId="{73F33408-33C8-4E4B-BA12-4436105F6A9E}" type="pres">
      <dgm:prSet presAssocID="{45879687-31CA-4602-8481-4DBA36CFE2DD}" presName="textNode" presStyleLbl="node1" presStyleIdx="0" presStyleCnt="4">
        <dgm:presLayoutVars>
          <dgm:bulletEnabled val="1"/>
        </dgm:presLayoutVars>
      </dgm:prSet>
      <dgm:spPr/>
      <dgm:t>
        <a:bodyPr/>
        <a:lstStyle/>
        <a:p>
          <a:endParaRPr lang="en-US"/>
        </a:p>
      </dgm:t>
    </dgm:pt>
    <dgm:pt modelId="{11812638-2313-4B79-884F-F12FEA82E03D}" type="pres">
      <dgm:prSet presAssocID="{E4803FCF-B9BA-445E-A5A4-F9BD9C25401E}" presName="sibTrans" presStyleCnt="0"/>
      <dgm:spPr/>
    </dgm:pt>
    <dgm:pt modelId="{782B3C2F-C9C8-4DB6-A5C5-61F87436537D}" type="pres">
      <dgm:prSet presAssocID="{32F0DC0A-0796-4A59-897A-E97608566894}" presName="textNode" presStyleLbl="node1" presStyleIdx="1" presStyleCnt="4">
        <dgm:presLayoutVars>
          <dgm:bulletEnabled val="1"/>
        </dgm:presLayoutVars>
      </dgm:prSet>
      <dgm:spPr/>
      <dgm:t>
        <a:bodyPr/>
        <a:lstStyle/>
        <a:p>
          <a:endParaRPr lang="en-US"/>
        </a:p>
      </dgm:t>
    </dgm:pt>
    <dgm:pt modelId="{356C5CE5-6698-4692-B3C2-1E71A207E96C}" type="pres">
      <dgm:prSet presAssocID="{DA492E2C-FB29-4505-AB02-2B5CFDB19ABA}" presName="sibTrans" presStyleCnt="0"/>
      <dgm:spPr/>
    </dgm:pt>
    <dgm:pt modelId="{672F7D7F-3029-4917-A993-925E907682FB}" type="pres">
      <dgm:prSet presAssocID="{B75FDC00-511A-4B4F-AF8B-52F459A6006D}" presName="textNode" presStyleLbl="node1" presStyleIdx="2" presStyleCnt="4">
        <dgm:presLayoutVars>
          <dgm:bulletEnabled val="1"/>
        </dgm:presLayoutVars>
      </dgm:prSet>
      <dgm:spPr/>
      <dgm:t>
        <a:bodyPr/>
        <a:lstStyle/>
        <a:p>
          <a:endParaRPr lang="en-US"/>
        </a:p>
      </dgm:t>
    </dgm:pt>
    <dgm:pt modelId="{E4614E5C-CFC8-4AB5-A46C-64D43C247AEF}" type="pres">
      <dgm:prSet presAssocID="{EF5853D2-7E8F-4F31-B158-BA3DD691E522}" presName="sibTrans" presStyleCnt="0"/>
      <dgm:spPr/>
    </dgm:pt>
    <dgm:pt modelId="{087CC283-6C76-4E3F-9A39-CF5E45D62AD5}" type="pres">
      <dgm:prSet presAssocID="{DC56B81D-510A-41B6-A9E9-BED25250E13A}" presName="textNode" presStyleLbl="node1" presStyleIdx="3" presStyleCnt="4">
        <dgm:presLayoutVars>
          <dgm:bulletEnabled val="1"/>
        </dgm:presLayoutVars>
      </dgm:prSet>
      <dgm:spPr/>
      <dgm:t>
        <a:bodyPr/>
        <a:lstStyle/>
        <a:p>
          <a:endParaRPr lang="en-US"/>
        </a:p>
      </dgm:t>
    </dgm:pt>
  </dgm:ptLst>
  <dgm:cxnLst>
    <dgm:cxn modelId="{68870DBE-D328-4B44-8C3D-53BA2AD95018}" type="presOf" srcId="{45879687-31CA-4602-8481-4DBA36CFE2DD}" destId="{73F33408-33C8-4E4B-BA12-4436105F6A9E}" srcOrd="0" destOrd="0" presId="urn:microsoft.com/office/officeart/2005/8/layout/hProcess9"/>
    <dgm:cxn modelId="{6477C3FD-CB74-4D67-AE20-E8BF9524F9C2}" srcId="{3F1D02EF-460B-4488-96F6-8C5F5DD200EA}" destId="{B75FDC00-511A-4B4F-AF8B-52F459A6006D}" srcOrd="2" destOrd="0" parTransId="{F66B972A-32FA-4F7A-A328-5717A3CB90EC}" sibTransId="{EF5853D2-7E8F-4F31-B158-BA3DD691E522}"/>
    <dgm:cxn modelId="{8EEF566D-2657-4EAE-95A2-853853ADD5AC}" srcId="{3F1D02EF-460B-4488-96F6-8C5F5DD200EA}" destId="{32F0DC0A-0796-4A59-897A-E97608566894}" srcOrd="1" destOrd="0" parTransId="{C5EA4DD7-F751-4AA0-8B7F-8DC52F232660}" sibTransId="{DA492E2C-FB29-4505-AB02-2B5CFDB19ABA}"/>
    <dgm:cxn modelId="{52372FF5-6D49-47F7-BA7C-02CA93765186}" srcId="{3F1D02EF-460B-4488-96F6-8C5F5DD200EA}" destId="{DC56B81D-510A-41B6-A9E9-BED25250E13A}" srcOrd="3" destOrd="0" parTransId="{3318BE65-DCBC-440C-94B3-4DA909DE26B9}" sibTransId="{884A260F-3AAF-457E-9C63-379A6F4A1DEB}"/>
    <dgm:cxn modelId="{8565770C-0762-4BD4-82D6-122848F45738}" type="presOf" srcId="{32F0DC0A-0796-4A59-897A-E97608566894}" destId="{782B3C2F-C9C8-4DB6-A5C5-61F87436537D}" srcOrd="0" destOrd="0" presId="urn:microsoft.com/office/officeart/2005/8/layout/hProcess9"/>
    <dgm:cxn modelId="{0AC0C8CB-D468-4BF7-AE5A-761356B7733B}" type="presOf" srcId="{3F1D02EF-460B-4488-96F6-8C5F5DD200EA}" destId="{3157AF93-98EF-4EC8-B4EA-2264A2CB696C}" srcOrd="0" destOrd="0" presId="urn:microsoft.com/office/officeart/2005/8/layout/hProcess9"/>
    <dgm:cxn modelId="{CAAC7923-2E73-483C-AE57-7A7B16210BB0}" type="presOf" srcId="{DC56B81D-510A-41B6-A9E9-BED25250E13A}" destId="{087CC283-6C76-4E3F-9A39-CF5E45D62AD5}" srcOrd="0" destOrd="0" presId="urn:microsoft.com/office/officeart/2005/8/layout/hProcess9"/>
    <dgm:cxn modelId="{DC268C98-637A-4B09-9EC7-DB08050E4D50}" type="presOf" srcId="{B75FDC00-511A-4B4F-AF8B-52F459A6006D}" destId="{672F7D7F-3029-4917-A993-925E907682FB}" srcOrd="0" destOrd="0" presId="urn:microsoft.com/office/officeart/2005/8/layout/hProcess9"/>
    <dgm:cxn modelId="{500D816B-3108-42AC-BE3A-1CE5DE523460}" srcId="{3F1D02EF-460B-4488-96F6-8C5F5DD200EA}" destId="{45879687-31CA-4602-8481-4DBA36CFE2DD}" srcOrd="0" destOrd="0" parTransId="{A3E82703-7DC5-447D-96A4-2241B03E4E85}" sibTransId="{E4803FCF-B9BA-445E-A5A4-F9BD9C25401E}"/>
    <dgm:cxn modelId="{69BA5096-5B58-46E9-81DB-2682040083DE}" type="presParOf" srcId="{3157AF93-98EF-4EC8-B4EA-2264A2CB696C}" destId="{3DFC1805-FAAF-4BFF-B29D-07E97F7E3728}" srcOrd="0" destOrd="0" presId="urn:microsoft.com/office/officeart/2005/8/layout/hProcess9"/>
    <dgm:cxn modelId="{C73D9E87-2237-4FAF-8E7B-08ABEEF67DE5}" type="presParOf" srcId="{3157AF93-98EF-4EC8-B4EA-2264A2CB696C}" destId="{9224F36D-52FF-4863-BBCA-5440B553A098}" srcOrd="1" destOrd="0" presId="urn:microsoft.com/office/officeart/2005/8/layout/hProcess9"/>
    <dgm:cxn modelId="{F08C32F7-2D80-443E-AD1A-284F3E33618D}" type="presParOf" srcId="{9224F36D-52FF-4863-BBCA-5440B553A098}" destId="{73F33408-33C8-4E4B-BA12-4436105F6A9E}" srcOrd="0" destOrd="0" presId="urn:microsoft.com/office/officeart/2005/8/layout/hProcess9"/>
    <dgm:cxn modelId="{A96CFDD4-4DBC-49A0-B518-E7EC64890783}" type="presParOf" srcId="{9224F36D-52FF-4863-BBCA-5440B553A098}" destId="{11812638-2313-4B79-884F-F12FEA82E03D}" srcOrd="1" destOrd="0" presId="urn:microsoft.com/office/officeart/2005/8/layout/hProcess9"/>
    <dgm:cxn modelId="{C11C2267-4933-4C0D-A9CB-3C5219C65266}" type="presParOf" srcId="{9224F36D-52FF-4863-BBCA-5440B553A098}" destId="{782B3C2F-C9C8-4DB6-A5C5-61F87436537D}" srcOrd="2" destOrd="0" presId="urn:microsoft.com/office/officeart/2005/8/layout/hProcess9"/>
    <dgm:cxn modelId="{750E95C0-770C-4509-A706-B7177D9F04C3}" type="presParOf" srcId="{9224F36D-52FF-4863-BBCA-5440B553A098}" destId="{356C5CE5-6698-4692-B3C2-1E71A207E96C}" srcOrd="3" destOrd="0" presId="urn:microsoft.com/office/officeart/2005/8/layout/hProcess9"/>
    <dgm:cxn modelId="{E0912B98-8783-4CF7-82BA-64E306D0A2BC}" type="presParOf" srcId="{9224F36D-52FF-4863-BBCA-5440B553A098}" destId="{672F7D7F-3029-4917-A993-925E907682FB}" srcOrd="4" destOrd="0" presId="urn:microsoft.com/office/officeart/2005/8/layout/hProcess9"/>
    <dgm:cxn modelId="{69295734-AB15-45A8-AC85-A32B5F4625C6}" type="presParOf" srcId="{9224F36D-52FF-4863-BBCA-5440B553A098}" destId="{E4614E5C-CFC8-4AB5-A46C-64D43C247AEF}" srcOrd="5" destOrd="0" presId="urn:microsoft.com/office/officeart/2005/8/layout/hProcess9"/>
    <dgm:cxn modelId="{7EE45F5E-2FA4-4413-946B-06E6B7694006}" type="presParOf" srcId="{9224F36D-52FF-4863-BBCA-5440B553A098}" destId="{087CC283-6C76-4E3F-9A39-CF5E45D62AD5}"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34B20-AC7F-4A69-AA01-76B2E7AB7E89}">
      <dsp:nvSpPr>
        <dsp:cNvPr id="0" name=""/>
        <dsp:cNvSpPr/>
      </dsp:nvSpPr>
      <dsp:spPr>
        <a:xfrm rot="16200000">
          <a:off x="-839459" y="841236"/>
          <a:ext cx="3425879" cy="1743405"/>
        </a:xfrm>
        <a:prstGeom prst="flowChartManualOperation">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0" tIns="0" rIns="66675" bIns="0" numCol="1" spcCol="1270" anchor="ctr" anchorCtr="0">
          <a:noAutofit/>
        </a:bodyPr>
        <a:lstStyle/>
        <a:p>
          <a:pPr lvl="0" algn="ctr" defTabSz="466725">
            <a:lnSpc>
              <a:spcPct val="90000"/>
            </a:lnSpc>
            <a:spcBef>
              <a:spcPct val="0"/>
            </a:spcBef>
            <a:spcAft>
              <a:spcPct val="35000"/>
            </a:spcAft>
          </a:pPr>
          <a:r>
            <a:rPr lang="en-US" sz="1050" b="1" kern="1200" dirty="0"/>
            <a:t>The company’s idea serves as the foundation for startup development. Any startup company's foundation, or "business idea," forms the basis of the organization. </a:t>
          </a:r>
          <a:endParaRPr lang="en-IN" sz="1050" b="1" kern="1200" dirty="0"/>
        </a:p>
      </dsp:txBody>
      <dsp:txXfrm rot="5400000">
        <a:off x="1778" y="685175"/>
        <a:ext cx="1743405" cy="2055527"/>
      </dsp:txXfrm>
    </dsp:sp>
    <dsp:sp modelId="{C4F0A925-11D4-41AD-849D-5C20B945D42F}">
      <dsp:nvSpPr>
        <dsp:cNvPr id="0" name=""/>
        <dsp:cNvSpPr/>
      </dsp:nvSpPr>
      <dsp:spPr>
        <a:xfrm rot="16200000">
          <a:off x="1034701" y="841236"/>
          <a:ext cx="3425879" cy="1743405"/>
        </a:xfrm>
        <a:prstGeom prst="flowChartManualOperation">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0" tIns="0" rIns="66675" bIns="0" numCol="1" spcCol="1270" anchor="ctr" anchorCtr="0">
          <a:noAutofit/>
        </a:bodyPr>
        <a:lstStyle/>
        <a:p>
          <a:pPr lvl="0" algn="ctr" defTabSz="466725">
            <a:lnSpc>
              <a:spcPct val="90000"/>
            </a:lnSpc>
            <a:spcBef>
              <a:spcPct val="0"/>
            </a:spcBef>
            <a:spcAft>
              <a:spcPct val="35000"/>
            </a:spcAft>
          </a:pPr>
          <a:r>
            <a:rPr lang="en-US" sz="1050" b="1" kern="1200"/>
            <a:t>A strong business concept is crucial to the growth of any starting firm. A business plan is just as crucial to carrying out a business idea as the idea itself. </a:t>
          </a:r>
          <a:endParaRPr lang="en-IN" sz="1050" b="1" kern="1200" dirty="0"/>
        </a:p>
      </dsp:txBody>
      <dsp:txXfrm rot="5400000">
        <a:off x="1875938" y="685175"/>
        <a:ext cx="1743405" cy="2055527"/>
      </dsp:txXfrm>
    </dsp:sp>
    <dsp:sp modelId="{3535F297-9CD5-4BEC-9A7C-742B05860D65}">
      <dsp:nvSpPr>
        <dsp:cNvPr id="0" name=""/>
        <dsp:cNvSpPr/>
      </dsp:nvSpPr>
      <dsp:spPr>
        <a:xfrm rot="16200000">
          <a:off x="2908862" y="841236"/>
          <a:ext cx="3425879" cy="1743405"/>
        </a:xfrm>
        <a:prstGeom prst="flowChartManualOperation">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0" tIns="0" rIns="66675" bIns="0" numCol="1" spcCol="1270" anchor="ctr" anchorCtr="0">
          <a:noAutofit/>
        </a:bodyPr>
        <a:lstStyle/>
        <a:p>
          <a:pPr lvl="0" algn="ctr" defTabSz="466725">
            <a:lnSpc>
              <a:spcPct val="90000"/>
            </a:lnSpc>
            <a:spcBef>
              <a:spcPct val="0"/>
            </a:spcBef>
            <a:spcAft>
              <a:spcPct val="35000"/>
            </a:spcAft>
          </a:pPr>
          <a:r>
            <a:rPr lang="en-US" sz="1050" b="1" kern="1200"/>
            <a:t>Business plans include strategies and plans, and they also arrange business maps up until their finance and growth plan. In the growth of start-up businesses, the core personnel are equally crucial (Okrah, and Nepp, 2017). </a:t>
          </a:r>
          <a:endParaRPr lang="en-IN" sz="1050" b="1" kern="1200" dirty="0"/>
        </a:p>
      </dsp:txBody>
      <dsp:txXfrm rot="5400000">
        <a:off x="3750099" y="685175"/>
        <a:ext cx="1743405" cy="2055527"/>
      </dsp:txXfrm>
    </dsp:sp>
    <dsp:sp modelId="{96835508-8AAD-4C6E-8B60-0B257DA2E0B4}">
      <dsp:nvSpPr>
        <dsp:cNvPr id="0" name=""/>
        <dsp:cNvSpPr/>
      </dsp:nvSpPr>
      <dsp:spPr>
        <a:xfrm rot="16200000">
          <a:off x="4783023" y="841236"/>
          <a:ext cx="3425879" cy="1743405"/>
        </a:xfrm>
        <a:prstGeom prst="flowChartManualOperation">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0" tIns="0" rIns="66675" bIns="0" numCol="1" spcCol="1270" anchor="ctr" anchorCtr="0">
          <a:noAutofit/>
        </a:bodyPr>
        <a:lstStyle/>
        <a:p>
          <a:pPr lvl="0" algn="ctr" defTabSz="466725">
            <a:lnSpc>
              <a:spcPct val="90000"/>
            </a:lnSpc>
            <a:spcBef>
              <a:spcPct val="0"/>
            </a:spcBef>
            <a:spcAft>
              <a:spcPct val="35000"/>
            </a:spcAft>
          </a:pPr>
          <a:r>
            <a:rPr lang="en-IN" sz="1050" kern="1200"/>
            <a:t>A capable, devoted team with a vision may develop startups and succeed in business. Any startup needs a core team that can create and successfully carries out the business plan. </a:t>
          </a:r>
          <a:endParaRPr lang="en-IN" sz="1050" b="1" kern="1200" dirty="0"/>
        </a:p>
      </dsp:txBody>
      <dsp:txXfrm rot="5400000">
        <a:off x="5624260" y="685175"/>
        <a:ext cx="1743405" cy="2055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A7700-AE22-4F19-9BDC-C197627DC008}">
      <dsp:nvSpPr>
        <dsp:cNvPr id="0" name=""/>
        <dsp:cNvSpPr/>
      </dsp:nvSpPr>
      <dsp:spPr>
        <a:xfrm>
          <a:off x="0" y="976185"/>
          <a:ext cx="7780149" cy="1301581"/>
        </a:xfrm>
        <a:prstGeom prst="notchedRightArrow">
          <a:avLst/>
        </a:prstGeom>
        <a:solidFill>
          <a:schemeClr val="accent2">
            <a:tint val="55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447C0B6-6509-484B-B961-A3ECD84DF3F0}">
      <dsp:nvSpPr>
        <dsp:cNvPr id="0" name=""/>
        <dsp:cNvSpPr/>
      </dsp:nvSpPr>
      <dsp:spPr>
        <a:xfrm>
          <a:off x="3419" y="0"/>
          <a:ext cx="2256547" cy="130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1">
          <a:noAutofit/>
        </a:bodyPr>
        <a:lstStyle/>
        <a:p>
          <a:pPr lvl="0" algn="l" defTabSz="444500">
            <a:lnSpc>
              <a:spcPct val="90000"/>
            </a:lnSpc>
            <a:spcBef>
              <a:spcPct val="0"/>
            </a:spcBef>
            <a:spcAft>
              <a:spcPct val="35000"/>
            </a:spcAft>
          </a:pPr>
          <a:r>
            <a:rPr lang="en-IN" sz="1000" kern="1200" dirty="0">
              <a:solidFill>
                <a:schemeClr val="tx2"/>
              </a:solidFill>
            </a:rPr>
            <a:t>Without adequate funding, a business idea cannot cover all the necessary planning that must be done to launch a </a:t>
          </a:r>
          <a:r>
            <a:rPr lang="en-IN" sz="1000" kern="1200" dirty="0" err="1">
              <a:solidFill>
                <a:schemeClr val="tx2"/>
              </a:solidFill>
            </a:rPr>
            <a:t>startup</a:t>
          </a:r>
          <a:r>
            <a:rPr lang="en-IN" sz="1000" kern="1200" dirty="0">
              <a:solidFill>
                <a:schemeClr val="tx2"/>
              </a:solidFill>
            </a:rPr>
            <a:t> company and develop business plans and targets. Because funding is the secret to talent and productivity, it is essential for growth and success.</a:t>
          </a:r>
        </a:p>
        <a:p>
          <a:pPr marL="57150" lvl="1" indent="-57150" algn="l" defTabSz="444500">
            <a:lnSpc>
              <a:spcPct val="90000"/>
            </a:lnSpc>
            <a:spcBef>
              <a:spcPct val="0"/>
            </a:spcBef>
            <a:spcAft>
              <a:spcPct val="15000"/>
            </a:spcAft>
            <a:buChar char="••"/>
          </a:pPr>
          <a:r>
            <a:rPr lang="en-IN" sz="1000" b="1" kern="1200">
              <a:solidFill>
                <a:schemeClr val="tx2"/>
              </a:solidFill>
            </a:rPr>
            <a:t>Capital </a:t>
          </a:r>
          <a:endParaRPr lang="en-IN" sz="1000" kern="1200" dirty="0">
            <a:solidFill>
              <a:schemeClr val="tx2"/>
            </a:solidFill>
          </a:endParaRPr>
        </a:p>
      </dsp:txBody>
      <dsp:txXfrm>
        <a:off x="3419" y="0"/>
        <a:ext cx="2256547" cy="1301581"/>
      </dsp:txXfrm>
    </dsp:sp>
    <dsp:sp modelId="{98A1D6E5-7FD9-4EA8-8238-283E809B7FB0}">
      <dsp:nvSpPr>
        <dsp:cNvPr id="0" name=""/>
        <dsp:cNvSpPr/>
      </dsp:nvSpPr>
      <dsp:spPr>
        <a:xfrm>
          <a:off x="968994" y="1464278"/>
          <a:ext cx="325395" cy="325395"/>
        </a:xfrm>
        <a:prstGeom prst="ellipse">
          <a:avLst/>
        </a:prstGeom>
        <a:gradFill rotWithShape="0">
          <a:gsLst>
            <a:gs pos="0">
              <a:schemeClr val="accent2">
                <a:shade val="50000"/>
                <a:hueOff val="0"/>
                <a:satOff val="0"/>
                <a:lumOff val="0"/>
                <a:alphaOff val="0"/>
                <a:tint val="100000"/>
                <a:shade val="100000"/>
                <a:satMod val="130000"/>
              </a:schemeClr>
            </a:gs>
            <a:gs pos="100000">
              <a:schemeClr val="accent2">
                <a:shade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6A5EB53-1F68-4445-919A-43FC836DFDAB}">
      <dsp:nvSpPr>
        <dsp:cNvPr id="0" name=""/>
        <dsp:cNvSpPr/>
      </dsp:nvSpPr>
      <dsp:spPr>
        <a:xfrm>
          <a:off x="2372793" y="1952371"/>
          <a:ext cx="2256547" cy="130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1">
          <a:noAutofit/>
        </a:bodyPr>
        <a:lstStyle/>
        <a:p>
          <a:pPr lvl="0" algn="l" defTabSz="444500">
            <a:lnSpc>
              <a:spcPct val="90000"/>
            </a:lnSpc>
            <a:spcBef>
              <a:spcPct val="0"/>
            </a:spcBef>
            <a:spcAft>
              <a:spcPct val="35000"/>
            </a:spcAft>
          </a:pPr>
          <a:r>
            <a:rPr lang="en-IN" sz="1000" kern="1200">
              <a:solidFill>
                <a:schemeClr val="tx2"/>
              </a:solidFill>
            </a:rPr>
            <a:t>A startup company initially has a small core team, but it is essential to have a team that is passionate about and committed to the company's vision. The vital role to be played is finding the right team with the necessary skills to carry out the business vision.</a:t>
          </a:r>
          <a:endParaRPr lang="en-IN" sz="1000" kern="1200" dirty="0">
            <a:solidFill>
              <a:schemeClr val="tx2"/>
            </a:solidFill>
          </a:endParaRPr>
        </a:p>
        <a:p>
          <a:pPr marL="57150" lvl="1" indent="-57150" algn="l" defTabSz="444500">
            <a:lnSpc>
              <a:spcPct val="90000"/>
            </a:lnSpc>
            <a:spcBef>
              <a:spcPct val="0"/>
            </a:spcBef>
            <a:spcAft>
              <a:spcPct val="15000"/>
            </a:spcAft>
            <a:buChar char="••"/>
          </a:pPr>
          <a:r>
            <a:rPr lang="en-IN" sz="1000" b="1" kern="1200">
              <a:solidFill>
                <a:schemeClr val="tx2"/>
              </a:solidFill>
            </a:rPr>
            <a:t>Passionate and committed team </a:t>
          </a:r>
          <a:endParaRPr lang="en-IN" sz="1000" kern="1200" dirty="0">
            <a:solidFill>
              <a:schemeClr val="tx2"/>
            </a:solidFill>
          </a:endParaRPr>
        </a:p>
      </dsp:txBody>
      <dsp:txXfrm>
        <a:off x="2372793" y="1952371"/>
        <a:ext cx="2256547" cy="1301581"/>
      </dsp:txXfrm>
    </dsp:sp>
    <dsp:sp modelId="{B4315FF3-075A-47C1-B68C-A3153966E974}">
      <dsp:nvSpPr>
        <dsp:cNvPr id="0" name=""/>
        <dsp:cNvSpPr/>
      </dsp:nvSpPr>
      <dsp:spPr>
        <a:xfrm>
          <a:off x="3338369" y="1464278"/>
          <a:ext cx="325395" cy="325395"/>
        </a:xfrm>
        <a:prstGeom prst="ellipse">
          <a:avLst/>
        </a:prstGeom>
        <a:gradFill rotWithShape="0">
          <a:gsLst>
            <a:gs pos="0">
              <a:schemeClr val="accent2">
                <a:shade val="50000"/>
                <a:hueOff val="0"/>
                <a:satOff val="-25659"/>
                <a:lumOff val="35110"/>
                <a:alphaOff val="0"/>
                <a:tint val="100000"/>
                <a:shade val="100000"/>
                <a:satMod val="130000"/>
              </a:schemeClr>
            </a:gs>
            <a:gs pos="100000">
              <a:schemeClr val="accent2">
                <a:shade val="50000"/>
                <a:hueOff val="0"/>
                <a:satOff val="-25659"/>
                <a:lumOff val="3511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4909B44-540F-4469-A27C-72AFCCDD769E}">
      <dsp:nvSpPr>
        <dsp:cNvPr id="0" name=""/>
        <dsp:cNvSpPr/>
      </dsp:nvSpPr>
      <dsp:spPr>
        <a:xfrm>
          <a:off x="4742167" y="0"/>
          <a:ext cx="2256547" cy="130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1">
          <a:noAutofit/>
        </a:bodyPr>
        <a:lstStyle/>
        <a:p>
          <a:pPr lvl="0" algn="l" defTabSz="444500">
            <a:lnSpc>
              <a:spcPct val="90000"/>
            </a:lnSpc>
            <a:spcBef>
              <a:spcPct val="0"/>
            </a:spcBef>
            <a:spcAft>
              <a:spcPct val="35000"/>
            </a:spcAft>
          </a:pPr>
          <a:r>
            <a:rPr lang="en-IN" sz="1000" kern="1200">
              <a:solidFill>
                <a:schemeClr val="tx2"/>
              </a:solidFill>
            </a:rPr>
            <a:t>Sound Another crucial pillar for business growth is the business model, which gives startups the structure they need to become profitable startups. The business model aids the startup in focusing on its core competencies and gaining an edge over rivals.</a:t>
          </a:r>
          <a:endParaRPr lang="en-IN" sz="1000" kern="1200" dirty="0">
            <a:solidFill>
              <a:schemeClr val="tx2"/>
            </a:solidFill>
          </a:endParaRPr>
        </a:p>
        <a:p>
          <a:pPr marL="57150" lvl="1" indent="-57150" algn="l" defTabSz="444500">
            <a:lnSpc>
              <a:spcPct val="90000"/>
            </a:lnSpc>
            <a:spcBef>
              <a:spcPct val="0"/>
            </a:spcBef>
            <a:spcAft>
              <a:spcPct val="15000"/>
            </a:spcAft>
            <a:buChar char="••"/>
          </a:pPr>
          <a:r>
            <a:rPr lang="en-IN" sz="1000" b="1" kern="1200" dirty="0">
              <a:solidFill>
                <a:schemeClr val="tx2"/>
              </a:solidFill>
            </a:rPr>
            <a:t>Sound Business model </a:t>
          </a:r>
          <a:endParaRPr lang="en-IN" sz="1000" kern="1200" dirty="0">
            <a:solidFill>
              <a:schemeClr val="tx2"/>
            </a:solidFill>
          </a:endParaRPr>
        </a:p>
      </dsp:txBody>
      <dsp:txXfrm>
        <a:off x="4742167" y="0"/>
        <a:ext cx="2256547" cy="1301581"/>
      </dsp:txXfrm>
    </dsp:sp>
    <dsp:sp modelId="{CD56EBC2-8A99-483F-B170-CDD86137CB20}">
      <dsp:nvSpPr>
        <dsp:cNvPr id="0" name=""/>
        <dsp:cNvSpPr/>
      </dsp:nvSpPr>
      <dsp:spPr>
        <a:xfrm>
          <a:off x="5707743" y="1464278"/>
          <a:ext cx="325395" cy="325395"/>
        </a:xfrm>
        <a:prstGeom prst="ellipse">
          <a:avLst/>
        </a:prstGeom>
        <a:gradFill rotWithShape="0">
          <a:gsLst>
            <a:gs pos="0">
              <a:schemeClr val="accent2">
                <a:shade val="50000"/>
                <a:hueOff val="0"/>
                <a:satOff val="-25659"/>
                <a:lumOff val="35110"/>
                <a:alphaOff val="0"/>
                <a:tint val="100000"/>
                <a:shade val="100000"/>
                <a:satMod val="130000"/>
              </a:schemeClr>
            </a:gs>
            <a:gs pos="100000">
              <a:schemeClr val="accent2">
                <a:shade val="50000"/>
                <a:hueOff val="0"/>
                <a:satOff val="-25659"/>
                <a:lumOff val="3511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A7700-AE22-4F19-9BDC-C197627DC008}">
      <dsp:nvSpPr>
        <dsp:cNvPr id="0" name=""/>
        <dsp:cNvSpPr/>
      </dsp:nvSpPr>
      <dsp:spPr>
        <a:xfrm>
          <a:off x="0" y="606758"/>
          <a:ext cx="7919634" cy="809011"/>
        </a:xfrm>
        <a:prstGeom prst="notchedRightArrow">
          <a:avLst/>
        </a:prstGeom>
        <a:solidFill>
          <a:schemeClr val="accent2">
            <a:tint val="55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447C0B6-6509-484B-B961-A3ECD84DF3F0}">
      <dsp:nvSpPr>
        <dsp:cNvPr id="0" name=""/>
        <dsp:cNvSpPr/>
      </dsp:nvSpPr>
      <dsp:spPr>
        <a:xfrm>
          <a:off x="2727" y="0"/>
          <a:ext cx="1217792" cy="80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1">
          <a:noAutofit/>
        </a:bodyPr>
        <a:lstStyle/>
        <a:p>
          <a:pPr lvl="0" algn="l" defTabSz="444500">
            <a:lnSpc>
              <a:spcPct val="90000"/>
            </a:lnSpc>
            <a:spcBef>
              <a:spcPct val="0"/>
            </a:spcBef>
            <a:spcAft>
              <a:spcPct val="35000"/>
            </a:spcAft>
          </a:pPr>
          <a:r>
            <a:rPr lang="en-IN" sz="1000" kern="1200" dirty="0">
              <a:solidFill>
                <a:schemeClr val="bg1">
                  <a:lumMod val="10000"/>
                </a:schemeClr>
              </a:solidFill>
            </a:rPr>
            <a:t>The business plan was laid out in a business model to help the company grow and produce cash. </a:t>
          </a:r>
        </a:p>
        <a:p>
          <a:pPr marL="57150" lvl="1" indent="-57150" algn="l" defTabSz="444500">
            <a:lnSpc>
              <a:spcPct val="90000"/>
            </a:lnSpc>
            <a:spcBef>
              <a:spcPct val="0"/>
            </a:spcBef>
            <a:spcAft>
              <a:spcPct val="15000"/>
            </a:spcAft>
            <a:buChar char="••"/>
          </a:pPr>
          <a:r>
            <a:rPr lang="en-IN" sz="1000" b="1" kern="1200" dirty="0">
              <a:solidFill>
                <a:schemeClr val="bg1">
                  <a:lumMod val="10000"/>
                </a:schemeClr>
              </a:solidFill>
            </a:rPr>
            <a:t>Business Plan </a:t>
          </a:r>
          <a:endParaRPr lang="en-IN" sz="1000" kern="1200" dirty="0">
            <a:solidFill>
              <a:schemeClr val="bg1">
                <a:lumMod val="10000"/>
              </a:schemeClr>
            </a:solidFill>
          </a:endParaRPr>
        </a:p>
      </dsp:txBody>
      <dsp:txXfrm>
        <a:off x="2727" y="0"/>
        <a:ext cx="1217792" cy="809011"/>
      </dsp:txXfrm>
    </dsp:sp>
    <dsp:sp modelId="{98A1D6E5-7FD9-4EA8-8238-283E809B7FB0}">
      <dsp:nvSpPr>
        <dsp:cNvPr id="0" name=""/>
        <dsp:cNvSpPr/>
      </dsp:nvSpPr>
      <dsp:spPr>
        <a:xfrm>
          <a:off x="510497" y="910138"/>
          <a:ext cx="202252" cy="202252"/>
        </a:xfrm>
        <a:prstGeom prst="ellipse">
          <a:avLst/>
        </a:prstGeom>
        <a:gradFill rotWithShape="0">
          <a:gsLst>
            <a:gs pos="0">
              <a:schemeClr val="accent2">
                <a:shade val="50000"/>
                <a:hueOff val="0"/>
                <a:satOff val="0"/>
                <a:lumOff val="0"/>
                <a:alphaOff val="0"/>
                <a:tint val="100000"/>
                <a:shade val="100000"/>
                <a:satMod val="130000"/>
              </a:schemeClr>
            </a:gs>
            <a:gs pos="100000">
              <a:schemeClr val="accent2">
                <a:shade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6A5EB53-1F68-4445-919A-43FC836DFDAB}">
      <dsp:nvSpPr>
        <dsp:cNvPr id="0" name=""/>
        <dsp:cNvSpPr/>
      </dsp:nvSpPr>
      <dsp:spPr>
        <a:xfrm>
          <a:off x="1247884" y="1213517"/>
          <a:ext cx="2103322" cy="80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1">
          <a:noAutofit/>
        </a:bodyPr>
        <a:lstStyle/>
        <a:p>
          <a:pPr lvl="0" algn="l" defTabSz="444500">
            <a:lnSpc>
              <a:spcPct val="90000"/>
            </a:lnSpc>
            <a:spcBef>
              <a:spcPct val="0"/>
            </a:spcBef>
            <a:spcAft>
              <a:spcPct val="35000"/>
            </a:spcAft>
          </a:pPr>
          <a:r>
            <a:rPr lang="en-IN" sz="1000" kern="1200" dirty="0">
              <a:solidFill>
                <a:schemeClr val="bg1">
                  <a:lumMod val="10000"/>
                </a:schemeClr>
              </a:solidFill>
            </a:rPr>
            <a:t>Target marketing must be planned because it directs a company's efforts toward a specific audience. Targeted marketing aids in the efficient use of scarce resources in </a:t>
          </a:r>
          <a:r>
            <a:rPr lang="en-IN" sz="1000" kern="1200" dirty="0" err="1">
              <a:solidFill>
                <a:schemeClr val="bg1">
                  <a:lumMod val="10000"/>
                </a:schemeClr>
              </a:solidFill>
            </a:rPr>
            <a:t>startups</a:t>
          </a:r>
          <a:r>
            <a:rPr lang="en-IN" sz="1000" kern="1200" dirty="0">
              <a:solidFill>
                <a:schemeClr val="bg1">
                  <a:lumMod val="10000"/>
                </a:schemeClr>
              </a:solidFill>
            </a:rPr>
            <a:t> with limited capital, and with a clearly defined target market, it aids in competitive advantage and market positioning.</a:t>
          </a:r>
        </a:p>
        <a:p>
          <a:pPr marL="57150" lvl="1" indent="-57150" algn="l" defTabSz="444500">
            <a:lnSpc>
              <a:spcPct val="90000"/>
            </a:lnSpc>
            <a:spcBef>
              <a:spcPct val="0"/>
            </a:spcBef>
            <a:spcAft>
              <a:spcPct val="15000"/>
            </a:spcAft>
            <a:buChar char="••"/>
          </a:pPr>
          <a:r>
            <a:rPr lang="en-IN" sz="1000" b="1" kern="1200" dirty="0">
              <a:solidFill>
                <a:schemeClr val="bg1">
                  <a:lumMod val="10000"/>
                </a:schemeClr>
              </a:solidFill>
            </a:rPr>
            <a:t>Target market </a:t>
          </a:r>
          <a:endParaRPr lang="en-IN" sz="1000" kern="1200" dirty="0">
            <a:solidFill>
              <a:schemeClr val="bg1">
                <a:lumMod val="10000"/>
              </a:schemeClr>
            </a:solidFill>
          </a:endParaRPr>
        </a:p>
      </dsp:txBody>
      <dsp:txXfrm>
        <a:off x="1247884" y="1213517"/>
        <a:ext cx="2103322" cy="809011"/>
      </dsp:txXfrm>
    </dsp:sp>
    <dsp:sp modelId="{B4315FF3-075A-47C1-B68C-A3153966E974}">
      <dsp:nvSpPr>
        <dsp:cNvPr id="0" name=""/>
        <dsp:cNvSpPr/>
      </dsp:nvSpPr>
      <dsp:spPr>
        <a:xfrm>
          <a:off x="2198419" y="910138"/>
          <a:ext cx="202252" cy="202252"/>
        </a:xfrm>
        <a:prstGeom prst="ellipse">
          <a:avLst/>
        </a:prstGeom>
        <a:gradFill rotWithShape="0">
          <a:gsLst>
            <a:gs pos="0">
              <a:schemeClr val="accent2">
                <a:shade val="50000"/>
                <a:hueOff val="0"/>
                <a:satOff val="-19244"/>
                <a:lumOff val="26332"/>
                <a:alphaOff val="0"/>
                <a:tint val="100000"/>
                <a:shade val="100000"/>
                <a:satMod val="130000"/>
              </a:schemeClr>
            </a:gs>
            <a:gs pos="100000">
              <a:schemeClr val="accent2">
                <a:shade val="50000"/>
                <a:hueOff val="0"/>
                <a:satOff val="-19244"/>
                <a:lumOff val="26332"/>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4909B44-540F-4469-A27C-72AFCCDD769E}">
      <dsp:nvSpPr>
        <dsp:cNvPr id="0" name=""/>
        <dsp:cNvSpPr/>
      </dsp:nvSpPr>
      <dsp:spPr>
        <a:xfrm>
          <a:off x="3378570" y="0"/>
          <a:ext cx="1579193" cy="80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1">
          <a:noAutofit/>
        </a:bodyPr>
        <a:lstStyle/>
        <a:p>
          <a:pPr lvl="0" algn="l" defTabSz="444500">
            <a:lnSpc>
              <a:spcPct val="90000"/>
            </a:lnSpc>
            <a:spcBef>
              <a:spcPct val="0"/>
            </a:spcBef>
            <a:spcAft>
              <a:spcPct val="35000"/>
            </a:spcAft>
          </a:pPr>
          <a:r>
            <a:rPr lang="en-IN" sz="1000" kern="1200" dirty="0">
              <a:solidFill>
                <a:schemeClr val="bg1">
                  <a:lumMod val="10000"/>
                </a:schemeClr>
              </a:solidFill>
            </a:rPr>
            <a:t>The market entry strategy gives the business direction. Following thorough market and target audience research, the market strategy uses business positioning and market entry strategy to give </a:t>
          </a:r>
          <a:r>
            <a:rPr lang="en-IN" sz="1000" kern="1200" dirty="0" err="1">
              <a:solidFill>
                <a:schemeClr val="bg1">
                  <a:lumMod val="10000"/>
                </a:schemeClr>
              </a:solidFill>
            </a:rPr>
            <a:t>startups</a:t>
          </a:r>
          <a:r>
            <a:rPr lang="en-IN" sz="1000" kern="1200" dirty="0">
              <a:solidFill>
                <a:schemeClr val="bg1">
                  <a:lumMod val="10000"/>
                </a:schemeClr>
              </a:solidFill>
            </a:rPr>
            <a:t> their own identity.</a:t>
          </a:r>
        </a:p>
        <a:p>
          <a:pPr marL="57150" lvl="1" indent="-57150" algn="l" defTabSz="444500">
            <a:lnSpc>
              <a:spcPct val="90000"/>
            </a:lnSpc>
            <a:spcBef>
              <a:spcPct val="0"/>
            </a:spcBef>
            <a:spcAft>
              <a:spcPct val="15000"/>
            </a:spcAft>
            <a:buChar char="••"/>
          </a:pPr>
          <a:r>
            <a:rPr lang="en-IN" sz="1000" b="1" kern="1200" dirty="0">
              <a:solidFill>
                <a:schemeClr val="bg1">
                  <a:lumMod val="10000"/>
                </a:schemeClr>
              </a:solidFill>
            </a:rPr>
            <a:t>Go-to-market strategy</a:t>
          </a:r>
          <a:endParaRPr lang="en-IN" sz="1000" kern="1200" dirty="0">
            <a:solidFill>
              <a:schemeClr val="bg1">
                <a:lumMod val="10000"/>
              </a:schemeClr>
            </a:solidFill>
          </a:endParaRPr>
        </a:p>
      </dsp:txBody>
      <dsp:txXfrm>
        <a:off x="3378570" y="0"/>
        <a:ext cx="1579193" cy="809011"/>
      </dsp:txXfrm>
    </dsp:sp>
    <dsp:sp modelId="{CD56EBC2-8A99-483F-B170-CDD86137CB20}">
      <dsp:nvSpPr>
        <dsp:cNvPr id="0" name=""/>
        <dsp:cNvSpPr/>
      </dsp:nvSpPr>
      <dsp:spPr>
        <a:xfrm>
          <a:off x="4067041" y="910138"/>
          <a:ext cx="202252" cy="202252"/>
        </a:xfrm>
        <a:prstGeom prst="ellipse">
          <a:avLst/>
        </a:prstGeom>
        <a:gradFill rotWithShape="0">
          <a:gsLst>
            <a:gs pos="0">
              <a:schemeClr val="accent2">
                <a:shade val="50000"/>
                <a:hueOff val="0"/>
                <a:satOff val="-38489"/>
                <a:lumOff val="52665"/>
                <a:alphaOff val="0"/>
                <a:tint val="100000"/>
                <a:shade val="100000"/>
                <a:satMod val="130000"/>
              </a:schemeClr>
            </a:gs>
            <a:gs pos="100000">
              <a:schemeClr val="accent2">
                <a:shade val="50000"/>
                <a:hueOff val="0"/>
                <a:satOff val="-38489"/>
                <a:lumOff val="5266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C7CA09E-A375-43C0-BC6B-CFAB18B8963E}">
      <dsp:nvSpPr>
        <dsp:cNvPr id="0" name=""/>
        <dsp:cNvSpPr/>
      </dsp:nvSpPr>
      <dsp:spPr>
        <a:xfrm>
          <a:off x="4985128" y="1282784"/>
          <a:ext cx="2139814" cy="71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444500">
            <a:lnSpc>
              <a:spcPct val="90000"/>
            </a:lnSpc>
            <a:spcBef>
              <a:spcPct val="0"/>
            </a:spcBef>
            <a:spcAft>
              <a:spcPct val="35000"/>
            </a:spcAft>
          </a:pPr>
          <a:r>
            <a:rPr lang="en-IN" sz="1000" kern="1200" dirty="0">
              <a:solidFill>
                <a:schemeClr val="bg1">
                  <a:lumMod val="10000"/>
                </a:schemeClr>
              </a:solidFill>
            </a:rPr>
            <a:t>The ideal product for a business idea is a business product (</a:t>
          </a:r>
          <a:r>
            <a:rPr lang="en-IN" sz="1000" kern="1200" dirty="0" err="1">
              <a:solidFill>
                <a:schemeClr val="bg1">
                  <a:lumMod val="10000"/>
                </a:schemeClr>
              </a:solidFill>
            </a:rPr>
            <a:t>Galadzhii</a:t>
          </a:r>
          <a:r>
            <a:rPr lang="en-IN" sz="1000" kern="1200" dirty="0">
              <a:solidFill>
                <a:schemeClr val="bg1">
                  <a:lumMod val="10000"/>
                </a:schemeClr>
              </a:solidFill>
            </a:rPr>
            <a:t>, 2020). A good product is a crucial building block for a business's expansion. A scalable product that can grow and extend the </a:t>
          </a:r>
          <a:r>
            <a:rPr lang="en-IN" sz="1000" kern="1200" dirty="0" err="1">
              <a:solidFill>
                <a:schemeClr val="bg1">
                  <a:lumMod val="10000"/>
                </a:schemeClr>
              </a:solidFill>
            </a:rPr>
            <a:t>startup</a:t>
          </a:r>
          <a:r>
            <a:rPr lang="en-IN" sz="1000" kern="1200" dirty="0">
              <a:solidFill>
                <a:schemeClr val="bg1">
                  <a:lumMod val="10000"/>
                </a:schemeClr>
              </a:solidFill>
            </a:rPr>
            <a:t> firm has the potential to answer consumers' problems and meet their needs.</a:t>
          </a:r>
        </a:p>
        <a:p>
          <a:pPr lvl="0" algn="l" defTabSz="444500">
            <a:lnSpc>
              <a:spcPct val="90000"/>
            </a:lnSpc>
            <a:spcBef>
              <a:spcPct val="0"/>
            </a:spcBef>
            <a:spcAft>
              <a:spcPct val="35000"/>
            </a:spcAft>
          </a:pPr>
          <a:r>
            <a:rPr lang="en-IN" sz="1000" b="1" kern="1200" dirty="0">
              <a:solidFill>
                <a:schemeClr val="bg1">
                  <a:lumMod val="10000"/>
                </a:schemeClr>
              </a:solidFill>
              <a:latin typeface="Calibri" panose="020F0502020204030204" pitchFamily="34" charset="0"/>
              <a:cs typeface="Calibri" panose="020F0502020204030204" pitchFamily="34" charset="0"/>
            </a:rPr>
            <a:t>• </a:t>
          </a:r>
          <a:r>
            <a:rPr lang="en-IN" sz="1000" b="1" kern="1200" dirty="0">
              <a:solidFill>
                <a:schemeClr val="bg1">
                  <a:lumMod val="10000"/>
                </a:schemeClr>
              </a:solidFill>
            </a:rPr>
            <a:t>Ideal product</a:t>
          </a:r>
          <a:endParaRPr lang="en-IN" sz="1000" kern="1200" dirty="0">
            <a:solidFill>
              <a:schemeClr val="bg1">
                <a:lumMod val="10000"/>
              </a:schemeClr>
            </a:solidFill>
          </a:endParaRPr>
        </a:p>
      </dsp:txBody>
      <dsp:txXfrm>
        <a:off x="4985128" y="1282784"/>
        <a:ext cx="2139814" cy="716654"/>
      </dsp:txXfrm>
    </dsp:sp>
    <dsp:sp modelId="{A7FF04C2-C0AD-4164-A522-ABDADF78918F}">
      <dsp:nvSpPr>
        <dsp:cNvPr id="0" name=""/>
        <dsp:cNvSpPr/>
      </dsp:nvSpPr>
      <dsp:spPr>
        <a:xfrm>
          <a:off x="5953909" y="933227"/>
          <a:ext cx="202252" cy="202252"/>
        </a:xfrm>
        <a:prstGeom prst="ellipse">
          <a:avLst/>
        </a:prstGeom>
        <a:gradFill rotWithShape="0">
          <a:gsLst>
            <a:gs pos="0">
              <a:schemeClr val="accent2">
                <a:shade val="50000"/>
                <a:hueOff val="0"/>
                <a:satOff val="-19244"/>
                <a:lumOff val="26332"/>
                <a:alphaOff val="0"/>
                <a:tint val="100000"/>
                <a:shade val="100000"/>
                <a:satMod val="130000"/>
              </a:schemeClr>
            </a:gs>
            <a:gs pos="100000">
              <a:schemeClr val="accent2">
                <a:shade val="50000"/>
                <a:hueOff val="0"/>
                <a:satOff val="-19244"/>
                <a:lumOff val="26332"/>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FB84A-6848-4899-9413-E880F81E16CC}">
      <dsp:nvSpPr>
        <dsp:cNvPr id="0" name=""/>
        <dsp:cNvSpPr/>
      </dsp:nvSpPr>
      <dsp:spPr>
        <a:xfrm>
          <a:off x="1948419" y="-241983"/>
          <a:ext cx="3837303" cy="3233490"/>
        </a:xfrm>
        <a:prstGeom prst="pie">
          <a:avLst>
            <a:gd name="adj1" fmla="val 16200000"/>
            <a:gd name="adj2" fmla="val 2052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IN" sz="600" b="1" kern="1200" dirty="0"/>
            <a:t>Development phase - </a:t>
          </a:r>
          <a:r>
            <a:rPr lang="en-IN" sz="600" b="0" kern="1200" dirty="0"/>
            <a:t>Entrepreneurs must conduct a SWOT analysis and a proper evaluation of the idea as well as their capabilities during this stage of a </a:t>
          </a:r>
          <a:r>
            <a:rPr lang="en-IN" sz="600" b="0" kern="1200" dirty="0" err="1"/>
            <a:t>startup</a:t>
          </a:r>
          <a:r>
            <a:rPr lang="en-IN" sz="600" b="0" kern="1200" dirty="0"/>
            <a:t> before the company is formally established. It’s the </a:t>
          </a:r>
          <a:r>
            <a:rPr lang="en-IN" sz="600" b="0" kern="1200" dirty="0" err="1"/>
            <a:t>startup's</a:t>
          </a:r>
          <a:r>
            <a:rPr lang="en-IN" sz="600" b="0" kern="1200" dirty="0"/>
            <a:t> advisory and discussion phase.</a:t>
          </a:r>
        </a:p>
      </dsp:txBody>
      <dsp:txXfrm>
        <a:off x="3915494" y="241115"/>
        <a:ext cx="1301942" cy="750631"/>
      </dsp:txXfrm>
    </dsp:sp>
    <dsp:sp modelId="{B5F6A484-584A-4AF5-BEFE-5998676CDC25}">
      <dsp:nvSpPr>
        <dsp:cNvPr id="0" name=""/>
        <dsp:cNvSpPr/>
      </dsp:nvSpPr>
      <dsp:spPr>
        <a:xfrm>
          <a:off x="1813299" y="-131041"/>
          <a:ext cx="3931622" cy="3253947"/>
        </a:xfrm>
        <a:prstGeom prst="pie">
          <a:avLst>
            <a:gd name="adj1" fmla="val 20520000"/>
            <a:gd name="adj2" fmla="val 324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IN" sz="600" b="1" kern="1200" dirty="0"/>
            <a:t>Start-up</a:t>
          </a:r>
          <a:r>
            <a:rPr lang="en-IN" sz="600" b="0" kern="1200" dirty="0"/>
            <a:t> - Entrepreneurs enter the second phase, known as a </a:t>
          </a:r>
          <a:r>
            <a:rPr lang="en-IN" sz="600" b="0" kern="1200" dirty="0" err="1"/>
            <a:t>startup</a:t>
          </a:r>
          <a:r>
            <a:rPr lang="en-IN" sz="600" b="0" kern="1200" dirty="0"/>
            <a:t> or the official beginning of the business idea when they are confident in their business idea (GoFundMe, 2022). A crucial step in starting a business is choosing the right time for the hard work of the company to meet the market opportunity for the company's success.</a:t>
          </a:r>
        </a:p>
      </dsp:txBody>
      <dsp:txXfrm>
        <a:off x="4382895" y="1340982"/>
        <a:ext cx="1170125" cy="817360"/>
      </dsp:txXfrm>
    </dsp:sp>
    <dsp:sp modelId="{B0578D7F-30DF-43FE-AEDB-4FBC4EFFC115}">
      <dsp:nvSpPr>
        <dsp:cNvPr id="0" name=""/>
        <dsp:cNvSpPr/>
      </dsp:nvSpPr>
      <dsp:spPr>
        <a:xfrm>
          <a:off x="1581233" y="-465003"/>
          <a:ext cx="4472004" cy="3883068"/>
        </a:xfrm>
        <a:prstGeom prst="pie">
          <a:avLst>
            <a:gd name="adj1" fmla="val 3240000"/>
            <a:gd name="adj2" fmla="val 756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IN" sz="600" b="1" kern="1200" dirty="0"/>
            <a:t>Growth and establishment </a:t>
          </a:r>
          <a:r>
            <a:rPr lang="en-IN" sz="600" b="0" kern="1200" dirty="0"/>
            <a:t>- Entrepreneurs must decide and make plans to establish the business at this stage when the start-up is beginning to produce good revenue and has a steady flow of cash into the business. This includes hiring more employees and expanding production to keep up with the growing demand from customers.</a:t>
          </a:r>
        </a:p>
      </dsp:txBody>
      <dsp:txXfrm>
        <a:off x="3018663" y="2447297"/>
        <a:ext cx="1597144" cy="832086"/>
      </dsp:txXfrm>
    </dsp:sp>
    <dsp:sp modelId="{6CC4B482-EDD5-45A2-BFFF-7A2B74056732}">
      <dsp:nvSpPr>
        <dsp:cNvPr id="0" name=""/>
        <dsp:cNvSpPr/>
      </dsp:nvSpPr>
      <dsp:spPr>
        <a:xfrm>
          <a:off x="1743558" y="23242"/>
          <a:ext cx="4071103" cy="2945380"/>
        </a:xfrm>
        <a:prstGeom prst="pie">
          <a:avLst>
            <a:gd name="adj1" fmla="val 7560000"/>
            <a:gd name="adj2" fmla="val 1188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IN" sz="600" b="1" kern="1200" dirty="0"/>
            <a:t>Expansion - </a:t>
          </a:r>
          <a:r>
            <a:rPr lang="en-IN" sz="600" b="0" kern="1200" dirty="0"/>
            <a:t>When a company is expanding, top-level management makes decisions, and employees carry out the company's plans and strategies. This stage of business development calls for geographic expansion.</a:t>
          </a:r>
        </a:p>
      </dsp:txBody>
      <dsp:txXfrm>
        <a:off x="1937420" y="1355676"/>
        <a:ext cx="1211638" cy="739851"/>
      </dsp:txXfrm>
    </dsp:sp>
    <dsp:sp modelId="{34CEA3F7-3789-463B-9BDD-89F85BD66139}">
      <dsp:nvSpPr>
        <dsp:cNvPr id="0" name=""/>
        <dsp:cNvSpPr/>
      </dsp:nvSpPr>
      <dsp:spPr>
        <a:xfrm>
          <a:off x="1816101" y="-262781"/>
          <a:ext cx="3926018" cy="3517427"/>
        </a:xfrm>
        <a:prstGeom prst="pie">
          <a:avLst>
            <a:gd name="adj1" fmla="val 11880000"/>
            <a:gd name="adj2" fmla="val 1620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IN" sz="600" b="1" kern="1200" dirty="0"/>
            <a:t>Maturity - </a:t>
          </a:r>
          <a:r>
            <a:rPr lang="en-IN" sz="600" b="0" kern="1200" dirty="0"/>
            <a:t>This is the phase where a company has earned profits for years.</a:t>
          </a:r>
        </a:p>
      </dsp:txBody>
      <dsp:txXfrm>
        <a:off x="2388645" y="273207"/>
        <a:ext cx="1332042" cy="8165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BF394-BA55-43ED-B735-191CA4282445}">
      <dsp:nvSpPr>
        <dsp:cNvPr id="0" name=""/>
        <dsp:cNvSpPr/>
      </dsp:nvSpPr>
      <dsp:spPr>
        <a:xfrm>
          <a:off x="0" y="209854"/>
          <a:ext cx="7723800" cy="2927925"/>
        </a:xfrm>
        <a:prstGeom prst="rightArrow">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863E335-83F8-4F3C-B4A2-96BC2AC3B833}">
      <dsp:nvSpPr>
        <dsp:cNvPr id="0" name=""/>
        <dsp:cNvSpPr/>
      </dsp:nvSpPr>
      <dsp:spPr>
        <a:xfrm>
          <a:off x="5859603" y="941835"/>
          <a:ext cx="1091816" cy="1463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lvl="0" algn="ctr" defTabSz="311150">
            <a:lnSpc>
              <a:spcPct val="90000"/>
            </a:lnSpc>
            <a:spcBef>
              <a:spcPct val="0"/>
            </a:spcBef>
            <a:spcAft>
              <a:spcPct val="35000"/>
            </a:spcAft>
          </a:pPr>
          <a:r>
            <a:rPr lang="en-IN" sz="700" b="1" kern="1200" dirty="0">
              <a:solidFill>
                <a:schemeClr val="bg1">
                  <a:lumMod val="10000"/>
                </a:schemeClr>
              </a:solidFill>
            </a:rPr>
            <a:t>Analytical and problem-solving skills -</a:t>
          </a:r>
          <a:r>
            <a:rPr lang="en-IN" sz="700" kern="1200" dirty="0">
              <a:solidFill>
                <a:schemeClr val="bg1">
                  <a:lumMod val="10000"/>
                </a:schemeClr>
              </a:solidFill>
            </a:rPr>
            <a:t> Through analytical skills, entrepreneurs can develop strategies and plans to accomplish their business goals. Analytical and problem-solving abilities enable entrepreneurs to make crucial business decisions.</a:t>
          </a:r>
        </a:p>
      </dsp:txBody>
      <dsp:txXfrm>
        <a:off x="5859603" y="941835"/>
        <a:ext cx="1091816" cy="1463962"/>
      </dsp:txXfrm>
    </dsp:sp>
    <dsp:sp modelId="{99A64735-0672-415E-BFE2-FF7553E2FEF5}">
      <dsp:nvSpPr>
        <dsp:cNvPr id="0" name=""/>
        <dsp:cNvSpPr/>
      </dsp:nvSpPr>
      <dsp:spPr>
        <a:xfrm>
          <a:off x="4549423" y="941835"/>
          <a:ext cx="1091816" cy="1463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lvl="0" algn="ctr" defTabSz="311150">
            <a:lnSpc>
              <a:spcPct val="90000"/>
            </a:lnSpc>
            <a:spcBef>
              <a:spcPct val="0"/>
            </a:spcBef>
            <a:spcAft>
              <a:spcPct val="35000"/>
            </a:spcAft>
          </a:pPr>
          <a:r>
            <a:rPr lang="en-IN" sz="700" b="1" kern="1200">
              <a:solidFill>
                <a:schemeClr val="bg1">
                  <a:lumMod val="10000"/>
                </a:schemeClr>
              </a:solidFill>
            </a:rPr>
            <a:t>Technical skills - </a:t>
          </a:r>
          <a:r>
            <a:rPr lang="en-IN" sz="700" kern="1200">
              <a:solidFill>
                <a:schemeClr val="bg1">
                  <a:lumMod val="10000"/>
                </a:schemeClr>
              </a:solidFill>
            </a:rPr>
            <a:t>The business world is expanding quickly, and entrepreneurs need to be skilled in technology. Entrepreneurs can perform software programming for financial analysis, digital project management methods, tracking sales, etc. thanks to their technical skills.</a:t>
          </a:r>
        </a:p>
      </dsp:txBody>
      <dsp:txXfrm>
        <a:off x="4549423" y="941835"/>
        <a:ext cx="1091816" cy="1463962"/>
      </dsp:txXfrm>
    </dsp:sp>
    <dsp:sp modelId="{9B8EC003-4CF8-4F15-BA27-91C5643BB485}">
      <dsp:nvSpPr>
        <dsp:cNvPr id="0" name=""/>
        <dsp:cNvSpPr/>
      </dsp:nvSpPr>
      <dsp:spPr>
        <a:xfrm>
          <a:off x="3239244" y="941835"/>
          <a:ext cx="1091816" cy="1463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lvl="0" algn="ctr" defTabSz="311150">
            <a:lnSpc>
              <a:spcPct val="90000"/>
            </a:lnSpc>
            <a:spcBef>
              <a:spcPct val="0"/>
            </a:spcBef>
            <a:spcAft>
              <a:spcPct val="35000"/>
            </a:spcAft>
          </a:pPr>
          <a:r>
            <a:rPr lang="en-IN" sz="700" b="1" kern="1200" dirty="0">
              <a:solidFill>
                <a:schemeClr val="bg1">
                  <a:lumMod val="10000"/>
                </a:schemeClr>
              </a:solidFill>
            </a:rPr>
            <a:t>The strategic thinking of Planning skills -</a:t>
          </a:r>
          <a:r>
            <a:rPr lang="en-IN" sz="700" kern="1200" dirty="0">
              <a:solidFill>
                <a:schemeClr val="bg1">
                  <a:lumMod val="10000"/>
                </a:schemeClr>
              </a:solidFill>
            </a:rPr>
            <a:t> Since entrepreneurs create strategies and policies to outcompete the competition and accomplish their business goals, it is expected that they possess strategic skills for the company's growth.</a:t>
          </a:r>
        </a:p>
      </dsp:txBody>
      <dsp:txXfrm>
        <a:off x="3239244" y="941835"/>
        <a:ext cx="1091816" cy="1463962"/>
      </dsp:txXfrm>
    </dsp:sp>
    <dsp:sp modelId="{B9F13289-F1A2-4663-B8E5-A65F96836D65}">
      <dsp:nvSpPr>
        <dsp:cNvPr id="0" name=""/>
        <dsp:cNvSpPr/>
      </dsp:nvSpPr>
      <dsp:spPr>
        <a:xfrm>
          <a:off x="1929064" y="941835"/>
          <a:ext cx="1091816" cy="1463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lvl="0" algn="ctr" defTabSz="311150">
            <a:lnSpc>
              <a:spcPct val="90000"/>
            </a:lnSpc>
            <a:spcBef>
              <a:spcPct val="0"/>
            </a:spcBef>
            <a:spcAft>
              <a:spcPct val="35000"/>
            </a:spcAft>
          </a:pPr>
          <a:r>
            <a:rPr lang="en-IN" sz="700" b="1" kern="1200">
              <a:solidFill>
                <a:schemeClr val="bg1">
                  <a:lumMod val="10000"/>
                </a:schemeClr>
              </a:solidFill>
            </a:rPr>
            <a:t>Teamwork and leadership skills -</a:t>
          </a:r>
          <a:r>
            <a:rPr lang="en-IN" sz="700" kern="1200">
              <a:solidFill>
                <a:schemeClr val="bg1">
                  <a:lumMod val="10000"/>
                </a:schemeClr>
              </a:solidFill>
            </a:rPr>
            <a:t> Teamwork and leadership abilities are crucial in startup businesses because they inspire and motivate employees to put in more effort and make a greater contribution to the overall success of the business.</a:t>
          </a:r>
        </a:p>
      </dsp:txBody>
      <dsp:txXfrm>
        <a:off x="1929064" y="941835"/>
        <a:ext cx="1091816" cy="1463962"/>
      </dsp:txXfrm>
    </dsp:sp>
    <dsp:sp modelId="{4D9C7115-81C6-402B-BB25-F6DA63265BFC}">
      <dsp:nvSpPr>
        <dsp:cNvPr id="0" name=""/>
        <dsp:cNvSpPr/>
      </dsp:nvSpPr>
      <dsp:spPr>
        <a:xfrm>
          <a:off x="618884" y="941835"/>
          <a:ext cx="1091816" cy="1463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lvl="0" algn="ctr" defTabSz="311150">
            <a:lnSpc>
              <a:spcPct val="90000"/>
            </a:lnSpc>
            <a:spcBef>
              <a:spcPct val="0"/>
            </a:spcBef>
            <a:spcAft>
              <a:spcPct val="35000"/>
            </a:spcAft>
          </a:pPr>
          <a:r>
            <a:rPr lang="en-IN" sz="700" b="1" kern="1200" dirty="0">
              <a:solidFill>
                <a:schemeClr val="bg1">
                  <a:lumMod val="10000"/>
                </a:schemeClr>
              </a:solidFill>
            </a:rPr>
            <a:t>Business management skills- </a:t>
          </a:r>
          <a:r>
            <a:rPr lang="en-IN" sz="700" kern="1200" dirty="0">
              <a:solidFill>
                <a:schemeClr val="bg1">
                  <a:lumMod val="10000"/>
                </a:schemeClr>
              </a:solidFill>
            </a:rPr>
            <a:t>Different managing and multitasking skills are included in business management skills. Entrepreneurial skills are necessary for start-up companies because they require business management, and entrepreneurs are expected to multitask while making important decisions.</a:t>
          </a:r>
        </a:p>
      </dsp:txBody>
      <dsp:txXfrm>
        <a:off x="618884" y="941835"/>
        <a:ext cx="1091816" cy="14639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FBBB2-A6C0-42F1-BB1E-1E1C754E4686}">
      <dsp:nvSpPr>
        <dsp:cNvPr id="0" name=""/>
        <dsp:cNvSpPr/>
      </dsp:nvSpPr>
      <dsp:spPr>
        <a:xfrm>
          <a:off x="0" y="210626"/>
          <a:ext cx="5110978" cy="2044391"/>
        </a:xfrm>
        <a:prstGeom prst="leftRightRibbon">
          <a:avLst/>
        </a:prstGeom>
        <a:solidFill>
          <a:schemeClr val="accent2">
            <a:shade val="8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8E140A0-AB08-43CA-B6CB-ECBBDDB6D317}">
      <dsp:nvSpPr>
        <dsp:cNvPr id="0" name=""/>
        <dsp:cNvSpPr/>
      </dsp:nvSpPr>
      <dsp:spPr>
        <a:xfrm>
          <a:off x="613317" y="568394"/>
          <a:ext cx="1686622" cy="1001751"/>
        </a:xfrm>
        <a:prstGeom prst="rect">
          <a:avLst/>
        </a:prstGeom>
        <a:noFill/>
        <a:ln w="38100" cap="flat" cmpd="sng" algn="ctr">
          <a:noFill/>
          <a:prstDash val="solid"/>
        </a:ln>
        <a:effectLst>
          <a:outerShdw blurRad="40000" dist="20000" dir="5400000" rotWithShape="0">
            <a:srgbClr val="000000">
              <a:alpha val="38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21336" rIns="0" bIns="22860" numCol="1" spcCol="1270" anchor="ctr" anchorCtr="0">
          <a:noAutofit/>
        </a:bodyPr>
        <a:lstStyle/>
        <a:p>
          <a:pPr lvl="0" algn="ctr" defTabSz="266700">
            <a:lnSpc>
              <a:spcPct val="90000"/>
            </a:lnSpc>
            <a:spcBef>
              <a:spcPct val="0"/>
            </a:spcBef>
            <a:spcAft>
              <a:spcPct val="35000"/>
            </a:spcAft>
          </a:pPr>
          <a:r>
            <a:rPr lang="en-US" sz="600" b="1" kern="1200" dirty="0"/>
            <a:t>Startups contribute to the recovery of economies. The startup has made the largest contribution to the GDP of the economy in light of the expanding economy. While many startups opened and closed during Kuwait 19, the number of unicorn startups has increased significantly. Startups, in the opinion of leading thinkers in innovation and technology, support economic recovery while scaling sustainably and responsibly (SOCAP Global, 2022). </a:t>
          </a:r>
          <a:endParaRPr lang="en-IN" sz="600" kern="1200" dirty="0"/>
        </a:p>
      </dsp:txBody>
      <dsp:txXfrm>
        <a:off x="613317" y="568394"/>
        <a:ext cx="1686622" cy="1001751"/>
      </dsp:txXfrm>
    </dsp:sp>
    <dsp:sp modelId="{4827DB6A-DEB6-402A-AD1A-C9D4BD9B7458}">
      <dsp:nvSpPr>
        <dsp:cNvPr id="0" name=""/>
        <dsp:cNvSpPr/>
      </dsp:nvSpPr>
      <dsp:spPr>
        <a:xfrm>
          <a:off x="2555489" y="895497"/>
          <a:ext cx="1993281" cy="1001751"/>
        </a:xfrm>
        <a:prstGeom prst="rect">
          <a:avLst/>
        </a:prstGeom>
        <a:noFill/>
        <a:ln w="38100" cap="flat" cmpd="sng" algn="ctr">
          <a:noFill/>
          <a:prstDash val="solid"/>
        </a:ln>
        <a:effectLst>
          <a:outerShdw blurRad="40000" dist="20000" dir="5400000" rotWithShape="0">
            <a:srgbClr val="000000">
              <a:alpha val="38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21336" rIns="0" bIns="22860" numCol="1" spcCol="1270" anchor="ctr" anchorCtr="0">
          <a:noAutofit/>
        </a:bodyPr>
        <a:lstStyle/>
        <a:p>
          <a:pPr lvl="0" algn="ctr" defTabSz="266700">
            <a:lnSpc>
              <a:spcPct val="90000"/>
            </a:lnSpc>
            <a:spcBef>
              <a:spcPct val="0"/>
            </a:spcBef>
            <a:spcAft>
              <a:spcPct val="35000"/>
            </a:spcAft>
          </a:pPr>
          <a:r>
            <a:rPr lang="en-US" sz="600" b="1" kern="1200" dirty="0"/>
            <a:t>A successful startup has an impact-based business model and a dedicated spirit. Startup creates employment for a large number of people and gives those who join the startup the confidence to express their thoughts and opinions to provide novel goods and services to society. Startup changes society while making sure that the changes are long-lasting. </a:t>
          </a:r>
          <a:endParaRPr lang="en-IN" sz="600" kern="1200" dirty="0"/>
        </a:p>
      </dsp:txBody>
      <dsp:txXfrm>
        <a:off x="2555489" y="895497"/>
        <a:ext cx="1993281" cy="10017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FBBB2-A6C0-42F1-BB1E-1E1C754E4686}">
      <dsp:nvSpPr>
        <dsp:cNvPr id="0" name=""/>
        <dsp:cNvSpPr/>
      </dsp:nvSpPr>
      <dsp:spPr>
        <a:xfrm>
          <a:off x="0" y="52558"/>
          <a:ext cx="5400013" cy="2160005"/>
        </a:xfrm>
        <a:prstGeom prst="leftRightRibbon">
          <a:avLst/>
        </a:prstGeom>
        <a:solidFill>
          <a:schemeClr val="accent2">
            <a:shade val="8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8E140A0-AB08-43CA-B6CB-ECBBDDB6D317}">
      <dsp:nvSpPr>
        <dsp:cNvPr id="0" name=""/>
        <dsp:cNvSpPr/>
      </dsp:nvSpPr>
      <dsp:spPr>
        <a:xfrm>
          <a:off x="648001" y="430559"/>
          <a:ext cx="1782004" cy="1058402"/>
        </a:xfrm>
        <a:prstGeom prst="rect">
          <a:avLst/>
        </a:prstGeom>
        <a:noFill/>
        <a:ln w="38100" cap="flat" cmpd="sng" algn="ctr">
          <a:noFill/>
          <a:prstDash val="solid"/>
        </a:ln>
        <a:effectLst>
          <a:outerShdw blurRad="40000" dist="20000" dir="5400000" rotWithShape="0">
            <a:srgbClr val="000000">
              <a:alpha val="38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24892" rIns="0" bIns="26670" numCol="1" spcCol="1270" anchor="ctr" anchorCtr="0">
          <a:noAutofit/>
        </a:bodyPr>
        <a:lstStyle/>
        <a:p>
          <a:pPr lvl="0" algn="ctr" defTabSz="311150">
            <a:lnSpc>
              <a:spcPct val="90000"/>
            </a:lnSpc>
            <a:spcBef>
              <a:spcPct val="0"/>
            </a:spcBef>
            <a:spcAft>
              <a:spcPct val="35000"/>
            </a:spcAft>
          </a:pPr>
          <a:r>
            <a:rPr lang="en-US" sz="700" b="1" kern="1200" dirty="0">
              <a:effectLst>
                <a:outerShdw blurRad="38100" dist="38100" dir="2700000" algn="tl">
                  <a:srgbClr val="000000">
                    <a:alpha val="43137"/>
                  </a:srgbClr>
                </a:outerShdw>
              </a:effectLst>
            </a:rPr>
            <a:t>Young people are encouraged by startups to think creatively, train others, and produce talented human capital for the nation. Every startup has a vision and purpose in addition to its corporate goals; the purpose that propels the recovery of the economy is the company's expansion and contribution to GDP.</a:t>
          </a:r>
          <a:endParaRPr lang="en-IN" sz="700" b="1" kern="1200" dirty="0"/>
        </a:p>
      </dsp:txBody>
      <dsp:txXfrm>
        <a:off x="648001" y="430559"/>
        <a:ext cx="1782004" cy="1058402"/>
      </dsp:txXfrm>
    </dsp:sp>
    <dsp:sp modelId="{4827DB6A-DEB6-402A-AD1A-C9D4BD9B7458}">
      <dsp:nvSpPr>
        <dsp:cNvPr id="0" name=""/>
        <dsp:cNvSpPr/>
      </dsp:nvSpPr>
      <dsp:spPr>
        <a:xfrm>
          <a:off x="2700006" y="776160"/>
          <a:ext cx="2106005" cy="1058402"/>
        </a:xfrm>
        <a:prstGeom prst="rect">
          <a:avLst/>
        </a:prstGeom>
        <a:noFill/>
        <a:ln w="38100" cap="flat" cmpd="sng" algn="ctr">
          <a:noFill/>
          <a:prstDash val="solid"/>
        </a:ln>
        <a:effectLst>
          <a:outerShdw blurRad="40000" dist="20000" dir="5400000" rotWithShape="0">
            <a:srgbClr val="000000">
              <a:alpha val="38000"/>
            </a:srgbClr>
          </a:outerShdw>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24892" rIns="0" bIns="26670" numCol="1" spcCol="1270" anchor="ctr" anchorCtr="0">
          <a:noAutofit/>
        </a:bodyPr>
        <a:lstStyle/>
        <a:p>
          <a:pPr lvl="0" algn="ctr" defTabSz="311150">
            <a:lnSpc>
              <a:spcPct val="90000"/>
            </a:lnSpc>
            <a:spcBef>
              <a:spcPct val="0"/>
            </a:spcBef>
            <a:spcAft>
              <a:spcPct val="35000"/>
            </a:spcAft>
          </a:pPr>
          <a:r>
            <a:rPr lang="en-US" sz="700" b="1" kern="1200" dirty="0">
              <a:effectLst>
                <a:outerShdw blurRad="38100" dist="38100" dir="2700000" algn="tl">
                  <a:srgbClr val="000000">
                    <a:alpha val="43137"/>
                  </a:srgbClr>
                </a:outerShdw>
              </a:effectLst>
            </a:rPr>
            <a:t>The number of nations sponsoring startups and small businesses is increasing as the startup culture spreads around the world. Both locally and globally, startups play a crucial role. Numerous startups began as small businesses and have grown into multimillion-dollar businesses that significantly increase a nation's GDP. Hence, startups generate social, financial, and industrial values for all.</a:t>
          </a:r>
          <a:endParaRPr lang="en-IN" sz="700" b="1" kern="1200" dirty="0"/>
        </a:p>
      </dsp:txBody>
      <dsp:txXfrm>
        <a:off x="2700006" y="776160"/>
        <a:ext cx="2106005" cy="10584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A6FD2-9C08-497A-9180-3A81882F4E98}">
      <dsp:nvSpPr>
        <dsp:cNvPr id="0" name=""/>
        <dsp:cNvSpPr/>
      </dsp:nvSpPr>
      <dsp:spPr>
        <a:xfrm>
          <a:off x="0" y="0"/>
          <a:ext cx="718346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70DB3D8-5B60-4BDA-994D-0E119333C4CC}">
      <dsp:nvSpPr>
        <dsp:cNvPr id="0" name=""/>
        <dsp:cNvSpPr/>
      </dsp:nvSpPr>
      <dsp:spPr>
        <a:xfrm>
          <a:off x="0" y="0"/>
          <a:ext cx="1436692" cy="3402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IN" sz="1500" kern="1200" dirty="0">
              <a:solidFill>
                <a:schemeClr val="bg1">
                  <a:lumMod val="10000"/>
                </a:schemeClr>
              </a:solidFill>
            </a:rPr>
            <a:t>Bootstrapping refers to the self-funding option where entrepreneurs start the businesses by self-financing and when companies make a profit, that initial profit is again funded for further business growth. </a:t>
          </a:r>
        </a:p>
      </dsp:txBody>
      <dsp:txXfrm>
        <a:off x="0" y="0"/>
        <a:ext cx="1436692" cy="3402630"/>
      </dsp:txXfrm>
    </dsp:sp>
    <dsp:sp modelId="{04E55587-7309-4A9B-A82B-A12AF8E2DF77}">
      <dsp:nvSpPr>
        <dsp:cNvPr id="0" name=""/>
        <dsp:cNvSpPr/>
      </dsp:nvSpPr>
      <dsp:spPr>
        <a:xfrm>
          <a:off x="1544444" y="39999"/>
          <a:ext cx="5639019" cy="79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buFont typeface="Symbol" panose="05050102010706020507" pitchFamily="18" charset="2"/>
            <a:buChar char=""/>
          </a:pPr>
          <a:r>
            <a:rPr lang="en-IN" sz="1200" kern="1200">
              <a:solidFill>
                <a:schemeClr val="bg1">
                  <a:lumMod val="10000"/>
                </a:schemeClr>
              </a:solidFill>
            </a:rPr>
            <a:t>Venture capitalists are experienced investors who focus on funding emerging and expanding businesses. Venture capitalists make large investments of up to $1 million, thus to strike a deal with a seasoned investor, start-up businesses must provide thorough business plans and a clear vision for their future. </a:t>
          </a:r>
        </a:p>
      </dsp:txBody>
      <dsp:txXfrm>
        <a:off x="1544444" y="39999"/>
        <a:ext cx="5639019" cy="799983"/>
      </dsp:txXfrm>
    </dsp:sp>
    <dsp:sp modelId="{0A91E63D-E3B3-4851-91AA-74416BD62F09}">
      <dsp:nvSpPr>
        <dsp:cNvPr id="0" name=""/>
        <dsp:cNvSpPr/>
      </dsp:nvSpPr>
      <dsp:spPr>
        <a:xfrm>
          <a:off x="1436692" y="839982"/>
          <a:ext cx="5746771"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C9A9C9D3-7DB2-4AE8-817C-D5A67006C6EF}">
      <dsp:nvSpPr>
        <dsp:cNvPr id="0" name=""/>
        <dsp:cNvSpPr/>
      </dsp:nvSpPr>
      <dsp:spPr>
        <a:xfrm>
          <a:off x="1544444" y="879981"/>
          <a:ext cx="5639019" cy="79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buFont typeface="Symbol" panose="05050102010706020507" pitchFamily="18" charset="2"/>
            <a:buChar char=""/>
          </a:pPr>
          <a:r>
            <a:rPr lang="en-IN" sz="1200" kern="1200" dirty="0">
              <a:solidFill>
                <a:schemeClr val="bg1">
                  <a:lumMod val="10000"/>
                </a:schemeClr>
              </a:solidFill>
            </a:rPr>
            <a:t>Since the CoVID-19 outbreak, many nations have been providing grants and support to small enterprises.</a:t>
          </a:r>
        </a:p>
      </dsp:txBody>
      <dsp:txXfrm>
        <a:off x="1544444" y="879981"/>
        <a:ext cx="5639019" cy="799983"/>
      </dsp:txXfrm>
    </dsp:sp>
    <dsp:sp modelId="{EC50C4C3-1B79-4D25-A993-EDD2E96E15E4}">
      <dsp:nvSpPr>
        <dsp:cNvPr id="0" name=""/>
        <dsp:cNvSpPr/>
      </dsp:nvSpPr>
      <dsp:spPr>
        <a:xfrm>
          <a:off x="1436692" y="1679965"/>
          <a:ext cx="5746771"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C0B8E694-6121-4F6B-835C-ED4C02F77BD3}">
      <dsp:nvSpPr>
        <dsp:cNvPr id="0" name=""/>
        <dsp:cNvSpPr/>
      </dsp:nvSpPr>
      <dsp:spPr>
        <a:xfrm>
          <a:off x="1544444" y="1719964"/>
          <a:ext cx="5639019" cy="79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buFont typeface="Symbol" panose="05050102010706020507" pitchFamily="18" charset="2"/>
            <a:buChar char=""/>
          </a:pPr>
          <a:r>
            <a:rPr lang="en-IN" sz="1200" kern="1200">
              <a:solidFill>
                <a:schemeClr val="bg1">
                  <a:lumMod val="10000"/>
                </a:schemeClr>
              </a:solidFill>
            </a:rPr>
            <a:t>Crowdfunding is the easier way to approach investors. Crowdfunding can be generated through social media, and any crowdfunding platform and potential network will give investors a wider reach. Individual investors can be friends, customers, or anyone else who is interested in investing in the business.</a:t>
          </a:r>
          <a:endParaRPr lang="en-IN" sz="1200" kern="1200" dirty="0">
            <a:solidFill>
              <a:schemeClr val="bg1">
                <a:lumMod val="10000"/>
              </a:schemeClr>
            </a:solidFill>
          </a:endParaRPr>
        </a:p>
      </dsp:txBody>
      <dsp:txXfrm>
        <a:off x="1544444" y="1719964"/>
        <a:ext cx="5639019" cy="799983"/>
      </dsp:txXfrm>
    </dsp:sp>
    <dsp:sp modelId="{520AB8BF-A9E4-4CDB-AB38-534C2D5BD6C3}">
      <dsp:nvSpPr>
        <dsp:cNvPr id="0" name=""/>
        <dsp:cNvSpPr/>
      </dsp:nvSpPr>
      <dsp:spPr>
        <a:xfrm>
          <a:off x="1436692" y="2519948"/>
          <a:ext cx="5746771"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0AA17DF8-641B-4DBF-B64B-78E163F4B4EE}">
      <dsp:nvSpPr>
        <dsp:cNvPr id="0" name=""/>
        <dsp:cNvSpPr/>
      </dsp:nvSpPr>
      <dsp:spPr>
        <a:xfrm>
          <a:off x="1544444" y="2559947"/>
          <a:ext cx="5639019" cy="79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buFont typeface="Symbol" panose="05050102010706020507" pitchFamily="18" charset="2"/>
            <a:buChar char=""/>
          </a:pPr>
          <a:r>
            <a:rPr lang="en-IN" sz="1200" kern="1200" dirty="0">
              <a:solidFill>
                <a:schemeClr val="bg1">
                  <a:lumMod val="10000"/>
                </a:schemeClr>
              </a:solidFill>
            </a:rPr>
            <a:t>Banks offer small business loans to start-up businesses. Businesses that have a small business loan, which lends credibility to the investment, can easily obtain venture capital.</a:t>
          </a:r>
        </a:p>
      </dsp:txBody>
      <dsp:txXfrm>
        <a:off x="1544444" y="2559947"/>
        <a:ext cx="5639019" cy="799983"/>
      </dsp:txXfrm>
    </dsp:sp>
    <dsp:sp modelId="{8BB2E9B1-F15F-4A14-AB43-F9B0F86D7B85}">
      <dsp:nvSpPr>
        <dsp:cNvPr id="0" name=""/>
        <dsp:cNvSpPr/>
      </dsp:nvSpPr>
      <dsp:spPr>
        <a:xfrm>
          <a:off x="1436692" y="3359930"/>
          <a:ext cx="5746771"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2386C-E676-4AB0-BBDD-F1235CB630A0}">
      <dsp:nvSpPr>
        <dsp:cNvPr id="0" name=""/>
        <dsp:cNvSpPr/>
      </dsp:nvSpPr>
      <dsp:spPr>
        <a:xfrm>
          <a:off x="0" y="324516"/>
          <a:ext cx="7880887" cy="453600"/>
        </a:xfrm>
        <a:prstGeom prst="rect">
          <a:avLst/>
        </a:prstGeom>
        <a:solidFill>
          <a:schemeClr val="lt1">
            <a:alpha val="90000"/>
            <a:hueOff val="0"/>
            <a:satOff val="0"/>
            <a:lumOff val="0"/>
            <a:alphaOff val="0"/>
          </a:schemeClr>
        </a:solidFill>
        <a:ln w="9525" cap="flat" cmpd="sng" algn="ctr">
          <a:solidFill>
            <a:schemeClr val="accent2">
              <a:shade val="5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BA18538-E2E9-4BF3-B0EF-CCF91D3ED29A}">
      <dsp:nvSpPr>
        <dsp:cNvPr id="0" name=""/>
        <dsp:cNvSpPr/>
      </dsp:nvSpPr>
      <dsp:spPr>
        <a:xfrm>
          <a:off x="394044" y="58836"/>
          <a:ext cx="5516620" cy="531360"/>
        </a:xfrm>
        <a:prstGeom prst="roundRect">
          <a:avLst/>
        </a:prstGeom>
        <a:gradFill rotWithShape="0">
          <a:gsLst>
            <a:gs pos="0">
              <a:schemeClr val="accent2">
                <a:shade val="50000"/>
                <a:hueOff val="0"/>
                <a:satOff val="0"/>
                <a:lumOff val="0"/>
                <a:alphaOff val="0"/>
                <a:tint val="100000"/>
                <a:shade val="100000"/>
                <a:satMod val="130000"/>
              </a:schemeClr>
            </a:gs>
            <a:gs pos="100000">
              <a:schemeClr val="accent2">
                <a:shade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8515" tIns="0" rIns="208515" bIns="0" numCol="1" spcCol="1270" anchor="ctr" anchorCtr="0">
          <a:noAutofit/>
        </a:bodyPr>
        <a:lstStyle/>
        <a:p>
          <a:pPr lvl="0" algn="l" defTabSz="444500">
            <a:lnSpc>
              <a:spcPct val="90000"/>
            </a:lnSpc>
            <a:spcBef>
              <a:spcPct val="0"/>
            </a:spcBef>
            <a:spcAft>
              <a:spcPct val="35000"/>
            </a:spcAft>
            <a:buFont typeface="Symbol" panose="05050102010706020507" pitchFamily="18" charset="2"/>
            <a:buChar char=""/>
          </a:pPr>
          <a:r>
            <a:rPr lang="en-IN" sz="1000" kern="1200" dirty="0">
              <a:solidFill>
                <a:schemeClr val="bg1">
                  <a:lumMod val="10000"/>
                </a:schemeClr>
              </a:solidFill>
            </a:rPr>
            <a:t>Governments of different countries are providing an ecosystem for </a:t>
          </a:r>
          <a:r>
            <a:rPr lang="en-IN" sz="1000" kern="1200" dirty="0" err="1">
              <a:solidFill>
                <a:schemeClr val="bg1">
                  <a:lumMod val="10000"/>
                </a:schemeClr>
              </a:solidFill>
            </a:rPr>
            <a:t>startup</a:t>
          </a:r>
          <a:r>
            <a:rPr lang="en-IN" sz="1000" kern="1200" dirty="0">
              <a:solidFill>
                <a:schemeClr val="bg1">
                  <a:lumMod val="10000"/>
                </a:schemeClr>
              </a:solidFill>
            </a:rPr>
            <a:t> companies and support to grow and contribute to the GDP of the country.</a:t>
          </a:r>
        </a:p>
      </dsp:txBody>
      <dsp:txXfrm>
        <a:off x="419983" y="84775"/>
        <a:ext cx="5464742" cy="479482"/>
      </dsp:txXfrm>
    </dsp:sp>
    <dsp:sp modelId="{F9F9C29E-9FEB-41B5-A8A1-56E21A90FFCE}">
      <dsp:nvSpPr>
        <dsp:cNvPr id="0" name=""/>
        <dsp:cNvSpPr/>
      </dsp:nvSpPr>
      <dsp:spPr>
        <a:xfrm>
          <a:off x="0" y="1140996"/>
          <a:ext cx="7880887" cy="453600"/>
        </a:xfrm>
        <a:prstGeom prst="rect">
          <a:avLst/>
        </a:prstGeom>
        <a:solidFill>
          <a:schemeClr val="lt1">
            <a:alpha val="90000"/>
            <a:hueOff val="0"/>
            <a:satOff val="0"/>
            <a:lumOff val="0"/>
            <a:alphaOff val="0"/>
          </a:schemeClr>
        </a:solidFill>
        <a:ln w="9525" cap="flat" cmpd="sng" algn="ctr">
          <a:solidFill>
            <a:schemeClr val="accent2">
              <a:shade val="50000"/>
              <a:hueOff val="0"/>
              <a:satOff val="-18639"/>
              <a:lumOff val="23999"/>
              <a:alphaOff val="0"/>
            </a:schemeClr>
          </a:solidFill>
          <a:prstDash val="solid"/>
        </a:ln>
        <a:effectLst/>
      </dsp:spPr>
      <dsp:style>
        <a:lnRef idx="1">
          <a:scrgbClr r="0" g="0" b="0"/>
        </a:lnRef>
        <a:fillRef idx="1">
          <a:scrgbClr r="0" g="0" b="0"/>
        </a:fillRef>
        <a:effectRef idx="0">
          <a:scrgbClr r="0" g="0" b="0"/>
        </a:effectRef>
        <a:fontRef idx="minor"/>
      </dsp:style>
    </dsp:sp>
    <dsp:sp modelId="{C405B61A-A451-488D-A647-C6DDD6EA2AEC}">
      <dsp:nvSpPr>
        <dsp:cNvPr id="0" name=""/>
        <dsp:cNvSpPr/>
      </dsp:nvSpPr>
      <dsp:spPr>
        <a:xfrm>
          <a:off x="394044" y="875316"/>
          <a:ext cx="5516620" cy="531360"/>
        </a:xfrm>
        <a:prstGeom prst="roundRect">
          <a:avLst/>
        </a:prstGeom>
        <a:gradFill rotWithShape="0">
          <a:gsLst>
            <a:gs pos="0">
              <a:schemeClr val="accent2">
                <a:shade val="50000"/>
                <a:hueOff val="0"/>
                <a:satOff val="-19244"/>
                <a:lumOff val="26332"/>
                <a:alphaOff val="0"/>
                <a:tint val="100000"/>
                <a:shade val="100000"/>
                <a:satMod val="130000"/>
              </a:schemeClr>
            </a:gs>
            <a:gs pos="100000">
              <a:schemeClr val="accent2">
                <a:shade val="50000"/>
                <a:hueOff val="0"/>
                <a:satOff val="-19244"/>
                <a:lumOff val="2633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8515" tIns="0" rIns="208515" bIns="0" numCol="1" spcCol="1270" anchor="ctr" anchorCtr="0">
          <a:noAutofit/>
        </a:bodyPr>
        <a:lstStyle/>
        <a:p>
          <a:pPr lvl="0" algn="l" defTabSz="444500">
            <a:lnSpc>
              <a:spcPct val="90000"/>
            </a:lnSpc>
            <a:spcBef>
              <a:spcPct val="0"/>
            </a:spcBef>
            <a:spcAft>
              <a:spcPct val="35000"/>
            </a:spcAft>
            <a:buFont typeface="Symbol" panose="05050102010706020507" pitchFamily="18" charset="2"/>
            <a:buChar char=""/>
          </a:pPr>
          <a:r>
            <a:rPr lang="en-IN" sz="1000" kern="1200" dirty="0">
              <a:solidFill>
                <a:schemeClr val="bg1">
                  <a:lumMod val="10000"/>
                </a:schemeClr>
              </a:solidFill>
            </a:rPr>
            <a:t>Globalization has provided a platform for many </a:t>
          </a:r>
          <a:r>
            <a:rPr lang="en-IN" sz="1000" kern="1200" dirty="0" err="1">
              <a:solidFill>
                <a:schemeClr val="bg1">
                  <a:lumMod val="10000"/>
                </a:schemeClr>
              </a:solidFill>
            </a:rPr>
            <a:t>startup</a:t>
          </a:r>
          <a:r>
            <a:rPr lang="en-IN" sz="1000" kern="1200" dirty="0">
              <a:solidFill>
                <a:schemeClr val="bg1">
                  <a:lumMod val="10000"/>
                </a:schemeClr>
              </a:solidFill>
            </a:rPr>
            <a:t> companies to grow globally multiples small businesses are reaching foreign countries and has customer from multiple countries which provide opportunities to cover a wide spectrum of customers.</a:t>
          </a:r>
        </a:p>
      </dsp:txBody>
      <dsp:txXfrm>
        <a:off x="419983" y="901255"/>
        <a:ext cx="5464742" cy="479482"/>
      </dsp:txXfrm>
    </dsp:sp>
    <dsp:sp modelId="{D844C0FB-4CCF-492D-BBD2-5F6901637E39}">
      <dsp:nvSpPr>
        <dsp:cNvPr id="0" name=""/>
        <dsp:cNvSpPr/>
      </dsp:nvSpPr>
      <dsp:spPr>
        <a:xfrm>
          <a:off x="0" y="1957477"/>
          <a:ext cx="7880887" cy="453600"/>
        </a:xfrm>
        <a:prstGeom prst="rect">
          <a:avLst/>
        </a:prstGeom>
        <a:solidFill>
          <a:schemeClr val="lt1">
            <a:alpha val="90000"/>
            <a:hueOff val="0"/>
            <a:satOff val="0"/>
            <a:lumOff val="0"/>
            <a:alphaOff val="0"/>
          </a:schemeClr>
        </a:solidFill>
        <a:ln w="9525" cap="flat" cmpd="sng" algn="ctr">
          <a:solidFill>
            <a:schemeClr val="accent2">
              <a:shade val="50000"/>
              <a:hueOff val="0"/>
              <a:satOff val="-37278"/>
              <a:lumOff val="47998"/>
              <a:alphaOff val="0"/>
            </a:schemeClr>
          </a:solidFill>
          <a:prstDash val="solid"/>
        </a:ln>
        <a:effectLst/>
      </dsp:spPr>
      <dsp:style>
        <a:lnRef idx="1">
          <a:scrgbClr r="0" g="0" b="0"/>
        </a:lnRef>
        <a:fillRef idx="1">
          <a:scrgbClr r="0" g="0" b="0"/>
        </a:fillRef>
        <a:effectRef idx="0">
          <a:scrgbClr r="0" g="0" b="0"/>
        </a:effectRef>
        <a:fontRef idx="minor"/>
      </dsp:style>
    </dsp:sp>
    <dsp:sp modelId="{319EFDF9-AAA5-4C28-80B4-B461CE86E05D}">
      <dsp:nvSpPr>
        <dsp:cNvPr id="0" name=""/>
        <dsp:cNvSpPr/>
      </dsp:nvSpPr>
      <dsp:spPr>
        <a:xfrm>
          <a:off x="394044" y="1691797"/>
          <a:ext cx="5516620" cy="531360"/>
        </a:xfrm>
        <a:prstGeom prst="roundRect">
          <a:avLst/>
        </a:prstGeom>
        <a:gradFill rotWithShape="0">
          <a:gsLst>
            <a:gs pos="0">
              <a:schemeClr val="accent2">
                <a:shade val="50000"/>
                <a:hueOff val="0"/>
                <a:satOff val="-38489"/>
                <a:lumOff val="52665"/>
                <a:alphaOff val="0"/>
                <a:tint val="100000"/>
                <a:shade val="100000"/>
                <a:satMod val="130000"/>
              </a:schemeClr>
            </a:gs>
            <a:gs pos="100000">
              <a:schemeClr val="accent2">
                <a:shade val="50000"/>
                <a:hueOff val="0"/>
                <a:satOff val="-38489"/>
                <a:lumOff val="5266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8515" tIns="0" rIns="208515" bIns="0" numCol="1" spcCol="1270" anchor="ctr" anchorCtr="0">
          <a:noAutofit/>
        </a:bodyPr>
        <a:lstStyle/>
        <a:p>
          <a:pPr lvl="0" algn="l" defTabSz="444500">
            <a:lnSpc>
              <a:spcPct val="90000"/>
            </a:lnSpc>
            <a:spcBef>
              <a:spcPct val="0"/>
            </a:spcBef>
            <a:spcAft>
              <a:spcPct val="35000"/>
            </a:spcAft>
            <a:buFont typeface="Symbol" panose="05050102010706020507" pitchFamily="18" charset="2"/>
            <a:buChar char=""/>
          </a:pPr>
          <a:r>
            <a:rPr lang="en-IN" sz="1000" kern="1200">
              <a:solidFill>
                <a:schemeClr val="bg1">
                  <a:lumMod val="10000"/>
                </a:schemeClr>
              </a:solidFill>
            </a:rPr>
            <a:t>Population growing population contributes to the growth of startup companies as more population means more opportunities for the company. Population factor is taken in a positive way for a startup company.</a:t>
          </a:r>
          <a:endParaRPr lang="en-IN" sz="1000" kern="1200" dirty="0">
            <a:solidFill>
              <a:schemeClr val="bg1">
                <a:lumMod val="10000"/>
              </a:schemeClr>
            </a:solidFill>
          </a:endParaRPr>
        </a:p>
      </dsp:txBody>
      <dsp:txXfrm>
        <a:off x="419983" y="1717736"/>
        <a:ext cx="5464742" cy="479482"/>
      </dsp:txXfrm>
    </dsp:sp>
    <dsp:sp modelId="{E92FCCBE-6257-43A5-827F-79DF00A08F27}">
      <dsp:nvSpPr>
        <dsp:cNvPr id="0" name=""/>
        <dsp:cNvSpPr/>
      </dsp:nvSpPr>
      <dsp:spPr>
        <a:xfrm>
          <a:off x="0" y="2773957"/>
          <a:ext cx="7880887" cy="453600"/>
        </a:xfrm>
        <a:prstGeom prst="rect">
          <a:avLst/>
        </a:prstGeom>
        <a:solidFill>
          <a:schemeClr val="lt1">
            <a:alpha val="90000"/>
            <a:hueOff val="0"/>
            <a:satOff val="0"/>
            <a:lumOff val="0"/>
            <a:alphaOff val="0"/>
          </a:schemeClr>
        </a:solidFill>
        <a:ln w="9525" cap="flat" cmpd="sng" algn="ctr">
          <a:solidFill>
            <a:schemeClr val="accent2">
              <a:shade val="50000"/>
              <a:hueOff val="0"/>
              <a:satOff val="-18639"/>
              <a:lumOff val="23999"/>
              <a:alphaOff val="0"/>
            </a:schemeClr>
          </a:solidFill>
          <a:prstDash val="solid"/>
        </a:ln>
        <a:effectLst/>
      </dsp:spPr>
      <dsp:style>
        <a:lnRef idx="1">
          <a:scrgbClr r="0" g="0" b="0"/>
        </a:lnRef>
        <a:fillRef idx="1">
          <a:scrgbClr r="0" g="0" b="0"/>
        </a:fillRef>
        <a:effectRef idx="0">
          <a:scrgbClr r="0" g="0" b="0"/>
        </a:effectRef>
        <a:fontRef idx="minor"/>
      </dsp:style>
    </dsp:sp>
    <dsp:sp modelId="{7F8BCE17-7301-4230-B462-691898CEDBD8}">
      <dsp:nvSpPr>
        <dsp:cNvPr id="0" name=""/>
        <dsp:cNvSpPr/>
      </dsp:nvSpPr>
      <dsp:spPr>
        <a:xfrm>
          <a:off x="394044" y="2508277"/>
          <a:ext cx="5516620" cy="531360"/>
        </a:xfrm>
        <a:prstGeom prst="roundRect">
          <a:avLst/>
        </a:prstGeom>
        <a:gradFill rotWithShape="0">
          <a:gsLst>
            <a:gs pos="0">
              <a:schemeClr val="accent2">
                <a:shade val="50000"/>
                <a:hueOff val="0"/>
                <a:satOff val="-19244"/>
                <a:lumOff val="26332"/>
                <a:alphaOff val="0"/>
                <a:tint val="100000"/>
                <a:shade val="100000"/>
                <a:satMod val="130000"/>
              </a:schemeClr>
            </a:gs>
            <a:gs pos="100000">
              <a:schemeClr val="accent2">
                <a:shade val="50000"/>
                <a:hueOff val="0"/>
                <a:satOff val="-19244"/>
                <a:lumOff val="2633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8515" tIns="0" rIns="208515" bIns="0" numCol="1" spcCol="1270" anchor="ctr" anchorCtr="0">
          <a:noAutofit/>
        </a:bodyPr>
        <a:lstStyle/>
        <a:p>
          <a:pPr lvl="0" algn="l" defTabSz="444500">
            <a:lnSpc>
              <a:spcPct val="90000"/>
            </a:lnSpc>
            <a:spcBef>
              <a:spcPct val="0"/>
            </a:spcBef>
            <a:spcAft>
              <a:spcPct val="35000"/>
            </a:spcAft>
            <a:buFont typeface="Symbol" panose="05050102010706020507" pitchFamily="18" charset="2"/>
            <a:buChar char=""/>
          </a:pPr>
          <a:r>
            <a:rPr lang="en-IN" sz="1000" kern="1200" dirty="0">
              <a:solidFill>
                <a:schemeClr val="bg1">
                  <a:lumMod val="10000"/>
                </a:schemeClr>
              </a:solidFill>
            </a:rPr>
            <a:t>Innovation and technology is a future </a:t>
          </a:r>
          <a:r>
            <a:rPr lang="en-IN" sz="1000" kern="1200" dirty="0" err="1">
              <a:solidFill>
                <a:schemeClr val="bg1">
                  <a:lumMod val="10000"/>
                </a:schemeClr>
              </a:solidFill>
            </a:rPr>
            <a:t>startup</a:t>
          </a:r>
          <a:r>
            <a:rPr lang="en-IN" sz="1000" kern="1200" dirty="0">
              <a:solidFill>
                <a:schemeClr val="bg1">
                  <a:lumMod val="10000"/>
                </a:schemeClr>
              </a:solidFill>
            </a:rPr>
            <a:t> business that leverages innovation and technology to meet the demand of the market and has high growth opportunities.</a:t>
          </a:r>
        </a:p>
      </dsp:txBody>
      <dsp:txXfrm>
        <a:off x="419983" y="2534216"/>
        <a:ext cx="5464742"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C1805-FAAF-4BFF-B29D-07E97F7E3728}">
      <dsp:nvSpPr>
        <dsp:cNvPr id="0" name=""/>
        <dsp:cNvSpPr/>
      </dsp:nvSpPr>
      <dsp:spPr>
        <a:xfrm>
          <a:off x="591066" y="0"/>
          <a:ext cx="6698753" cy="3122218"/>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3F33408-33C8-4E4B-BA12-4436105F6A9E}">
      <dsp:nvSpPr>
        <dsp:cNvPr id="0" name=""/>
        <dsp:cNvSpPr/>
      </dsp:nvSpPr>
      <dsp:spPr>
        <a:xfrm>
          <a:off x="3944" y="936665"/>
          <a:ext cx="1897108" cy="1248887"/>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IN" sz="800" kern="1200"/>
            <a:t>Fundraising through an accelerator program is the best way to expand a business because these programs offer entrepreneurs helpful coaching and advice that promotes business expansion. Startup businesses receive invaluable experience and advice from accelerators and incubators.</a:t>
          </a:r>
        </a:p>
      </dsp:txBody>
      <dsp:txXfrm>
        <a:off x="64910" y="997631"/>
        <a:ext cx="1775176" cy="1126955"/>
      </dsp:txXfrm>
    </dsp:sp>
    <dsp:sp modelId="{782B3C2F-C9C8-4DB6-A5C5-61F87436537D}">
      <dsp:nvSpPr>
        <dsp:cNvPr id="0" name=""/>
        <dsp:cNvSpPr/>
      </dsp:nvSpPr>
      <dsp:spPr>
        <a:xfrm>
          <a:off x="1995907" y="936665"/>
          <a:ext cx="1897108" cy="1248887"/>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IN" sz="800" kern="1200" dirty="0"/>
            <a:t>Strategies deemed helpful for new enterprises involve individual investors making willing investments in the businesses and, as appropriate, contributing their prospective expertise and opinions as holders of the business.</a:t>
          </a:r>
        </a:p>
      </dsp:txBody>
      <dsp:txXfrm>
        <a:off x="2056873" y="997631"/>
        <a:ext cx="1775176" cy="1126955"/>
      </dsp:txXfrm>
    </dsp:sp>
    <dsp:sp modelId="{672F7D7F-3029-4917-A993-925E907682FB}">
      <dsp:nvSpPr>
        <dsp:cNvPr id="0" name=""/>
        <dsp:cNvSpPr/>
      </dsp:nvSpPr>
      <dsp:spPr>
        <a:xfrm>
          <a:off x="3987871" y="936665"/>
          <a:ext cx="1897108" cy="1248887"/>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IN" sz="800" kern="1200" dirty="0"/>
            <a:t>Contacting as many investors as possible is the finest </a:t>
          </a:r>
          <a:r>
            <a:rPr lang="en-IN" sz="800" kern="1200" dirty="0" err="1"/>
            <a:t>startup</a:t>
          </a:r>
          <a:r>
            <a:rPr lang="en-IN" sz="800" kern="1200" dirty="0"/>
            <a:t> funding plan because doing so will open up more possibilities and better bargains for the business.</a:t>
          </a:r>
        </a:p>
      </dsp:txBody>
      <dsp:txXfrm>
        <a:off x="4048837" y="997631"/>
        <a:ext cx="1775176" cy="1126955"/>
      </dsp:txXfrm>
    </dsp:sp>
    <dsp:sp modelId="{087CC283-6C76-4E3F-9A39-CF5E45D62AD5}">
      <dsp:nvSpPr>
        <dsp:cNvPr id="0" name=""/>
        <dsp:cNvSpPr/>
      </dsp:nvSpPr>
      <dsp:spPr>
        <a:xfrm>
          <a:off x="5979834" y="936665"/>
          <a:ext cx="1897108" cy="1248887"/>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pPr>
          <a:r>
            <a:rPr lang="en-IN" sz="800" kern="1200" dirty="0"/>
            <a:t>Networking is crucial to a company's development and fundraising efforts. It expands the social network and expands the company's social reach at the same time, which can entice potential investors.</a:t>
          </a:r>
        </a:p>
      </dsp:txBody>
      <dsp:txXfrm>
        <a:off x="6040800" y="997631"/>
        <a:ext cx="1775176" cy="1126955"/>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6.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7.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5"/>
        <p:cNvGrpSpPr/>
        <p:nvPr/>
      </p:nvGrpSpPr>
      <p:grpSpPr>
        <a:xfrm>
          <a:off x="0" y="0"/>
          <a:ext cx="0" cy="0"/>
          <a:chOff x="0" y="0"/>
          <a:chExt cx="0" cy="0"/>
        </a:xfrm>
      </p:grpSpPr>
      <p:sp>
        <p:nvSpPr>
          <p:cNvPr id="776" name="Google Shape;776;g167f72f07f4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7" name="Google Shape;777;g167f72f07f4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5"/>
        <p:cNvGrpSpPr/>
        <p:nvPr/>
      </p:nvGrpSpPr>
      <p:grpSpPr>
        <a:xfrm>
          <a:off x="0" y="0"/>
          <a:ext cx="0" cy="0"/>
          <a:chOff x="0" y="0"/>
          <a:chExt cx="0" cy="0"/>
        </a:xfrm>
      </p:grpSpPr>
      <p:sp>
        <p:nvSpPr>
          <p:cNvPr id="866" name="Google Shape;866;g168977ccb18_3_18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7" name="Google Shape;867;g168977ccb18_3_18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7"/>
        <p:cNvGrpSpPr/>
        <p:nvPr/>
      </p:nvGrpSpPr>
      <p:grpSpPr>
        <a:xfrm>
          <a:off x="0" y="0"/>
          <a:ext cx="0" cy="0"/>
          <a:chOff x="0" y="0"/>
          <a:chExt cx="0" cy="0"/>
        </a:xfrm>
      </p:grpSpPr>
      <p:sp>
        <p:nvSpPr>
          <p:cNvPr id="888" name="Google Shape;888;g10105f46789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9" name="Google Shape;889;g10105f46789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For instance, both the Airbnb company and Tesla fought greatly to secure finance for their ideas, yet both are now well-known businesses.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Startups</a:t>
            </a:r>
            <a:r>
              <a:rPr lang="en-IN" sz="1800" dirty="0">
                <a:effectLst/>
                <a:latin typeface="Times New Roman" panose="02020603050405020304" pitchFamily="18" charset="0"/>
                <a:ea typeface="Arial" panose="020B0604020202020204" pitchFamily="34" charset="0"/>
                <a:cs typeface="Arial" panose="020B0604020202020204" pitchFamily="34" charset="0"/>
              </a:rPr>
              <a:t> are businesses that create products to meet market needs (Profit Books, 2017). Due to the high risk of failure associated with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startups</a:t>
            </a:r>
            <a:r>
              <a:rPr lang="en-IN" sz="1800" dirty="0">
                <a:effectLst/>
                <a:latin typeface="Times New Roman" panose="02020603050405020304" pitchFamily="18" charset="0"/>
                <a:ea typeface="Arial" panose="020B0604020202020204" pitchFamily="34" charset="0"/>
                <a:cs typeface="Arial" panose="020B0604020202020204" pitchFamily="34" charset="0"/>
              </a:rPr>
              <a:t> and the difficulty in raising funds for them, many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businesses seek the assistance of venture capitalists. This risk is exacerbated by the fact that consumer </a:t>
            </a:r>
            <a:r>
              <a:rPr lang="en-IN" sz="1800" dirty="0" err="1">
                <a:effectLst/>
                <a:latin typeface="Times New Roman" panose="02020603050405020304" pitchFamily="18" charset="0"/>
                <a:ea typeface="Arial" panose="020B0604020202020204" pitchFamily="34" charset="0"/>
                <a:cs typeface="Arial" panose="020B0604020202020204" pitchFamily="34" charset="0"/>
              </a:rPr>
              <a:t>behavior</a:t>
            </a:r>
            <a:r>
              <a:rPr lang="en-IN" sz="1800" dirty="0">
                <a:effectLst/>
                <a:latin typeface="Times New Roman" panose="02020603050405020304" pitchFamily="18" charset="0"/>
                <a:ea typeface="Arial" panose="020B0604020202020204" pitchFamily="34" charset="0"/>
                <a:cs typeface="Arial" panose="020B0604020202020204" pitchFamily="34" charset="0"/>
              </a:rPr>
              <a:t> is constantly changing.</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3"/>
        <p:cNvGrpSpPr/>
        <p:nvPr/>
      </p:nvGrpSpPr>
      <p:grpSpPr>
        <a:xfrm>
          <a:off x="0" y="0"/>
          <a:ext cx="0" cy="0"/>
          <a:chOff x="0" y="0"/>
          <a:chExt cx="0" cy="0"/>
        </a:xfrm>
      </p:grpSpPr>
      <p:sp>
        <p:nvSpPr>
          <p:cNvPr id="914" name="Google Shape;914;g168977ccb18_3_19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5" name="Google Shape;915;g168977ccb18_3_19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Execution of a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company is crucial for the development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firms because a brilliant product can only exist if there is a market for it. This is aided by appropriate market research of the market and the competitors through competitors’ analysis. For a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firm to succeed, market research and competitive analysis are two of the most crucial factors. These elements help businesses adjust their business strategies, pricing plans, business models, and other elements to succeed in the market.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6"/>
        <p:cNvGrpSpPr/>
        <p:nvPr/>
      </p:nvGrpSpPr>
      <p:grpSpPr>
        <a:xfrm>
          <a:off x="0" y="0"/>
          <a:ext cx="0" cy="0"/>
          <a:chOff x="0" y="0"/>
          <a:chExt cx="0" cy="0"/>
        </a:xfrm>
      </p:grpSpPr>
      <p:sp>
        <p:nvSpPr>
          <p:cNvPr id="937" name="Google Shape;937;g168977ccb18_3_19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8" name="Google Shape;938;g168977ccb18_3_19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4"/>
        <p:cNvGrpSpPr/>
        <p:nvPr/>
      </p:nvGrpSpPr>
      <p:grpSpPr>
        <a:xfrm>
          <a:off x="0" y="0"/>
          <a:ext cx="0" cy="0"/>
          <a:chOff x="0" y="0"/>
          <a:chExt cx="0" cy="0"/>
        </a:xfrm>
      </p:grpSpPr>
      <p:sp>
        <p:nvSpPr>
          <p:cNvPr id="1185" name="Google Shape;1185;g168977ccb18_3_2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6" name="Google Shape;1186;g168977ccb18_3_2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IN" sz="1800" b="1" dirty="0">
                <a:effectLst/>
                <a:latin typeface="Times New Roman" panose="02020603050405020304" pitchFamily="18" charset="0"/>
                <a:ea typeface="Arial" panose="020B0604020202020204" pitchFamily="34" charset="0"/>
                <a:cs typeface="Arial" panose="020B0604020202020204" pitchFamily="34" charset="0"/>
              </a:rPr>
              <a:t>Think strategically-</a:t>
            </a:r>
            <a:r>
              <a:rPr lang="en-IN" sz="1800" dirty="0">
                <a:effectLst/>
                <a:latin typeface="Times New Roman" panose="02020603050405020304" pitchFamily="18" charset="0"/>
                <a:ea typeface="Arial" panose="020B0604020202020204" pitchFamily="34" charset="0"/>
                <a:cs typeface="Arial" panose="020B0604020202020204" pitchFamily="34" charset="0"/>
              </a:rPr>
              <a:t> It is true that "all successful businesspeople are also strategic thinkers, but not all successful businesspeople are strategic thinkers." Entrepreneurs are known for their strategic thinking, which helps them develop original solutions to problems and innovative business plans. Which distinguishes their enterprise from other market rivals</a:t>
            </a:r>
          </a:p>
          <a:p>
            <a:pPr marL="0" marR="0" algn="just">
              <a:lnSpc>
                <a:spcPct val="150000"/>
              </a:lnSpc>
              <a:spcBef>
                <a:spcPts val="0"/>
              </a:spcBef>
              <a:spcAft>
                <a:spcPts val="0"/>
              </a:spcAft>
            </a:pPr>
            <a:r>
              <a:rPr lang="en-IN" sz="1800" b="1" dirty="0">
                <a:effectLst/>
                <a:latin typeface="Times New Roman" panose="02020603050405020304" pitchFamily="18" charset="0"/>
                <a:ea typeface="Arial" panose="020B0604020202020204" pitchFamily="34" charset="0"/>
                <a:cs typeface="Arial" panose="020B0604020202020204" pitchFamily="34" charset="0"/>
              </a:rPr>
              <a:t>Managing time-</a:t>
            </a:r>
            <a:r>
              <a:rPr lang="en-IN" sz="1800" dirty="0">
                <a:effectLst/>
                <a:latin typeface="Times New Roman" panose="02020603050405020304" pitchFamily="18" charset="0"/>
                <a:ea typeface="Arial" panose="020B0604020202020204" pitchFamily="34" charset="0"/>
                <a:cs typeface="Arial" panose="020B0604020202020204" pitchFamily="34" charset="0"/>
              </a:rPr>
              <a:t> Entrepreneurs are aware that time equals money and that it is crucial. Every time, business owners invest in the expansion of their companies. To have a high return on investment, entrepreneurs, therefore, invest time as capital.</a:t>
            </a:r>
          </a:p>
          <a:p>
            <a:pPr marL="0" marR="0" algn="just">
              <a:lnSpc>
                <a:spcPct val="150000"/>
              </a:lnSpc>
              <a:spcBef>
                <a:spcPts val="0"/>
              </a:spcBef>
              <a:spcAft>
                <a:spcPts val="0"/>
              </a:spcAft>
            </a:pPr>
            <a:r>
              <a:rPr lang="en-IN" sz="1800" b="1" dirty="0">
                <a:effectLst/>
                <a:latin typeface="Times New Roman" panose="02020603050405020304" pitchFamily="18" charset="0"/>
                <a:ea typeface="Arial" panose="020B0604020202020204" pitchFamily="34" charset="0"/>
                <a:cs typeface="Arial" panose="020B0604020202020204" pitchFamily="34" charset="0"/>
              </a:rPr>
              <a:t>Resilience-</a:t>
            </a:r>
            <a:r>
              <a:rPr lang="en-IN" sz="1800" dirty="0">
                <a:effectLst/>
                <a:latin typeface="Times New Roman" panose="02020603050405020304" pitchFamily="18" charset="0"/>
                <a:ea typeface="Arial" panose="020B0604020202020204" pitchFamily="34" charset="0"/>
                <a:cs typeface="Arial" panose="020B0604020202020204" pitchFamily="34" charset="0"/>
              </a:rPr>
              <a:t> A great entrepreneur does not emerge from a single successful venture; rather, they are developed over time through numerous failures and mistakes that provide experience, knowledge, and preparation for a better future. Entrepreneurs have a resilient nature; their drive to work hard toward their objectives and their commitment to growth enable them to adapt to change while continually improving their skills. Entrepreneurs with vision and originality are better able to seize opportunities in the market and advance. Their clairvoyant abilities enable them to foresee issues and plan solutions for trying times.</a:t>
            </a:r>
          </a:p>
          <a:p>
            <a:pPr marL="0" marR="0" algn="just">
              <a:lnSpc>
                <a:spcPct val="150000"/>
              </a:lnSpc>
              <a:spcBef>
                <a:spcPts val="0"/>
              </a:spcBef>
              <a:spcAft>
                <a:spcPts val="0"/>
              </a:spcAft>
            </a:pPr>
            <a:r>
              <a:rPr lang="en-IN" sz="1800" b="1" dirty="0">
                <a:effectLst/>
                <a:latin typeface="Times New Roman" panose="02020603050405020304" pitchFamily="18" charset="0"/>
                <a:ea typeface="Arial" panose="020B0604020202020204" pitchFamily="34" charset="0"/>
                <a:cs typeface="Arial" panose="020B0604020202020204" pitchFamily="34" charset="0"/>
              </a:rPr>
              <a:t>Risk tolerance-</a:t>
            </a:r>
            <a:r>
              <a:rPr lang="en-IN" sz="1800" dirty="0">
                <a:effectLst/>
                <a:latin typeface="Times New Roman" panose="02020603050405020304" pitchFamily="18" charset="0"/>
                <a:ea typeface="Arial" panose="020B0604020202020204" pitchFamily="34" charset="0"/>
                <a:cs typeface="Arial" panose="020B0604020202020204" pitchFamily="34" charset="0"/>
              </a:rPr>
              <a:t> Starting a business is risky, and entrepreneurs who can tolerate risk often succeed. Entrepreneurs are sometimes referred to be the "true risk takers" because of their aptitude for managing risk and willingness to take it.</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6"/>
        <p:cNvGrpSpPr/>
        <p:nvPr/>
      </p:nvGrpSpPr>
      <p:grpSpPr>
        <a:xfrm>
          <a:off x="0" y="0"/>
          <a:ext cx="0" cy="0"/>
          <a:chOff x="0" y="0"/>
          <a:chExt cx="0" cy="0"/>
        </a:xfrm>
      </p:grpSpPr>
      <p:sp>
        <p:nvSpPr>
          <p:cNvPr id="1087" name="Google Shape;1087;g168977ccb18_3_20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8" name="Google Shape;1088;g168977ccb18_3_20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4"/>
        <p:cNvGrpSpPr/>
        <p:nvPr/>
      </p:nvGrpSpPr>
      <p:grpSpPr>
        <a:xfrm>
          <a:off x="0" y="0"/>
          <a:ext cx="0" cy="0"/>
          <a:chOff x="0" y="0"/>
          <a:chExt cx="0" cy="0"/>
        </a:xfrm>
      </p:grpSpPr>
      <p:sp>
        <p:nvSpPr>
          <p:cNvPr id="955" name="Google Shape;955;g168977ccb18_3_19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6" name="Google Shape;956;g168977ccb18_3_19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4"/>
        <p:cNvGrpSpPr/>
        <p:nvPr/>
      </p:nvGrpSpPr>
      <p:grpSpPr>
        <a:xfrm>
          <a:off x="0" y="0"/>
          <a:ext cx="0" cy="0"/>
          <a:chOff x="0" y="0"/>
          <a:chExt cx="0" cy="0"/>
        </a:xfrm>
      </p:grpSpPr>
      <p:sp>
        <p:nvSpPr>
          <p:cNvPr id="1115" name="Google Shape;1115;g168977ccb18_3_20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6" name="Google Shape;1116;g168977ccb18_3_20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According to CB Insight, one of the biggest hurdles for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companies is raising money. Even when they do, though, raising money for the business is still a significant difficulty. Thirty-Five percent of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startups</a:t>
            </a:r>
            <a:r>
              <a:rPr lang="en-IN" sz="1800" dirty="0">
                <a:effectLst/>
                <a:latin typeface="Times New Roman" panose="02020603050405020304" pitchFamily="18" charset="0"/>
                <a:ea typeface="Arial" panose="020B0604020202020204" pitchFamily="34" charset="0"/>
                <a:cs typeface="Arial" panose="020B0604020202020204" pitchFamily="34" charset="0"/>
              </a:rPr>
              <a:t> fail to raise new capital, which can be for a variety of reasons, such as poor management or inaccurate calculations of the amount of funding needed.</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6"/>
        <p:cNvGrpSpPr/>
        <p:nvPr/>
      </p:nvGrpSpPr>
      <p:grpSpPr>
        <a:xfrm>
          <a:off x="0" y="0"/>
          <a:ext cx="0" cy="0"/>
          <a:chOff x="0" y="0"/>
          <a:chExt cx="0" cy="0"/>
        </a:xfrm>
      </p:grpSpPr>
      <p:sp>
        <p:nvSpPr>
          <p:cNvPr id="1107" name="Google Shape;1107;g168977ccb18_3_20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8" name="Google Shape;1108;g168977ccb18_3_20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8"/>
        <p:cNvGrpSpPr/>
        <p:nvPr/>
      </p:nvGrpSpPr>
      <p:grpSpPr>
        <a:xfrm>
          <a:off x="0" y="0"/>
          <a:ext cx="0" cy="0"/>
          <a:chOff x="0" y="0"/>
          <a:chExt cx="0" cy="0"/>
        </a:xfrm>
      </p:grpSpPr>
      <p:sp>
        <p:nvSpPr>
          <p:cNvPr id="1369" name="Google Shape;1369;g168977ccb18_3_23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0" name="Google Shape;1370;g168977ccb18_3_23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The company Air BnB had difficulty enticing potential Western customers to their business proposition. In today's world, Airbnb is a multi-million-dollar corporation, but during its early years, the company had a difficult time acquiring money and gaining the trust of its customers. Joe </a:t>
            </a:r>
            <a:r>
              <a:rPr lang="en-IN" sz="1800" dirty="0" err="1">
                <a:effectLst/>
                <a:latin typeface="Times New Roman" panose="02020603050405020304" pitchFamily="18" charset="0"/>
                <a:ea typeface="Arial" panose="020B0604020202020204" pitchFamily="34" charset="0"/>
                <a:cs typeface="Arial" panose="020B0604020202020204" pitchFamily="34" charset="0"/>
              </a:rPr>
              <a:t>Gebbia</a:t>
            </a:r>
            <a:r>
              <a:rPr lang="en-IN" sz="1800" dirty="0">
                <a:effectLst/>
                <a:latin typeface="Times New Roman" panose="02020603050405020304" pitchFamily="18" charset="0"/>
                <a:ea typeface="Arial" panose="020B0604020202020204" pitchFamily="34" charset="0"/>
                <a:cs typeface="Arial" panose="020B0604020202020204" pitchFamily="34" charset="0"/>
              </a:rPr>
              <a:t> and Brian </a:t>
            </a:r>
            <a:r>
              <a:rPr lang="en-IN" sz="1800" dirty="0" err="1">
                <a:effectLst/>
                <a:latin typeface="Times New Roman" panose="02020603050405020304" pitchFamily="18" charset="0"/>
                <a:ea typeface="Arial" panose="020B0604020202020204" pitchFamily="34" charset="0"/>
                <a:cs typeface="Arial" panose="020B0604020202020204" pitchFamily="34" charset="0"/>
              </a:rPr>
              <a:t>Chesky</a:t>
            </a:r>
            <a:r>
              <a:rPr lang="en-IN" sz="1800" dirty="0">
                <a:effectLst/>
                <a:latin typeface="Times New Roman" panose="02020603050405020304" pitchFamily="18" charset="0"/>
                <a:ea typeface="Arial" panose="020B0604020202020204" pitchFamily="34" charset="0"/>
                <a:cs typeface="Arial" panose="020B0604020202020204" pitchFamily="34" charset="0"/>
              </a:rPr>
              <a:t>, the founders of Airbnb, approached several investors, but none of them invested in their company (Seven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2022). To overcome this obstacle, they bootstrapped their idea from another short-term business, which brought in $30000 for their </a:t>
            </a:r>
            <a:r>
              <a:rPr lang="en-IN" sz="1800" dirty="0" err="1">
                <a:effectLst/>
                <a:latin typeface="Times New Roman" panose="02020603050405020304" pitchFamily="18" charset="0"/>
                <a:ea typeface="Arial" panose="020B0604020202020204" pitchFamily="34" charset="0"/>
                <a:cs typeface="Arial" panose="020B0604020202020204" pitchFamily="34" charset="0"/>
              </a:rPr>
              <a:t>startup</a:t>
            </a:r>
            <a:r>
              <a:rPr lang="en-IN" sz="1800" dirty="0">
                <a:effectLst/>
                <a:latin typeface="Times New Roman" panose="02020603050405020304" pitchFamily="18" charset="0"/>
                <a:ea typeface="Arial" panose="020B0604020202020204" pitchFamily="34" charset="0"/>
                <a:cs typeface="Arial" panose="020B0604020202020204" pitchFamily="34" charset="0"/>
              </a:rPr>
              <a:t>. Additionally, to gain the trust of its clients, Airbnb improved its website features and added a facility that allowed hosts and guests to review each other's experiences.</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0125" y="941750"/>
            <a:ext cx="4772100" cy="1868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5200"/>
              <a:buNone/>
              <a:defRPr sz="6500" b="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0125" y="3564863"/>
            <a:ext cx="2669400" cy="7131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4237174" y="119700"/>
            <a:ext cx="669665" cy="364500"/>
            <a:chOff x="820137" y="4626950"/>
            <a:chExt cx="669665" cy="364500"/>
          </a:xfrm>
        </p:grpSpPr>
        <p:sp>
          <p:nvSpPr>
            <p:cNvPr id="12" name="Google Shape;12;p2"/>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7" name="Google Shape;17;p2"/>
          <p:cNvCxnSpPr/>
          <p:nvPr/>
        </p:nvCxnSpPr>
        <p:spPr>
          <a:xfrm rot="10800000">
            <a:off x="130850" y="301950"/>
            <a:ext cx="3773100" cy="0"/>
          </a:xfrm>
          <a:prstGeom prst="straightConnector1">
            <a:avLst/>
          </a:prstGeom>
          <a:noFill/>
          <a:ln w="9525" cap="flat" cmpd="sng">
            <a:solidFill>
              <a:schemeClr val="lt2"/>
            </a:solidFill>
            <a:prstDash val="solid"/>
            <a:round/>
            <a:headEnd type="none" w="med" len="med"/>
            <a:tailEnd type="none" w="med" len="med"/>
          </a:ln>
        </p:spPr>
      </p:cxnSp>
      <p:cxnSp>
        <p:nvCxnSpPr>
          <p:cNvPr id="18" name="Google Shape;18;p2"/>
          <p:cNvCxnSpPr/>
          <p:nvPr/>
        </p:nvCxnSpPr>
        <p:spPr>
          <a:xfrm rot="10800000">
            <a:off x="5240075" y="301950"/>
            <a:ext cx="3773100" cy="0"/>
          </a:xfrm>
          <a:prstGeom prst="straightConnector1">
            <a:avLst/>
          </a:prstGeom>
          <a:noFill/>
          <a:ln w="9525" cap="flat" cmpd="sng">
            <a:solidFill>
              <a:schemeClr val="lt2"/>
            </a:solidFill>
            <a:prstDash val="solid"/>
            <a:round/>
            <a:headEnd type="none" w="med" len="med"/>
            <a:tailEnd type="none" w="med" len="med"/>
          </a:ln>
        </p:spPr>
      </p:cxnSp>
      <p:pic>
        <p:nvPicPr>
          <p:cNvPr id="19" name="Google Shape;19;p2"/>
          <p:cNvPicPr preferRelativeResize="0"/>
          <p:nvPr/>
        </p:nvPicPr>
        <p:blipFill>
          <a:blip r:embed="rId2">
            <a:alphaModFix/>
          </a:blip>
          <a:stretch>
            <a:fillRect/>
          </a:stretch>
        </p:blipFill>
        <p:spPr>
          <a:xfrm>
            <a:off x="8267341" y="4656775"/>
            <a:ext cx="756950" cy="364450"/>
          </a:xfrm>
          <a:prstGeom prst="rect">
            <a:avLst/>
          </a:prstGeom>
          <a:noFill/>
          <a:ln>
            <a:noFill/>
          </a:ln>
        </p:spPr>
      </p:pic>
      <p:cxnSp>
        <p:nvCxnSpPr>
          <p:cNvPr id="20" name="Google Shape;20;p2"/>
          <p:cNvCxnSpPr/>
          <p:nvPr/>
        </p:nvCxnSpPr>
        <p:spPr>
          <a:xfrm>
            <a:off x="550053" y="483900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21" name="Google Shape;21;p2"/>
          <p:cNvGrpSpPr/>
          <p:nvPr/>
        </p:nvGrpSpPr>
        <p:grpSpPr>
          <a:xfrm flipH="1">
            <a:off x="119712" y="4714427"/>
            <a:ext cx="249077" cy="249130"/>
            <a:chOff x="14100350" y="881425"/>
            <a:chExt cx="2338750" cy="2339250"/>
          </a:xfrm>
        </p:grpSpPr>
        <p:sp>
          <p:nvSpPr>
            <p:cNvPr id="22" name="Google Shape;22;p2"/>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xfrm>
            <a:off x="710125" y="494700"/>
            <a:ext cx="7723800" cy="531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pic>
        <p:nvPicPr>
          <p:cNvPr id="115" name="Google Shape;115;p6"/>
          <p:cNvPicPr preferRelativeResize="0"/>
          <p:nvPr/>
        </p:nvPicPr>
        <p:blipFill>
          <a:blip r:embed="rId2">
            <a:alphaModFix/>
          </a:blip>
          <a:stretch>
            <a:fillRect/>
          </a:stretch>
        </p:blipFill>
        <p:spPr>
          <a:xfrm flipH="1">
            <a:off x="119712" y="119700"/>
            <a:ext cx="756950" cy="364450"/>
          </a:xfrm>
          <a:prstGeom prst="rect">
            <a:avLst/>
          </a:prstGeom>
          <a:noFill/>
          <a:ln>
            <a:noFill/>
          </a:ln>
        </p:spPr>
      </p:pic>
      <p:grpSp>
        <p:nvGrpSpPr>
          <p:cNvPr id="116" name="Google Shape;116;p6"/>
          <p:cNvGrpSpPr/>
          <p:nvPr/>
        </p:nvGrpSpPr>
        <p:grpSpPr>
          <a:xfrm flipH="1">
            <a:off x="119700" y="4659300"/>
            <a:ext cx="669665" cy="364500"/>
            <a:chOff x="820137" y="4626950"/>
            <a:chExt cx="669665" cy="364500"/>
          </a:xfrm>
        </p:grpSpPr>
        <p:sp>
          <p:nvSpPr>
            <p:cNvPr id="117" name="Google Shape;117;p6"/>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6"/>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6"/>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6"/>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6"/>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6"/>
          <p:cNvGrpSpPr/>
          <p:nvPr/>
        </p:nvGrpSpPr>
        <p:grpSpPr>
          <a:xfrm>
            <a:off x="8775214" y="177352"/>
            <a:ext cx="249077" cy="249130"/>
            <a:chOff x="14100350" y="881425"/>
            <a:chExt cx="2338750" cy="2339250"/>
          </a:xfrm>
        </p:grpSpPr>
        <p:sp>
          <p:nvSpPr>
            <p:cNvPr id="123" name="Google Shape;123;p6"/>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6"/>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6"/>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6"/>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6"/>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6"/>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6"/>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6"/>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1" name="Google Shape;131;p6"/>
          <p:cNvCxnSpPr/>
          <p:nvPr/>
        </p:nvCxnSpPr>
        <p:spPr>
          <a:xfrm rot="10800000">
            <a:off x="1080602" y="4841550"/>
            <a:ext cx="7947600" cy="0"/>
          </a:xfrm>
          <a:prstGeom prst="straightConnector1">
            <a:avLst/>
          </a:prstGeom>
          <a:noFill/>
          <a:ln w="9525" cap="flat" cmpd="sng">
            <a:solidFill>
              <a:schemeClr val="lt2"/>
            </a:solidFill>
            <a:prstDash val="solid"/>
            <a:round/>
            <a:headEnd type="none" w="med" len="med"/>
            <a:tailEnd type="none" w="med" len="med"/>
          </a:ln>
        </p:spPr>
      </p:cxnSp>
      <p:cxnSp>
        <p:nvCxnSpPr>
          <p:cNvPr id="132" name="Google Shape;132;p6"/>
          <p:cNvCxnSpPr/>
          <p:nvPr/>
        </p:nvCxnSpPr>
        <p:spPr>
          <a:xfrm rot="10800000">
            <a:off x="1080750" y="301925"/>
            <a:ext cx="7513200" cy="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33"/>
        <p:cNvGrpSpPr/>
        <p:nvPr/>
      </p:nvGrpSpPr>
      <p:grpSpPr>
        <a:xfrm>
          <a:off x="0" y="0"/>
          <a:ext cx="0" cy="0"/>
          <a:chOff x="0" y="0"/>
          <a:chExt cx="0" cy="0"/>
        </a:xfrm>
      </p:grpSpPr>
      <p:sp>
        <p:nvSpPr>
          <p:cNvPr id="134" name="Google Shape;134;p7"/>
          <p:cNvSpPr txBox="1">
            <a:spLocks noGrp="1"/>
          </p:cNvSpPr>
          <p:nvPr>
            <p:ph type="subTitle" idx="1"/>
          </p:nvPr>
        </p:nvSpPr>
        <p:spPr>
          <a:xfrm>
            <a:off x="1077175" y="4034875"/>
            <a:ext cx="6989700" cy="6219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1600"/>
              <a:buNone/>
              <a:defRPr sz="1600"/>
            </a:lvl1pPr>
            <a:lvl2pPr lvl="1" rtl="0">
              <a:spcBef>
                <a:spcPts val="0"/>
              </a:spcBef>
              <a:spcAft>
                <a:spcPts val="0"/>
              </a:spcAft>
              <a:buClr>
                <a:schemeClr val="dk1"/>
              </a:buClr>
              <a:buSzPts val="1600"/>
              <a:buNone/>
              <a:defRPr sz="1600">
                <a:solidFill>
                  <a:schemeClr val="dk1"/>
                </a:solidFill>
              </a:defRPr>
            </a:lvl2pPr>
            <a:lvl3pPr lvl="2" rtl="0">
              <a:spcBef>
                <a:spcPts val="0"/>
              </a:spcBef>
              <a:spcAft>
                <a:spcPts val="0"/>
              </a:spcAft>
              <a:buClr>
                <a:schemeClr val="dk1"/>
              </a:buClr>
              <a:buSzPts val="1600"/>
              <a:buNone/>
              <a:defRPr sz="1600">
                <a:solidFill>
                  <a:schemeClr val="dk1"/>
                </a:solidFill>
              </a:defRPr>
            </a:lvl3pPr>
            <a:lvl4pPr lvl="3" rtl="0">
              <a:spcBef>
                <a:spcPts val="0"/>
              </a:spcBef>
              <a:spcAft>
                <a:spcPts val="0"/>
              </a:spcAft>
              <a:buClr>
                <a:schemeClr val="dk1"/>
              </a:buClr>
              <a:buSzPts val="1600"/>
              <a:buNone/>
              <a:defRPr sz="1600">
                <a:solidFill>
                  <a:schemeClr val="dk1"/>
                </a:solidFill>
              </a:defRPr>
            </a:lvl4pPr>
            <a:lvl5pPr lvl="4" rtl="0">
              <a:spcBef>
                <a:spcPts val="0"/>
              </a:spcBef>
              <a:spcAft>
                <a:spcPts val="0"/>
              </a:spcAft>
              <a:buClr>
                <a:schemeClr val="dk1"/>
              </a:buClr>
              <a:buSzPts val="1600"/>
              <a:buNone/>
              <a:defRPr sz="1600">
                <a:solidFill>
                  <a:schemeClr val="dk1"/>
                </a:solidFill>
              </a:defRPr>
            </a:lvl5pPr>
            <a:lvl6pPr lvl="5" rtl="0">
              <a:spcBef>
                <a:spcPts val="0"/>
              </a:spcBef>
              <a:spcAft>
                <a:spcPts val="0"/>
              </a:spcAft>
              <a:buClr>
                <a:schemeClr val="dk1"/>
              </a:buClr>
              <a:buSzPts val="1600"/>
              <a:buNone/>
              <a:defRPr sz="1600">
                <a:solidFill>
                  <a:schemeClr val="dk1"/>
                </a:solidFill>
              </a:defRPr>
            </a:lvl6pPr>
            <a:lvl7pPr lvl="6" rtl="0">
              <a:spcBef>
                <a:spcPts val="0"/>
              </a:spcBef>
              <a:spcAft>
                <a:spcPts val="0"/>
              </a:spcAft>
              <a:buClr>
                <a:schemeClr val="dk1"/>
              </a:buClr>
              <a:buSzPts val="1600"/>
              <a:buNone/>
              <a:defRPr sz="1600">
                <a:solidFill>
                  <a:schemeClr val="dk1"/>
                </a:solidFill>
              </a:defRPr>
            </a:lvl7pPr>
            <a:lvl8pPr lvl="7" rtl="0">
              <a:spcBef>
                <a:spcPts val="0"/>
              </a:spcBef>
              <a:spcAft>
                <a:spcPts val="0"/>
              </a:spcAft>
              <a:buClr>
                <a:schemeClr val="dk1"/>
              </a:buClr>
              <a:buSzPts val="1600"/>
              <a:buNone/>
              <a:defRPr sz="1600">
                <a:solidFill>
                  <a:schemeClr val="dk1"/>
                </a:solidFill>
              </a:defRPr>
            </a:lvl8pPr>
            <a:lvl9pPr lvl="8" rtl="0">
              <a:spcBef>
                <a:spcPts val="0"/>
              </a:spcBef>
              <a:spcAft>
                <a:spcPts val="0"/>
              </a:spcAft>
              <a:buClr>
                <a:schemeClr val="dk1"/>
              </a:buClr>
              <a:buSzPts val="1600"/>
              <a:buNone/>
              <a:defRPr sz="1600">
                <a:solidFill>
                  <a:schemeClr val="dk1"/>
                </a:solidFill>
              </a:defRPr>
            </a:lvl9pPr>
          </a:lstStyle>
          <a:p>
            <a:endParaRPr/>
          </a:p>
        </p:txBody>
      </p:sp>
      <p:sp>
        <p:nvSpPr>
          <p:cNvPr id="135" name="Google Shape;135;p7"/>
          <p:cNvSpPr>
            <a:spLocks noGrp="1"/>
          </p:cNvSpPr>
          <p:nvPr>
            <p:ph type="pic" idx="2"/>
          </p:nvPr>
        </p:nvSpPr>
        <p:spPr>
          <a:xfrm>
            <a:off x="1002600" y="1345750"/>
            <a:ext cx="7138800" cy="2457600"/>
          </a:xfrm>
          <a:prstGeom prst="rect">
            <a:avLst/>
          </a:prstGeom>
          <a:noFill/>
          <a:ln>
            <a:noFill/>
          </a:ln>
        </p:spPr>
      </p:sp>
      <p:sp>
        <p:nvSpPr>
          <p:cNvPr id="136" name="Google Shape;136;p7"/>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pic>
        <p:nvPicPr>
          <p:cNvPr id="137" name="Google Shape;137;p7"/>
          <p:cNvPicPr preferRelativeResize="0"/>
          <p:nvPr/>
        </p:nvPicPr>
        <p:blipFill>
          <a:blip r:embed="rId2">
            <a:alphaModFix/>
          </a:blip>
          <a:stretch>
            <a:fillRect/>
          </a:stretch>
        </p:blipFill>
        <p:spPr>
          <a:xfrm>
            <a:off x="8267341" y="4656775"/>
            <a:ext cx="756950" cy="364450"/>
          </a:xfrm>
          <a:prstGeom prst="rect">
            <a:avLst/>
          </a:prstGeom>
          <a:noFill/>
          <a:ln>
            <a:noFill/>
          </a:ln>
        </p:spPr>
      </p:pic>
      <p:grpSp>
        <p:nvGrpSpPr>
          <p:cNvPr id="138" name="Google Shape;138;p7"/>
          <p:cNvGrpSpPr/>
          <p:nvPr/>
        </p:nvGrpSpPr>
        <p:grpSpPr>
          <a:xfrm flipH="1">
            <a:off x="8775212" y="177390"/>
            <a:ext cx="249077" cy="249130"/>
            <a:chOff x="14100350" y="881425"/>
            <a:chExt cx="2338750" cy="2339250"/>
          </a:xfrm>
        </p:grpSpPr>
        <p:sp>
          <p:nvSpPr>
            <p:cNvPr id="139" name="Google Shape;139;p7"/>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7"/>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7" name="Google Shape;147;p7"/>
          <p:cNvCxnSpPr/>
          <p:nvPr/>
        </p:nvCxnSpPr>
        <p:spPr>
          <a:xfrm>
            <a:off x="1240525" y="301950"/>
            <a:ext cx="7353600" cy="0"/>
          </a:xfrm>
          <a:prstGeom prst="straightConnector1">
            <a:avLst/>
          </a:prstGeom>
          <a:noFill/>
          <a:ln w="9525" cap="flat" cmpd="sng">
            <a:solidFill>
              <a:schemeClr val="lt2"/>
            </a:solidFill>
            <a:prstDash val="solid"/>
            <a:round/>
            <a:headEnd type="none" w="med" len="med"/>
            <a:tailEnd type="none" w="med" len="med"/>
          </a:ln>
        </p:spPr>
      </p:cxnSp>
      <p:grpSp>
        <p:nvGrpSpPr>
          <p:cNvPr id="148" name="Google Shape;148;p7"/>
          <p:cNvGrpSpPr/>
          <p:nvPr/>
        </p:nvGrpSpPr>
        <p:grpSpPr>
          <a:xfrm>
            <a:off x="119700" y="163401"/>
            <a:ext cx="968024" cy="277132"/>
            <a:chOff x="902950" y="3424576"/>
            <a:chExt cx="968024" cy="277132"/>
          </a:xfrm>
        </p:grpSpPr>
        <p:sp>
          <p:nvSpPr>
            <p:cNvPr id="149" name="Google Shape;149;p7"/>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7"/>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7"/>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7"/>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7"/>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4" name="Google Shape;154;p7"/>
          <p:cNvCxnSpPr/>
          <p:nvPr/>
        </p:nvCxnSpPr>
        <p:spPr>
          <a:xfrm>
            <a:off x="550053" y="483900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155" name="Google Shape;155;p7"/>
          <p:cNvGrpSpPr/>
          <p:nvPr/>
        </p:nvGrpSpPr>
        <p:grpSpPr>
          <a:xfrm flipH="1">
            <a:off x="119712" y="4714427"/>
            <a:ext cx="249077" cy="249130"/>
            <a:chOff x="14100350" y="881425"/>
            <a:chExt cx="2338750" cy="2339250"/>
          </a:xfrm>
        </p:grpSpPr>
        <p:sp>
          <p:nvSpPr>
            <p:cNvPr id="156" name="Google Shape;156;p7"/>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7"/>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7"/>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7"/>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7"/>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7"/>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93"/>
        <p:cNvGrpSpPr/>
        <p:nvPr/>
      </p:nvGrpSpPr>
      <p:grpSpPr>
        <a:xfrm>
          <a:off x="0" y="0"/>
          <a:ext cx="0" cy="0"/>
          <a:chOff x="0" y="0"/>
          <a:chExt cx="0" cy="0"/>
        </a:xfrm>
      </p:grpSpPr>
      <p:sp>
        <p:nvSpPr>
          <p:cNvPr id="194" name="Google Shape;194;p9"/>
          <p:cNvSpPr txBox="1">
            <a:spLocks noGrp="1"/>
          </p:cNvSpPr>
          <p:nvPr>
            <p:ph type="subTitle" idx="1"/>
          </p:nvPr>
        </p:nvSpPr>
        <p:spPr>
          <a:xfrm>
            <a:off x="4660900" y="2468525"/>
            <a:ext cx="3773100" cy="1447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95" name="Google Shape;195;p9"/>
          <p:cNvSpPr txBox="1">
            <a:spLocks noGrp="1"/>
          </p:cNvSpPr>
          <p:nvPr>
            <p:ph type="title"/>
          </p:nvPr>
        </p:nvSpPr>
        <p:spPr>
          <a:xfrm>
            <a:off x="4119375" y="995450"/>
            <a:ext cx="4314600" cy="1477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4200"/>
              <a:buNone/>
              <a:defRPr sz="40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grpSp>
        <p:nvGrpSpPr>
          <p:cNvPr id="196" name="Google Shape;196;p9"/>
          <p:cNvGrpSpPr/>
          <p:nvPr/>
        </p:nvGrpSpPr>
        <p:grpSpPr>
          <a:xfrm>
            <a:off x="4237174" y="4656775"/>
            <a:ext cx="669665" cy="364500"/>
            <a:chOff x="820137" y="4626950"/>
            <a:chExt cx="669665" cy="364500"/>
          </a:xfrm>
        </p:grpSpPr>
        <p:sp>
          <p:nvSpPr>
            <p:cNvPr id="197" name="Google Shape;197;p9"/>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9"/>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9"/>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9"/>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02" name="Google Shape;202;p9"/>
          <p:cNvCxnSpPr/>
          <p:nvPr/>
        </p:nvCxnSpPr>
        <p:spPr>
          <a:xfrm rot="10800000">
            <a:off x="130850" y="4839025"/>
            <a:ext cx="3773100" cy="0"/>
          </a:xfrm>
          <a:prstGeom prst="straightConnector1">
            <a:avLst/>
          </a:prstGeom>
          <a:noFill/>
          <a:ln w="9525" cap="flat" cmpd="sng">
            <a:solidFill>
              <a:schemeClr val="lt2"/>
            </a:solidFill>
            <a:prstDash val="solid"/>
            <a:round/>
            <a:headEnd type="none" w="med" len="med"/>
            <a:tailEnd type="none" w="med" len="med"/>
          </a:ln>
        </p:spPr>
      </p:cxnSp>
      <p:cxnSp>
        <p:nvCxnSpPr>
          <p:cNvPr id="203" name="Google Shape;203;p9"/>
          <p:cNvCxnSpPr/>
          <p:nvPr/>
        </p:nvCxnSpPr>
        <p:spPr>
          <a:xfrm rot="10800000">
            <a:off x="5240075" y="4839025"/>
            <a:ext cx="3773100" cy="0"/>
          </a:xfrm>
          <a:prstGeom prst="straightConnector1">
            <a:avLst/>
          </a:prstGeom>
          <a:noFill/>
          <a:ln w="9525" cap="flat" cmpd="sng">
            <a:solidFill>
              <a:schemeClr val="lt2"/>
            </a:solidFill>
            <a:prstDash val="solid"/>
            <a:round/>
            <a:headEnd type="none" w="med" len="med"/>
            <a:tailEnd type="none" w="med" len="med"/>
          </a:ln>
        </p:spPr>
      </p:cxnSp>
      <p:pic>
        <p:nvPicPr>
          <p:cNvPr id="204" name="Google Shape;204;p9"/>
          <p:cNvPicPr preferRelativeResize="0"/>
          <p:nvPr/>
        </p:nvPicPr>
        <p:blipFill>
          <a:blip r:embed="rId2">
            <a:alphaModFix/>
          </a:blip>
          <a:stretch>
            <a:fillRect/>
          </a:stretch>
        </p:blipFill>
        <p:spPr>
          <a:xfrm>
            <a:off x="8267341" y="119725"/>
            <a:ext cx="756950" cy="364450"/>
          </a:xfrm>
          <a:prstGeom prst="rect">
            <a:avLst/>
          </a:prstGeom>
          <a:noFill/>
          <a:ln>
            <a:noFill/>
          </a:ln>
        </p:spPr>
      </p:pic>
      <p:cxnSp>
        <p:nvCxnSpPr>
          <p:cNvPr id="205" name="Google Shape;205;p9"/>
          <p:cNvCxnSpPr/>
          <p:nvPr/>
        </p:nvCxnSpPr>
        <p:spPr>
          <a:xfrm>
            <a:off x="550053" y="30195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206" name="Google Shape;206;p9"/>
          <p:cNvGrpSpPr/>
          <p:nvPr/>
        </p:nvGrpSpPr>
        <p:grpSpPr>
          <a:xfrm flipH="1">
            <a:off x="119712" y="177377"/>
            <a:ext cx="249077" cy="249130"/>
            <a:chOff x="14100350" y="881425"/>
            <a:chExt cx="2338750" cy="2339250"/>
          </a:xfrm>
        </p:grpSpPr>
        <p:sp>
          <p:nvSpPr>
            <p:cNvPr id="207" name="Google Shape;207;p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5" name="Google Shape;215;p9"/>
          <p:cNvGrpSpPr/>
          <p:nvPr/>
        </p:nvGrpSpPr>
        <p:grpSpPr>
          <a:xfrm rot="-5400000">
            <a:off x="8387500" y="3863976"/>
            <a:ext cx="968024" cy="277132"/>
            <a:chOff x="902950" y="3424576"/>
            <a:chExt cx="968024" cy="277132"/>
          </a:xfrm>
        </p:grpSpPr>
        <p:sp>
          <p:nvSpPr>
            <p:cNvPr id="216" name="Google Shape;216;p9"/>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9"/>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9"/>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9"/>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9"/>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23"/>
        <p:cNvGrpSpPr/>
        <p:nvPr/>
      </p:nvGrpSpPr>
      <p:grpSpPr>
        <a:xfrm>
          <a:off x="0" y="0"/>
          <a:ext cx="0" cy="0"/>
          <a:chOff x="0" y="0"/>
          <a:chExt cx="0" cy="0"/>
        </a:xfrm>
      </p:grpSpPr>
      <p:sp>
        <p:nvSpPr>
          <p:cNvPr id="224" name="Google Shape;224;p11"/>
          <p:cNvSpPr txBox="1">
            <a:spLocks noGrp="1"/>
          </p:cNvSpPr>
          <p:nvPr>
            <p:ph type="title" hasCustomPrompt="1"/>
          </p:nvPr>
        </p:nvSpPr>
        <p:spPr>
          <a:xfrm>
            <a:off x="718150" y="1768790"/>
            <a:ext cx="7715700" cy="9462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12000"/>
              <a:buNone/>
              <a:defRPr sz="7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25" name="Google Shape;225;p11"/>
          <p:cNvSpPr txBox="1">
            <a:spLocks noGrp="1"/>
          </p:cNvSpPr>
          <p:nvPr>
            <p:ph type="subTitle" idx="1"/>
          </p:nvPr>
        </p:nvSpPr>
        <p:spPr>
          <a:xfrm>
            <a:off x="1341500" y="2930960"/>
            <a:ext cx="6468900" cy="4131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800"/>
            </a:lvl1pPr>
            <a:lvl2pPr lvl="1" algn="ctr" rtl="0">
              <a:spcBef>
                <a:spcPts val="0"/>
              </a:spcBef>
              <a:spcAft>
                <a:spcPts val="0"/>
              </a:spcAft>
              <a:buClr>
                <a:schemeClr val="dk1"/>
              </a:buClr>
              <a:buSzPts val="1600"/>
              <a:buNone/>
              <a:defRPr sz="1600">
                <a:solidFill>
                  <a:schemeClr val="dk1"/>
                </a:solidFill>
              </a:defRPr>
            </a:lvl2pPr>
            <a:lvl3pPr lvl="2" algn="ctr" rtl="0">
              <a:spcBef>
                <a:spcPts val="0"/>
              </a:spcBef>
              <a:spcAft>
                <a:spcPts val="0"/>
              </a:spcAft>
              <a:buClr>
                <a:schemeClr val="dk1"/>
              </a:buClr>
              <a:buSzPts val="1600"/>
              <a:buNone/>
              <a:defRPr sz="1600">
                <a:solidFill>
                  <a:schemeClr val="dk1"/>
                </a:solidFill>
              </a:defRPr>
            </a:lvl3pPr>
            <a:lvl4pPr lvl="3" algn="ctr" rtl="0">
              <a:spcBef>
                <a:spcPts val="0"/>
              </a:spcBef>
              <a:spcAft>
                <a:spcPts val="0"/>
              </a:spcAft>
              <a:buClr>
                <a:schemeClr val="dk1"/>
              </a:buClr>
              <a:buSzPts val="1600"/>
              <a:buNone/>
              <a:defRPr sz="1600">
                <a:solidFill>
                  <a:schemeClr val="dk1"/>
                </a:solidFill>
              </a:defRPr>
            </a:lvl4pPr>
            <a:lvl5pPr lvl="4" algn="ctr" rtl="0">
              <a:spcBef>
                <a:spcPts val="0"/>
              </a:spcBef>
              <a:spcAft>
                <a:spcPts val="0"/>
              </a:spcAft>
              <a:buClr>
                <a:schemeClr val="dk1"/>
              </a:buClr>
              <a:buSzPts val="1600"/>
              <a:buNone/>
              <a:defRPr sz="1600">
                <a:solidFill>
                  <a:schemeClr val="dk1"/>
                </a:solidFill>
              </a:defRPr>
            </a:lvl5pPr>
            <a:lvl6pPr lvl="5" algn="ctr" rtl="0">
              <a:spcBef>
                <a:spcPts val="0"/>
              </a:spcBef>
              <a:spcAft>
                <a:spcPts val="0"/>
              </a:spcAft>
              <a:buClr>
                <a:schemeClr val="dk1"/>
              </a:buClr>
              <a:buSzPts val="1600"/>
              <a:buNone/>
              <a:defRPr sz="1600">
                <a:solidFill>
                  <a:schemeClr val="dk1"/>
                </a:solidFill>
              </a:defRPr>
            </a:lvl6pPr>
            <a:lvl7pPr lvl="6" algn="ctr" rtl="0">
              <a:spcBef>
                <a:spcPts val="0"/>
              </a:spcBef>
              <a:spcAft>
                <a:spcPts val="0"/>
              </a:spcAft>
              <a:buClr>
                <a:schemeClr val="dk1"/>
              </a:buClr>
              <a:buSzPts val="1600"/>
              <a:buNone/>
              <a:defRPr sz="1600">
                <a:solidFill>
                  <a:schemeClr val="dk1"/>
                </a:solidFill>
              </a:defRPr>
            </a:lvl7pPr>
            <a:lvl8pPr lvl="7" algn="ctr" rtl="0">
              <a:spcBef>
                <a:spcPts val="0"/>
              </a:spcBef>
              <a:spcAft>
                <a:spcPts val="0"/>
              </a:spcAft>
              <a:buClr>
                <a:schemeClr val="dk1"/>
              </a:buClr>
              <a:buSzPts val="1600"/>
              <a:buNone/>
              <a:defRPr sz="1600">
                <a:solidFill>
                  <a:schemeClr val="dk1"/>
                </a:solidFill>
              </a:defRPr>
            </a:lvl8pPr>
            <a:lvl9pPr lvl="8" algn="ctr" rtl="0">
              <a:spcBef>
                <a:spcPts val="0"/>
              </a:spcBef>
              <a:spcAft>
                <a:spcPts val="0"/>
              </a:spcAft>
              <a:buClr>
                <a:schemeClr val="dk1"/>
              </a:buClr>
              <a:buSzPts val="1600"/>
              <a:buNone/>
              <a:defRPr sz="1600">
                <a:solidFill>
                  <a:schemeClr val="dk1"/>
                </a:solidFill>
              </a:defRPr>
            </a:lvl9pPr>
          </a:lstStyle>
          <a:p>
            <a:endParaRPr/>
          </a:p>
        </p:txBody>
      </p:sp>
      <p:pic>
        <p:nvPicPr>
          <p:cNvPr id="226" name="Google Shape;226;p11"/>
          <p:cNvPicPr preferRelativeResize="0"/>
          <p:nvPr/>
        </p:nvPicPr>
        <p:blipFill>
          <a:blip r:embed="rId2">
            <a:alphaModFix/>
          </a:blip>
          <a:stretch>
            <a:fillRect/>
          </a:stretch>
        </p:blipFill>
        <p:spPr>
          <a:xfrm>
            <a:off x="8267341" y="4656775"/>
            <a:ext cx="756950" cy="364450"/>
          </a:xfrm>
          <a:prstGeom prst="rect">
            <a:avLst/>
          </a:prstGeom>
          <a:noFill/>
          <a:ln>
            <a:noFill/>
          </a:ln>
        </p:spPr>
      </p:pic>
      <p:cxnSp>
        <p:nvCxnSpPr>
          <p:cNvPr id="227" name="Google Shape;227;p11"/>
          <p:cNvCxnSpPr/>
          <p:nvPr/>
        </p:nvCxnSpPr>
        <p:spPr>
          <a:xfrm>
            <a:off x="550053" y="483900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228" name="Google Shape;228;p11"/>
          <p:cNvGrpSpPr/>
          <p:nvPr/>
        </p:nvGrpSpPr>
        <p:grpSpPr>
          <a:xfrm>
            <a:off x="4237174" y="119700"/>
            <a:ext cx="669665" cy="364500"/>
            <a:chOff x="820137" y="4626950"/>
            <a:chExt cx="669665" cy="364500"/>
          </a:xfrm>
        </p:grpSpPr>
        <p:sp>
          <p:nvSpPr>
            <p:cNvPr id="229" name="Google Shape;229;p11"/>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34" name="Google Shape;234;p11"/>
          <p:cNvCxnSpPr/>
          <p:nvPr/>
        </p:nvCxnSpPr>
        <p:spPr>
          <a:xfrm rot="10800000">
            <a:off x="130850" y="301950"/>
            <a:ext cx="3773100" cy="0"/>
          </a:xfrm>
          <a:prstGeom prst="straightConnector1">
            <a:avLst/>
          </a:prstGeom>
          <a:noFill/>
          <a:ln w="9525" cap="flat" cmpd="sng">
            <a:solidFill>
              <a:schemeClr val="lt2"/>
            </a:solidFill>
            <a:prstDash val="solid"/>
            <a:round/>
            <a:headEnd type="none" w="med" len="med"/>
            <a:tailEnd type="none" w="med" len="med"/>
          </a:ln>
        </p:spPr>
      </p:cxnSp>
      <p:cxnSp>
        <p:nvCxnSpPr>
          <p:cNvPr id="235" name="Google Shape;235;p11"/>
          <p:cNvCxnSpPr/>
          <p:nvPr/>
        </p:nvCxnSpPr>
        <p:spPr>
          <a:xfrm rot="10800000">
            <a:off x="5240075" y="301950"/>
            <a:ext cx="3773100" cy="0"/>
          </a:xfrm>
          <a:prstGeom prst="straightConnector1">
            <a:avLst/>
          </a:prstGeom>
          <a:noFill/>
          <a:ln w="9525" cap="flat" cmpd="sng">
            <a:solidFill>
              <a:schemeClr val="lt2"/>
            </a:solidFill>
            <a:prstDash val="solid"/>
            <a:round/>
            <a:headEnd type="none" w="med" len="med"/>
            <a:tailEnd type="none" w="med" len="med"/>
          </a:ln>
        </p:spPr>
      </p:cxnSp>
      <p:grpSp>
        <p:nvGrpSpPr>
          <p:cNvPr id="236" name="Google Shape;236;p11"/>
          <p:cNvGrpSpPr/>
          <p:nvPr/>
        </p:nvGrpSpPr>
        <p:grpSpPr>
          <a:xfrm rot="-5400000" flipH="1">
            <a:off x="-214587" y="829651"/>
            <a:ext cx="968024" cy="277132"/>
            <a:chOff x="902950" y="3424576"/>
            <a:chExt cx="968024" cy="277132"/>
          </a:xfrm>
        </p:grpSpPr>
        <p:sp>
          <p:nvSpPr>
            <p:cNvPr id="237" name="Google Shape;237;p11"/>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1"/>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1"/>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 name="Google Shape;242;p11"/>
          <p:cNvGrpSpPr/>
          <p:nvPr/>
        </p:nvGrpSpPr>
        <p:grpSpPr>
          <a:xfrm flipH="1">
            <a:off x="119712" y="4714427"/>
            <a:ext cx="249077" cy="249130"/>
            <a:chOff x="14100350" y="881425"/>
            <a:chExt cx="2338750" cy="2339250"/>
          </a:xfrm>
        </p:grpSpPr>
        <p:sp>
          <p:nvSpPr>
            <p:cNvPr id="243" name="Google Shape;243;p11"/>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1"/>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1"/>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1"/>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1"/>
        </a:solidFill>
        <a:effectLst/>
      </p:bgPr>
    </p:bg>
    <p:spTree>
      <p:nvGrpSpPr>
        <p:cNvPr id="1" name="Shape 25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CUSTOM_2">
    <p:spTree>
      <p:nvGrpSpPr>
        <p:cNvPr id="1" name="Shape 309"/>
        <p:cNvGrpSpPr/>
        <p:nvPr/>
      </p:nvGrpSpPr>
      <p:grpSpPr>
        <a:xfrm>
          <a:off x="0" y="0"/>
          <a:ext cx="0" cy="0"/>
          <a:chOff x="0" y="0"/>
          <a:chExt cx="0" cy="0"/>
        </a:xfrm>
      </p:grpSpPr>
      <p:sp>
        <p:nvSpPr>
          <p:cNvPr id="310" name="Google Shape;310;p15"/>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grpSp>
        <p:nvGrpSpPr>
          <p:cNvPr id="311" name="Google Shape;311;p15"/>
          <p:cNvGrpSpPr/>
          <p:nvPr/>
        </p:nvGrpSpPr>
        <p:grpSpPr>
          <a:xfrm rot="10800000">
            <a:off x="8775212" y="4714456"/>
            <a:ext cx="249077" cy="249130"/>
            <a:chOff x="14100350" y="881425"/>
            <a:chExt cx="2338750" cy="2339250"/>
          </a:xfrm>
        </p:grpSpPr>
        <p:sp>
          <p:nvSpPr>
            <p:cNvPr id="312" name="Google Shape;312;p15"/>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5"/>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5"/>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5"/>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5"/>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5"/>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5"/>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15"/>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20" name="Google Shape;320;p15"/>
          <p:cNvCxnSpPr/>
          <p:nvPr/>
        </p:nvCxnSpPr>
        <p:spPr>
          <a:xfrm>
            <a:off x="1240525" y="4839026"/>
            <a:ext cx="7353600" cy="0"/>
          </a:xfrm>
          <a:prstGeom prst="straightConnector1">
            <a:avLst/>
          </a:prstGeom>
          <a:noFill/>
          <a:ln w="9525" cap="flat" cmpd="sng">
            <a:solidFill>
              <a:schemeClr val="lt2"/>
            </a:solidFill>
            <a:prstDash val="solid"/>
            <a:round/>
            <a:headEnd type="none" w="med" len="med"/>
            <a:tailEnd type="none" w="med" len="med"/>
          </a:ln>
        </p:spPr>
      </p:cxnSp>
      <p:grpSp>
        <p:nvGrpSpPr>
          <p:cNvPr id="321" name="Google Shape;321;p15"/>
          <p:cNvGrpSpPr/>
          <p:nvPr/>
        </p:nvGrpSpPr>
        <p:grpSpPr>
          <a:xfrm rot="10800000" flipH="1">
            <a:off x="119700" y="4700443"/>
            <a:ext cx="968024" cy="277132"/>
            <a:chOff x="902950" y="3424576"/>
            <a:chExt cx="968024" cy="277132"/>
          </a:xfrm>
        </p:grpSpPr>
        <p:sp>
          <p:nvSpPr>
            <p:cNvPr id="322" name="Google Shape;322;p15"/>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5"/>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5"/>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5"/>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5"/>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7" name="Google Shape;327;p15"/>
          <p:cNvGrpSpPr/>
          <p:nvPr/>
        </p:nvGrpSpPr>
        <p:grpSpPr>
          <a:xfrm rot="10800000" flipH="1">
            <a:off x="8343499" y="119701"/>
            <a:ext cx="669665" cy="364500"/>
            <a:chOff x="820137" y="4626950"/>
            <a:chExt cx="669665" cy="364500"/>
          </a:xfrm>
        </p:grpSpPr>
        <p:sp>
          <p:nvSpPr>
            <p:cNvPr id="328" name="Google Shape;328;p15"/>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15"/>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5"/>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5"/>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5"/>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33" name="Google Shape;333;p15"/>
          <p:cNvCxnSpPr/>
          <p:nvPr/>
        </p:nvCxnSpPr>
        <p:spPr>
          <a:xfrm rot="10800000">
            <a:off x="123575" y="301951"/>
            <a:ext cx="7886700" cy="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CUSTOM_10_1">
    <p:spTree>
      <p:nvGrpSpPr>
        <p:cNvPr id="1" name="Shape 415"/>
        <p:cNvGrpSpPr/>
        <p:nvPr/>
      </p:nvGrpSpPr>
      <p:grpSpPr>
        <a:xfrm>
          <a:off x="0" y="0"/>
          <a:ext cx="0" cy="0"/>
          <a:chOff x="0" y="0"/>
          <a:chExt cx="0" cy="0"/>
        </a:xfrm>
      </p:grpSpPr>
      <p:sp>
        <p:nvSpPr>
          <p:cNvPr id="416" name="Google Shape;416;p19"/>
          <p:cNvSpPr>
            <a:spLocks noGrp="1"/>
          </p:cNvSpPr>
          <p:nvPr>
            <p:ph type="pic" idx="2"/>
          </p:nvPr>
        </p:nvSpPr>
        <p:spPr>
          <a:xfrm flipH="1">
            <a:off x="790638" y="1345825"/>
            <a:ext cx="3825000" cy="3029400"/>
          </a:xfrm>
          <a:prstGeom prst="rect">
            <a:avLst/>
          </a:prstGeom>
          <a:noFill/>
          <a:ln>
            <a:noFill/>
          </a:ln>
        </p:spPr>
      </p:sp>
      <p:sp>
        <p:nvSpPr>
          <p:cNvPr id="417" name="Google Shape;417;p19"/>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418" name="Google Shape;418;p19"/>
          <p:cNvSpPr txBox="1">
            <a:spLocks noGrp="1"/>
          </p:cNvSpPr>
          <p:nvPr>
            <p:ph type="subTitle" idx="1"/>
          </p:nvPr>
        </p:nvSpPr>
        <p:spPr>
          <a:xfrm>
            <a:off x="5177538" y="1554376"/>
            <a:ext cx="3175800" cy="114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419" name="Google Shape;419;p19"/>
          <p:cNvSpPr txBox="1">
            <a:spLocks noGrp="1"/>
          </p:cNvSpPr>
          <p:nvPr>
            <p:ph type="subTitle" idx="3"/>
          </p:nvPr>
        </p:nvSpPr>
        <p:spPr>
          <a:xfrm>
            <a:off x="5177538" y="1321500"/>
            <a:ext cx="3175800" cy="3627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420" name="Google Shape;420;p19"/>
          <p:cNvSpPr txBox="1">
            <a:spLocks noGrp="1"/>
          </p:cNvSpPr>
          <p:nvPr>
            <p:ph type="subTitle" idx="4"/>
          </p:nvPr>
        </p:nvSpPr>
        <p:spPr>
          <a:xfrm>
            <a:off x="5177538" y="3359919"/>
            <a:ext cx="3175800" cy="114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421" name="Google Shape;421;p19"/>
          <p:cNvSpPr txBox="1">
            <a:spLocks noGrp="1"/>
          </p:cNvSpPr>
          <p:nvPr>
            <p:ph type="subTitle" idx="5"/>
          </p:nvPr>
        </p:nvSpPr>
        <p:spPr>
          <a:xfrm>
            <a:off x="5177538" y="3127043"/>
            <a:ext cx="3175800" cy="3627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cxnSp>
        <p:nvCxnSpPr>
          <p:cNvPr id="422" name="Google Shape;422;p19"/>
          <p:cNvCxnSpPr/>
          <p:nvPr/>
        </p:nvCxnSpPr>
        <p:spPr>
          <a:xfrm rot="10800000">
            <a:off x="5240075" y="4841550"/>
            <a:ext cx="3444000" cy="0"/>
          </a:xfrm>
          <a:prstGeom prst="straightConnector1">
            <a:avLst/>
          </a:prstGeom>
          <a:noFill/>
          <a:ln w="9525" cap="flat" cmpd="sng">
            <a:solidFill>
              <a:schemeClr val="lt2"/>
            </a:solidFill>
            <a:prstDash val="solid"/>
            <a:round/>
            <a:headEnd type="none" w="med" len="med"/>
            <a:tailEnd type="none" w="med" len="med"/>
          </a:ln>
        </p:spPr>
      </p:cxnSp>
      <p:grpSp>
        <p:nvGrpSpPr>
          <p:cNvPr id="423" name="Google Shape;423;p19"/>
          <p:cNvGrpSpPr/>
          <p:nvPr/>
        </p:nvGrpSpPr>
        <p:grpSpPr>
          <a:xfrm>
            <a:off x="4088000" y="4702976"/>
            <a:ext cx="968024" cy="277132"/>
            <a:chOff x="902950" y="3424576"/>
            <a:chExt cx="968024" cy="277132"/>
          </a:xfrm>
        </p:grpSpPr>
        <p:sp>
          <p:nvSpPr>
            <p:cNvPr id="424" name="Google Shape;424;p19"/>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9"/>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9"/>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9"/>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9"/>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9" name="Google Shape;429;p19"/>
          <p:cNvGrpSpPr/>
          <p:nvPr/>
        </p:nvGrpSpPr>
        <p:grpSpPr>
          <a:xfrm>
            <a:off x="8775214" y="4716965"/>
            <a:ext cx="249077" cy="249130"/>
            <a:chOff x="14100350" y="881425"/>
            <a:chExt cx="2338750" cy="2339250"/>
          </a:xfrm>
        </p:grpSpPr>
        <p:sp>
          <p:nvSpPr>
            <p:cNvPr id="430" name="Google Shape;430;p1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38" name="Google Shape;438;p19"/>
          <p:cNvCxnSpPr/>
          <p:nvPr/>
        </p:nvCxnSpPr>
        <p:spPr>
          <a:xfrm>
            <a:off x="459941" y="4841550"/>
            <a:ext cx="3444000" cy="0"/>
          </a:xfrm>
          <a:prstGeom prst="straightConnector1">
            <a:avLst/>
          </a:prstGeom>
          <a:noFill/>
          <a:ln w="9525" cap="flat" cmpd="sng">
            <a:solidFill>
              <a:schemeClr val="lt2"/>
            </a:solidFill>
            <a:prstDash val="solid"/>
            <a:round/>
            <a:headEnd type="none" w="med" len="med"/>
            <a:tailEnd type="none" w="med" len="med"/>
          </a:ln>
        </p:spPr>
      </p:cxnSp>
      <p:grpSp>
        <p:nvGrpSpPr>
          <p:cNvPr id="439" name="Google Shape;439;p19"/>
          <p:cNvGrpSpPr/>
          <p:nvPr/>
        </p:nvGrpSpPr>
        <p:grpSpPr>
          <a:xfrm flipH="1">
            <a:off x="119725" y="4716965"/>
            <a:ext cx="249077" cy="249130"/>
            <a:chOff x="14100350" y="881425"/>
            <a:chExt cx="2338750" cy="2339250"/>
          </a:xfrm>
        </p:grpSpPr>
        <p:sp>
          <p:nvSpPr>
            <p:cNvPr id="440" name="Google Shape;440;p1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48" name="Google Shape;448;p19"/>
          <p:cNvPicPr preferRelativeResize="0"/>
          <p:nvPr/>
        </p:nvPicPr>
        <p:blipFill>
          <a:blip r:embed="rId2">
            <a:alphaModFix/>
          </a:blip>
          <a:stretch>
            <a:fillRect/>
          </a:stretch>
        </p:blipFill>
        <p:spPr>
          <a:xfrm>
            <a:off x="8267341" y="119725"/>
            <a:ext cx="756950" cy="364450"/>
          </a:xfrm>
          <a:prstGeom prst="rect">
            <a:avLst/>
          </a:prstGeom>
          <a:noFill/>
          <a:ln>
            <a:noFill/>
          </a:ln>
        </p:spPr>
      </p:pic>
      <p:cxnSp>
        <p:nvCxnSpPr>
          <p:cNvPr id="449" name="Google Shape;449;p19"/>
          <p:cNvCxnSpPr/>
          <p:nvPr/>
        </p:nvCxnSpPr>
        <p:spPr>
          <a:xfrm>
            <a:off x="550053" y="30195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450" name="Google Shape;450;p19"/>
          <p:cNvGrpSpPr/>
          <p:nvPr/>
        </p:nvGrpSpPr>
        <p:grpSpPr>
          <a:xfrm flipH="1">
            <a:off x="119712" y="177377"/>
            <a:ext cx="249077" cy="249130"/>
            <a:chOff x="14100350" y="881425"/>
            <a:chExt cx="2338750" cy="2339250"/>
          </a:xfrm>
        </p:grpSpPr>
        <p:sp>
          <p:nvSpPr>
            <p:cNvPr id="451" name="Google Shape;451;p1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CUSTOM_7">
    <p:spTree>
      <p:nvGrpSpPr>
        <p:cNvPr id="1" name="Shape 517"/>
        <p:cNvGrpSpPr/>
        <p:nvPr/>
      </p:nvGrpSpPr>
      <p:grpSpPr>
        <a:xfrm>
          <a:off x="0" y="0"/>
          <a:ext cx="0" cy="0"/>
          <a:chOff x="0" y="0"/>
          <a:chExt cx="0" cy="0"/>
        </a:xfrm>
      </p:grpSpPr>
      <p:sp>
        <p:nvSpPr>
          <p:cNvPr id="518" name="Google Shape;518;p22"/>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519" name="Google Shape;519;p22"/>
          <p:cNvSpPr txBox="1">
            <a:spLocks noGrp="1"/>
          </p:cNvSpPr>
          <p:nvPr>
            <p:ph type="subTitle" idx="1"/>
          </p:nvPr>
        </p:nvSpPr>
        <p:spPr>
          <a:xfrm>
            <a:off x="710125" y="2648298"/>
            <a:ext cx="1868100" cy="107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20" name="Google Shape;520;p22"/>
          <p:cNvSpPr txBox="1">
            <a:spLocks noGrp="1"/>
          </p:cNvSpPr>
          <p:nvPr>
            <p:ph type="subTitle" idx="2"/>
          </p:nvPr>
        </p:nvSpPr>
        <p:spPr>
          <a:xfrm>
            <a:off x="710125" y="2357200"/>
            <a:ext cx="18681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21" name="Google Shape;521;p22"/>
          <p:cNvSpPr txBox="1">
            <a:spLocks noGrp="1"/>
          </p:cNvSpPr>
          <p:nvPr>
            <p:ph type="subTitle" idx="3"/>
          </p:nvPr>
        </p:nvSpPr>
        <p:spPr>
          <a:xfrm>
            <a:off x="2662025" y="2648298"/>
            <a:ext cx="1868100" cy="107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22" name="Google Shape;522;p22"/>
          <p:cNvSpPr txBox="1">
            <a:spLocks noGrp="1"/>
          </p:cNvSpPr>
          <p:nvPr>
            <p:ph type="subTitle" idx="4"/>
          </p:nvPr>
        </p:nvSpPr>
        <p:spPr>
          <a:xfrm>
            <a:off x="2662025" y="2357200"/>
            <a:ext cx="18681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23" name="Google Shape;523;p22"/>
          <p:cNvSpPr txBox="1">
            <a:spLocks noGrp="1"/>
          </p:cNvSpPr>
          <p:nvPr>
            <p:ph type="subTitle" idx="5"/>
          </p:nvPr>
        </p:nvSpPr>
        <p:spPr>
          <a:xfrm>
            <a:off x="4613925" y="2648298"/>
            <a:ext cx="1868100" cy="107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24" name="Google Shape;524;p22"/>
          <p:cNvSpPr txBox="1">
            <a:spLocks noGrp="1"/>
          </p:cNvSpPr>
          <p:nvPr>
            <p:ph type="subTitle" idx="6"/>
          </p:nvPr>
        </p:nvSpPr>
        <p:spPr>
          <a:xfrm>
            <a:off x="4613925" y="2357200"/>
            <a:ext cx="18681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25" name="Google Shape;525;p22"/>
          <p:cNvSpPr txBox="1">
            <a:spLocks noGrp="1"/>
          </p:cNvSpPr>
          <p:nvPr>
            <p:ph type="subTitle" idx="7"/>
          </p:nvPr>
        </p:nvSpPr>
        <p:spPr>
          <a:xfrm>
            <a:off x="6565825" y="2648298"/>
            <a:ext cx="1868100" cy="107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26" name="Google Shape;526;p22"/>
          <p:cNvSpPr txBox="1">
            <a:spLocks noGrp="1"/>
          </p:cNvSpPr>
          <p:nvPr>
            <p:ph type="subTitle" idx="8"/>
          </p:nvPr>
        </p:nvSpPr>
        <p:spPr>
          <a:xfrm>
            <a:off x="6565825" y="2357200"/>
            <a:ext cx="18681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pic>
        <p:nvPicPr>
          <p:cNvPr id="527" name="Google Shape;527;p22"/>
          <p:cNvPicPr preferRelativeResize="0"/>
          <p:nvPr/>
        </p:nvPicPr>
        <p:blipFill>
          <a:blip r:embed="rId2">
            <a:alphaModFix/>
          </a:blip>
          <a:stretch>
            <a:fillRect/>
          </a:stretch>
        </p:blipFill>
        <p:spPr>
          <a:xfrm flipH="1">
            <a:off x="119700" y="119700"/>
            <a:ext cx="756950" cy="364450"/>
          </a:xfrm>
          <a:prstGeom prst="rect">
            <a:avLst/>
          </a:prstGeom>
          <a:noFill/>
          <a:ln>
            <a:noFill/>
          </a:ln>
        </p:spPr>
      </p:pic>
      <p:cxnSp>
        <p:nvCxnSpPr>
          <p:cNvPr id="528" name="Google Shape;528;p22"/>
          <p:cNvCxnSpPr/>
          <p:nvPr/>
        </p:nvCxnSpPr>
        <p:spPr>
          <a:xfrm>
            <a:off x="1080600" y="301925"/>
            <a:ext cx="7947600" cy="0"/>
          </a:xfrm>
          <a:prstGeom prst="straightConnector1">
            <a:avLst/>
          </a:prstGeom>
          <a:noFill/>
          <a:ln w="9525" cap="flat" cmpd="sng">
            <a:solidFill>
              <a:schemeClr val="lt2"/>
            </a:solidFill>
            <a:prstDash val="solid"/>
            <a:round/>
            <a:headEnd type="none" w="med" len="med"/>
            <a:tailEnd type="none" w="med" len="med"/>
          </a:ln>
        </p:spPr>
      </p:cxnSp>
      <p:grpSp>
        <p:nvGrpSpPr>
          <p:cNvPr id="529" name="Google Shape;529;p22"/>
          <p:cNvGrpSpPr/>
          <p:nvPr/>
        </p:nvGrpSpPr>
        <p:grpSpPr>
          <a:xfrm rot="-5400000">
            <a:off x="8401725" y="840138"/>
            <a:ext cx="968024" cy="277132"/>
            <a:chOff x="902950" y="3424576"/>
            <a:chExt cx="968024" cy="277132"/>
          </a:xfrm>
        </p:grpSpPr>
        <p:sp>
          <p:nvSpPr>
            <p:cNvPr id="530" name="Google Shape;530;p22"/>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2"/>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2"/>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2"/>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2"/>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 name="Google Shape;535;p22"/>
          <p:cNvGrpSpPr/>
          <p:nvPr/>
        </p:nvGrpSpPr>
        <p:grpSpPr>
          <a:xfrm>
            <a:off x="8358537" y="4659300"/>
            <a:ext cx="669665" cy="364500"/>
            <a:chOff x="820137" y="4626950"/>
            <a:chExt cx="669665" cy="364500"/>
          </a:xfrm>
        </p:grpSpPr>
        <p:sp>
          <p:nvSpPr>
            <p:cNvPr id="536" name="Google Shape;536;p22"/>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2"/>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2"/>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2"/>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2"/>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41" name="Google Shape;541;p22"/>
          <p:cNvCxnSpPr/>
          <p:nvPr/>
        </p:nvCxnSpPr>
        <p:spPr>
          <a:xfrm>
            <a:off x="119700" y="4841550"/>
            <a:ext cx="7947600" cy="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six columns">
  <p:cSld name="CUSTOM_8">
    <p:spTree>
      <p:nvGrpSpPr>
        <p:cNvPr id="1" name="Shape 574"/>
        <p:cNvGrpSpPr/>
        <p:nvPr/>
      </p:nvGrpSpPr>
      <p:grpSpPr>
        <a:xfrm>
          <a:off x="0" y="0"/>
          <a:ext cx="0" cy="0"/>
          <a:chOff x="0" y="0"/>
          <a:chExt cx="0" cy="0"/>
        </a:xfrm>
      </p:grpSpPr>
      <p:sp>
        <p:nvSpPr>
          <p:cNvPr id="575" name="Google Shape;575;p24"/>
          <p:cNvSpPr/>
          <p:nvPr/>
        </p:nvSpPr>
        <p:spPr>
          <a:xfrm>
            <a:off x="8695200" y="4642850"/>
            <a:ext cx="448800" cy="448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4"/>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577" name="Google Shape;577;p24"/>
          <p:cNvSpPr txBox="1">
            <a:spLocks noGrp="1"/>
          </p:cNvSpPr>
          <p:nvPr>
            <p:ph type="subTitle" idx="1"/>
          </p:nvPr>
        </p:nvSpPr>
        <p:spPr>
          <a:xfrm>
            <a:off x="717263" y="1625748"/>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78" name="Google Shape;578;p24"/>
          <p:cNvSpPr txBox="1">
            <a:spLocks noGrp="1"/>
          </p:cNvSpPr>
          <p:nvPr>
            <p:ph type="subTitle" idx="2"/>
          </p:nvPr>
        </p:nvSpPr>
        <p:spPr>
          <a:xfrm>
            <a:off x="717263" y="1392875"/>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79" name="Google Shape;579;p24"/>
          <p:cNvSpPr txBox="1">
            <a:spLocks noGrp="1"/>
          </p:cNvSpPr>
          <p:nvPr>
            <p:ph type="subTitle" idx="3"/>
          </p:nvPr>
        </p:nvSpPr>
        <p:spPr>
          <a:xfrm>
            <a:off x="3350700" y="1625748"/>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80" name="Google Shape;580;p24"/>
          <p:cNvSpPr txBox="1">
            <a:spLocks noGrp="1"/>
          </p:cNvSpPr>
          <p:nvPr>
            <p:ph type="subTitle" idx="4"/>
          </p:nvPr>
        </p:nvSpPr>
        <p:spPr>
          <a:xfrm>
            <a:off x="3350700" y="1392875"/>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81" name="Google Shape;581;p24"/>
          <p:cNvSpPr txBox="1">
            <a:spLocks noGrp="1"/>
          </p:cNvSpPr>
          <p:nvPr>
            <p:ph type="subTitle" idx="5"/>
          </p:nvPr>
        </p:nvSpPr>
        <p:spPr>
          <a:xfrm>
            <a:off x="5984138" y="1625748"/>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82" name="Google Shape;582;p24"/>
          <p:cNvSpPr txBox="1">
            <a:spLocks noGrp="1"/>
          </p:cNvSpPr>
          <p:nvPr>
            <p:ph type="subTitle" idx="6"/>
          </p:nvPr>
        </p:nvSpPr>
        <p:spPr>
          <a:xfrm>
            <a:off x="5984138" y="1392875"/>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83" name="Google Shape;583;p24"/>
          <p:cNvSpPr txBox="1">
            <a:spLocks noGrp="1"/>
          </p:cNvSpPr>
          <p:nvPr>
            <p:ph type="subTitle" idx="7"/>
          </p:nvPr>
        </p:nvSpPr>
        <p:spPr>
          <a:xfrm>
            <a:off x="717263" y="3168873"/>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84" name="Google Shape;584;p24"/>
          <p:cNvSpPr txBox="1">
            <a:spLocks noGrp="1"/>
          </p:cNvSpPr>
          <p:nvPr>
            <p:ph type="subTitle" idx="8"/>
          </p:nvPr>
        </p:nvSpPr>
        <p:spPr>
          <a:xfrm>
            <a:off x="717263" y="2936000"/>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85" name="Google Shape;585;p24"/>
          <p:cNvSpPr txBox="1">
            <a:spLocks noGrp="1"/>
          </p:cNvSpPr>
          <p:nvPr>
            <p:ph type="subTitle" idx="9"/>
          </p:nvPr>
        </p:nvSpPr>
        <p:spPr>
          <a:xfrm>
            <a:off x="3350700" y="3168873"/>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86" name="Google Shape;586;p24"/>
          <p:cNvSpPr txBox="1">
            <a:spLocks noGrp="1"/>
          </p:cNvSpPr>
          <p:nvPr>
            <p:ph type="subTitle" idx="13"/>
          </p:nvPr>
        </p:nvSpPr>
        <p:spPr>
          <a:xfrm>
            <a:off x="3350700" y="2936000"/>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587" name="Google Shape;587;p24"/>
          <p:cNvSpPr txBox="1">
            <a:spLocks noGrp="1"/>
          </p:cNvSpPr>
          <p:nvPr>
            <p:ph type="subTitle" idx="14"/>
          </p:nvPr>
        </p:nvSpPr>
        <p:spPr>
          <a:xfrm>
            <a:off x="5984138" y="3168873"/>
            <a:ext cx="2442600" cy="81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588" name="Google Shape;588;p24"/>
          <p:cNvSpPr txBox="1">
            <a:spLocks noGrp="1"/>
          </p:cNvSpPr>
          <p:nvPr>
            <p:ph type="subTitle" idx="15"/>
          </p:nvPr>
        </p:nvSpPr>
        <p:spPr>
          <a:xfrm>
            <a:off x="5984138" y="2936000"/>
            <a:ext cx="24426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grpSp>
        <p:nvGrpSpPr>
          <p:cNvPr id="589" name="Google Shape;589;p24"/>
          <p:cNvGrpSpPr/>
          <p:nvPr/>
        </p:nvGrpSpPr>
        <p:grpSpPr>
          <a:xfrm>
            <a:off x="119699" y="119700"/>
            <a:ext cx="669665" cy="364500"/>
            <a:chOff x="820137" y="4626950"/>
            <a:chExt cx="669665" cy="364500"/>
          </a:xfrm>
        </p:grpSpPr>
        <p:sp>
          <p:nvSpPr>
            <p:cNvPr id="590" name="Google Shape;590;p24"/>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4"/>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4"/>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4"/>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4"/>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95" name="Google Shape;595;p24"/>
          <p:cNvCxnSpPr/>
          <p:nvPr/>
        </p:nvCxnSpPr>
        <p:spPr>
          <a:xfrm rot="10800000">
            <a:off x="1122475" y="301950"/>
            <a:ext cx="7913400" cy="0"/>
          </a:xfrm>
          <a:prstGeom prst="straightConnector1">
            <a:avLst/>
          </a:prstGeom>
          <a:noFill/>
          <a:ln w="9525" cap="flat" cmpd="sng">
            <a:solidFill>
              <a:schemeClr val="lt2"/>
            </a:solidFill>
            <a:prstDash val="solid"/>
            <a:round/>
            <a:headEnd type="none" w="med" len="med"/>
            <a:tailEnd type="none" w="med" len="med"/>
          </a:ln>
        </p:spPr>
      </p:cxnSp>
      <p:pic>
        <p:nvPicPr>
          <p:cNvPr id="596" name="Google Shape;596;p24"/>
          <p:cNvPicPr preferRelativeResize="0"/>
          <p:nvPr/>
        </p:nvPicPr>
        <p:blipFill>
          <a:blip r:embed="rId2">
            <a:alphaModFix/>
          </a:blip>
          <a:stretch>
            <a:fillRect/>
          </a:stretch>
        </p:blipFill>
        <p:spPr>
          <a:xfrm>
            <a:off x="8267341" y="4656775"/>
            <a:ext cx="756950" cy="364450"/>
          </a:xfrm>
          <a:prstGeom prst="rect">
            <a:avLst/>
          </a:prstGeom>
          <a:noFill/>
          <a:ln>
            <a:noFill/>
          </a:ln>
        </p:spPr>
      </p:pic>
      <p:cxnSp>
        <p:nvCxnSpPr>
          <p:cNvPr id="597" name="Google Shape;597;p24"/>
          <p:cNvCxnSpPr/>
          <p:nvPr/>
        </p:nvCxnSpPr>
        <p:spPr>
          <a:xfrm>
            <a:off x="550053" y="483900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598" name="Google Shape;598;p24"/>
          <p:cNvGrpSpPr/>
          <p:nvPr/>
        </p:nvGrpSpPr>
        <p:grpSpPr>
          <a:xfrm flipH="1">
            <a:off x="119712" y="4714427"/>
            <a:ext cx="249077" cy="249130"/>
            <a:chOff x="14100350" y="881425"/>
            <a:chExt cx="2338750" cy="2339250"/>
          </a:xfrm>
        </p:grpSpPr>
        <p:sp>
          <p:nvSpPr>
            <p:cNvPr id="599" name="Google Shape;599;p24"/>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4"/>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4"/>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4"/>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4"/>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4"/>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4"/>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4"/>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CUSTOM_9_1_1_1">
    <p:spTree>
      <p:nvGrpSpPr>
        <p:cNvPr id="1" name="Shape 607"/>
        <p:cNvGrpSpPr/>
        <p:nvPr/>
      </p:nvGrpSpPr>
      <p:grpSpPr>
        <a:xfrm>
          <a:off x="0" y="0"/>
          <a:ext cx="0" cy="0"/>
          <a:chOff x="0" y="0"/>
          <a:chExt cx="0" cy="0"/>
        </a:xfrm>
      </p:grpSpPr>
      <p:sp>
        <p:nvSpPr>
          <p:cNvPr id="608" name="Google Shape;608;p25"/>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200"/>
              <a:buNone/>
              <a:defRPr sz="28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609" name="Google Shape;609;p25"/>
          <p:cNvSpPr txBox="1">
            <a:spLocks noGrp="1"/>
          </p:cNvSpPr>
          <p:nvPr>
            <p:ph type="subTitle" idx="1"/>
          </p:nvPr>
        </p:nvSpPr>
        <p:spPr>
          <a:xfrm>
            <a:off x="938725" y="3334898"/>
            <a:ext cx="2194500" cy="84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610" name="Google Shape;610;p25"/>
          <p:cNvSpPr txBox="1">
            <a:spLocks noGrp="1"/>
          </p:cNvSpPr>
          <p:nvPr>
            <p:ph type="subTitle" idx="2"/>
          </p:nvPr>
        </p:nvSpPr>
        <p:spPr>
          <a:xfrm>
            <a:off x="938725" y="3102025"/>
            <a:ext cx="21945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611" name="Google Shape;611;p25"/>
          <p:cNvSpPr txBox="1">
            <a:spLocks noGrp="1"/>
          </p:cNvSpPr>
          <p:nvPr>
            <p:ph type="title" idx="3" hasCustomPrompt="1"/>
          </p:nvPr>
        </p:nvSpPr>
        <p:spPr>
          <a:xfrm>
            <a:off x="1517575" y="1982150"/>
            <a:ext cx="1036800" cy="600300"/>
          </a:xfrm>
          <a:prstGeom prst="rect">
            <a:avLst/>
          </a:prstGeom>
          <a:noFill/>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None/>
              <a:defRPr sz="2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12" name="Google Shape;612;p25"/>
          <p:cNvSpPr txBox="1">
            <a:spLocks noGrp="1"/>
          </p:cNvSpPr>
          <p:nvPr>
            <p:ph type="subTitle" idx="4"/>
          </p:nvPr>
        </p:nvSpPr>
        <p:spPr>
          <a:xfrm>
            <a:off x="3474775" y="3334898"/>
            <a:ext cx="2194500" cy="84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613" name="Google Shape;613;p25"/>
          <p:cNvSpPr txBox="1">
            <a:spLocks noGrp="1"/>
          </p:cNvSpPr>
          <p:nvPr>
            <p:ph type="subTitle" idx="5"/>
          </p:nvPr>
        </p:nvSpPr>
        <p:spPr>
          <a:xfrm>
            <a:off x="3474775" y="3102025"/>
            <a:ext cx="21945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614" name="Google Shape;614;p25"/>
          <p:cNvSpPr txBox="1">
            <a:spLocks noGrp="1"/>
          </p:cNvSpPr>
          <p:nvPr>
            <p:ph type="title" idx="6" hasCustomPrompt="1"/>
          </p:nvPr>
        </p:nvSpPr>
        <p:spPr>
          <a:xfrm>
            <a:off x="4053625" y="1982150"/>
            <a:ext cx="1036800" cy="600300"/>
          </a:xfrm>
          <a:prstGeom prst="rect">
            <a:avLst/>
          </a:prstGeom>
          <a:noFill/>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None/>
              <a:defRPr sz="2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15" name="Google Shape;615;p25"/>
          <p:cNvSpPr txBox="1">
            <a:spLocks noGrp="1"/>
          </p:cNvSpPr>
          <p:nvPr>
            <p:ph type="subTitle" idx="7"/>
          </p:nvPr>
        </p:nvSpPr>
        <p:spPr>
          <a:xfrm>
            <a:off x="6010825" y="3334898"/>
            <a:ext cx="2194500" cy="84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600"/>
              <a:buNone/>
              <a:defRPr sz="1600"/>
            </a:lvl1pPr>
            <a:lvl2pPr lvl="1" algn="r" rtl="0">
              <a:spcBef>
                <a:spcPts val="0"/>
              </a:spcBef>
              <a:spcAft>
                <a:spcPts val="0"/>
              </a:spcAft>
              <a:buClr>
                <a:schemeClr val="dk1"/>
              </a:buClr>
              <a:buSzPts val="1600"/>
              <a:buNone/>
              <a:defRPr>
                <a:solidFill>
                  <a:schemeClr val="dk1"/>
                </a:solidFill>
              </a:defRPr>
            </a:lvl2pPr>
            <a:lvl3pPr lvl="2" algn="r" rtl="0">
              <a:spcBef>
                <a:spcPts val="0"/>
              </a:spcBef>
              <a:spcAft>
                <a:spcPts val="0"/>
              </a:spcAft>
              <a:buClr>
                <a:schemeClr val="dk1"/>
              </a:buClr>
              <a:buSzPts val="1600"/>
              <a:buNone/>
              <a:defRPr>
                <a:solidFill>
                  <a:schemeClr val="dk1"/>
                </a:solidFill>
              </a:defRPr>
            </a:lvl3pPr>
            <a:lvl4pPr lvl="3" algn="r" rtl="0">
              <a:spcBef>
                <a:spcPts val="0"/>
              </a:spcBef>
              <a:spcAft>
                <a:spcPts val="0"/>
              </a:spcAft>
              <a:buClr>
                <a:schemeClr val="dk1"/>
              </a:buClr>
              <a:buSzPts val="1600"/>
              <a:buNone/>
              <a:defRPr>
                <a:solidFill>
                  <a:schemeClr val="dk1"/>
                </a:solidFill>
              </a:defRPr>
            </a:lvl4pPr>
            <a:lvl5pPr lvl="4" algn="r" rtl="0">
              <a:spcBef>
                <a:spcPts val="0"/>
              </a:spcBef>
              <a:spcAft>
                <a:spcPts val="0"/>
              </a:spcAft>
              <a:buClr>
                <a:schemeClr val="dk1"/>
              </a:buClr>
              <a:buSzPts val="1600"/>
              <a:buNone/>
              <a:defRPr>
                <a:solidFill>
                  <a:schemeClr val="dk1"/>
                </a:solidFill>
              </a:defRPr>
            </a:lvl5pPr>
            <a:lvl6pPr lvl="5" algn="r" rtl="0">
              <a:spcBef>
                <a:spcPts val="0"/>
              </a:spcBef>
              <a:spcAft>
                <a:spcPts val="0"/>
              </a:spcAft>
              <a:buClr>
                <a:schemeClr val="dk1"/>
              </a:buClr>
              <a:buSzPts val="1600"/>
              <a:buNone/>
              <a:defRPr>
                <a:solidFill>
                  <a:schemeClr val="dk1"/>
                </a:solidFill>
              </a:defRPr>
            </a:lvl6pPr>
            <a:lvl7pPr lvl="6" algn="r" rtl="0">
              <a:spcBef>
                <a:spcPts val="0"/>
              </a:spcBef>
              <a:spcAft>
                <a:spcPts val="0"/>
              </a:spcAft>
              <a:buClr>
                <a:schemeClr val="dk1"/>
              </a:buClr>
              <a:buSzPts val="1600"/>
              <a:buNone/>
              <a:defRPr>
                <a:solidFill>
                  <a:schemeClr val="dk1"/>
                </a:solidFill>
              </a:defRPr>
            </a:lvl7pPr>
            <a:lvl8pPr lvl="7" algn="r" rtl="0">
              <a:spcBef>
                <a:spcPts val="0"/>
              </a:spcBef>
              <a:spcAft>
                <a:spcPts val="0"/>
              </a:spcAft>
              <a:buClr>
                <a:schemeClr val="dk1"/>
              </a:buClr>
              <a:buSzPts val="1600"/>
              <a:buNone/>
              <a:defRPr>
                <a:solidFill>
                  <a:schemeClr val="dk1"/>
                </a:solidFill>
              </a:defRPr>
            </a:lvl8pPr>
            <a:lvl9pPr lvl="8" algn="r" rtl="0">
              <a:spcBef>
                <a:spcPts val="0"/>
              </a:spcBef>
              <a:spcAft>
                <a:spcPts val="0"/>
              </a:spcAft>
              <a:buClr>
                <a:schemeClr val="dk1"/>
              </a:buClr>
              <a:buSzPts val="1600"/>
              <a:buNone/>
              <a:defRPr>
                <a:solidFill>
                  <a:schemeClr val="dk1"/>
                </a:solidFill>
              </a:defRPr>
            </a:lvl9pPr>
          </a:lstStyle>
          <a:p>
            <a:endParaRPr/>
          </a:p>
        </p:txBody>
      </p:sp>
      <p:sp>
        <p:nvSpPr>
          <p:cNvPr id="616" name="Google Shape;616;p25"/>
          <p:cNvSpPr txBox="1">
            <a:spLocks noGrp="1"/>
          </p:cNvSpPr>
          <p:nvPr>
            <p:ph type="subTitle" idx="8"/>
          </p:nvPr>
        </p:nvSpPr>
        <p:spPr>
          <a:xfrm>
            <a:off x="6010825" y="3102025"/>
            <a:ext cx="2194500" cy="3627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000"/>
              <a:buNone/>
              <a:defRPr sz="2000">
                <a:latin typeface="Cairo SemiBold"/>
                <a:ea typeface="Cairo SemiBold"/>
                <a:cs typeface="Cairo SemiBold"/>
                <a:sym typeface="Cairo SemiBold"/>
              </a:defRPr>
            </a:lvl1pPr>
            <a:lvl2pPr lvl="1" algn="r" rtl="0">
              <a:spcBef>
                <a:spcPts val="0"/>
              </a:spcBef>
              <a:spcAft>
                <a:spcPts val="0"/>
              </a:spcAft>
              <a:buClr>
                <a:schemeClr val="dk1"/>
              </a:buClr>
              <a:buSzPts val="2000"/>
              <a:buNone/>
              <a:defRPr sz="2000">
                <a:solidFill>
                  <a:schemeClr val="dk1"/>
                </a:solidFill>
              </a:defRPr>
            </a:lvl2pPr>
            <a:lvl3pPr lvl="2" algn="r" rtl="0">
              <a:spcBef>
                <a:spcPts val="0"/>
              </a:spcBef>
              <a:spcAft>
                <a:spcPts val="0"/>
              </a:spcAft>
              <a:buClr>
                <a:schemeClr val="dk1"/>
              </a:buClr>
              <a:buSzPts val="2000"/>
              <a:buNone/>
              <a:defRPr sz="2000">
                <a:solidFill>
                  <a:schemeClr val="dk1"/>
                </a:solidFill>
              </a:defRPr>
            </a:lvl3pPr>
            <a:lvl4pPr lvl="3" algn="r" rtl="0">
              <a:spcBef>
                <a:spcPts val="0"/>
              </a:spcBef>
              <a:spcAft>
                <a:spcPts val="0"/>
              </a:spcAft>
              <a:buClr>
                <a:schemeClr val="dk1"/>
              </a:buClr>
              <a:buSzPts val="2000"/>
              <a:buNone/>
              <a:defRPr sz="2000">
                <a:solidFill>
                  <a:schemeClr val="dk1"/>
                </a:solidFill>
              </a:defRPr>
            </a:lvl4pPr>
            <a:lvl5pPr lvl="4" algn="r" rtl="0">
              <a:spcBef>
                <a:spcPts val="0"/>
              </a:spcBef>
              <a:spcAft>
                <a:spcPts val="0"/>
              </a:spcAft>
              <a:buClr>
                <a:schemeClr val="dk1"/>
              </a:buClr>
              <a:buSzPts val="2000"/>
              <a:buNone/>
              <a:defRPr sz="2000">
                <a:solidFill>
                  <a:schemeClr val="dk1"/>
                </a:solidFill>
              </a:defRPr>
            </a:lvl5pPr>
            <a:lvl6pPr lvl="5" algn="r" rtl="0">
              <a:spcBef>
                <a:spcPts val="0"/>
              </a:spcBef>
              <a:spcAft>
                <a:spcPts val="0"/>
              </a:spcAft>
              <a:buClr>
                <a:schemeClr val="dk1"/>
              </a:buClr>
              <a:buSzPts val="2000"/>
              <a:buNone/>
              <a:defRPr sz="2000">
                <a:solidFill>
                  <a:schemeClr val="dk1"/>
                </a:solidFill>
              </a:defRPr>
            </a:lvl6pPr>
            <a:lvl7pPr lvl="6" algn="r" rtl="0">
              <a:spcBef>
                <a:spcPts val="0"/>
              </a:spcBef>
              <a:spcAft>
                <a:spcPts val="0"/>
              </a:spcAft>
              <a:buClr>
                <a:schemeClr val="dk1"/>
              </a:buClr>
              <a:buSzPts val="2000"/>
              <a:buNone/>
              <a:defRPr sz="2000">
                <a:solidFill>
                  <a:schemeClr val="dk1"/>
                </a:solidFill>
              </a:defRPr>
            </a:lvl7pPr>
            <a:lvl8pPr lvl="7" algn="r" rtl="0">
              <a:spcBef>
                <a:spcPts val="0"/>
              </a:spcBef>
              <a:spcAft>
                <a:spcPts val="0"/>
              </a:spcAft>
              <a:buClr>
                <a:schemeClr val="dk1"/>
              </a:buClr>
              <a:buSzPts val="2000"/>
              <a:buNone/>
              <a:defRPr sz="2000">
                <a:solidFill>
                  <a:schemeClr val="dk1"/>
                </a:solidFill>
              </a:defRPr>
            </a:lvl8pPr>
            <a:lvl9pPr lvl="8" algn="r" rtl="0">
              <a:spcBef>
                <a:spcPts val="0"/>
              </a:spcBef>
              <a:spcAft>
                <a:spcPts val="0"/>
              </a:spcAft>
              <a:buClr>
                <a:schemeClr val="dk1"/>
              </a:buClr>
              <a:buSzPts val="2000"/>
              <a:buNone/>
              <a:defRPr sz="2000">
                <a:solidFill>
                  <a:schemeClr val="dk1"/>
                </a:solidFill>
              </a:defRPr>
            </a:lvl9pPr>
          </a:lstStyle>
          <a:p>
            <a:endParaRPr/>
          </a:p>
        </p:txBody>
      </p:sp>
      <p:sp>
        <p:nvSpPr>
          <p:cNvPr id="617" name="Google Shape;617;p25"/>
          <p:cNvSpPr txBox="1">
            <a:spLocks noGrp="1"/>
          </p:cNvSpPr>
          <p:nvPr>
            <p:ph type="title" idx="9" hasCustomPrompt="1"/>
          </p:nvPr>
        </p:nvSpPr>
        <p:spPr>
          <a:xfrm>
            <a:off x="6589675" y="1982150"/>
            <a:ext cx="1036800" cy="600300"/>
          </a:xfrm>
          <a:prstGeom prst="rect">
            <a:avLst/>
          </a:prstGeom>
          <a:noFill/>
        </p:spPr>
        <p:txBody>
          <a:bodyPr spcFirstLastPara="1" wrap="square" lIns="91425" tIns="91425" rIns="91425" bIns="91425" anchor="b" anchorCtr="0">
            <a:noAutofit/>
          </a:bodyPr>
          <a:lstStyle>
            <a:lvl1pPr marL="0" marR="0" lvl="0" indent="0" algn="ctr" rtl="0">
              <a:lnSpc>
                <a:spcPct val="100000"/>
              </a:lnSpc>
              <a:spcBef>
                <a:spcPts val="0"/>
              </a:spcBef>
              <a:spcAft>
                <a:spcPts val="0"/>
              </a:spcAft>
              <a:buNone/>
              <a:defRPr sz="2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cxnSp>
        <p:nvCxnSpPr>
          <p:cNvPr id="618" name="Google Shape;618;p25"/>
          <p:cNvCxnSpPr/>
          <p:nvPr/>
        </p:nvCxnSpPr>
        <p:spPr>
          <a:xfrm>
            <a:off x="550040" y="30195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619" name="Google Shape;619;p25"/>
          <p:cNvGrpSpPr/>
          <p:nvPr/>
        </p:nvGrpSpPr>
        <p:grpSpPr>
          <a:xfrm flipH="1">
            <a:off x="119699" y="177377"/>
            <a:ext cx="249077" cy="249130"/>
            <a:chOff x="14100350" y="881425"/>
            <a:chExt cx="2338750" cy="2339250"/>
          </a:xfrm>
        </p:grpSpPr>
        <p:sp>
          <p:nvSpPr>
            <p:cNvPr id="620" name="Google Shape;620;p25"/>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5"/>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5"/>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5"/>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5"/>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5"/>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5"/>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5"/>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8" name="Google Shape;628;p25"/>
          <p:cNvGrpSpPr/>
          <p:nvPr/>
        </p:nvGrpSpPr>
        <p:grpSpPr>
          <a:xfrm flipH="1">
            <a:off x="8354638" y="119700"/>
            <a:ext cx="669665" cy="364500"/>
            <a:chOff x="820137" y="4626950"/>
            <a:chExt cx="669665" cy="364500"/>
          </a:xfrm>
        </p:grpSpPr>
        <p:sp>
          <p:nvSpPr>
            <p:cNvPr id="629" name="Google Shape;629;p25"/>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5"/>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5"/>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5"/>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5"/>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34" name="Google Shape;634;p25"/>
          <p:cNvPicPr preferRelativeResize="0"/>
          <p:nvPr/>
        </p:nvPicPr>
        <p:blipFill>
          <a:blip r:embed="rId2">
            <a:alphaModFix/>
          </a:blip>
          <a:stretch>
            <a:fillRect/>
          </a:stretch>
        </p:blipFill>
        <p:spPr>
          <a:xfrm flipH="1">
            <a:off x="119712" y="4656775"/>
            <a:ext cx="756950" cy="364450"/>
          </a:xfrm>
          <a:prstGeom prst="rect">
            <a:avLst/>
          </a:prstGeom>
          <a:noFill/>
          <a:ln>
            <a:noFill/>
          </a:ln>
        </p:spPr>
      </p:pic>
      <p:cxnSp>
        <p:nvCxnSpPr>
          <p:cNvPr id="635" name="Google Shape;635;p25"/>
          <p:cNvCxnSpPr/>
          <p:nvPr/>
        </p:nvCxnSpPr>
        <p:spPr>
          <a:xfrm rot="10800000">
            <a:off x="1080750" y="483900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636" name="Google Shape;636;p25"/>
          <p:cNvGrpSpPr/>
          <p:nvPr/>
        </p:nvGrpSpPr>
        <p:grpSpPr>
          <a:xfrm>
            <a:off x="8775214" y="4714427"/>
            <a:ext cx="249077" cy="249130"/>
            <a:chOff x="14100350" y="881425"/>
            <a:chExt cx="2338750" cy="2339250"/>
          </a:xfrm>
        </p:grpSpPr>
        <p:sp>
          <p:nvSpPr>
            <p:cNvPr id="637" name="Google Shape;637;p25"/>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5"/>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5"/>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5"/>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5"/>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5"/>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5"/>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5"/>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11">
    <p:spTree>
      <p:nvGrpSpPr>
        <p:cNvPr id="1" name="Shape 715"/>
        <p:cNvGrpSpPr/>
        <p:nvPr/>
      </p:nvGrpSpPr>
      <p:grpSpPr>
        <a:xfrm>
          <a:off x="0" y="0"/>
          <a:ext cx="0" cy="0"/>
          <a:chOff x="0" y="0"/>
          <a:chExt cx="0" cy="0"/>
        </a:xfrm>
      </p:grpSpPr>
      <p:pic>
        <p:nvPicPr>
          <p:cNvPr id="716" name="Google Shape;716;p28"/>
          <p:cNvPicPr preferRelativeResize="0"/>
          <p:nvPr/>
        </p:nvPicPr>
        <p:blipFill>
          <a:blip r:embed="rId2">
            <a:alphaModFix/>
          </a:blip>
          <a:stretch>
            <a:fillRect/>
          </a:stretch>
        </p:blipFill>
        <p:spPr>
          <a:xfrm flipH="1">
            <a:off x="115800" y="119700"/>
            <a:ext cx="756950" cy="364450"/>
          </a:xfrm>
          <a:prstGeom prst="rect">
            <a:avLst/>
          </a:prstGeom>
          <a:noFill/>
          <a:ln>
            <a:noFill/>
          </a:ln>
        </p:spPr>
      </p:pic>
      <p:cxnSp>
        <p:nvCxnSpPr>
          <p:cNvPr id="717" name="Google Shape;717;p28"/>
          <p:cNvCxnSpPr/>
          <p:nvPr/>
        </p:nvCxnSpPr>
        <p:spPr>
          <a:xfrm>
            <a:off x="1076700" y="301925"/>
            <a:ext cx="7947600" cy="0"/>
          </a:xfrm>
          <a:prstGeom prst="straightConnector1">
            <a:avLst/>
          </a:prstGeom>
          <a:noFill/>
          <a:ln w="9525" cap="flat" cmpd="sng">
            <a:solidFill>
              <a:schemeClr val="lt2"/>
            </a:solidFill>
            <a:prstDash val="solid"/>
            <a:round/>
            <a:headEnd type="none" w="med" len="med"/>
            <a:tailEnd type="none" w="med" len="med"/>
          </a:ln>
        </p:spPr>
      </p:cxnSp>
      <p:grpSp>
        <p:nvGrpSpPr>
          <p:cNvPr id="718" name="Google Shape;718;p28"/>
          <p:cNvGrpSpPr/>
          <p:nvPr/>
        </p:nvGrpSpPr>
        <p:grpSpPr>
          <a:xfrm rot="-5400000">
            <a:off x="8397825" y="840138"/>
            <a:ext cx="968024" cy="277132"/>
            <a:chOff x="902950" y="3424576"/>
            <a:chExt cx="968024" cy="277132"/>
          </a:xfrm>
        </p:grpSpPr>
        <p:sp>
          <p:nvSpPr>
            <p:cNvPr id="719" name="Google Shape;719;p28"/>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8"/>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8"/>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8"/>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8"/>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4" name="Google Shape;724;p28"/>
          <p:cNvGrpSpPr/>
          <p:nvPr/>
        </p:nvGrpSpPr>
        <p:grpSpPr>
          <a:xfrm>
            <a:off x="8356587" y="4659300"/>
            <a:ext cx="669665" cy="364500"/>
            <a:chOff x="820137" y="4626950"/>
            <a:chExt cx="669665" cy="364500"/>
          </a:xfrm>
        </p:grpSpPr>
        <p:sp>
          <p:nvSpPr>
            <p:cNvPr id="725" name="Google Shape;725;p28"/>
            <p:cNvSpPr/>
            <p:nvPr/>
          </p:nvSpPr>
          <p:spPr>
            <a:xfrm>
              <a:off x="820137"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8"/>
            <p:cNvSpPr/>
            <p:nvPr/>
          </p:nvSpPr>
          <p:spPr>
            <a:xfrm>
              <a:off x="909069"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8"/>
            <p:cNvSpPr/>
            <p:nvPr/>
          </p:nvSpPr>
          <p:spPr>
            <a:xfrm>
              <a:off x="1044226" y="4626950"/>
              <a:ext cx="221400" cy="364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8"/>
            <p:cNvSpPr/>
            <p:nvPr/>
          </p:nvSpPr>
          <p:spPr>
            <a:xfrm>
              <a:off x="1239444" y="4676450"/>
              <a:ext cx="161100" cy="265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8"/>
            <p:cNvSpPr/>
            <p:nvPr/>
          </p:nvSpPr>
          <p:spPr>
            <a:xfrm>
              <a:off x="1374602" y="4714550"/>
              <a:ext cx="115200" cy="1893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30" name="Google Shape;730;p28"/>
          <p:cNvCxnSpPr/>
          <p:nvPr/>
        </p:nvCxnSpPr>
        <p:spPr>
          <a:xfrm>
            <a:off x="117750" y="4841550"/>
            <a:ext cx="7947600" cy="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11_2">
    <p:spTree>
      <p:nvGrpSpPr>
        <p:cNvPr id="1" name="Shape 731"/>
        <p:cNvGrpSpPr/>
        <p:nvPr/>
      </p:nvGrpSpPr>
      <p:grpSpPr>
        <a:xfrm>
          <a:off x="0" y="0"/>
          <a:ext cx="0" cy="0"/>
          <a:chOff x="0" y="0"/>
          <a:chExt cx="0" cy="0"/>
        </a:xfrm>
      </p:grpSpPr>
      <p:pic>
        <p:nvPicPr>
          <p:cNvPr id="732" name="Google Shape;732;p29"/>
          <p:cNvPicPr preferRelativeResize="0"/>
          <p:nvPr/>
        </p:nvPicPr>
        <p:blipFill>
          <a:blip r:embed="rId2">
            <a:alphaModFix/>
          </a:blip>
          <a:stretch>
            <a:fillRect/>
          </a:stretch>
        </p:blipFill>
        <p:spPr>
          <a:xfrm flipH="1">
            <a:off x="119712" y="119725"/>
            <a:ext cx="756950" cy="364450"/>
          </a:xfrm>
          <a:prstGeom prst="rect">
            <a:avLst/>
          </a:prstGeom>
          <a:noFill/>
          <a:ln>
            <a:noFill/>
          </a:ln>
        </p:spPr>
      </p:pic>
      <p:cxnSp>
        <p:nvCxnSpPr>
          <p:cNvPr id="733" name="Google Shape;733;p29"/>
          <p:cNvCxnSpPr/>
          <p:nvPr/>
        </p:nvCxnSpPr>
        <p:spPr>
          <a:xfrm rot="10800000">
            <a:off x="1080750" y="301950"/>
            <a:ext cx="7513200" cy="0"/>
          </a:xfrm>
          <a:prstGeom prst="straightConnector1">
            <a:avLst/>
          </a:prstGeom>
          <a:noFill/>
          <a:ln w="9525" cap="flat" cmpd="sng">
            <a:solidFill>
              <a:schemeClr val="lt2"/>
            </a:solidFill>
            <a:prstDash val="solid"/>
            <a:round/>
            <a:headEnd type="none" w="med" len="med"/>
            <a:tailEnd type="none" w="med" len="med"/>
          </a:ln>
        </p:spPr>
      </p:cxnSp>
      <p:grpSp>
        <p:nvGrpSpPr>
          <p:cNvPr id="734" name="Google Shape;734;p29"/>
          <p:cNvGrpSpPr/>
          <p:nvPr/>
        </p:nvGrpSpPr>
        <p:grpSpPr>
          <a:xfrm>
            <a:off x="8775214" y="4716965"/>
            <a:ext cx="249077" cy="249130"/>
            <a:chOff x="14100350" y="881425"/>
            <a:chExt cx="2338750" cy="2339250"/>
          </a:xfrm>
        </p:grpSpPr>
        <p:sp>
          <p:nvSpPr>
            <p:cNvPr id="735" name="Google Shape;735;p2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3" name="Google Shape;743;p29"/>
          <p:cNvGrpSpPr/>
          <p:nvPr/>
        </p:nvGrpSpPr>
        <p:grpSpPr>
          <a:xfrm>
            <a:off x="8775214" y="177377"/>
            <a:ext cx="249077" cy="249130"/>
            <a:chOff x="14100350" y="881425"/>
            <a:chExt cx="2338750" cy="2339250"/>
          </a:xfrm>
        </p:grpSpPr>
        <p:sp>
          <p:nvSpPr>
            <p:cNvPr id="744" name="Google Shape;744;p2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52" name="Google Shape;752;p29"/>
          <p:cNvCxnSpPr/>
          <p:nvPr/>
        </p:nvCxnSpPr>
        <p:spPr>
          <a:xfrm rot="10800000">
            <a:off x="5240075" y="4841550"/>
            <a:ext cx="3444000" cy="0"/>
          </a:xfrm>
          <a:prstGeom prst="straightConnector1">
            <a:avLst/>
          </a:prstGeom>
          <a:noFill/>
          <a:ln w="9525" cap="flat" cmpd="sng">
            <a:solidFill>
              <a:schemeClr val="lt2"/>
            </a:solidFill>
            <a:prstDash val="solid"/>
            <a:round/>
            <a:headEnd type="none" w="med" len="med"/>
            <a:tailEnd type="none" w="med" len="med"/>
          </a:ln>
        </p:spPr>
      </p:cxnSp>
      <p:grpSp>
        <p:nvGrpSpPr>
          <p:cNvPr id="753" name="Google Shape;753;p29"/>
          <p:cNvGrpSpPr/>
          <p:nvPr/>
        </p:nvGrpSpPr>
        <p:grpSpPr>
          <a:xfrm>
            <a:off x="4088000" y="4702976"/>
            <a:ext cx="968024" cy="277132"/>
            <a:chOff x="902950" y="3424576"/>
            <a:chExt cx="968024" cy="277132"/>
          </a:xfrm>
        </p:grpSpPr>
        <p:sp>
          <p:nvSpPr>
            <p:cNvPr id="754" name="Google Shape;754;p29"/>
            <p:cNvSpPr/>
            <p:nvPr/>
          </p:nvSpPr>
          <p:spPr>
            <a:xfrm rot="5400000">
              <a:off x="119958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9"/>
            <p:cNvSpPr/>
            <p:nvPr/>
          </p:nvSpPr>
          <p:spPr>
            <a:xfrm rot="5400000">
              <a:off x="13936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9"/>
            <p:cNvSpPr/>
            <p:nvPr/>
          </p:nvSpPr>
          <p:spPr>
            <a:xfrm rot="5400000">
              <a:off x="1510031" y="3340764"/>
              <a:ext cx="277132" cy="444756"/>
            </a:xfrm>
            <a:custGeom>
              <a:avLst/>
              <a:gdLst/>
              <a:ahLst/>
              <a:cxnLst/>
              <a:rect l="l" t="t" r="r" b="b"/>
              <a:pathLst>
                <a:path w="90566" h="145345" extrusionOk="0">
                  <a:moveTo>
                    <a:pt x="45283" y="0"/>
                  </a:moveTo>
                  <a:cubicBezTo>
                    <a:pt x="45283" y="0"/>
                    <a:pt x="34436" y="90787"/>
                    <a:pt x="28771" y="108953"/>
                  </a:cubicBezTo>
                  <a:cubicBezTo>
                    <a:pt x="23105" y="127118"/>
                    <a:pt x="0" y="145344"/>
                    <a:pt x="0" y="145344"/>
                  </a:cubicBezTo>
                  <a:lnTo>
                    <a:pt x="90566" y="145344"/>
                  </a:lnTo>
                  <a:cubicBezTo>
                    <a:pt x="90566" y="145344"/>
                    <a:pt x="67461" y="127118"/>
                    <a:pt x="61815" y="108953"/>
                  </a:cubicBezTo>
                  <a:cubicBezTo>
                    <a:pt x="56150" y="90787"/>
                    <a:pt x="45283" y="0"/>
                    <a:pt x="452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9"/>
            <p:cNvSpPr/>
            <p:nvPr/>
          </p:nvSpPr>
          <p:spPr>
            <a:xfrm rot="5400000">
              <a:off x="1002025" y="3468525"/>
              <a:ext cx="219000" cy="1893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9"/>
            <p:cNvSpPr/>
            <p:nvPr/>
          </p:nvSpPr>
          <p:spPr>
            <a:xfrm>
              <a:off x="902950" y="3531250"/>
              <a:ext cx="194100" cy="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59" name="Google Shape;759;p29"/>
          <p:cNvCxnSpPr/>
          <p:nvPr/>
        </p:nvCxnSpPr>
        <p:spPr>
          <a:xfrm>
            <a:off x="459941" y="4841550"/>
            <a:ext cx="3444000" cy="0"/>
          </a:xfrm>
          <a:prstGeom prst="straightConnector1">
            <a:avLst/>
          </a:prstGeom>
          <a:noFill/>
          <a:ln w="9525" cap="flat" cmpd="sng">
            <a:solidFill>
              <a:schemeClr val="lt2"/>
            </a:solidFill>
            <a:prstDash val="solid"/>
            <a:round/>
            <a:headEnd type="none" w="med" len="med"/>
            <a:tailEnd type="none" w="med" len="med"/>
          </a:ln>
        </p:spPr>
      </p:cxnSp>
      <p:grpSp>
        <p:nvGrpSpPr>
          <p:cNvPr id="760" name="Google Shape;760;p29"/>
          <p:cNvGrpSpPr/>
          <p:nvPr/>
        </p:nvGrpSpPr>
        <p:grpSpPr>
          <a:xfrm flipH="1">
            <a:off x="119725" y="4716965"/>
            <a:ext cx="249077" cy="249130"/>
            <a:chOff x="14100350" y="881425"/>
            <a:chExt cx="2338750" cy="2339250"/>
          </a:xfrm>
        </p:grpSpPr>
        <p:sp>
          <p:nvSpPr>
            <p:cNvPr id="761" name="Google Shape;761;p29"/>
            <p:cNvSpPr/>
            <p:nvPr/>
          </p:nvSpPr>
          <p:spPr>
            <a:xfrm>
              <a:off x="14100350" y="2045225"/>
              <a:ext cx="1128550" cy="612950"/>
            </a:xfrm>
            <a:custGeom>
              <a:avLst/>
              <a:gdLst/>
              <a:ahLst/>
              <a:cxnLst/>
              <a:rect l="l" t="t" r="r" b="b"/>
              <a:pathLst>
                <a:path w="45142" h="24518" extrusionOk="0">
                  <a:moveTo>
                    <a:pt x="45142" y="1"/>
                  </a:moveTo>
                  <a:lnTo>
                    <a:pt x="17097" y="4638"/>
                  </a:lnTo>
                  <a:lnTo>
                    <a:pt x="0" y="7461"/>
                  </a:lnTo>
                  <a:cubicBezTo>
                    <a:pt x="988" y="13630"/>
                    <a:pt x="3145" y="19376"/>
                    <a:pt x="6230" y="24517"/>
                  </a:cubicBezTo>
                  <a:lnTo>
                    <a:pt x="21089" y="15162"/>
                  </a:lnTo>
                  <a:lnTo>
                    <a:pt x="45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9"/>
            <p:cNvSpPr/>
            <p:nvPr/>
          </p:nvSpPr>
          <p:spPr>
            <a:xfrm>
              <a:off x="14553475" y="2045725"/>
              <a:ext cx="675425" cy="1145700"/>
            </a:xfrm>
            <a:custGeom>
              <a:avLst/>
              <a:gdLst/>
              <a:ahLst/>
              <a:cxnLst/>
              <a:rect l="l" t="t" r="r" b="b"/>
              <a:pathLst>
                <a:path w="27017" h="45828" extrusionOk="0">
                  <a:moveTo>
                    <a:pt x="27017" y="1"/>
                  </a:moveTo>
                  <a:lnTo>
                    <a:pt x="10464" y="23106"/>
                  </a:lnTo>
                  <a:lnTo>
                    <a:pt x="0" y="37723"/>
                  </a:lnTo>
                  <a:cubicBezTo>
                    <a:pt x="4879" y="41433"/>
                    <a:pt x="10505" y="44235"/>
                    <a:pt x="16613" y="45828"/>
                  </a:cubicBezTo>
                  <a:lnTo>
                    <a:pt x="20726" y="27703"/>
                  </a:lnTo>
                  <a:lnTo>
                    <a:pt x="270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9"/>
            <p:cNvSpPr/>
            <p:nvPr/>
          </p:nvSpPr>
          <p:spPr>
            <a:xfrm>
              <a:off x="15229400" y="2045225"/>
              <a:ext cx="1195100" cy="710225"/>
            </a:xfrm>
            <a:custGeom>
              <a:avLst/>
              <a:gdLst/>
              <a:ahLst/>
              <a:cxnLst/>
              <a:rect l="l" t="t" r="r" b="b"/>
              <a:pathLst>
                <a:path w="47804" h="28409" extrusionOk="0">
                  <a:moveTo>
                    <a:pt x="0" y="1"/>
                  </a:moveTo>
                  <a:lnTo>
                    <a:pt x="23105" y="16574"/>
                  </a:lnTo>
                  <a:lnTo>
                    <a:pt x="39618" y="28408"/>
                  </a:lnTo>
                  <a:cubicBezTo>
                    <a:pt x="43468" y="23267"/>
                    <a:pt x="46291" y="17320"/>
                    <a:pt x="47803" y="10888"/>
                  </a:cubicBezTo>
                  <a:lnTo>
                    <a:pt x="27702" y="631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9"/>
            <p:cNvSpPr/>
            <p:nvPr/>
          </p:nvSpPr>
          <p:spPr>
            <a:xfrm>
              <a:off x="15228875" y="2045225"/>
              <a:ext cx="643200" cy="1175450"/>
            </a:xfrm>
            <a:custGeom>
              <a:avLst/>
              <a:gdLst/>
              <a:ahLst/>
              <a:cxnLst/>
              <a:rect l="l" t="t" r="r" b="b"/>
              <a:pathLst>
                <a:path w="25728" h="47018" extrusionOk="0">
                  <a:moveTo>
                    <a:pt x="1" y="1"/>
                  </a:moveTo>
                  <a:lnTo>
                    <a:pt x="4638" y="28066"/>
                  </a:lnTo>
                  <a:lnTo>
                    <a:pt x="7783" y="47017"/>
                  </a:lnTo>
                  <a:cubicBezTo>
                    <a:pt x="14255" y="46191"/>
                    <a:pt x="20344" y="44054"/>
                    <a:pt x="25727" y="40868"/>
                  </a:cubicBezTo>
                  <a:lnTo>
                    <a:pt x="15162" y="24074"/>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9"/>
            <p:cNvSpPr/>
            <p:nvPr/>
          </p:nvSpPr>
          <p:spPr>
            <a:xfrm>
              <a:off x="14609925" y="883425"/>
              <a:ext cx="619500" cy="1161825"/>
            </a:xfrm>
            <a:custGeom>
              <a:avLst/>
              <a:gdLst/>
              <a:ahLst/>
              <a:cxnLst/>
              <a:rect l="l" t="t" r="r" b="b"/>
              <a:pathLst>
                <a:path w="24780" h="46473" extrusionOk="0">
                  <a:moveTo>
                    <a:pt x="17097" y="1"/>
                  </a:moveTo>
                  <a:cubicBezTo>
                    <a:pt x="10868" y="1251"/>
                    <a:pt x="5081" y="3710"/>
                    <a:pt x="0" y="7138"/>
                  </a:cubicBezTo>
                  <a:lnTo>
                    <a:pt x="9618" y="22420"/>
                  </a:lnTo>
                  <a:lnTo>
                    <a:pt x="24779" y="46473"/>
                  </a:lnTo>
                  <a:lnTo>
                    <a:pt x="20142" y="18428"/>
                  </a:lnTo>
                  <a:lnTo>
                    <a:pt x="170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9"/>
            <p:cNvSpPr/>
            <p:nvPr/>
          </p:nvSpPr>
          <p:spPr>
            <a:xfrm>
              <a:off x="14113450" y="1375375"/>
              <a:ext cx="1115975" cy="670375"/>
            </a:xfrm>
            <a:custGeom>
              <a:avLst/>
              <a:gdLst/>
              <a:ahLst/>
              <a:cxnLst/>
              <a:rect l="l" t="t" r="r" b="b"/>
              <a:pathLst>
                <a:path w="44639" h="26815" extrusionOk="0">
                  <a:moveTo>
                    <a:pt x="7218" y="0"/>
                  </a:moveTo>
                  <a:cubicBezTo>
                    <a:pt x="3811" y="4940"/>
                    <a:pt x="1311" y="10585"/>
                    <a:pt x="0" y="16654"/>
                  </a:cubicBezTo>
                  <a:lnTo>
                    <a:pt x="16916" y="20504"/>
                  </a:lnTo>
                  <a:lnTo>
                    <a:pt x="44638" y="26815"/>
                  </a:lnTo>
                  <a:lnTo>
                    <a:pt x="21533" y="10242"/>
                  </a:lnTo>
                  <a:lnTo>
                    <a:pt x="72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9"/>
            <p:cNvSpPr/>
            <p:nvPr/>
          </p:nvSpPr>
          <p:spPr>
            <a:xfrm>
              <a:off x="15228875" y="1395025"/>
              <a:ext cx="1210225" cy="650225"/>
            </a:xfrm>
            <a:custGeom>
              <a:avLst/>
              <a:gdLst/>
              <a:ahLst/>
              <a:cxnLst/>
              <a:rect l="l" t="t" r="r" b="b"/>
              <a:pathLst>
                <a:path w="48409" h="26009" extrusionOk="0">
                  <a:moveTo>
                    <a:pt x="41312" y="1"/>
                  </a:moveTo>
                  <a:lnTo>
                    <a:pt x="24074" y="10868"/>
                  </a:lnTo>
                  <a:lnTo>
                    <a:pt x="1" y="26009"/>
                  </a:lnTo>
                  <a:lnTo>
                    <a:pt x="1" y="26009"/>
                  </a:lnTo>
                  <a:lnTo>
                    <a:pt x="28066" y="21392"/>
                  </a:lnTo>
                  <a:lnTo>
                    <a:pt x="48409" y="18025"/>
                  </a:lnTo>
                  <a:cubicBezTo>
                    <a:pt x="47300" y="11472"/>
                    <a:pt x="44840" y="5363"/>
                    <a:pt x="413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9"/>
            <p:cNvSpPr/>
            <p:nvPr/>
          </p:nvSpPr>
          <p:spPr>
            <a:xfrm>
              <a:off x="15229400" y="881425"/>
              <a:ext cx="704150" cy="1163825"/>
            </a:xfrm>
            <a:custGeom>
              <a:avLst/>
              <a:gdLst/>
              <a:ahLst/>
              <a:cxnLst/>
              <a:rect l="l" t="t" r="r" b="b"/>
              <a:pathLst>
                <a:path w="28166" h="46553" extrusionOk="0">
                  <a:moveTo>
                    <a:pt x="10585" y="0"/>
                  </a:moveTo>
                  <a:lnTo>
                    <a:pt x="6290" y="18851"/>
                  </a:lnTo>
                  <a:lnTo>
                    <a:pt x="0" y="46553"/>
                  </a:lnTo>
                  <a:lnTo>
                    <a:pt x="16553" y="23448"/>
                  </a:lnTo>
                  <a:lnTo>
                    <a:pt x="28166" y="7258"/>
                  </a:lnTo>
                  <a:cubicBezTo>
                    <a:pt x="22944" y="3730"/>
                    <a:pt x="16996" y="1230"/>
                    <a:pt x="105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0125" y="445025"/>
            <a:ext cx="7723800" cy="5727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1pPr>
            <a:lvl2pPr lvl="1">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2pPr>
            <a:lvl3pPr lvl="2">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3pPr>
            <a:lvl4pPr lvl="3">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4pPr>
            <a:lvl5pPr lvl="4">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5pPr>
            <a:lvl6pPr lvl="5">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6pPr>
            <a:lvl7pPr lvl="6">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7pPr>
            <a:lvl8pPr lvl="7">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8pPr>
            <a:lvl9pPr lvl="8">
              <a:spcBef>
                <a:spcPts val="0"/>
              </a:spcBef>
              <a:spcAft>
                <a:spcPts val="0"/>
              </a:spcAft>
              <a:buClr>
                <a:schemeClr val="lt2"/>
              </a:buClr>
              <a:buSzPts val="3500"/>
              <a:buFont typeface="Michroma"/>
              <a:buNone/>
              <a:defRPr sz="3500" b="1">
                <a:solidFill>
                  <a:schemeClr val="lt2"/>
                </a:solidFill>
                <a:latin typeface="Michroma"/>
                <a:ea typeface="Michroma"/>
                <a:cs typeface="Michroma"/>
                <a:sym typeface="Michroma"/>
              </a:defRPr>
            </a:lvl9pPr>
          </a:lstStyle>
          <a:p>
            <a:endParaRPr/>
          </a:p>
        </p:txBody>
      </p:sp>
      <p:sp>
        <p:nvSpPr>
          <p:cNvPr id="7" name="Google Shape;7;p1"/>
          <p:cNvSpPr txBox="1">
            <a:spLocks noGrp="1"/>
          </p:cNvSpPr>
          <p:nvPr>
            <p:ph type="body" idx="1"/>
          </p:nvPr>
        </p:nvSpPr>
        <p:spPr>
          <a:xfrm>
            <a:off x="710125" y="1152475"/>
            <a:ext cx="7723800" cy="34164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1pPr>
            <a:lvl2pPr marL="914400" lvl="1"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2pPr>
            <a:lvl3pPr marL="1371600" lvl="2"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3pPr>
            <a:lvl4pPr marL="1828800" lvl="3"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4pPr>
            <a:lvl5pPr marL="2286000" lvl="4"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5pPr>
            <a:lvl6pPr marL="2743200" lvl="5"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6pPr>
            <a:lvl7pPr marL="3200400" lvl="6"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7pPr>
            <a:lvl8pPr marL="3657600" lvl="7"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8pPr>
            <a:lvl9pPr marL="4114800" lvl="8" indent="-330200">
              <a:lnSpc>
                <a:spcPct val="100000"/>
              </a:lnSpc>
              <a:spcBef>
                <a:spcPts val="0"/>
              </a:spcBef>
              <a:spcAft>
                <a:spcPts val="0"/>
              </a:spcAft>
              <a:buClr>
                <a:schemeClr val="lt2"/>
              </a:buClr>
              <a:buSzPts val="1600"/>
              <a:buFont typeface="Cairo"/>
              <a:buChar char="■"/>
              <a:defRPr sz="1600">
                <a:solidFill>
                  <a:schemeClr val="lt2"/>
                </a:solidFill>
                <a:latin typeface="Cairo"/>
                <a:ea typeface="Cairo"/>
                <a:cs typeface="Cairo"/>
                <a:sym typeface="Cair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5" r:id="rId4"/>
    <p:sldLayoutId id="2147483657" r:id="rId5"/>
    <p:sldLayoutId id="2147483658" r:id="rId6"/>
    <p:sldLayoutId id="2147483661" r:id="rId7"/>
    <p:sldLayoutId id="2147483665" r:id="rId8"/>
    <p:sldLayoutId id="2147483668" r:id="rId9"/>
    <p:sldLayoutId id="2147483670" r:id="rId10"/>
    <p:sldLayoutId id="2147483671" r:id="rId11"/>
    <p:sldLayoutId id="2147483674" r:id="rId12"/>
    <p:sldLayoutId id="2147483675"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pn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image" Target="../media/image7.png"/><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hyperlink" Target="https://docs.google.com/spreadsheets/d/15wxRjDEU8Gs3hUjeSEnU3Q2ZmPntcdjEIDz7eViTTL0/cop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8"/>
        <p:cNvGrpSpPr/>
        <p:nvPr/>
      </p:nvGrpSpPr>
      <p:grpSpPr>
        <a:xfrm>
          <a:off x="0" y="0"/>
          <a:ext cx="0" cy="0"/>
          <a:chOff x="0" y="0"/>
          <a:chExt cx="0" cy="0"/>
        </a:xfrm>
      </p:grpSpPr>
      <p:sp>
        <p:nvSpPr>
          <p:cNvPr id="779" name="Google Shape;779;p33"/>
          <p:cNvSpPr txBox="1">
            <a:spLocks noGrp="1"/>
          </p:cNvSpPr>
          <p:nvPr>
            <p:ph type="ctrTitle"/>
          </p:nvPr>
        </p:nvSpPr>
        <p:spPr>
          <a:xfrm>
            <a:off x="591624" y="499346"/>
            <a:ext cx="4437275" cy="186220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3000" b="1" dirty="0"/>
              <a:t>LCMB7004: MBA- Masters of Business Administration</a:t>
            </a:r>
            <a:endParaRPr sz="3000" b="1" dirty="0">
              <a:solidFill>
                <a:schemeClr val="lt2"/>
              </a:solidFill>
            </a:endParaRPr>
          </a:p>
        </p:txBody>
      </p:sp>
      <p:grpSp>
        <p:nvGrpSpPr>
          <p:cNvPr id="787" name="Google Shape;787;p33"/>
          <p:cNvGrpSpPr/>
          <p:nvPr/>
        </p:nvGrpSpPr>
        <p:grpSpPr>
          <a:xfrm>
            <a:off x="5114825" y="708175"/>
            <a:ext cx="3633600" cy="3814974"/>
            <a:chOff x="5114825" y="708175"/>
            <a:chExt cx="3633600" cy="3814974"/>
          </a:xfrm>
        </p:grpSpPr>
        <p:pic>
          <p:nvPicPr>
            <p:cNvPr id="788" name="Google Shape;788;p33"/>
            <p:cNvPicPr preferRelativeResize="0"/>
            <p:nvPr/>
          </p:nvPicPr>
          <p:blipFill rotWithShape="1">
            <a:blip r:embed="rId3">
              <a:alphaModFix/>
            </a:blip>
            <a:srcRect l="8558" r="9387"/>
            <a:stretch/>
          </p:blipFill>
          <p:spPr>
            <a:xfrm rot="73611">
              <a:off x="5409276" y="1909773"/>
              <a:ext cx="3077273" cy="2580728"/>
            </a:xfrm>
            <a:prstGeom prst="rect">
              <a:avLst/>
            </a:prstGeom>
            <a:noFill/>
            <a:ln>
              <a:noFill/>
            </a:ln>
          </p:spPr>
        </p:pic>
        <p:pic>
          <p:nvPicPr>
            <p:cNvPr id="789" name="Google Shape;789;p33"/>
            <p:cNvPicPr preferRelativeResize="0"/>
            <p:nvPr/>
          </p:nvPicPr>
          <p:blipFill rotWithShape="1">
            <a:blip r:embed="rId4">
              <a:alphaModFix/>
            </a:blip>
            <a:srcRect l="28573" t="26139" r="15269" b="9684"/>
            <a:stretch/>
          </p:blipFill>
          <p:spPr>
            <a:xfrm>
              <a:off x="7402300" y="708175"/>
              <a:ext cx="1182300" cy="1180200"/>
            </a:xfrm>
            <a:prstGeom prst="ellipse">
              <a:avLst/>
            </a:prstGeom>
            <a:noFill/>
            <a:ln>
              <a:noFill/>
            </a:ln>
          </p:spPr>
        </p:pic>
        <p:sp>
          <p:nvSpPr>
            <p:cNvPr id="790" name="Google Shape;790;p33"/>
            <p:cNvSpPr/>
            <p:nvPr/>
          </p:nvSpPr>
          <p:spPr>
            <a:xfrm>
              <a:off x="5114825" y="824623"/>
              <a:ext cx="3633600" cy="3633600"/>
            </a:xfrm>
            <a:prstGeom prst="arc">
              <a:avLst>
                <a:gd name="adj1" fmla="val 13102608"/>
                <a:gd name="adj2" fmla="val 19400419"/>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3"/>
            <p:cNvSpPr/>
            <p:nvPr/>
          </p:nvSpPr>
          <p:spPr>
            <a:xfrm>
              <a:off x="5655662" y="2181450"/>
              <a:ext cx="2584500" cy="14709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3"/>
            <p:cNvSpPr/>
            <p:nvPr/>
          </p:nvSpPr>
          <p:spPr>
            <a:xfrm>
              <a:off x="5972025" y="2361550"/>
              <a:ext cx="1951800" cy="11106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3"/>
            <p:cNvSpPr/>
            <p:nvPr/>
          </p:nvSpPr>
          <p:spPr>
            <a:xfrm>
              <a:off x="6293012" y="2544250"/>
              <a:ext cx="1309800" cy="745200"/>
            </a:xfrm>
            <a:prstGeom prst="ellipse">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4" name="Google Shape;794;p33"/>
            <p:cNvGrpSpPr/>
            <p:nvPr/>
          </p:nvGrpSpPr>
          <p:grpSpPr>
            <a:xfrm>
              <a:off x="6006853" y="1124885"/>
              <a:ext cx="1791426" cy="2095666"/>
              <a:chOff x="5501363" y="377041"/>
              <a:chExt cx="2430701" cy="2843509"/>
            </a:xfrm>
          </p:grpSpPr>
          <p:sp>
            <p:nvSpPr>
              <p:cNvPr id="795" name="Google Shape;795;p33"/>
              <p:cNvSpPr/>
              <p:nvPr/>
            </p:nvSpPr>
            <p:spPr>
              <a:xfrm>
                <a:off x="6639025" y="2244300"/>
                <a:ext cx="281400" cy="654900"/>
              </a:xfrm>
              <a:prstGeom prst="roundRect">
                <a:avLst>
                  <a:gd name="adj" fmla="val 38464"/>
                </a:avLst>
              </a:prstGeom>
              <a:gradFill>
                <a:gsLst>
                  <a:gs pos="0">
                    <a:schemeClr val="accent3"/>
                  </a:gs>
                  <a:gs pos="34000">
                    <a:schemeClr val="lt1"/>
                  </a:gs>
                  <a:gs pos="45000">
                    <a:schemeClr val="dk1"/>
                  </a:gs>
                  <a:gs pos="51000">
                    <a:srgbClr val="D9D9D9"/>
                  </a:gs>
                  <a:gs pos="73000">
                    <a:schemeClr val="dk2"/>
                  </a:gs>
                  <a:gs pos="83000">
                    <a:srgbClr val="F8F8F8"/>
                  </a:gs>
                  <a:gs pos="100000">
                    <a:schemeClr val="accent3"/>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96" name="Google Shape;796;p33"/>
              <p:cNvPicPr preferRelativeResize="0"/>
              <p:nvPr/>
            </p:nvPicPr>
            <p:blipFill rotWithShape="1">
              <a:blip r:embed="rId5">
                <a:alphaModFix/>
              </a:blip>
              <a:srcRect l="9791" t="21036" r="23099" b="11323"/>
              <a:stretch/>
            </p:blipFill>
            <p:spPr>
              <a:xfrm rot="-1218579">
                <a:off x="5771858" y="1054554"/>
                <a:ext cx="1889709" cy="1897018"/>
              </a:xfrm>
              <a:prstGeom prst="rect">
                <a:avLst/>
              </a:prstGeom>
              <a:noFill/>
              <a:ln>
                <a:noFill/>
              </a:ln>
            </p:spPr>
          </p:pic>
          <p:pic>
            <p:nvPicPr>
              <p:cNvPr id="797" name="Google Shape;797;p33"/>
              <p:cNvPicPr preferRelativeResize="0"/>
              <p:nvPr/>
            </p:nvPicPr>
            <p:blipFill rotWithShape="1">
              <a:blip r:embed="rId5">
                <a:alphaModFix/>
              </a:blip>
              <a:srcRect l="9791" t="21036" r="23099" b="11323"/>
              <a:stretch/>
            </p:blipFill>
            <p:spPr>
              <a:xfrm rot="-1218593">
                <a:off x="5957497" y="598745"/>
                <a:ext cx="1557553" cy="1563592"/>
              </a:xfrm>
              <a:prstGeom prst="rect">
                <a:avLst/>
              </a:prstGeom>
              <a:noFill/>
              <a:ln>
                <a:noFill/>
              </a:ln>
            </p:spPr>
          </p:pic>
        </p:grpSp>
        <p:pic>
          <p:nvPicPr>
            <p:cNvPr id="798" name="Google Shape;798;p33"/>
            <p:cNvPicPr preferRelativeResize="0"/>
            <p:nvPr/>
          </p:nvPicPr>
          <p:blipFill rotWithShape="1">
            <a:blip r:embed="rId6">
              <a:alphaModFix/>
            </a:blip>
            <a:srcRect l="28573" t="26139" r="15269" b="9684"/>
            <a:stretch/>
          </p:blipFill>
          <p:spPr>
            <a:xfrm>
              <a:off x="5387150" y="3626325"/>
              <a:ext cx="833400" cy="831900"/>
            </a:xfrm>
            <a:prstGeom prst="ellipse">
              <a:avLst/>
            </a:prstGeom>
            <a:noFill/>
            <a:ln>
              <a:noFill/>
            </a:ln>
          </p:spPr>
        </p:pic>
      </p:grpSp>
      <p:sp>
        <p:nvSpPr>
          <p:cNvPr id="2" name="Rectangle 1"/>
          <p:cNvSpPr/>
          <p:nvPr/>
        </p:nvSpPr>
        <p:spPr>
          <a:xfrm>
            <a:off x="680961" y="2641423"/>
            <a:ext cx="3633757" cy="1815882"/>
          </a:xfrm>
          <a:prstGeom prst="rect">
            <a:avLst/>
          </a:prstGeom>
        </p:spPr>
        <p:txBody>
          <a:bodyPr wrap="square">
            <a:spAutoFit/>
          </a:bodyPr>
          <a:lstStyle/>
          <a:p>
            <a:r>
              <a:rPr lang="en-US" sz="1600" dirty="0">
                <a:latin typeface="Times New Roman" panose="02020603050405020304" pitchFamily="18" charset="0"/>
                <a:cs typeface="Times New Roman" panose="02020603050405020304" pitchFamily="18" charset="0"/>
              </a:rPr>
              <a:t>Subject – Entrepreneurship</a:t>
            </a:r>
            <a:endParaRPr lang="en-US" sz="1600" dirty="0" smtClean="0">
              <a:latin typeface="Times New Roman" panose="02020603050405020304" pitchFamily="18" charset="0"/>
              <a:cs typeface="Times New Roman" panose="02020603050405020304" pitchFamily="18" charset="0"/>
            </a:endParaRPr>
          </a:p>
          <a:p>
            <a:r>
              <a:rPr lang="en-US" sz="1600" smtClean="0">
                <a:latin typeface="Times New Roman" panose="02020603050405020304" pitchFamily="18" charset="0"/>
                <a:cs typeface="Times New Roman" panose="02020603050405020304" pitchFamily="18" charset="0"/>
              </a:rPr>
              <a:t>Assignment – Group </a:t>
            </a:r>
            <a:r>
              <a:rPr lang="en-US" sz="1600" dirty="0" smtClean="0">
                <a:latin typeface="Times New Roman" panose="02020603050405020304" pitchFamily="18" charset="0"/>
                <a:cs typeface="Times New Roman" panose="02020603050405020304" pitchFamily="18" charset="0"/>
              </a:rPr>
              <a:t>project</a:t>
            </a:r>
          </a:p>
          <a:p>
            <a:r>
              <a:rPr lang="en-US" sz="1600" dirty="0">
                <a:latin typeface="Times New Roman" panose="02020603050405020304" pitchFamily="18" charset="0"/>
                <a:cs typeface="Times New Roman" panose="02020603050405020304" pitchFamily="18" charset="0"/>
              </a:rPr>
              <a:t>Lecturer </a:t>
            </a:r>
            <a:r>
              <a:rPr lang="en-US" sz="1600" dirty="0" smtClean="0">
                <a:latin typeface="Times New Roman" panose="02020603050405020304" pitchFamily="18" charset="0"/>
                <a:cs typeface="Times New Roman" panose="02020603050405020304" pitchFamily="18" charset="0"/>
              </a:rPr>
              <a:t>name – Isaiah </a:t>
            </a:r>
            <a:r>
              <a:rPr lang="en-US" sz="1600" dirty="0" err="1" smtClean="0">
                <a:latin typeface="Times New Roman" panose="02020603050405020304" pitchFamily="18" charset="0"/>
                <a:cs typeface="Times New Roman" panose="02020603050405020304" pitchFamily="18" charset="0"/>
              </a:rPr>
              <a:t>Oino</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Submitted By:</a:t>
            </a:r>
          </a:p>
          <a:p>
            <a:r>
              <a:rPr lang="en-US" sz="1600" dirty="0" smtClean="0">
                <a:latin typeface="Times New Roman" panose="02020603050405020304" pitchFamily="18" charset="0"/>
                <a:cs typeface="Times New Roman" panose="02020603050405020304" pitchFamily="18" charset="0"/>
              </a:rPr>
              <a:t>Neha Sharma, 2130314</a:t>
            </a:r>
          </a:p>
          <a:p>
            <a:r>
              <a:rPr lang="en-US" sz="1600" dirty="0" err="1" smtClean="0">
                <a:latin typeface="Times New Roman" panose="02020603050405020304" pitchFamily="18" charset="0"/>
                <a:cs typeface="Times New Roman" panose="02020603050405020304" pitchFamily="18" charset="0"/>
              </a:rPr>
              <a:t>Kulwinder</a:t>
            </a:r>
            <a:r>
              <a:rPr lang="en-US" sz="1600" dirty="0" smtClean="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K</a:t>
            </a:r>
            <a:r>
              <a:rPr lang="en-US" sz="1600" dirty="0" smtClean="0">
                <a:latin typeface="Times New Roman" panose="02020603050405020304" pitchFamily="18" charset="0"/>
                <a:cs typeface="Times New Roman" panose="02020603050405020304" pitchFamily="18" charset="0"/>
              </a:rPr>
              <a:t>aur, 2125861</a:t>
            </a:r>
          </a:p>
          <a:p>
            <a:r>
              <a:rPr lang="en-US" sz="1600" dirty="0" err="1" smtClean="0">
                <a:latin typeface="Times New Roman" panose="02020603050405020304" pitchFamily="18" charset="0"/>
                <a:cs typeface="Times New Roman" panose="02020603050405020304" pitchFamily="18" charset="0"/>
              </a:rPr>
              <a:t>Varsha</a:t>
            </a:r>
            <a:r>
              <a:rPr lang="en-US" sz="1600" dirty="0" smtClean="0">
                <a:latin typeface="Times New Roman" panose="02020603050405020304" pitchFamily="18" charset="0"/>
                <a:cs typeface="Times New Roman" panose="02020603050405020304" pitchFamily="18" charset="0"/>
              </a:rPr>
              <a:t> Chaudhary, 2133119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8"/>
        <p:cNvGrpSpPr/>
        <p:nvPr/>
      </p:nvGrpSpPr>
      <p:grpSpPr>
        <a:xfrm>
          <a:off x="0" y="0"/>
          <a:ext cx="0" cy="0"/>
          <a:chOff x="0" y="0"/>
          <a:chExt cx="0" cy="0"/>
        </a:xfrm>
      </p:grpSpPr>
      <p:sp>
        <p:nvSpPr>
          <p:cNvPr id="870" name="Google Shape;870;p37"/>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Introduction</a:t>
            </a:r>
          </a:p>
        </p:txBody>
      </p:sp>
      <p:sp>
        <p:nvSpPr>
          <p:cNvPr id="871" name="Google Shape;871;p37"/>
          <p:cNvSpPr txBox="1">
            <a:spLocks noGrp="1"/>
          </p:cNvSpPr>
          <p:nvPr>
            <p:ph type="subTitle" idx="1"/>
          </p:nvPr>
        </p:nvSpPr>
        <p:spPr>
          <a:xfrm>
            <a:off x="1077175" y="1348353"/>
            <a:ext cx="6989700" cy="330842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800" dirty="0"/>
              <a:t>A brief introduction to startups and factors for the development of sectors are explained, followed by the seven pillars for the growth of the setup company life cycle and the role played by startup companies in fostering economic recovery and its contribution to the GDP of the economy. Different areas of areas are discussed in the assignment regarding the assessment for fundraising for startup challenges and opportunities. The book by </a:t>
            </a:r>
            <a:r>
              <a:rPr lang="en-US" sz="1800" dirty="0" err="1"/>
              <a:t>Ries</a:t>
            </a:r>
            <a:r>
              <a:rPr lang="en-US" sz="1800" dirty="0"/>
              <a:t>, E. provides evidence on how to overcome difficulties and present possibilities, a description of the same has been presented through extensive research. The report also includes a real-world example of an air BnB company for the reader's better understanding.</a:t>
            </a: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90"/>
        <p:cNvGrpSpPr/>
        <p:nvPr/>
      </p:nvGrpSpPr>
      <p:grpSpPr>
        <a:xfrm>
          <a:off x="0" y="0"/>
          <a:ext cx="0" cy="0"/>
          <a:chOff x="0" y="0"/>
          <a:chExt cx="0" cy="0"/>
        </a:xfrm>
      </p:grpSpPr>
      <p:sp>
        <p:nvSpPr>
          <p:cNvPr id="891" name="Google Shape;891;p38"/>
          <p:cNvSpPr txBox="1">
            <a:spLocks noGrp="1"/>
          </p:cNvSpPr>
          <p:nvPr>
            <p:ph type="title"/>
          </p:nvPr>
        </p:nvSpPr>
        <p:spPr>
          <a:xfrm>
            <a:off x="465352" y="-324080"/>
            <a:ext cx="7379175" cy="14775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IN" sz="2800" dirty="0"/>
              <a:t>Configuring Start-up Success</a:t>
            </a:r>
            <a:endParaRPr sz="2800" dirty="0"/>
          </a:p>
        </p:txBody>
      </p:sp>
      <p:sp>
        <p:nvSpPr>
          <p:cNvPr id="892" name="Google Shape;892;p38"/>
          <p:cNvSpPr txBox="1">
            <a:spLocks noGrp="1"/>
          </p:cNvSpPr>
          <p:nvPr>
            <p:ph type="subTitle" idx="1"/>
          </p:nvPr>
        </p:nvSpPr>
        <p:spPr>
          <a:xfrm>
            <a:off x="4882300" y="1285156"/>
            <a:ext cx="3773100" cy="1447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800" dirty="0"/>
              <a:t>Small developing businesses with a lean organizational structure, startups are typically the result of brilliant ideas that take shape and take the form of a startup. Startups are the spark that ignites the notion of distinctive goods or services that don't already exist but could be in high demand. For startups, it is not always successful. After much trial and error, many startups failed, but some did thrive. </a:t>
            </a:r>
            <a:endParaRPr sz="1800" dirty="0"/>
          </a:p>
        </p:txBody>
      </p:sp>
      <p:pic>
        <p:nvPicPr>
          <p:cNvPr id="1028" name="Picture 4" descr="Andhra Pradesh Innovation and Startup Policy - IndiaFIlings">
            <a:extLst>
              <a:ext uri="{FF2B5EF4-FFF2-40B4-BE49-F238E27FC236}">
                <a16:creationId xmlns:a16="http://schemas.microsoft.com/office/drawing/2014/main" id="{3744AC4C-8321-D0F0-5E1A-4EB0BDA912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362" y="1395987"/>
            <a:ext cx="4297738" cy="28663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16"/>
        <p:cNvGrpSpPr/>
        <p:nvPr/>
      </p:nvGrpSpPr>
      <p:grpSpPr>
        <a:xfrm>
          <a:off x="0" y="0"/>
          <a:ext cx="0" cy="0"/>
          <a:chOff x="0" y="0"/>
          <a:chExt cx="0" cy="0"/>
        </a:xfrm>
      </p:grpSpPr>
      <p:sp>
        <p:nvSpPr>
          <p:cNvPr id="917" name="Google Shape;917;p40"/>
          <p:cNvSpPr txBox="1">
            <a:spLocks noGrp="1"/>
          </p:cNvSpPr>
          <p:nvPr>
            <p:ph type="title"/>
          </p:nvPr>
        </p:nvSpPr>
        <p:spPr>
          <a:xfrm>
            <a:off x="710125" y="494700"/>
            <a:ext cx="7723800" cy="53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Factors for Development</a:t>
            </a:r>
            <a:endParaRPr dirty="0"/>
          </a:p>
        </p:txBody>
      </p:sp>
      <p:graphicFrame>
        <p:nvGraphicFramePr>
          <p:cNvPr id="2" name="Diagram 1">
            <a:extLst>
              <a:ext uri="{FF2B5EF4-FFF2-40B4-BE49-F238E27FC236}">
                <a16:creationId xmlns:a16="http://schemas.microsoft.com/office/drawing/2014/main" id="{BE068938-1534-58B4-5C71-D7D08EB7B88D}"/>
              </a:ext>
            </a:extLst>
          </p:cNvPr>
          <p:cNvGraphicFramePr/>
          <p:nvPr>
            <p:extLst>
              <p:ext uri="{D42A27DB-BD31-4B8C-83A1-F6EECF244321}">
                <p14:modId xmlns:p14="http://schemas.microsoft.com/office/powerpoint/2010/main" val="3218645870"/>
              </p:ext>
            </p:extLst>
          </p:nvPr>
        </p:nvGraphicFramePr>
        <p:xfrm>
          <a:off x="999641" y="1177871"/>
          <a:ext cx="7369443" cy="34258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0FEDF-7B85-4D83-253F-A53D96DB0E7A}"/>
              </a:ext>
            </a:extLst>
          </p:cNvPr>
          <p:cNvSpPr>
            <a:spLocks noGrp="1"/>
          </p:cNvSpPr>
          <p:nvPr>
            <p:ph type="title"/>
          </p:nvPr>
        </p:nvSpPr>
        <p:spPr/>
        <p:txBody>
          <a:bodyPr/>
          <a:lstStyle/>
          <a:p>
            <a:r>
              <a:rPr lang="en-IN" dirty="0"/>
              <a:t>Seven Pillars for Growth</a:t>
            </a:r>
          </a:p>
        </p:txBody>
      </p:sp>
      <p:graphicFrame>
        <p:nvGraphicFramePr>
          <p:cNvPr id="3" name="Diagram 2">
            <a:extLst>
              <a:ext uri="{FF2B5EF4-FFF2-40B4-BE49-F238E27FC236}">
                <a16:creationId xmlns:a16="http://schemas.microsoft.com/office/drawing/2014/main" id="{EAFD54EC-6491-26C2-264F-C1C9C865BB7A}"/>
              </a:ext>
            </a:extLst>
          </p:cNvPr>
          <p:cNvGraphicFramePr/>
          <p:nvPr>
            <p:extLst>
              <p:ext uri="{D42A27DB-BD31-4B8C-83A1-F6EECF244321}">
                <p14:modId xmlns:p14="http://schemas.microsoft.com/office/powerpoint/2010/main" val="4256432876"/>
              </p:ext>
            </p:extLst>
          </p:nvPr>
        </p:nvGraphicFramePr>
        <p:xfrm>
          <a:off x="1061634" y="1332854"/>
          <a:ext cx="7780149" cy="3253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802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0FEDF-7B85-4D83-253F-A53D96DB0E7A}"/>
              </a:ext>
            </a:extLst>
          </p:cNvPr>
          <p:cNvSpPr>
            <a:spLocks noGrp="1"/>
          </p:cNvSpPr>
          <p:nvPr>
            <p:ph type="title"/>
          </p:nvPr>
        </p:nvSpPr>
        <p:spPr/>
        <p:txBody>
          <a:bodyPr/>
          <a:lstStyle/>
          <a:p>
            <a:r>
              <a:rPr lang="en-IN" dirty="0"/>
              <a:t>Seven Pillars for Growth</a:t>
            </a:r>
          </a:p>
        </p:txBody>
      </p:sp>
      <p:graphicFrame>
        <p:nvGraphicFramePr>
          <p:cNvPr id="3" name="Diagram 2">
            <a:extLst>
              <a:ext uri="{FF2B5EF4-FFF2-40B4-BE49-F238E27FC236}">
                <a16:creationId xmlns:a16="http://schemas.microsoft.com/office/drawing/2014/main" id="{EAFD54EC-6491-26C2-264F-C1C9C865BB7A}"/>
              </a:ext>
            </a:extLst>
          </p:cNvPr>
          <p:cNvGraphicFramePr/>
          <p:nvPr>
            <p:extLst>
              <p:ext uri="{D42A27DB-BD31-4B8C-83A1-F6EECF244321}">
                <p14:modId xmlns:p14="http://schemas.microsoft.com/office/powerpoint/2010/main" val="3947634162"/>
              </p:ext>
            </p:extLst>
          </p:nvPr>
        </p:nvGraphicFramePr>
        <p:xfrm>
          <a:off x="976392" y="2007031"/>
          <a:ext cx="7919634" cy="2022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1947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A316-5DF5-30A5-2B03-E6E5A0354D49}"/>
              </a:ext>
            </a:extLst>
          </p:cNvPr>
          <p:cNvSpPr>
            <a:spLocks noGrp="1"/>
          </p:cNvSpPr>
          <p:nvPr>
            <p:ph type="title"/>
          </p:nvPr>
        </p:nvSpPr>
        <p:spPr>
          <a:xfrm>
            <a:off x="464602" y="347466"/>
            <a:ext cx="7723800" cy="531000"/>
          </a:xfrm>
        </p:spPr>
        <p:txBody>
          <a:bodyPr/>
          <a:lstStyle/>
          <a:p>
            <a:r>
              <a:rPr lang="en-US" dirty="0"/>
              <a:t>Life Cycle</a:t>
            </a:r>
            <a:endParaRPr lang="en-IN" dirty="0"/>
          </a:p>
        </p:txBody>
      </p:sp>
      <p:graphicFrame>
        <p:nvGraphicFramePr>
          <p:cNvPr id="3" name="Diagram 2">
            <a:extLst>
              <a:ext uri="{FF2B5EF4-FFF2-40B4-BE49-F238E27FC236}">
                <a16:creationId xmlns:a16="http://schemas.microsoft.com/office/drawing/2014/main" id="{08683C7E-831C-BB5B-1BD6-BD6F363E8CEE}"/>
              </a:ext>
            </a:extLst>
          </p:cNvPr>
          <p:cNvGraphicFramePr/>
          <p:nvPr>
            <p:extLst>
              <p:ext uri="{D42A27DB-BD31-4B8C-83A1-F6EECF244321}">
                <p14:modId xmlns:p14="http://schemas.microsoft.com/office/powerpoint/2010/main" val="3948897611"/>
              </p:ext>
            </p:extLst>
          </p:nvPr>
        </p:nvGraphicFramePr>
        <p:xfrm>
          <a:off x="547391" y="1231423"/>
          <a:ext cx="7558221" cy="2991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199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9"/>
        <p:cNvGrpSpPr/>
        <p:nvPr/>
      </p:nvGrpSpPr>
      <p:grpSpPr>
        <a:xfrm>
          <a:off x="0" y="0"/>
          <a:ext cx="0" cy="0"/>
          <a:chOff x="0" y="0"/>
          <a:chExt cx="0" cy="0"/>
        </a:xfrm>
      </p:grpSpPr>
      <p:sp>
        <p:nvSpPr>
          <p:cNvPr id="940" name="Google Shape;940;p42"/>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Entrepreneurial Skills</a:t>
            </a:r>
            <a:endParaRPr dirty="0"/>
          </a:p>
        </p:txBody>
      </p:sp>
      <p:pic>
        <p:nvPicPr>
          <p:cNvPr id="953" name="Google Shape;953;p42"/>
          <p:cNvPicPr preferRelativeResize="0"/>
          <p:nvPr/>
        </p:nvPicPr>
        <p:blipFill rotWithShape="1">
          <a:blip r:embed="rId3">
            <a:alphaModFix/>
          </a:blip>
          <a:srcRect l="28573" t="26139" r="15269" b="9684"/>
          <a:stretch/>
        </p:blipFill>
        <p:spPr>
          <a:xfrm>
            <a:off x="8063250" y="119700"/>
            <a:ext cx="833400" cy="831900"/>
          </a:xfrm>
          <a:prstGeom prst="ellipse">
            <a:avLst/>
          </a:prstGeom>
          <a:noFill/>
          <a:ln>
            <a:noFill/>
          </a:ln>
        </p:spPr>
      </p:pic>
      <p:graphicFrame>
        <p:nvGraphicFramePr>
          <p:cNvPr id="26" name="Diagram 25">
            <a:extLst>
              <a:ext uri="{FF2B5EF4-FFF2-40B4-BE49-F238E27FC236}">
                <a16:creationId xmlns:a16="http://schemas.microsoft.com/office/drawing/2014/main" id="{94C8D9D0-3E54-771D-349E-F159FE3E0331}"/>
              </a:ext>
            </a:extLst>
          </p:cNvPr>
          <p:cNvGraphicFramePr/>
          <p:nvPr>
            <p:extLst>
              <p:ext uri="{D42A27DB-BD31-4B8C-83A1-F6EECF244321}">
                <p14:modId xmlns:p14="http://schemas.microsoft.com/office/powerpoint/2010/main" val="1910875787"/>
              </p:ext>
            </p:extLst>
          </p:nvPr>
        </p:nvGraphicFramePr>
        <p:xfrm>
          <a:off x="573437" y="1224367"/>
          <a:ext cx="7723800" cy="33476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87"/>
        <p:cNvGrpSpPr/>
        <p:nvPr/>
      </p:nvGrpSpPr>
      <p:grpSpPr>
        <a:xfrm>
          <a:off x="0" y="0"/>
          <a:ext cx="0" cy="0"/>
          <a:chOff x="0" y="0"/>
          <a:chExt cx="0" cy="0"/>
        </a:xfrm>
      </p:grpSpPr>
      <p:sp>
        <p:nvSpPr>
          <p:cNvPr id="1189" name="Google Shape;1189;p53"/>
          <p:cNvSpPr txBox="1">
            <a:spLocks noGrp="1"/>
          </p:cNvSpPr>
          <p:nvPr>
            <p:ph type="subTitle" idx="1"/>
          </p:nvPr>
        </p:nvSpPr>
        <p:spPr>
          <a:xfrm>
            <a:off x="465162" y="2354958"/>
            <a:ext cx="2233959" cy="107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dirty="0"/>
              <a:t>Think strategically</a:t>
            </a:r>
            <a:endParaRPr sz="2800" b="1" dirty="0"/>
          </a:p>
        </p:txBody>
      </p:sp>
      <p:sp>
        <p:nvSpPr>
          <p:cNvPr id="1190" name="Google Shape;1190;p53"/>
          <p:cNvSpPr txBox="1">
            <a:spLocks noGrp="1"/>
          </p:cNvSpPr>
          <p:nvPr>
            <p:ph type="subTitle" idx="3"/>
          </p:nvPr>
        </p:nvSpPr>
        <p:spPr>
          <a:xfrm>
            <a:off x="2662025" y="2357200"/>
            <a:ext cx="1868100" cy="107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dirty="0"/>
              <a:t>Resilience</a:t>
            </a:r>
            <a:endParaRPr sz="2800" b="1" dirty="0"/>
          </a:p>
        </p:txBody>
      </p:sp>
      <p:sp>
        <p:nvSpPr>
          <p:cNvPr id="1191" name="Google Shape;1191;p53"/>
          <p:cNvSpPr txBox="1">
            <a:spLocks noGrp="1"/>
          </p:cNvSpPr>
          <p:nvPr>
            <p:ph type="subTitle" idx="5"/>
          </p:nvPr>
        </p:nvSpPr>
        <p:spPr>
          <a:xfrm>
            <a:off x="4613925" y="2357200"/>
            <a:ext cx="1868100" cy="107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dirty="0"/>
              <a:t>Risk Tolerance</a:t>
            </a:r>
            <a:endParaRPr sz="2800" b="1" dirty="0"/>
          </a:p>
        </p:txBody>
      </p:sp>
      <p:sp>
        <p:nvSpPr>
          <p:cNvPr id="1192" name="Google Shape;1192;p53"/>
          <p:cNvSpPr txBox="1">
            <a:spLocks noGrp="1"/>
          </p:cNvSpPr>
          <p:nvPr>
            <p:ph type="subTitle" idx="7"/>
          </p:nvPr>
        </p:nvSpPr>
        <p:spPr>
          <a:xfrm>
            <a:off x="6554646" y="2397984"/>
            <a:ext cx="1868100" cy="107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dirty="0"/>
              <a:t>Managing Time</a:t>
            </a:r>
            <a:endParaRPr sz="2800" b="1" dirty="0"/>
          </a:p>
        </p:txBody>
      </p:sp>
      <p:sp>
        <p:nvSpPr>
          <p:cNvPr id="1193" name="Google Shape;1193;p53"/>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Entrepreneurial Traits </a:t>
            </a:r>
            <a:endParaRPr dirty="0"/>
          </a:p>
        </p:txBody>
      </p:sp>
      <p:grpSp>
        <p:nvGrpSpPr>
          <p:cNvPr id="1195" name="Google Shape;1195;p53"/>
          <p:cNvGrpSpPr/>
          <p:nvPr/>
        </p:nvGrpSpPr>
        <p:grpSpPr>
          <a:xfrm>
            <a:off x="5365303" y="1919013"/>
            <a:ext cx="365344" cy="289753"/>
            <a:chOff x="-62882850" y="1999375"/>
            <a:chExt cx="315850" cy="250500"/>
          </a:xfrm>
        </p:grpSpPr>
        <p:sp>
          <p:nvSpPr>
            <p:cNvPr id="1196" name="Google Shape;1196;p53"/>
            <p:cNvSpPr/>
            <p:nvPr/>
          </p:nvSpPr>
          <p:spPr>
            <a:xfrm>
              <a:off x="-62882850" y="1999375"/>
              <a:ext cx="315850" cy="250500"/>
            </a:xfrm>
            <a:custGeom>
              <a:avLst/>
              <a:gdLst/>
              <a:ahLst/>
              <a:cxnLst/>
              <a:rect l="l" t="t" r="r" b="b"/>
              <a:pathLst>
                <a:path w="12634" h="10020" extrusionOk="0">
                  <a:moveTo>
                    <a:pt x="10586" y="851"/>
                  </a:moveTo>
                  <a:cubicBezTo>
                    <a:pt x="10838" y="851"/>
                    <a:pt x="11027" y="1040"/>
                    <a:pt x="11027" y="1261"/>
                  </a:cubicBezTo>
                  <a:lnTo>
                    <a:pt x="11027" y="7499"/>
                  </a:lnTo>
                  <a:lnTo>
                    <a:pt x="1638" y="7499"/>
                  </a:lnTo>
                  <a:lnTo>
                    <a:pt x="1638" y="1261"/>
                  </a:lnTo>
                  <a:lnTo>
                    <a:pt x="1607" y="1261"/>
                  </a:lnTo>
                  <a:cubicBezTo>
                    <a:pt x="1607" y="1040"/>
                    <a:pt x="1796" y="851"/>
                    <a:pt x="2048" y="851"/>
                  </a:cubicBezTo>
                  <a:close/>
                  <a:moveTo>
                    <a:pt x="11814" y="8318"/>
                  </a:moveTo>
                  <a:lnTo>
                    <a:pt x="11814" y="8727"/>
                  </a:lnTo>
                  <a:cubicBezTo>
                    <a:pt x="11814" y="8948"/>
                    <a:pt x="11594" y="9137"/>
                    <a:pt x="11405" y="9137"/>
                  </a:cubicBezTo>
                  <a:lnTo>
                    <a:pt x="1197" y="9137"/>
                  </a:lnTo>
                  <a:cubicBezTo>
                    <a:pt x="977" y="9137"/>
                    <a:pt x="788" y="8948"/>
                    <a:pt x="788" y="8727"/>
                  </a:cubicBezTo>
                  <a:lnTo>
                    <a:pt x="788" y="8318"/>
                  </a:lnTo>
                  <a:close/>
                  <a:moveTo>
                    <a:pt x="2048" y="1"/>
                  </a:moveTo>
                  <a:cubicBezTo>
                    <a:pt x="1355" y="1"/>
                    <a:pt x="788" y="568"/>
                    <a:pt x="788" y="1261"/>
                  </a:cubicBezTo>
                  <a:lnTo>
                    <a:pt x="788" y="7499"/>
                  </a:lnTo>
                  <a:lnTo>
                    <a:pt x="378" y="7499"/>
                  </a:lnTo>
                  <a:cubicBezTo>
                    <a:pt x="158" y="7499"/>
                    <a:pt x="0" y="7688"/>
                    <a:pt x="0" y="7940"/>
                  </a:cubicBezTo>
                  <a:lnTo>
                    <a:pt x="0" y="8759"/>
                  </a:lnTo>
                  <a:cubicBezTo>
                    <a:pt x="0" y="9420"/>
                    <a:pt x="536" y="10019"/>
                    <a:pt x="1197" y="10019"/>
                  </a:cubicBezTo>
                  <a:lnTo>
                    <a:pt x="11405" y="10019"/>
                  </a:lnTo>
                  <a:cubicBezTo>
                    <a:pt x="12066" y="10019"/>
                    <a:pt x="12634" y="9452"/>
                    <a:pt x="12634" y="8759"/>
                  </a:cubicBezTo>
                  <a:lnTo>
                    <a:pt x="12634" y="7940"/>
                  </a:lnTo>
                  <a:cubicBezTo>
                    <a:pt x="12634" y="7656"/>
                    <a:pt x="12444" y="7499"/>
                    <a:pt x="12224" y="7499"/>
                  </a:cubicBezTo>
                  <a:lnTo>
                    <a:pt x="11814" y="7499"/>
                  </a:lnTo>
                  <a:lnTo>
                    <a:pt x="11814" y="1261"/>
                  </a:lnTo>
                  <a:cubicBezTo>
                    <a:pt x="11814" y="599"/>
                    <a:pt x="11247" y="1"/>
                    <a:pt x="105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53"/>
            <p:cNvSpPr/>
            <p:nvPr/>
          </p:nvSpPr>
          <p:spPr>
            <a:xfrm>
              <a:off x="-62806475" y="2062375"/>
              <a:ext cx="146525" cy="103800"/>
            </a:xfrm>
            <a:custGeom>
              <a:avLst/>
              <a:gdLst/>
              <a:ahLst/>
              <a:cxnLst/>
              <a:rect l="l" t="t" r="r" b="b"/>
              <a:pathLst>
                <a:path w="5861" h="4152" extrusionOk="0">
                  <a:moveTo>
                    <a:pt x="3782" y="1"/>
                  </a:moveTo>
                  <a:cubicBezTo>
                    <a:pt x="3561" y="1"/>
                    <a:pt x="3341" y="221"/>
                    <a:pt x="3341" y="410"/>
                  </a:cubicBezTo>
                  <a:cubicBezTo>
                    <a:pt x="3341" y="631"/>
                    <a:pt x="3561" y="852"/>
                    <a:pt x="3782" y="852"/>
                  </a:cubicBezTo>
                  <a:lnTo>
                    <a:pt x="4443" y="852"/>
                  </a:lnTo>
                  <a:lnTo>
                    <a:pt x="2962" y="2332"/>
                  </a:lnTo>
                  <a:lnTo>
                    <a:pt x="2395" y="1765"/>
                  </a:lnTo>
                  <a:cubicBezTo>
                    <a:pt x="2332" y="1686"/>
                    <a:pt x="2230" y="1647"/>
                    <a:pt x="2124" y="1647"/>
                  </a:cubicBezTo>
                  <a:cubicBezTo>
                    <a:pt x="2017" y="1647"/>
                    <a:pt x="1907" y="1686"/>
                    <a:pt x="1828" y="1765"/>
                  </a:cubicBezTo>
                  <a:lnTo>
                    <a:pt x="159" y="3435"/>
                  </a:lnTo>
                  <a:cubicBezTo>
                    <a:pt x="1" y="3592"/>
                    <a:pt x="1" y="3876"/>
                    <a:pt x="159" y="4034"/>
                  </a:cubicBezTo>
                  <a:cubicBezTo>
                    <a:pt x="237" y="4112"/>
                    <a:pt x="348" y="4152"/>
                    <a:pt x="458" y="4152"/>
                  </a:cubicBezTo>
                  <a:cubicBezTo>
                    <a:pt x="568" y="4152"/>
                    <a:pt x="678" y="4112"/>
                    <a:pt x="757" y="4034"/>
                  </a:cubicBezTo>
                  <a:lnTo>
                    <a:pt x="2143" y="2647"/>
                  </a:lnTo>
                  <a:lnTo>
                    <a:pt x="2679" y="3183"/>
                  </a:lnTo>
                  <a:cubicBezTo>
                    <a:pt x="2758" y="3262"/>
                    <a:pt x="2868" y="3301"/>
                    <a:pt x="2978" y="3301"/>
                  </a:cubicBezTo>
                  <a:cubicBezTo>
                    <a:pt x="3088" y="3301"/>
                    <a:pt x="3199" y="3262"/>
                    <a:pt x="3278" y="3183"/>
                  </a:cubicBezTo>
                  <a:lnTo>
                    <a:pt x="5042" y="1419"/>
                  </a:lnTo>
                  <a:lnTo>
                    <a:pt x="5042" y="2080"/>
                  </a:lnTo>
                  <a:cubicBezTo>
                    <a:pt x="5042" y="2332"/>
                    <a:pt x="5231" y="2521"/>
                    <a:pt x="5451" y="2521"/>
                  </a:cubicBezTo>
                  <a:cubicBezTo>
                    <a:pt x="5640" y="2521"/>
                    <a:pt x="5861" y="2332"/>
                    <a:pt x="5861" y="2080"/>
                  </a:cubicBezTo>
                  <a:lnTo>
                    <a:pt x="5861" y="442"/>
                  </a:lnTo>
                  <a:cubicBezTo>
                    <a:pt x="5861" y="158"/>
                    <a:pt x="5672" y="1"/>
                    <a:pt x="54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8" name="Google Shape;1198;p53"/>
          <p:cNvSpPr/>
          <p:nvPr/>
        </p:nvSpPr>
        <p:spPr>
          <a:xfrm>
            <a:off x="3417856" y="1854694"/>
            <a:ext cx="356438" cy="354558"/>
          </a:xfrm>
          <a:custGeom>
            <a:avLst/>
            <a:gdLst/>
            <a:ahLst/>
            <a:cxnLst/>
            <a:rect l="l" t="t" r="r" b="b"/>
            <a:pathLst>
              <a:path w="11752" h="11690" extrusionOk="0">
                <a:moveTo>
                  <a:pt x="5923" y="694"/>
                </a:moveTo>
                <a:cubicBezTo>
                  <a:pt x="6490" y="694"/>
                  <a:pt x="6963" y="1166"/>
                  <a:pt x="6963" y="1765"/>
                </a:cubicBezTo>
                <a:cubicBezTo>
                  <a:pt x="6963" y="2332"/>
                  <a:pt x="6490" y="2805"/>
                  <a:pt x="5923" y="2805"/>
                </a:cubicBezTo>
                <a:cubicBezTo>
                  <a:pt x="5325" y="2805"/>
                  <a:pt x="4852" y="2332"/>
                  <a:pt x="4852" y="1765"/>
                </a:cubicBezTo>
                <a:cubicBezTo>
                  <a:pt x="4852" y="1229"/>
                  <a:pt x="5325" y="694"/>
                  <a:pt x="5923" y="694"/>
                </a:cubicBezTo>
                <a:close/>
                <a:moveTo>
                  <a:pt x="2489" y="3466"/>
                </a:moveTo>
                <a:cubicBezTo>
                  <a:pt x="2678" y="3466"/>
                  <a:pt x="2836" y="3624"/>
                  <a:pt x="2836" y="3813"/>
                </a:cubicBezTo>
                <a:lnTo>
                  <a:pt x="2836" y="4916"/>
                </a:lnTo>
                <a:cubicBezTo>
                  <a:pt x="2678" y="4947"/>
                  <a:pt x="2584" y="5042"/>
                  <a:pt x="2458" y="5168"/>
                </a:cubicBezTo>
                <a:cubicBezTo>
                  <a:pt x="2363" y="5231"/>
                  <a:pt x="2300" y="5357"/>
                  <a:pt x="2237" y="5420"/>
                </a:cubicBezTo>
                <a:cubicBezTo>
                  <a:pt x="2174" y="5357"/>
                  <a:pt x="2143" y="5262"/>
                  <a:pt x="2143" y="5199"/>
                </a:cubicBezTo>
                <a:lnTo>
                  <a:pt x="2143" y="3813"/>
                </a:lnTo>
                <a:cubicBezTo>
                  <a:pt x="2143" y="3624"/>
                  <a:pt x="2300" y="3466"/>
                  <a:pt x="2489" y="3466"/>
                </a:cubicBezTo>
                <a:close/>
                <a:moveTo>
                  <a:pt x="9326" y="3466"/>
                </a:moveTo>
                <a:cubicBezTo>
                  <a:pt x="9546" y="3466"/>
                  <a:pt x="9704" y="3624"/>
                  <a:pt x="9704" y="3813"/>
                </a:cubicBezTo>
                <a:lnTo>
                  <a:pt x="9704" y="5199"/>
                </a:lnTo>
                <a:cubicBezTo>
                  <a:pt x="9704" y="5262"/>
                  <a:pt x="9641" y="5357"/>
                  <a:pt x="9578" y="5420"/>
                </a:cubicBezTo>
                <a:cubicBezTo>
                  <a:pt x="9546" y="5294"/>
                  <a:pt x="9452" y="5231"/>
                  <a:pt x="9389" y="5168"/>
                </a:cubicBezTo>
                <a:cubicBezTo>
                  <a:pt x="9263" y="5042"/>
                  <a:pt x="9137" y="4947"/>
                  <a:pt x="8979" y="4916"/>
                </a:cubicBezTo>
                <a:lnTo>
                  <a:pt x="8979" y="3813"/>
                </a:lnTo>
                <a:cubicBezTo>
                  <a:pt x="9011" y="3624"/>
                  <a:pt x="9168" y="3466"/>
                  <a:pt x="9326" y="3466"/>
                </a:cubicBezTo>
                <a:close/>
                <a:moveTo>
                  <a:pt x="5923" y="3466"/>
                </a:moveTo>
                <a:cubicBezTo>
                  <a:pt x="6900" y="3466"/>
                  <a:pt x="7814" y="4096"/>
                  <a:pt x="8160" y="4947"/>
                </a:cubicBezTo>
                <a:cubicBezTo>
                  <a:pt x="8066" y="5010"/>
                  <a:pt x="8003" y="5042"/>
                  <a:pt x="7971" y="5105"/>
                </a:cubicBezTo>
                <a:lnTo>
                  <a:pt x="6081" y="6963"/>
                </a:lnTo>
                <a:cubicBezTo>
                  <a:pt x="6018" y="6995"/>
                  <a:pt x="5955" y="7089"/>
                  <a:pt x="5923" y="7152"/>
                </a:cubicBezTo>
                <a:cubicBezTo>
                  <a:pt x="5860" y="7089"/>
                  <a:pt x="5797" y="7026"/>
                  <a:pt x="5766" y="6963"/>
                </a:cubicBezTo>
                <a:lnTo>
                  <a:pt x="3876" y="5105"/>
                </a:lnTo>
                <a:cubicBezTo>
                  <a:pt x="3781" y="5042"/>
                  <a:pt x="3750" y="5010"/>
                  <a:pt x="3655" y="4947"/>
                </a:cubicBezTo>
                <a:cubicBezTo>
                  <a:pt x="4033" y="4096"/>
                  <a:pt x="4915" y="3466"/>
                  <a:pt x="5923" y="3466"/>
                </a:cubicBezTo>
                <a:close/>
                <a:moveTo>
                  <a:pt x="10744" y="2049"/>
                </a:moveTo>
                <a:cubicBezTo>
                  <a:pt x="10964" y="2049"/>
                  <a:pt x="11122" y="2206"/>
                  <a:pt x="11122" y="2395"/>
                </a:cubicBezTo>
                <a:lnTo>
                  <a:pt x="11122" y="6144"/>
                </a:lnTo>
                <a:lnTo>
                  <a:pt x="11059" y="6144"/>
                </a:lnTo>
                <a:cubicBezTo>
                  <a:pt x="11059" y="6333"/>
                  <a:pt x="11027" y="6491"/>
                  <a:pt x="10901" y="6648"/>
                </a:cubicBezTo>
                <a:lnTo>
                  <a:pt x="9263" y="9421"/>
                </a:lnTo>
                <a:cubicBezTo>
                  <a:pt x="9105" y="9673"/>
                  <a:pt x="9011" y="9956"/>
                  <a:pt x="9011" y="10271"/>
                </a:cubicBezTo>
                <a:lnTo>
                  <a:pt x="9011" y="10933"/>
                </a:lnTo>
                <a:lnTo>
                  <a:pt x="6270" y="10933"/>
                </a:lnTo>
                <a:lnTo>
                  <a:pt x="6270" y="8097"/>
                </a:lnTo>
                <a:cubicBezTo>
                  <a:pt x="6270" y="7845"/>
                  <a:pt x="6396" y="7593"/>
                  <a:pt x="6585" y="7404"/>
                </a:cubicBezTo>
                <a:lnTo>
                  <a:pt x="8475" y="5546"/>
                </a:lnTo>
                <a:cubicBezTo>
                  <a:pt x="8538" y="5483"/>
                  <a:pt x="8625" y="5451"/>
                  <a:pt x="8712" y="5451"/>
                </a:cubicBezTo>
                <a:cubicBezTo>
                  <a:pt x="8798" y="5451"/>
                  <a:pt x="8885" y="5483"/>
                  <a:pt x="8948" y="5546"/>
                </a:cubicBezTo>
                <a:cubicBezTo>
                  <a:pt x="9074" y="5672"/>
                  <a:pt x="9074" y="5892"/>
                  <a:pt x="8948" y="6018"/>
                </a:cubicBezTo>
                <a:lnTo>
                  <a:pt x="7751" y="7215"/>
                </a:lnTo>
                <a:cubicBezTo>
                  <a:pt x="7656" y="7310"/>
                  <a:pt x="7656" y="7562"/>
                  <a:pt x="7751" y="7656"/>
                </a:cubicBezTo>
                <a:cubicBezTo>
                  <a:pt x="7814" y="7719"/>
                  <a:pt x="7908" y="7751"/>
                  <a:pt x="7999" y="7751"/>
                </a:cubicBezTo>
                <a:cubicBezTo>
                  <a:pt x="8089" y="7751"/>
                  <a:pt x="8176" y="7719"/>
                  <a:pt x="8223" y="7656"/>
                </a:cubicBezTo>
                <a:lnTo>
                  <a:pt x="10082" y="5829"/>
                </a:lnTo>
                <a:cubicBezTo>
                  <a:pt x="10271" y="5609"/>
                  <a:pt x="10397" y="5388"/>
                  <a:pt x="10397" y="5105"/>
                </a:cubicBezTo>
                <a:lnTo>
                  <a:pt x="10397" y="2395"/>
                </a:lnTo>
                <a:cubicBezTo>
                  <a:pt x="10397" y="2206"/>
                  <a:pt x="10555" y="2049"/>
                  <a:pt x="10744" y="2049"/>
                </a:cubicBezTo>
                <a:close/>
                <a:moveTo>
                  <a:pt x="1103" y="2080"/>
                </a:moveTo>
                <a:cubicBezTo>
                  <a:pt x="1292" y="2080"/>
                  <a:pt x="1450" y="2238"/>
                  <a:pt x="1450" y="2427"/>
                </a:cubicBezTo>
                <a:lnTo>
                  <a:pt x="1450" y="5168"/>
                </a:lnTo>
                <a:cubicBezTo>
                  <a:pt x="1450" y="5420"/>
                  <a:pt x="1576" y="5672"/>
                  <a:pt x="1796" y="5861"/>
                </a:cubicBezTo>
                <a:lnTo>
                  <a:pt x="3624" y="7719"/>
                </a:lnTo>
                <a:cubicBezTo>
                  <a:pt x="3687" y="7782"/>
                  <a:pt x="3781" y="7814"/>
                  <a:pt x="3872" y="7814"/>
                </a:cubicBezTo>
                <a:cubicBezTo>
                  <a:pt x="3962" y="7814"/>
                  <a:pt x="4049" y="7782"/>
                  <a:pt x="4096" y="7719"/>
                </a:cubicBezTo>
                <a:cubicBezTo>
                  <a:pt x="4222" y="7593"/>
                  <a:pt x="4222" y="7373"/>
                  <a:pt x="4096" y="7247"/>
                </a:cubicBezTo>
                <a:lnTo>
                  <a:pt x="2930" y="6050"/>
                </a:lnTo>
                <a:cubicBezTo>
                  <a:pt x="2804" y="5955"/>
                  <a:pt x="2804" y="5703"/>
                  <a:pt x="2930" y="5577"/>
                </a:cubicBezTo>
                <a:cubicBezTo>
                  <a:pt x="2978" y="5530"/>
                  <a:pt x="3064" y="5506"/>
                  <a:pt x="3155" y="5506"/>
                </a:cubicBezTo>
                <a:cubicBezTo>
                  <a:pt x="3245" y="5506"/>
                  <a:pt x="3340" y="5530"/>
                  <a:pt x="3403" y="5577"/>
                </a:cubicBezTo>
                <a:lnTo>
                  <a:pt x="5293" y="7436"/>
                </a:lnTo>
                <a:cubicBezTo>
                  <a:pt x="5482" y="7625"/>
                  <a:pt x="5608" y="7877"/>
                  <a:pt x="5608" y="8161"/>
                </a:cubicBezTo>
                <a:lnTo>
                  <a:pt x="5608" y="10996"/>
                </a:lnTo>
                <a:lnTo>
                  <a:pt x="2836" y="10996"/>
                </a:lnTo>
                <a:lnTo>
                  <a:pt x="2836" y="10303"/>
                </a:lnTo>
                <a:cubicBezTo>
                  <a:pt x="2804" y="10051"/>
                  <a:pt x="2710" y="9736"/>
                  <a:pt x="2552" y="9452"/>
                </a:cubicBezTo>
                <a:lnTo>
                  <a:pt x="914" y="6680"/>
                </a:lnTo>
                <a:cubicBezTo>
                  <a:pt x="851" y="6522"/>
                  <a:pt x="757" y="6333"/>
                  <a:pt x="757" y="6176"/>
                </a:cubicBezTo>
                <a:lnTo>
                  <a:pt x="757" y="2427"/>
                </a:lnTo>
                <a:cubicBezTo>
                  <a:pt x="757" y="2238"/>
                  <a:pt x="914" y="2080"/>
                  <a:pt x="1103" y="2080"/>
                </a:cubicBezTo>
                <a:close/>
                <a:moveTo>
                  <a:pt x="5860" y="1"/>
                </a:moveTo>
                <a:cubicBezTo>
                  <a:pt x="4915" y="1"/>
                  <a:pt x="4128" y="788"/>
                  <a:pt x="4128" y="1734"/>
                </a:cubicBezTo>
                <a:cubicBezTo>
                  <a:pt x="4128" y="2206"/>
                  <a:pt x="4348" y="2647"/>
                  <a:pt x="4695" y="2994"/>
                </a:cubicBezTo>
                <a:cubicBezTo>
                  <a:pt x="4411" y="3120"/>
                  <a:pt x="4191" y="3214"/>
                  <a:pt x="3939" y="3435"/>
                </a:cubicBezTo>
                <a:cubicBezTo>
                  <a:pt x="3750" y="3592"/>
                  <a:pt x="3592" y="3750"/>
                  <a:pt x="3435" y="3939"/>
                </a:cubicBezTo>
                <a:lnTo>
                  <a:pt x="3435" y="3813"/>
                </a:lnTo>
                <a:cubicBezTo>
                  <a:pt x="3435" y="3246"/>
                  <a:pt x="2962" y="2805"/>
                  <a:pt x="2395" y="2805"/>
                </a:cubicBezTo>
                <a:cubicBezTo>
                  <a:pt x="2300" y="2805"/>
                  <a:pt x="2174" y="2836"/>
                  <a:pt x="2048" y="2836"/>
                </a:cubicBezTo>
                <a:lnTo>
                  <a:pt x="2048" y="2427"/>
                </a:lnTo>
                <a:cubicBezTo>
                  <a:pt x="2048" y="1891"/>
                  <a:pt x="1576" y="1418"/>
                  <a:pt x="1040" y="1418"/>
                </a:cubicBezTo>
                <a:cubicBezTo>
                  <a:pt x="473" y="1418"/>
                  <a:pt x="0" y="1891"/>
                  <a:pt x="0" y="2427"/>
                </a:cubicBezTo>
                <a:lnTo>
                  <a:pt x="0" y="6176"/>
                </a:lnTo>
                <a:cubicBezTo>
                  <a:pt x="0" y="6491"/>
                  <a:pt x="95" y="6806"/>
                  <a:pt x="253" y="7026"/>
                </a:cubicBezTo>
                <a:lnTo>
                  <a:pt x="1891" y="9799"/>
                </a:lnTo>
                <a:cubicBezTo>
                  <a:pt x="1985" y="9956"/>
                  <a:pt x="2048" y="10145"/>
                  <a:pt x="2048" y="10303"/>
                </a:cubicBezTo>
                <a:lnTo>
                  <a:pt x="2048" y="11342"/>
                </a:lnTo>
                <a:cubicBezTo>
                  <a:pt x="2048" y="11532"/>
                  <a:pt x="2206" y="11689"/>
                  <a:pt x="2395" y="11689"/>
                </a:cubicBezTo>
                <a:lnTo>
                  <a:pt x="9294" y="11689"/>
                </a:lnTo>
                <a:cubicBezTo>
                  <a:pt x="9483" y="11689"/>
                  <a:pt x="9641" y="11532"/>
                  <a:pt x="9641" y="11342"/>
                </a:cubicBezTo>
                <a:lnTo>
                  <a:pt x="9641" y="10303"/>
                </a:lnTo>
                <a:cubicBezTo>
                  <a:pt x="9641" y="10114"/>
                  <a:pt x="9704" y="9956"/>
                  <a:pt x="9799" y="9799"/>
                </a:cubicBezTo>
                <a:lnTo>
                  <a:pt x="11468" y="7026"/>
                </a:lnTo>
                <a:cubicBezTo>
                  <a:pt x="11626" y="6774"/>
                  <a:pt x="11689" y="6491"/>
                  <a:pt x="11689" y="6176"/>
                </a:cubicBezTo>
                <a:lnTo>
                  <a:pt x="11689" y="2427"/>
                </a:lnTo>
                <a:cubicBezTo>
                  <a:pt x="11752" y="1891"/>
                  <a:pt x="11279" y="1418"/>
                  <a:pt x="10712" y="1418"/>
                </a:cubicBezTo>
                <a:cubicBezTo>
                  <a:pt x="10177" y="1418"/>
                  <a:pt x="9704" y="1891"/>
                  <a:pt x="9704" y="2427"/>
                </a:cubicBezTo>
                <a:lnTo>
                  <a:pt x="9704" y="2836"/>
                </a:lnTo>
                <a:cubicBezTo>
                  <a:pt x="9578" y="2805"/>
                  <a:pt x="9452" y="2805"/>
                  <a:pt x="9326" y="2805"/>
                </a:cubicBezTo>
                <a:cubicBezTo>
                  <a:pt x="8790" y="2805"/>
                  <a:pt x="8318" y="3246"/>
                  <a:pt x="8318" y="3813"/>
                </a:cubicBezTo>
                <a:lnTo>
                  <a:pt x="8318" y="3939"/>
                </a:lnTo>
                <a:cubicBezTo>
                  <a:pt x="8160" y="3750"/>
                  <a:pt x="8003" y="3592"/>
                  <a:pt x="7814" y="3435"/>
                </a:cubicBezTo>
                <a:cubicBezTo>
                  <a:pt x="7562" y="3246"/>
                  <a:pt x="7341" y="3088"/>
                  <a:pt x="7058" y="2994"/>
                </a:cubicBezTo>
                <a:cubicBezTo>
                  <a:pt x="7404" y="2647"/>
                  <a:pt x="7593" y="2206"/>
                  <a:pt x="7593" y="1734"/>
                </a:cubicBezTo>
                <a:cubicBezTo>
                  <a:pt x="7593" y="788"/>
                  <a:pt x="6806" y="1"/>
                  <a:pt x="58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9" name="Google Shape;1199;p53"/>
          <p:cNvGrpSpPr/>
          <p:nvPr/>
        </p:nvGrpSpPr>
        <p:grpSpPr>
          <a:xfrm>
            <a:off x="1466426" y="1855180"/>
            <a:ext cx="355498" cy="353587"/>
            <a:chOff x="-31523625" y="2298675"/>
            <a:chExt cx="293025" cy="291450"/>
          </a:xfrm>
        </p:grpSpPr>
        <p:sp>
          <p:nvSpPr>
            <p:cNvPr id="1200" name="Google Shape;1200;p53"/>
            <p:cNvSpPr/>
            <p:nvPr/>
          </p:nvSpPr>
          <p:spPr>
            <a:xfrm>
              <a:off x="-31523625" y="2298675"/>
              <a:ext cx="293025" cy="291450"/>
            </a:xfrm>
            <a:custGeom>
              <a:avLst/>
              <a:gdLst/>
              <a:ahLst/>
              <a:cxnLst/>
              <a:rect l="l" t="t" r="r" b="b"/>
              <a:pathLst>
                <a:path w="11721" h="11658" extrusionOk="0">
                  <a:moveTo>
                    <a:pt x="4443" y="630"/>
                  </a:moveTo>
                  <a:cubicBezTo>
                    <a:pt x="4632" y="630"/>
                    <a:pt x="4790" y="788"/>
                    <a:pt x="4790" y="977"/>
                  </a:cubicBezTo>
                  <a:cubicBezTo>
                    <a:pt x="4790" y="1198"/>
                    <a:pt x="4632" y="1355"/>
                    <a:pt x="4443" y="1355"/>
                  </a:cubicBezTo>
                  <a:cubicBezTo>
                    <a:pt x="4254" y="1355"/>
                    <a:pt x="4097" y="1198"/>
                    <a:pt x="4097" y="977"/>
                  </a:cubicBezTo>
                  <a:cubicBezTo>
                    <a:pt x="4097" y="788"/>
                    <a:pt x="4254" y="630"/>
                    <a:pt x="4443" y="630"/>
                  </a:cubicBezTo>
                  <a:close/>
                  <a:moveTo>
                    <a:pt x="7153" y="3434"/>
                  </a:moveTo>
                  <a:cubicBezTo>
                    <a:pt x="6523" y="3938"/>
                    <a:pt x="6176" y="4663"/>
                    <a:pt x="6176" y="5482"/>
                  </a:cubicBezTo>
                  <a:lnTo>
                    <a:pt x="6176" y="7530"/>
                  </a:lnTo>
                  <a:lnTo>
                    <a:pt x="663" y="7530"/>
                  </a:lnTo>
                  <a:lnTo>
                    <a:pt x="663" y="5482"/>
                  </a:lnTo>
                  <a:cubicBezTo>
                    <a:pt x="663" y="4348"/>
                    <a:pt x="1576" y="3434"/>
                    <a:pt x="2710" y="3434"/>
                  </a:cubicBezTo>
                  <a:lnTo>
                    <a:pt x="4790" y="3434"/>
                  </a:lnTo>
                  <a:lnTo>
                    <a:pt x="4790" y="4474"/>
                  </a:lnTo>
                  <a:cubicBezTo>
                    <a:pt x="4790" y="4663"/>
                    <a:pt x="4947" y="4821"/>
                    <a:pt x="5136" y="4821"/>
                  </a:cubicBezTo>
                  <a:cubicBezTo>
                    <a:pt x="5357" y="4821"/>
                    <a:pt x="5514" y="4663"/>
                    <a:pt x="5514" y="4474"/>
                  </a:cubicBezTo>
                  <a:lnTo>
                    <a:pt x="5514" y="3434"/>
                  </a:lnTo>
                  <a:close/>
                  <a:moveTo>
                    <a:pt x="6176" y="8255"/>
                  </a:moveTo>
                  <a:lnTo>
                    <a:pt x="6176" y="8916"/>
                  </a:lnTo>
                  <a:lnTo>
                    <a:pt x="663" y="8916"/>
                  </a:lnTo>
                  <a:lnTo>
                    <a:pt x="663" y="8255"/>
                  </a:lnTo>
                  <a:close/>
                  <a:moveTo>
                    <a:pt x="8917" y="3434"/>
                  </a:moveTo>
                  <a:cubicBezTo>
                    <a:pt x="10083" y="3434"/>
                    <a:pt x="10965" y="4348"/>
                    <a:pt x="10965" y="5482"/>
                  </a:cubicBezTo>
                  <a:lnTo>
                    <a:pt x="10965" y="8916"/>
                  </a:lnTo>
                  <a:lnTo>
                    <a:pt x="6869" y="8916"/>
                  </a:lnTo>
                  <a:lnTo>
                    <a:pt x="6869" y="5482"/>
                  </a:lnTo>
                  <a:cubicBezTo>
                    <a:pt x="6869" y="4380"/>
                    <a:pt x="7783" y="3434"/>
                    <a:pt x="8917" y="3434"/>
                  </a:cubicBezTo>
                  <a:close/>
                  <a:moveTo>
                    <a:pt x="4790" y="9609"/>
                  </a:moveTo>
                  <a:lnTo>
                    <a:pt x="4790" y="10996"/>
                  </a:lnTo>
                  <a:lnTo>
                    <a:pt x="4128" y="10996"/>
                  </a:lnTo>
                  <a:lnTo>
                    <a:pt x="4128" y="9609"/>
                  </a:lnTo>
                  <a:close/>
                  <a:moveTo>
                    <a:pt x="4443" y="0"/>
                  </a:moveTo>
                  <a:cubicBezTo>
                    <a:pt x="3876" y="0"/>
                    <a:pt x="3404" y="473"/>
                    <a:pt x="3404" y="1040"/>
                  </a:cubicBezTo>
                  <a:cubicBezTo>
                    <a:pt x="3404" y="1576"/>
                    <a:pt x="3876" y="2048"/>
                    <a:pt x="4443" y="2048"/>
                  </a:cubicBezTo>
                  <a:cubicBezTo>
                    <a:pt x="4569" y="2048"/>
                    <a:pt x="4664" y="2017"/>
                    <a:pt x="4790" y="2017"/>
                  </a:cubicBezTo>
                  <a:lnTo>
                    <a:pt x="4790" y="2773"/>
                  </a:lnTo>
                  <a:lnTo>
                    <a:pt x="2710" y="2773"/>
                  </a:lnTo>
                  <a:cubicBezTo>
                    <a:pt x="1198" y="2773"/>
                    <a:pt x="1" y="4001"/>
                    <a:pt x="1" y="5482"/>
                  </a:cubicBezTo>
                  <a:lnTo>
                    <a:pt x="1" y="9231"/>
                  </a:lnTo>
                  <a:cubicBezTo>
                    <a:pt x="1" y="9420"/>
                    <a:pt x="159" y="9578"/>
                    <a:pt x="348" y="9578"/>
                  </a:cubicBezTo>
                  <a:lnTo>
                    <a:pt x="3467" y="9578"/>
                  </a:lnTo>
                  <a:lnTo>
                    <a:pt x="3467" y="11311"/>
                  </a:lnTo>
                  <a:cubicBezTo>
                    <a:pt x="3467" y="11500"/>
                    <a:pt x="3624" y="11657"/>
                    <a:pt x="3813" y="11657"/>
                  </a:cubicBezTo>
                  <a:lnTo>
                    <a:pt x="5199" y="11657"/>
                  </a:lnTo>
                  <a:cubicBezTo>
                    <a:pt x="5388" y="11657"/>
                    <a:pt x="5546" y="11500"/>
                    <a:pt x="5546" y="11311"/>
                  </a:cubicBezTo>
                  <a:lnTo>
                    <a:pt x="5546" y="9578"/>
                  </a:lnTo>
                  <a:lnTo>
                    <a:pt x="11374" y="9578"/>
                  </a:lnTo>
                  <a:cubicBezTo>
                    <a:pt x="11563" y="9578"/>
                    <a:pt x="11721" y="9420"/>
                    <a:pt x="11721" y="9231"/>
                  </a:cubicBezTo>
                  <a:lnTo>
                    <a:pt x="11721" y="5482"/>
                  </a:lnTo>
                  <a:cubicBezTo>
                    <a:pt x="11658" y="4001"/>
                    <a:pt x="10429" y="2773"/>
                    <a:pt x="8917" y="2773"/>
                  </a:cubicBezTo>
                  <a:lnTo>
                    <a:pt x="5451" y="2773"/>
                  </a:lnTo>
                  <a:lnTo>
                    <a:pt x="5451" y="1040"/>
                  </a:lnTo>
                  <a:cubicBezTo>
                    <a:pt x="5451" y="473"/>
                    <a:pt x="4979" y="0"/>
                    <a:pt x="4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53"/>
            <p:cNvSpPr/>
            <p:nvPr/>
          </p:nvSpPr>
          <p:spPr>
            <a:xfrm>
              <a:off x="-31334575" y="2452250"/>
              <a:ext cx="67750" cy="51225"/>
            </a:xfrm>
            <a:custGeom>
              <a:avLst/>
              <a:gdLst/>
              <a:ahLst/>
              <a:cxnLst/>
              <a:rect l="l" t="t" r="r" b="b"/>
              <a:pathLst>
                <a:path w="2710" h="2049" extrusionOk="0">
                  <a:moveTo>
                    <a:pt x="1670" y="694"/>
                  </a:moveTo>
                  <a:cubicBezTo>
                    <a:pt x="1890" y="694"/>
                    <a:pt x="2048" y="851"/>
                    <a:pt x="2048" y="1040"/>
                  </a:cubicBezTo>
                  <a:cubicBezTo>
                    <a:pt x="2048" y="1229"/>
                    <a:pt x="1890" y="1387"/>
                    <a:pt x="1670" y="1387"/>
                  </a:cubicBezTo>
                  <a:lnTo>
                    <a:pt x="1008" y="1387"/>
                  </a:lnTo>
                  <a:cubicBezTo>
                    <a:pt x="819" y="1387"/>
                    <a:pt x="662" y="1229"/>
                    <a:pt x="662" y="1040"/>
                  </a:cubicBezTo>
                  <a:cubicBezTo>
                    <a:pt x="662" y="851"/>
                    <a:pt x="819" y="694"/>
                    <a:pt x="1008" y="694"/>
                  </a:cubicBezTo>
                  <a:close/>
                  <a:moveTo>
                    <a:pt x="1008" y="1"/>
                  </a:moveTo>
                  <a:cubicBezTo>
                    <a:pt x="473" y="1"/>
                    <a:pt x="0" y="473"/>
                    <a:pt x="0" y="1040"/>
                  </a:cubicBezTo>
                  <a:cubicBezTo>
                    <a:pt x="0" y="1576"/>
                    <a:pt x="473" y="2049"/>
                    <a:pt x="1008" y="2049"/>
                  </a:cubicBezTo>
                  <a:lnTo>
                    <a:pt x="1670" y="2049"/>
                  </a:lnTo>
                  <a:cubicBezTo>
                    <a:pt x="2237" y="2049"/>
                    <a:pt x="2710" y="1576"/>
                    <a:pt x="2710" y="1040"/>
                  </a:cubicBezTo>
                  <a:cubicBezTo>
                    <a:pt x="2710" y="473"/>
                    <a:pt x="2269" y="1"/>
                    <a:pt x="16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53"/>
            <p:cNvSpPr/>
            <p:nvPr/>
          </p:nvSpPr>
          <p:spPr>
            <a:xfrm>
              <a:off x="-31334575" y="2419175"/>
              <a:ext cx="68525" cy="17350"/>
            </a:xfrm>
            <a:custGeom>
              <a:avLst/>
              <a:gdLst/>
              <a:ahLst/>
              <a:cxnLst/>
              <a:rect l="l" t="t" r="r" b="b"/>
              <a:pathLst>
                <a:path w="2741" h="694" extrusionOk="0">
                  <a:moveTo>
                    <a:pt x="347" y="1"/>
                  </a:moveTo>
                  <a:cubicBezTo>
                    <a:pt x="158" y="1"/>
                    <a:pt x="0" y="158"/>
                    <a:pt x="0" y="347"/>
                  </a:cubicBezTo>
                  <a:cubicBezTo>
                    <a:pt x="0" y="536"/>
                    <a:pt x="158" y="694"/>
                    <a:pt x="347" y="694"/>
                  </a:cubicBezTo>
                  <a:lnTo>
                    <a:pt x="2395" y="694"/>
                  </a:lnTo>
                  <a:cubicBezTo>
                    <a:pt x="2584" y="694"/>
                    <a:pt x="2741" y="536"/>
                    <a:pt x="2741" y="347"/>
                  </a:cubicBezTo>
                  <a:cubicBezTo>
                    <a:pt x="2710" y="158"/>
                    <a:pt x="2552" y="1"/>
                    <a:pt x="23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5" name="Google Shape;1205;p53"/>
          <p:cNvGrpSpPr/>
          <p:nvPr/>
        </p:nvGrpSpPr>
        <p:grpSpPr>
          <a:xfrm>
            <a:off x="7326076" y="1856796"/>
            <a:ext cx="347599" cy="350371"/>
            <a:chOff x="1777925" y="1953700"/>
            <a:chExt cx="294600" cy="296950"/>
          </a:xfrm>
        </p:grpSpPr>
        <p:sp>
          <p:nvSpPr>
            <p:cNvPr id="1206" name="Google Shape;1206;p53"/>
            <p:cNvSpPr/>
            <p:nvPr/>
          </p:nvSpPr>
          <p:spPr>
            <a:xfrm>
              <a:off x="1794450" y="2052125"/>
              <a:ext cx="278075" cy="198525"/>
            </a:xfrm>
            <a:custGeom>
              <a:avLst/>
              <a:gdLst/>
              <a:ahLst/>
              <a:cxnLst/>
              <a:rect l="l" t="t" r="r" b="b"/>
              <a:pathLst>
                <a:path w="11123" h="7941" extrusionOk="0">
                  <a:moveTo>
                    <a:pt x="10545" y="1"/>
                  </a:moveTo>
                  <a:cubicBezTo>
                    <a:pt x="10499" y="1"/>
                    <a:pt x="10449" y="11"/>
                    <a:pt x="10397" y="33"/>
                  </a:cubicBezTo>
                  <a:cubicBezTo>
                    <a:pt x="10208" y="64"/>
                    <a:pt x="10145" y="253"/>
                    <a:pt x="10177" y="474"/>
                  </a:cubicBezTo>
                  <a:cubicBezTo>
                    <a:pt x="10334" y="1009"/>
                    <a:pt x="10460" y="1514"/>
                    <a:pt x="10460" y="1986"/>
                  </a:cubicBezTo>
                  <a:cubicBezTo>
                    <a:pt x="10460" y="4885"/>
                    <a:pt x="8129" y="7247"/>
                    <a:pt x="5199" y="7247"/>
                  </a:cubicBezTo>
                  <a:cubicBezTo>
                    <a:pt x="3561" y="7247"/>
                    <a:pt x="2017" y="6460"/>
                    <a:pt x="1040" y="5137"/>
                  </a:cubicBezTo>
                  <a:lnTo>
                    <a:pt x="1734" y="5137"/>
                  </a:lnTo>
                  <a:cubicBezTo>
                    <a:pt x="1954" y="5137"/>
                    <a:pt x="2112" y="4979"/>
                    <a:pt x="2112" y="4790"/>
                  </a:cubicBezTo>
                  <a:cubicBezTo>
                    <a:pt x="2112" y="4601"/>
                    <a:pt x="1954" y="4444"/>
                    <a:pt x="1734" y="4444"/>
                  </a:cubicBezTo>
                  <a:lnTo>
                    <a:pt x="379" y="4444"/>
                  </a:lnTo>
                  <a:cubicBezTo>
                    <a:pt x="158" y="4444"/>
                    <a:pt x="1" y="4601"/>
                    <a:pt x="1" y="4790"/>
                  </a:cubicBezTo>
                  <a:lnTo>
                    <a:pt x="1" y="6176"/>
                  </a:lnTo>
                  <a:cubicBezTo>
                    <a:pt x="1" y="6365"/>
                    <a:pt x="158" y="6523"/>
                    <a:pt x="379" y="6523"/>
                  </a:cubicBezTo>
                  <a:cubicBezTo>
                    <a:pt x="568" y="6523"/>
                    <a:pt x="725" y="6365"/>
                    <a:pt x="725" y="6176"/>
                  </a:cubicBezTo>
                  <a:lnTo>
                    <a:pt x="725" y="5830"/>
                  </a:lnTo>
                  <a:cubicBezTo>
                    <a:pt x="1860" y="7184"/>
                    <a:pt x="3529" y="7941"/>
                    <a:pt x="5199" y="7941"/>
                  </a:cubicBezTo>
                  <a:cubicBezTo>
                    <a:pt x="8476" y="7941"/>
                    <a:pt x="11122" y="5294"/>
                    <a:pt x="11122" y="2049"/>
                  </a:cubicBezTo>
                  <a:cubicBezTo>
                    <a:pt x="11122" y="1482"/>
                    <a:pt x="11028" y="883"/>
                    <a:pt x="10839" y="253"/>
                  </a:cubicBezTo>
                  <a:cubicBezTo>
                    <a:pt x="10814" y="109"/>
                    <a:pt x="10698" y="1"/>
                    <a:pt x="105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53"/>
            <p:cNvSpPr/>
            <p:nvPr/>
          </p:nvSpPr>
          <p:spPr>
            <a:xfrm>
              <a:off x="1777925" y="1953700"/>
              <a:ext cx="278050" cy="198675"/>
            </a:xfrm>
            <a:custGeom>
              <a:avLst/>
              <a:gdLst/>
              <a:ahLst/>
              <a:cxnLst/>
              <a:rect l="l" t="t" r="r" b="b"/>
              <a:pathLst>
                <a:path w="11122" h="7947" extrusionOk="0">
                  <a:moveTo>
                    <a:pt x="5892" y="0"/>
                  </a:moveTo>
                  <a:cubicBezTo>
                    <a:pt x="2647" y="0"/>
                    <a:pt x="0" y="2615"/>
                    <a:pt x="0" y="5892"/>
                  </a:cubicBezTo>
                  <a:cubicBezTo>
                    <a:pt x="0" y="6459"/>
                    <a:pt x="63" y="7026"/>
                    <a:pt x="284" y="7656"/>
                  </a:cubicBezTo>
                  <a:cubicBezTo>
                    <a:pt x="310" y="7869"/>
                    <a:pt x="450" y="7947"/>
                    <a:pt x="606" y="7947"/>
                  </a:cubicBezTo>
                  <a:cubicBezTo>
                    <a:pt x="635" y="7947"/>
                    <a:pt x="664" y="7944"/>
                    <a:pt x="693" y="7939"/>
                  </a:cubicBezTo>
                  <a:cubicBezTo>
                    <a:pt x="914" y="7908"/>
                    <a:pt x="977" y="7719"/>
                    <a:pt x="945" y="7498"/>
                  </a:cubicBezTo>
                  <a:cubicBezTo>
                    <a:pt x="788" y="6963"/>
                    <a:pt x="662" y="6459"/>
                    <a:pt x="662" y="5923"/>
                  </a:cubicBezTo>
                  <a:cubicBezTo>
                    <a:pt x="662" y="3056"/>
                    <a:pt x="2993" y="693"/>
                    <a:pt x="5923" y="693"/>
                  </a:cubicBezTo>
                  <a:cubicBezTo>
                    <a:pt x="7561" y="693"/>
                    <a:pt x="9105" y="1481"/>
                    <a:pt x="10082" y="2773"/>
                  </a:cubicBezTo>
                  <a:lnTo>
                    <a:pt x="9389" y="2773"/>
                  </a:lnTo>
                  <a:cubicBezTo>
                    <a:pt x="9168" y="2773"/>
                    <a:pt x="9011" y="2930"/>
                    <a:pt x="9011" y="3151"/>
                  </a:cubicBezTo>
                  <a:cubicBezTo>
                    <a:pt x="9011" y="3340"/>
                    <a:pt x="9168" y="3497"/>
                    <a:pt x="9389" y="3497"/>
                  </a:cubicBezTo>
                  <a:lnTo>
                    <a:pt x="10743" y="3497"/>
                  </a:lnTo>
                  <a:cubicBezTo>
                    <a:pt x="10964" y="3497"/>
                    <a:pt x="11121" y="3340"/>
                    <a:pt x="11121" y="3151"/>
                  </a:cubicBezTo>
                  <a:lnTo>
                    <a:pt x="11121" y="1765"/>
                  </a:lnTo>
                  <a:cubicBezTo>
                    <a:pt x="11121" y="1575"/>
                    <a:pt x="10964" y="1418"/>
                    <a:pt x="10743" y="1418"/>
                  </a:cubicBezTo>
                  <a:cubicBezTo>
                    <a:pt x="10554" y="1418"/>
                    <a:pt x="10397" y="1575"/>
                    <a:pt x="10397" y="1765"/>
                  </a:cubicBezTo>
                  <a:lnTo>
                    <a:pt x="10397" y="2111"/>
                  </a:lnTo>
                  <a:cubicBezTo>
                    <a:pt x="9263" y="725"/>
                    <a:pt x="7593" y="0"/>
                    <a:pt x="58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53"/>
            <p:cNvSpPr/>
            <p:nvPr/>
          </p:nvSpPr>
          <p:spPr>
            <a:xfrm>
              <a:off x="1829125" y="2006475"/>
              <a:ext cx="191400" cy="191400"/>
            </a:xfrm>
            <a:custGeom>
              <a:avLst/>
              <a:gdLst/>
              <a:ahLst/>
              <a:cxnLst/>
              <a:rect l="l" t="t" r="r" b="b"/>
              <a:pathLst>
                <a:path w="7656" h="7656" extrusionOk="0">
                  <a:moveTo>
                    <a:pt x="4190" y="693"/>
                  </a:moveTo>
                  <a:cubicBezTo>
                    <a:pt x="4757" y="788"/>
                    <a:pt x="5324" y="1008"/>
                    <a:pt x="5797" y="1386"/>
                  </a:cubicBezTo>
                  <a:lnTo>
                    <a:pt x="5545" y="1607"/>
                  </a:lnTo>
                  <a:cubicBezTo>
                    <a:pt x="5450" y="1733"/>
                    <a:pt x="5450" y="1953"/>
                    <a:pt x="5545" y="2079"/>
                  </a:cubicBezTo>
                  <a:cubicBezTo>
                    <a:pt x="5608" y="2142"/>
                    <a:pt x="5702" y="2174"/>
                    <a:pt x="5793" y="2174"/>
                  </a:cubicBezTo>
                  <a:cubicBezTo>
                    <a:pt x="5884" y="2174"/>
                    <a:pt x="5970" y="2142"/>
                    <a:pt x="6017" y="2079"/>
                  </a:cubicBezTo>
                  <a:lnTo>
                    <a:pt x="6270" y="1859"/>
                  </a:lnTo>
                  <a:cubicBezTo>
                    <a:pt x="6616" y="2268"/>
                    <a:pt x="6868" y="2835"/>
                    <a:pt x="6931" y="3466"/>
                  </a:cubicBezTo>
                  <a:lnTo>
                    <a:pt x="6616" y="3466"/>
                  </a:lnTo>
                  <a:cubicBezTo>
                    <a:pt x="6427" y="3466"/>
                    <a:pt x="6270" y="3623"/>
                    <a:pt x="6270" y="3812"/>
                  </a:cubicBezTo>
                  <a:cubicBezTo>
                    <a:pt x="6270" y="4001"/>
                    <a:pt x="6427" y="4159"/>
                    <a:pt x="6616" y="4159"/>
                  </a:cubicBezTo>
                  <a:lnTo>
                    <a:pt x="6931" y="4159"/>
                  </a:lnTo>
                  <a:cubicBezTo>
                    <a:pt x="6868" y="4757"/>
                    <a:pt x="6616" y="5324"/>
                    <a:pt x="6270" y="5797"/>
                  </a:cubicBezTo>
                  <a:lnTo>
                    <a:pt x="6017" y="5545"/>
                  </a:lnTo>
                  <a:cubicBezTo>
                    <a:pt x="5970" y="5482"/>
                    <a:pt x="5884" y="5450"/>
                    <a:pt x="5793" y="5450"/>
                  </a:cubicBezTo>
                  <a:cubicBezTo>
                    <a:pt x="5702" y="5450"/>
                    <a:pt x="5608" y="5482"/>
                    <a:pt x="5545" y="5545"/>
                  </a:cubicBezTo>
                  <a:cubicBezTo>
                    <a:pt x="5450" y="5671"/>
                    <a:pt x="5450" y="5923"/>
                    <a:pt x="5545" y="6017"/>
                  </a:cubicBezTo>
                  <a:lnTo>
                    <a:pt x="5797" y="6270"/>
                  </a:lnTo>
                  <a:cubicBezTo>
                    <a:pt x="5356" y="6616"/>
                    <a:pt x="4820" y="6837"/>
                    <a:pt x="4190" y="6931"/>
                  </a:cubicBezTo>
                  <a:lnTo>
                    <a:pt x="4190" y="6616"/>
                  </a:lnTo>
                  <a:cubicBezTo>
                    <a:pt x="4190" y="6427"/>
                    <a:pt x="4033" y="6270"/>
                    <a:pt x="3812" y="6270"/>
                  </a:cubicBezTo>
                  <a:cubicBezTo>
                    <a:pt x="3623" y="6270"/>
                    <a:pt x="3466" y="6427"/>
                    <a:pt x="3466" y="6616"/>
                  </a:cubicBezTo>
                  <a:lnTo>
                    <a:pt x="3466" y="6931"/>
                  </a:lnTo>
                  <a:cubicBezTo>
                    <a:pt x="2867" y="6837"/>
                    <a:pt x="2331" y="6616"/>
                    <a:pt x="1859" y="6270"/>
                  </a:cubicBezTo>
                  <a:lnTo>
                    <a:pt x="2079" y="6017"/>
                  </a:lnTo>
                  <a:cubicBezTo>
                    <a:pt x="2205" y="5891"/>
                    <a:pt x="2205" y="5671"/>
                    <a:pt x="2079" y="5545"/>
                  </a:cubicBezTo>
                  <a:cubicBezTo>
                    <a:pt x="2032" y="5482"/>
                    <a:pt x="1945" y="5450"/>
                    <a:pt x="1855" y="5450"/>
                  </a:cubicBezTo>
                  <a:cubicBezTo>
                    <a:pt x="1764" y="5450"/>
                    <a:pt x="1670" y="5482"/>
                    <a:pt x="1607" y="5545"/>
                  </a:cubicBezTo>
                  <a:lnTo>
                    <a:pt x="1386" y="5797"/>
                  </a:lnTo>
                  <a:cubicBezTo>
                    <a:pt x="1040" y="5356"/>
                    <a:pt x="788" y="4789"/>
                    <a:pt x="725" y="4159"/>
                  </a:cubicBezTo>
                  <a:lnTo>
                    <a:pt x="1040" y="4159"/>
                  </a:lnTo>
                  <a:cubicBezTo>
                    <a:pt x="1229" y="4159"/>
                    <a:pt x="1386" y="4001"/>
                    <a:pt x="1386" y="3812"/>
                  </a:cubicBezTo>
                  <a:cubicBezTo>
                    <a:pt x="1386" y="3623"/>
                    <a:pt x="1229" y="3466"/>
                    <a:pt x="1040" y="3466"/>
                  </a:cubicBezTo>
                  <a:lnTo>
                    <a:pt x="725" y="3466"/>
                  </a:lnTo>
                  <a:cubicBezTo>
                    <a:pt x="788" y="2867"/>
                    <a:pt x="1040" y="2331"/>
                    <a:pt x="1386" y="1859"/>
                  </a:cubicBezTo>
                  <a:lnTo>
                    <a:pt x="1607" y="2079"/>
                  </a:lnTo>
                  <a:cubicBezTo>
                    <a:pt x="1701" y="2174"/>
                    <a:pt x="1764" y="2205"/>
                    <a:pt x="1859" y="2205"/>
                  </a:cubicBezTo>
                  <a:cubicBezTo>
                    <a:pt x="1922" y="2205"/>
                    <a:pt x="2048" y="2174"/>
                    <a:pt x="2079" y="2079"/>
                  </a:cubicBezTo>
                  <a:cubicBezTo>
                    <a:pt x="2205" y="1953"/>
                    <a:pt x="2205" y="1733"/>
                    <a:pt x="2079" y="1607"/>
                  </a:cubicBezTo>
                  <a:lnTo>
                    <a:pt x="1859" y="1386"/>
                  </a:lnTo>
                  <a:cubicBezTo>
                    <a:pt x="2300" y="1008"/>
                    <a:pt x="2835" y="788"/>
                    <a:pt x="3466" y="693"/>
                  </a:cubicBezTo>
                  <a:lnTo>
                    <a:pt x="3466" y="1008"/>
                  </a:lnTo>
                  <a:cubicBezTo>
                    <a:pt x="3466" y="1229"/>
                    <a:pt x="3623" y="1386"/>
                    <a:pt x="3812" y="1386"/>
                  </a:cubicBezTo>
                  <a:cubicBezTo>
                    <a:pt x="4033" y="1386"/>
                    <a:pt x="4190" y="1229"/>
                    <a:pt x="4190" y="1008"/>
                  </a:cubicBezTo>
                  <a:lnTo>
                    <a:pt x="4190" y="693"/>
                  </a:lnTo>
                  <a:close/>
                  <a:moveTo>
                    <a:pt x="3812" y="0"/>
                  </a:moveTo>
                  <a:cubicBezTo>
                    <a:pt x="1733" y="0"/>
                    <a:pt x="0" y="1701"/>
                    <a:pt x="0" y="3812"/>
                  </a:cubicBezTo>
                  <a:cubicBezTo>
                    <a:pt x="0" y="5923"/>
                    <a:pt x="1701" y="7656"/>
                    <a:pt x="3812" y="7656"/>
                  </a:cubicBezTo>
                  <a:cubicBezTo>
                    <a:pt x="5923" y="7656"/>
                    <a:pt x="7656" y="5954"/>
                    <a:pt x="7656" y="3812"/>
                  </a:cubicBezTo>
                  <a:cubicBezTo>
                    <a:pt x="7656" y="1733"/>
                    <a:pt x="5954" y="0"/>
                    <a:pt x="38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53"/>
            <p:cNvSpPr/>
            <p:nvPr/>
          </p:nvSpPr>
          <p:spPr>
            <a:xfrm>
              <a:off x="1915750" y="2058450"/>
              <a:ext cx="35475" cy="52800"/>
            </a:xfrm>
            <a:custGeom>
              <a:avLst/>
              <a:gdLst/>
              <a:ahLst/>
              <a:cxnLst/>
              <a:rect l="l" t="t" r="r" b="b"/>
              <a:pathLst>
                <a:path w="1419" h="2112" extrusionOk="0">
                  <a:moveTo>
                    <a:pt x="347" y="0"/>
                  </a:moveTo>
                  <a:cubicBezTo>
                    <a:pt x="158" y="0"/>
                    <a:pt x="1" y="158"/>
                    <a:pt x="1" y="378"/>
                  </a:cubicBezTo>
                  <a:lnTo>
                    <a:pt x="1" y="1733"/>
                  </a:lnTo>
                  <a:cubicBezTo>
                    <a:pt x="1" y="1954"/>
                    <a:pt x="158" y="2111"/>
                    <a:pt x="347" y="2111"/>
                  </a:cubicBezTo>
                  <a:lnTo>
                    <a:pt x="1072" y="2111"/>
                  </a:lnTo>
                  <a:cubicBezTo>
                    <a:pt x="1261" y="2111"/>
                    <a:pt x="1418" y="1954"/>
                    <a:pt x="1418" y="1733"/>
                  </a:cubicBezTo>
                  <a:cubicBezTo>
                    <a:pt x="1418" y="1544"/>
                    <a:pt x="1261" y="1387"/>
                    <a:pt x="1072" y="1387"/>
                  </a:cubicBezTo>
                  <a:lnTo>
                    <a:pt x="725" y="1387"/>
                  </a:lnTo>
                  <a:lnTo>
                    <a:pt x="725" y="378"/>
                  </a:lnTo>
                  <a:cubicBezTo>
                    <a:pt x="725" y="158"/>
                    <a:pt x="568" y="0"/>
                    <a:pt x="3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10" name="Google Shape;1210;p53"/>
          <p:cNvPicPr preferRelativeResize="0"/>
          <p:nvPr/>
        </p:nvPicPr>
        <p:blipFill rotWithShape="1">
          <a:blip r:embed="rId3">
            <a:alphaModFix/>
          </a:blip>
          <a:srcRect l="28573" t="26139" r="15269" b="9684"/>
          <a:stretch/>
        </p:blipFill>
        <p:spPr>
          <a:xfrm>
            <a:off x="1347550" y="4311600"/>
            <a:ext cx="833400" cy="831900"/>
          </a:xfrm>
          <a:prstGeom prst="ellipse">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89"/>
        <p:cNvGrpSpPr/>
        <p:nvPr/>
      </p:nvGrpSpPr>
      <p:grpSpPr>
        <a:xfrm>
          <a:off x="0" y="0"/>
          <a:ext cx="0" cy="0"/>
          <a:chOff x="0" y="0"/>
          <a:chExt cx="0" cy="0"/>
        </a:xfrm>
      </p:grpSpPr>
      <p:sp>
        <p:nvSpPr>
          <p:cNvPr id="1090" name="Google Shape;1090;p47"/>
          <p:cNvSpPr/>
          <p:nvPr/>
        </p:nvSpPr>
        <p:spPr>
          <a:xfrm>
            <a:off x="3976675" y="1686950"/>
            <a:ext cx="1190700" cy="11907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r" rtl="0">
              <a:spcBef>
                <a:spcPts val="0"/>
              </a:spcBef>
              <a:spcAft>
                <a:spcPts val="0"/>
              </a:spcAft>
              <a:buClr>
                <a:schemeClr val="hlink"/>
              </a:buClr>
              <a:buSzPts val="1100"/>
              <a:buFont typeface="Arial"/>
              <a:buNone/>
            </a:pPr>
            <a:endParaRPr sz="1600">
              <a:solidFill>
                <a:schemeClr val="lt2"/>
              </a:solidFill>
              <a:latin typeface="Cairo Medium"/>
              <a:ea typeface="Cairo Medium"/>
              <a:cs typeface="Cairo Medium"/>
              <a:sym typeface="Cairo Medium"/>
            </a:endParaRPr>
          </a:p>
        </p:txBody>
      </p:sp>
      <p:sp>
        <p:nvSpPr>
          <p:cNvPr id="1091" name="Google Shape;1091;p47"/>
          <p:cNvSpPr/>
          <p:nvPr/>
        </p:nvSpPr>
        <p:spPr>
          <a:xfrm rot="5400000" flipH="1">
            <a:off x="3927925" y="1638200"/>
            <a:ext cx="1288200" cy="1288200"/>
          </a:xfrm>
          <a:prstGeom prst="blockArc">
            <a:avLst>
              <a:gd name="adj1" fmla="val 5391211"/>
              <a:gd name="adj2" fmla="val 21584894"/>
              <a:gd name="adj3" fmla="val 874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7"/>
          <p:cNvSpPr/>
          <p:nvPr/>
        </p:nvSpPr>
        <p:spPr>
          <a:xfrm>
            <a:off x="6512725" y="1686950"/>
            <a:ext cx="1190700" cy="11907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r" rtl="0">
              <a:spcBef>
                <a:spcPts val="0"/>
              </a:spcBef>
              <a:spcAft>
                <a:spcPts val="0"/>
              </a:spcAft>
              <a:buClr>
                <a:schemeClr val="hlink"/>
              </a:buClr>
              <a:buSzPts val="1100"/>
              <a:buFont typeface="Arial"/>
              <a:buNone/>
            </a:pPr>
            <a:endParaRPr sz="1600">
              <a:solidFill>
                <a:schemeClr val="lt2"/>
              </a:solidFill>
              <a:latin typeface="Cairo Medium"/>
              <a:ea typeface="Cairo Medium"/>
              <a:cs typeface="Cairo Medium"/>
              <a:sym typeface="Cairo Medium"/>
            </a:endParaRPr>
          </a:p>
        </p:txBody>
      </p:sp>
      <p:sp>
        <p:nvSpPr>
          <p:cNvPr id="1093" name="Google Shape;1093;p47"/>
          <p:cNvSpPr/>
          <p:nvPr/>
        </p:nvSpPr>
        <p:spPr>
          <a:xfrm rot="5400000" flipH="1">
            <a:off x="6463975" y="1638200"/>
            <a:ext cx="1288200" cy="1288200"/>
          </a:xfrm>
          <a:prstGeom prst="blockArc">
            <a:avLst>
              <a:gd name="adj1" fmla="val 16164570"/>
              <a:gd name="adj2" fmla="val 21584894"/>
              <a:gd name="adj3" fmla="val 8745"/>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7"/>
          <p:cNvSpPr/>
          <p:nvPr/>
        </p:nvSpPr>
        <p:spPr>
          <a:xfrm>
            <a:off x="1440625" y="1686950"/>
            <a:ext cx="1190700" cy="11907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r" rtl="0">
              <a:spcBef>
                <a:spcPts val="0"/>
              </a:spcBef>
              <a:spcAft>
                <a:spcPts val="0"/>
              </a:spcAft>
              <a:buClr>
                <a:schemeClr val="hlink"/>
              </a:buClr>
              <a:buSzPts val="1100"/>
              <a:buFont typeface="Arial"/>
              <a:buNone/>
            </a:pPr>
            <a:endParaRPr sz="1600">
              <a:solidFill>
                <a:schemeClr val="lt2"/>
              </a:solidFill>
              <a:latin typeface="Cairo Medium"/>
              <a:ea typeface="Cairo Medium"/>
              <a:cs typeface="Cairo Medium"/>
              <a:sym typeface="Cairo Medium"/>
            </a:endParaRPr>
          </a:p>
        </p:txBody>
      </p:sp>
      <p:sp>
        <p:nvSpPr>
          <p:cNvPr id="1095" name="Google Shape;1095;p47"/>
          <p:cNvSpPr/>
          <p:nvPr/>
        </p:nvSpPr>
        <p:spPr>
          <a:xfrm rot="5400000" flipH="1">
            <a:off x="1391875" y="1638200"/>
            <a:ext cx="1288200" cy="1288200"/>
          </a:xfrm>
          <a:prstGeom prst="blockArc">
            <a:avLst>
              <a:gd name="adj1" fmla="val 10830919"/>
              <a:gd name="adj2" fmla="val 21584894"/>
              <a:gd name="adj3" fmla="val 8745"/>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7"/>
          <p:cNvSpPr txBox="1">
            <a:spLocks noGrp="1"/>
          </p:cNvSpPr>
          <p:nvPr>
            <p:ph type="subTitle" idx="2"/>
          </p:nvPr>
        </p:nvSpPr>
        <p:spPr>
          <a:xfrm>
            <a:off x="485575" y="3053275"/>
            <a:ext cx="2989200" cy="362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dirty="0"/>
              <a:t>The secret is confidence</a:t>
            </a:r>
            <a:endParaRPr dirty="0"/>
          </a:p>
        </p:txBody>
      </p:sp>
      <p:sp>
        <p:nvSpPr>
          <p:cNvPr id="1097" name="Google Shape;1097;p47"/>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Entrepreneurial Characteristics </a:t>
            </a:r>
            <a:endParaRPr dirty="0"/>
          </a:p>
        </p:txBody>
      </p:sp>
      <p:sp>
        <p:nvSpPr>
          <p:cNvPr id="1098" name="Google Shape;1098;p47"/>
          <p:cNvSpPr txBox="1">
            <a:spLocks noGrp="1"/>
          </p:cNvSpPr>
          <p:nvPr>
            <p:ph type="subTitle" idx="1"/>
          </p:nvPr>
        </p:nvSpPr>
        <p:spPr>
          <a:xfrm>
            <a:off x="938725" y="3364936"/>
            <a:ext cx="2194451" cy="117510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900" dirty="0"/>
              <a:t>Having faith and confidence in one's abilities is important for entrepreneurs so that people can trust the business idea and invest in it. Entrepreneurs who are confident in themselves and about their ideas are the only ones who can attract investors.</a:t>
            </a:r>
            <a:endParaRPr sz="900" dirty="0"/>
          </a:p>
        </p:txBody>
      </p:sp>
      <p:sp>
        <p:nvSpPr>
          <p:cNvPr id="1099" name="Google Shape;1099;p47"/>
          <p:cNvSpPr txBox="1">
            <a:spLocks noGrp="1"/>
          </p:cNvSpPr>
          <p:nvPr>
            <p:ph type="title" idx="3"/>
          </p:nvPr>
        </p:nvSpPr>
        <p:spPr>
          <a:xfrm>
            <a:off x="1517575" y="1982150"/>
            <a:ext cx="1036800" cy="600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50</a:t>
            </a:r>
            <a:endParaRPr dirty="0"/>
          </a:p>
        </p:txBody>
      </p:sp>
      <p:sp>
        <p:nvSpPr>
          <p:cNvPr id="1100" name="Google Shape;1100;p47"/>
          <p:cNvSpPr txBox="1">
            <a:spLocks noGrp="1"/>
          </p:cNvSpPr>
          <p:nvPr>
            <p:ph type="subTitle" idx="4"/>
          </p:nvPr>
        </p:nvSpPr>
        <p:spPr>
          <a:xfrm>
            <a:off x="3474775" y="3334898"/>
            <a:ext cx="2194500" cy="84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900" dirty="0"/>
              <a:t>Self-motivated business owners encounter numerous failures and setbacks during the startup phase, but their inner drive to succeed keeps them on track and motivates the team. When employee motivation is low, this inner drive motivates them to work more efficiently and consistently.</a:t>
            </a:r>
            <a:endParaRPr sz="900" dirty="0"/>
          </a:p>
        </p:txBody>
      </p:sp>
      <p:sp>
        <p:nvSpPr>
          <p:cNvPr id="1101" name="Google Shape;1101;p47"/>
          <p:cNvSpPr txBox="1">
            <a:spLocks noGrp="1"/>
          </p:cNvSpPr>
          <p:nvPr>
            <p:ph type="subTitle" idx="5"/>
          </p:nvPr>
        </p:nvSpPr>
        <p:spPr>
          <a:xfrm>
            <a:off x="3474775" y="3102025"/>
            <a:ext cx="2194500" cy="362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dirty="0"/>
              <a:t>Independence</a:t>
            </a:r>
            <a:endParaRPr dirty="0"/>
          </a:p>
        </p:txBody>
      </p:sp>
      <p:sp>
        <p:nvSpPr>
          <p:cNvPr id="1102" name="Google Shape;1102;p47"/>
          <p:cNvSpPr txBox="1">
            <a:spLocks noGrp="1"/>
          </p:cNvSpPr>
          <p:nvPr>
            <p:ph type="title" idx="6"/>
          </p:nvPr>
        </p:nvSpPr>
        <p:spPr>
          <a:xfrm>
            <a:off x="4053625" y="1982150"/>
            <a:ext cx="1036800" cy="600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75</a:t>
            </a:r>
            <a:endParaRPr/>
          </a:p>
        </p:txBody>
      </p:sp>
      <p:sp>
        <p:nvSpPr>
          <p:cNvPr id="1103" name="Google Shape;1103;p47"/>
          <p:cNvSpPr txBox="1">
            <a:spLocks noGrp="1"/>
          </p:cNvSpPr>
          <p:nvPr>
            <p:ph type="subTitle" idx="7"/>
          </p:nvPr>
        </p:nvSpPr>
        <p:spPr>
          <a:xfrm>
            <a:off x="6010825" y="3334898"/>
            <a:ext cx="2194500" cy="845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900" dirty="0"/>
              <a:t>Entrepreneurs who take calculated risks and are open to learning are better able to apply their expertise and knowledge to new businesses over the long term. Risk offers chances to the business, and risk-takers develop innovative ways to seize those opportunities. The ability of an entrepreneur to take calculated breaks always pays dividends in the long run.</a:t>
            </a:r>
            <a:endParaRPr sz="900" dirty="0"/>
          </a:p>
        </p:txBody>
      </p:sp>
      <p:sp>
        <p:nvSpPr>
          <p:cNvPr id="1104" name="Google Shape;1104;p47"/>
          <p:cNvSpPr txBox="1">
            <a:spLocks noGrp="1"/>
          </p:cNvSpPr>
          <p:nvPr>
            <p:ph type="subTitle" idx="8"/>
          </p:nvPr>
        </p:nvSpPr>
        <p:spPr>
          <a:xfrm>
            <a:off x="6010825" y="3102025"/>
            <a:ext cx="2194500" cy="362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dirty="0" err="1"/>
              <a:t>Analyzing</a:t>
            </a:r>
            <a:r>
              <a:rPr lang="en-IN" dirty="0"/>
              <a:t> the risk</a:t>
            </a:r>
            <a:endParaRPr dirty="0"/>
          </a:p>
        </p:txBody>
      </p:sp>
      <p:sp>
        <p:nvSpPr>
          <p:cNvPr id="1105" name="Google Shape;1105;p47"/>
          <p:cNvSpPr txBox="1">
            <a:spLocks noGrp="1"/>
          </p:cNvSpPr>
          <p:nvPr>
            <p:ph type="title" idx="9"/>
          </p:nvPr>
        </p:nvSpPr>
        <p:spPr>
          <a:xfrm>
            <a:off x="6589675" y="1982150"/>
            <a:ext cx="1036800" cy="600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25</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57"/>
        <p:cNvGrpSpPr/>
        <p:nvPr/>
      </p:nvGrpSpPr>
      <p:grpSpPr>
        <a:xfrm>
          <a:off x="0" y="0"/>
          <a:ext cx="0" cy="0"/>
          <a:chOff x="0" y="0"/>
          <a:chExt cx="0" cy="0"/>
        </a:xfrm>
      </p:grpSpPr>
      <p:sp>
        <p:nvSpPr>
          <p:cNvPr id="958" name="Google Shape;958;p43"/>
          <p:cNvSpPr txBox="1">
            <a:spLocks noGrp="1"/>
          </p:cNvSpPr>
          <p:nvPr>
            <p:ph type="title"/>
          </p:nvPr>
        </p:nvSpPr>
        <p:spPr>
          <a:xfrm>
            <a:off x="710125" y="494700"/>
            <a:ext cx="7723800" cy="5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Driving the economy`s recovery</a:t>
            </a:r>
            <a:endParaRPr dirty="0"/>
          </a:p>
        </p:txBody>
      </p:sp>
      <p:pic>
        <p:nvPicPr>
          <p:cNvPr id="964" name="Google Shape;964;p43"/>
          <p:cNvPicPr preferRelativeResize="0"/>
          <p:nvPr/>
        </p:nvPicPr>
        <p:blipFill rotWithShape="1">
          <a:blip r:embed="rId3">
            <a:alphaModFix/>
          </a:blip>
          <a:srcRect l="28573" t="26139" r="15269" b="9684"/>
          <a:stretch/>
        </p:blipFill>
        <p:spPr>
          <a:xfrm>
            <a:off x="8289600" y="897075"/>
            <a:ext cx="734700" cy="733500"/>
          </a:xfrm>
          <a:prstGeom prst="ellipse">
            <a:avLst/>
          </a:prstGeom>
          <a:noFill/>
          <a:ln>
            <a:noFill/>
          </a:ln>
        </p:spPr>
      </p:pic>
      <p:graphicFrame>
        <p:nvGraphicFramePr>
          <p:cNvPr id="12" name="Diagram 11">
            <a:extLst>
              <a:ext uri="{FF2B5EF4-FFF2-40B4-BE49-F238E27FC236}">
                <a16:creationId xmlns:a16="http://schemas.microsoft.com/office/drawing/2014/main" id="{82462CDD-22BB-01C9-88AC-A4DE0BDE02F5}"/>
              </a:ext>
            </a:extLst>
          </p:cNvPr>
          <p:cNvGraphicFramePr/>
          <p:nvPr>
            <p:extLst>
              <p:ext uri="{D42A27DB-BD31-4B8C-83A1-F6EECF244321}">
                <p14:modId xmlns:p14="http://schemas.microsoft.com/office/powerpoint/2010/main" val="3742248831"/>
              </p:ext>
            </p:extLst>
          </p:nvPr>
        </p:nvGraphicFramePr>
        <p:xfrm>
          <a:off x="119700" y="785653"/>
          <a:ext cx="5110978" cy="24656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D383961D-B78D-B04C-1486-6A0DE3E94F3B}"/>
              </a:ext>
            </a:extLst>
          </p:cNvPr>
          <p:cNvGraphicFramePr/>
          <p:nvPr>
            <p:extLst>
              <p:ext uri="{D42A27DB-BD31-4B8C-83A1-F6EECF244321}">
                <p14:modId xmlns:p14="http://schemas.microsoft.com/office/powerpoint/2010/main" val="3464049436"/>
              </p:ext>
            </p:extLst>
          </p:nvPr>
        </p:nvGraphicFramePr>
        <p:xfrm>
          <a:off x="3624287" y="2571750"/>
          <a:ext cx="5400013" cy="226512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DBC2D-BE09-A6A3-631A-71ADE31EA470}"/>
              </a:ext>
            </a:extLst>
          </p:cNvPr>
          <p:cNvSpPr>
            <a:spLocks noGrp="1"/>
          </p:cNvSpPr>
          <p:nvPr>
            <p:ph type="title"/>
          </p:nvPr>
        </p:nvSpPr>
        <p:spPr/>
        <p:txBody>
          <a:bodyPr/>
          <a:lstStyle/>
          <a:p>
            <a:r>
              <a:rPr lang="en-US" dirty="0"/>
              <a:t>Start-up Funding</a:t>
            </a:r>
            <a:endParaRPr lang="en-IN" dirty="0"/>
          </a:p>
        </p:txBody>
      </p:sp>
      <p:graphicFrame>
        <p:nvGraphicFramePr>
          <p:cNvPr id="3" name="Diagram 2">
            <a:extLst>
              <a:ext uri="{FF2B5EF4-FFF2-40B4-BE49-F238E27FC236}">
                <a16:creationId xmlns:a16="http://schemas.microsoft.com/office/drawing/2014/main" id="{D2DD9093-DEA9-F1BA-423B-DD1D84CBD18F}"/>
              </a:ext>
            </a:extLst>
          </p:cNvPr>
          <p:cNvGraphicFramePr/>
          <p:nvPr>
            <p:extLst>
              <p:ext uri="{D42A27DB-BD31-4B8C-83A1-F6EECF244321}">
                <p14:modId xmlns:p14="http://schemas.microsoft.com/office/powerpoint/2010/main" val="2337594980"/>
              </p:ext>
            </p:extLst>
          </p:nvPr>
        </p:nvGraphicFramePr>
        <p:xfrm>
          <a:off x="1317356" y="1177873"/>
          <a:ext cx="7183464" cy="34026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0533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17"/>
        <p:cNvGrpSpPr/>
        <p:nvPr/>
      </p:nvGrpSpPr>
      <p:grpSpPr>
        <a:xfrm>
          <a:off x="0" y="0"/>
          <a:ext cx="0" cy="0"/>
          <a:chOff x="0" y="0"/>
          <a:chExt cx="0" cy="0"/>
        </a:xfrm>
      </p:grpSpPr>
      <p:sp>
        <p:nvSpPr>
          <p:cNvPr id="1118" name="Google Shape;1118;p49"/>
          <p:cNvSpPr txBox="1">
            <a:spLocks noGrp="1"/>
          </p:cNvSpPr>
          <p:nvPr>
            <p:ph type="title"/>
          </p:nvPr>
        </p:nvSpPr>
        <p:spPr>
          <a:xfrm>
            <a:off x="424805" y="398534"/>
            <a:ext cx="8294390" cy="69733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Faced Challenges</a:t>
            </a:r>
            <a:endParaRPr dirty="0"/>
          </a:p>
        </p:txBody>
      </p:sp>
      <p:pic>
        <p:nvPicPr>
          <p:cNvPr id="1119" name="Google Shape;1119;p49" title="Gráfico">
            <a:hlinkClick r:id="rId3"/>
          </p:cNvPr>
          <p:cNvPicPr preferRelativeResize="0"/>
          <p:nvPr/>
        </p:nvPicPr>
        <p:blipFill>
          <a:blip r:embed="rId4">
            <a:alphaModFix/>
          </a:blip>
          <a:stretch>
            <a:fillRect/>
          </a:stretch>
        </p:blipFill>
        <p:spPr>
          <a:xfrm>
            <a:off x="2995325" y="1077300"/>
            <a:ext cx="3153349" cy="3136451"/>
          </a:xfrm>
          <a:prstGeom prst="rect">
            <a:avLst/>
          </a:prstGeom>
          <a:noFill/>
          <a:ln>
            <a:noFill/>
          </a:ln>
        </p:spPr>
      </p:pic>
      <p:sp>
        <p:nvSpPr>
          <p:cNvPr id="1121" name="Google Shape;1121;p49"/>
          <p:cNvSpPr txBox="1"/>
          <p:nvPr/>
        </p:nvSpPr>
        <p:spPr>
          <a:xfrm>
            <a:off x="710125" y="1858075"/>
            <a:ext cx="2294400" cy="6465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US" sz="800" dirty="0">
                <a:solidFill>
                  <a:schemeClr val="lt2"/>
                </a:solidFill>
                <a:latin typeface="Cairo"/>
                <a:ea typeface="Cairo"/>
                <a:cs typeface="Cairo"/>
                <a:sym typeface="Cairo"/>
              </a:rPr>
              <a:t>Due to new entrants into the market, established businesses strive to supplant startups by offering steep discounts or redistributing customers in an ad-hoc manner. Before entering a market, a startup company should do thorough research on the competitors and develop an effective entry plan.</a:t>
            </a:r>
            <a:endParaRPr sz="800" dirty="0">
              <a:solidFill>
                <a:schemeClr val="lt2"/>
              </a:solidFill>
              <a:latin typeface="Cairo"/>
              <a:ea typeface="Cairo"/>
              <a:cs typeface="Cairo"/>
              <a:sym typeface="Cairo"/>
            </a:endParaRPr>
          </a:p>
        </p:txBody>
      </p:sp>
      <p:sp>
        <p:nvSpPr>
          <p:cNvPr id="1122" name="Google Shape;1122;p49"/>
          <p:cNvSpPr txBox="1"/>
          <p:nvPr/>
        </p:nvSpPr>
        <p:spPr>
          <a:xfrm>
            <a:off x="710125" y="1618873"/>
            <a:ext cx="2294400" cy="362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IN" sz="2000" b="1" dirty="0">
                <a:solidFill>
                  <a:schemeClr val="lt2"/>
                </a:solidFill>
                <a:latin typeface="Michroma"/>
                <a:ea typeface="Michroma"/>
                <a:cs typeface="Michroma"/>
                <a:sym typeface="Michroma"/>
              </a:rPr>
              <a:t>Competition</a:t>
            </a:r>
            <a:endParaRPr sz="2000" b="1" dirty="0">
              <a:solidFill>
                <a:schemeClr val="lt2"/>
              </a:solidFill>
              <a:latin typeface="Michroma"/>
              <a:ea typeface="Michroma"/>
              <a:cs typeface="Michroma"/>
              <a:sym typeface="Michroma"/>
            </a:endParaRPr>
          </a:p>
        </p:txBody>
      </p:sp>
      <p:sp>
        <p:nvSpPr>
          <p:cNvPr id="1123" name="Google Shape;1123;p49"/>
          <p:cNvSpPr/>
          <p:nvPr/>
        </p:nvSpPr>
        <p:spPr>
          <a:xfrm>
            <a:off x="815175" y="1229613"/>
            <a:ext cx="193800" cy="1938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9"/>
          <p:cNvSpPr txBox="1"/>
          <p:nvPr/>
        </p:nvSpPr>
        <p:spPr>
          <a:xfrm>
            <a:off x="710125" y="3529675"/>
            <a:ext cx="2294400" cy="64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800" dirty="0">
                <a:solidFill>
                  <a:schemeClr val="lt2"/>
                </a:solidFill>
                <a:latin typeface="Cairo"/>
                <a:ea typeface="Cairo"/>
                <a:cs typeface="Cairo"/>
                <a:sym typeface="Cairo"/>
              </a:rPr>
              <a:t>Hiring is difficult for startups since talented professionals with experience in the sector are hesitant to join them owing to the lower pay and potential job insecurity. And finding the proper individuals early on is crucial for achieving the company's goals.</a:t>
            </a:r>
            <a:endParaRPr sz="800" dirty="0">
              <a:solidFill>
                <a:schemeClr val="lt2"/>
              </a:solidFill>
              <a:latin typeface="Cairo"/>
              <a:ea typeface="Cairo"/>
              <a:cs typeface="Cairo"/>
              <a:sym typeface="Cairo"/>
            </a:endParaRPr>
          </a:p>
        </p:txBody>
      </p:sp>
      <p:sp>
        <p:nvSpPr>
          <p:cNvPr id="1125" name="Google Shape;1125;p49"/>
          <p:cNvSpPr txBox="1"/>
          <p:nvPr/>
        </p:nvSpPr>
        <p:spPr>
          <a:xfrm>
            <a:off x="710125" y="3290473"/>
            <a:ext cx="2294400" cy="362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IN" sz="2000" b="1" dirty="0">
                <a:solidFill>
                  <a:schemeClr val="lt2"/>
                </a:solidFill>
                <a:latin typeface="Michroma"/>
                <a:ea typeface="Michroma"/>
                <a:cs typeface="Michroma"/>
                <a:sym typeface="Michroma"/>
              </a:rPr>
              <a:t>Hiring Talent</a:t>
            </a:r>
            <a:endParaRPr sz="2000" b="1" dirty="0">
              <a:solidFill>
                <a:schemeClr val="lt2"/>
              </a:solidFill>
              <a:latin typeface="Michroma"/>
              <a:ea typeface="Michroma"/>
              <a:cs typeface="Michroma"/>
              <a:sym typeface="Michroma"/>
            </a:endParaRPr>
          </a:p>
        </p:txBody>
      </p:sp>
      <p:sp>
        <p:nvSpPr>
          <p:cNvPr id="1126" name="Google Shape;1126;p49"/>
          <p:cNvSpPr/>
          <p:nvPr/>
        </p:nvSpPr>
        <p:spPr>
          <a:xfrm>
            <a:off x="815175" y="2901213"/>
            <a:ext cx="193800" cy="1938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9"/>
          <p:cNvSpPr txBox="1"/>
          <p:nvPr/>
        </p:nvSpPr>
        <p:spPr>
          <a:xfrm flipH="1">
            <a:off x="6148675" y="1858075"/>
            <a:ext cx="2294400" cy="6465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US" sz="800" dirty="0">
                <a:solidFill>
                  <a:schemeClr val="lt2"/>
                </a:solidFill>
                <a:latin typeface="Cairo"/>
                <a:ea typeface="Cairo"/>
                <a:cs typeface="Cairo"/>
                <a:sym typeface="Cairo"/>
              </a:rPr>
              <a:t>As a startup takes some time to establish itself, the business climate and client needs are constantly changing, making it difficult for startups to stay up with the latest developments in technology.</a:t>
            </a:r>
            <a:endParaRPr sz="800" dirty="0">
              <a:solidFill>
                <a:schemeClr val="lt2"/>
              </a:solidFill>
              <a:latin typeface="Cairo"/>
              <a:ea typeface="Cairo"/>
              <a:cs typeface="Cairo"/>
              <a:sym typeface="Cairo"/>
            </a:endParaRPr>
          </a:p>
        </p:txBody>
      </p:sp>
      <p:sp>
        <p:nvSpPr>
          <p:cNvPr id="1128" name="Google Shape;1128;p49"/>
          <p:cNvSpPr txBox="1"/>
          <p:nvPr/>
        </p:nvSpPr>
        <p:spPr>
          <a:xfrm flipH="1">
            <a:off x="5582731" y="1593287"/>
            <a:ext cx="2823510" cy="3627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IN" sz="2000" b="1" dirty="0">
                <a:solidFill>
                  <a:schemeClr val="lt2"/>
                </a:solidFill>
                <a:latin typeface="Michroma"/>
                <a:ea typeface="Michroma"/>
                <a:cs typeface="Michroma"/>
                <a:sym typeface="Michroma"/>
              </a:rPr>
              <a:t>Constant change</a:t>
            </a:r>
            <a:endParaRPr sz="2000" b="1" dirty="0">
              <a:solidFill>
                <a:schemeClr val="lt2"/>
              </a:solidFill>
              <a:latin typeface="Michroma"/>
              <a:ea typeface="Michroma"/>
              <a:cs typeface="Michroma"/>
              <a:sym typeface="Michroma"/>
            </a:endParaRPr>
          </a:p>
        </p:txBody>
      </p:sp>
      <p:sp>
        <p:nvSpPr>
          <p:cNvPr id="1129" name="Google Shape;1129;p49"/>
          <p:cNvSpPr/>
          <p:nvPr/>
        </p:nvSpPr>
        <p:spPr>
          <a:xfrm flipH="1">
            <a:off x="8047325" y="1035813"/>
            <a:ext cx="193800" cy="1938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130" name="Google Shape;1130;p49"/>
          <p:cNvSpPr txBox="1"/>
          <p:nvPr/>
        </p:nvSpPr>
        <p:spPr>
          <a:xfrm flipH="1">
            <a:off x="6148675" y="3529675"/>
            <a:ext cx="2294400" cy="6465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Clr>
                <a:srgbClr val="000000"/>
              </a:buClr>
              <a:buSzPts val="1100"/>
              <a:buFont typeface="Arial"/>
              <a:buNone/>
            </a:pPr>
            <a:r>
              <a:rPr lang="en-US" sz="800" dirty="0">
                <a:solidFill>
                  <a:schemeClr val="lt2"/>
                </a:solidFill>
                <a:latin typeface="Cairo"/>
                <a:ea typeface="Cairo"/>
                <a:cs typeface="Cairo"/>
                <a:sym typeface="Cairo"/>
              </a:rPr>
              <a:t>Customers are the true investors who determine if a firm will survive. For a new business, it can be difficult to reach customers and gain their trust, which makes customer satisfaction crucial for building a loyal customer base.</a:t>
            </a:r>
            <a:endParaRPr sz="800" dirty="0">
              <a:solidFill>
                <a:schemeClr val="lt2"/>
              </a:solidFill>
              <a:latin typeface="Cairo"/>
              <a:ea typeface="Cairo"/>
              <a:cs typeface="Cairo"/>
              <a:sym typeface="Cairo"/>
            </a:endParaRPr>
          </a:p>
        </p:txBody>
      </p:sp>
      <p:sp>
        <p:nvSpPr>
          <p:cNvPr id="1131" name="Google Shape;1131;p49"/>
          <p:cNvSpPr txBox="1"/>
          <p:nvPr/>
        </p:nvSpPr>
        <p:spPr>
          <a:xfrm flipH="1">
            <a:off x="6148675" y="3290473"/>
            <a:ext cx="2294400" cy="3627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IN" sz="2000" b="1" dirty="0">
                <a:solidFill>
                  <a:schemeClr val="lt2"/>
                </a:solidFill>
                <a:latin typeface="Michroma"/>
                <a:ea typeface="Michroma"/>
                <a:cs typeface="Michroma"/>
                <a:sym typeface="Michroma"/>
              </a:rPr>
              <a:t>Customer Trust</a:t>
            </a:r>
            <a:endParaRPr sz="2000" b="1" dirty="0">
              <a:solidFill>
                <a:schemeClr val="lt2"/>
              </a:solidFill>
              <a:latin typeface="Michroma"/>
              <a:ea typeface="Michroma"/>
              <a:cs typeface="Michroma"/>
              <a:sym typeface="Michroma"/>
            </a:endParaRPr>
          </a:p>
        </p:txBody>
      </p:sp>
      <p:sp>
        <p:nvSpPr>
          <p:cNvPr id="1132" name="Google Shape;1132;p49"/>
          <p:cNvSpPr/>
          <p:nvPr/>
        </p:nvSpPr>
        <p:spPr>
          <a:xfrm flipH="1">
            <a:off x="8144225" y="2769742"/>
            <a:ext cx="193800" cy="1938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grpSp>
        <p:nvGrpSpPr>
          <p:cNvPr id="1133" name="Google Shape;1133;p49"/>
          <p:cNvGrpSpPr/>
          <p:nvPr/>
        </p:nvGrpSpPr>
        <p:grpSpPr>
          <a:xfrm>
            <a:off x="3813066" y="1847461"/>
            <a:ext cx="1446024" cy="1448567"/>
            <a:chOff x="5501363" y="785575"/>
            <a:chExt cx="2430701" cy="2434975"/>
          </a:xfrm>
        </p:grpSpPr>
        <p:sp>
          <p:nvSpPr>
            <p:cNvPr id="1134" name="Google Shape;1134;p49"/>
            <p:cNvSpPr/>
            <p:nvPr/>
          </p:nvSpPr>
          <p:spPr>
            <a:xfrm>
              <a:off x="6639025" y="2244300"/>
              <a:ext cx="281400" cy="654900"/>
            </a:xfrm>
            <a:prstGeom prst="roundRect">
              <a:avLst>
                <a:gd name="adj" fmla="val 38464"/>
              </a:avLst>
            </a:prstGeom>
            <a:gradFill>
              <a:gsLst>
                <a:gs pos="0">
                  <a:schemeClr val="accent3"/>
                </a:gs>
                <a:gs pos="34000">
                  <a:schemeClr val="lt1"/>
                </a:gs>
                <a:gs pos="45000">
                  <a:schemeClr val="dk1"/>
                </a:gs>
                <a:gs pos="51000">
                  <a:srgbClr val="D9D9D9"/>
                </a:gs>
                <a:gs pos="73000">
                  <a:schemeClr val="dk2"/>
                </a:gs>
                <a:gs pos="83000">
                  <a:srgbClr val="F8F8F8"/>
                </a:gs>
                <a:gs pos="100000">
                  <a:schemeClr val="accent3"/>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35" name="Google Shape;1135;p49"/>
            <p:cNvPicPr preferRelativeResize="0"/>
            <p:nvPr/>
          </p:nvPicPr>
          <p:blipFill rotWithShape="1">
            <a:blip r:embed="rId5">
              <a:alphaModFix/>
            </a:blip>
            <a:srcRect l="9791" t="21036" r="23099" b="11323"/>
            <a:stretch/>
          </p:blipFill>
          <p:spPr>
            <a:xfrm rot="-1218579">
              <a:off x="5771858" y="1054554"/>
              <a:ext cx="1889709" cy="1897018"/>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902F8-ADB1-38BE-A673-27906E10E10A}"/>
              </a:ext>
            </a:extLst>
          </p:cNvPr>
          <p:cNvSpPr>
            <a:spLocks noGrp="1"/>
          </p:cNvSpPr>
          <p:nvPr>
            <p:ph type="title"/>
          </p:nvPr>
        </p:nvSpPr>
        <p:spPr/>
        <p:txBody>
          <a:bodyPr/>
          <a:lstStyle/>
          <a:p>
            <a:r>
              <a:rPr lang="en-IN" dirty="0"/>
              <a:t>Opportunities</a:t>
            </a:r>
          </a:p>
        </p:txBody>
      </p:sp>
      <p:graphicFrame>
        <p:nvGraphicFramePr>
          <p:cNvPr id="3" name="Diagram 2">
            <a:extLst>
              <a:ext uri="{FF2B5EF4-FFF2-40B4-BE49-F238E27FC236}">
                <a16:creationId xmlns:a16="http://schemas.microsoft.com/office/drawing/2014/main" id="{5B32B30D-59AA-F491-E977-F2BAF010D681}"/>
              </a:ext>
            </a:extLst>
          </p:cNvPr>
          <p:cNvGraphicFramePr/>
          <p:nvPr>
            <p:extLst>
              <p:ext uri="{D42A27DB-BD31-4B8C-83A1-F6EECF244321}">
                <p14:modId xmlns:p14="http://schemas.microsoft.com/office/powerpoint/2010/main" val="4102706867"/>
              </p:ext>
            </p:extLst>
          </p:nvPr>
        </p:nvGraphicFramePr>
        <p:xfrm>
          <a:off x="1069383" y="1317356"/>
          <a:ext cx="7880887" cy="3286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10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1EA4E-78B0-1485-E279-A545B5C98956}"/>
              </a:ext>
            </a:extLst>
          </p:cNvPr>
          <p:cNvSpPr>
            <a:spLocks noGrp="1"/>
          </p:cNvSpPr>
          <p:nvPr>
            <p:ph type="title"/>
          </p:nvPr>
        </p:nvSpPr>
        <p:spPr/>
        <p:txBody>
          <a:bodyPr/>
          <a:lstStyle/>
          <a:p>
            <a:r>
              <a:rPr lang="en-US" dirty="0"/>
              <a:t>Strategies for startup funding and growth</a:t>
            </a:r>
            <a:endParaRPr lang="en-IN" dirty="0"/>
          </a:p>
        </p:txBody>
      </p:sp>
      <p:graphicFrame>
        <p:nvGraphicFramePr>
          <p:cNvPr id="3" name="Diagram 2">
            <a:extLst>
              <a:ext uri="{FF2B5EF4-FFF2-40B4-BE49-F238E27FC236}">
                <a16:creationId xmlns:a16="http://schemas.microsoft.com/office/drawing/2014/main" id="{36296908-7258-A440-E879-FF2F1580D73C}"/>
              </a:ext>
            </a:extLst>
          </p:cNvPr>
          <p:cNvGraphicFramePr/>
          <p:nvPr>
            <p:extLst>
              <p:ext uri="{D42A27DB-BD31-4B8C-83A1-F6EECF244321}">
                <p14:modId xmlns:p14="http://schemas.microsoft.com/office/powerpoint/2010/main" val="1835804628"/>
              </p:ext>
            </p:extLst>
          </p:nvPr>
        </p:nvGraphicFramePr>
        <p:xfrm>
          <a:off x="805912" y="1526582"/>
          <a:ext cx="7880887" cy="3122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64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109"/>
        <p:cNvGrpSpPr/>
        <p:nvPr/>
      </p:nvGrpSpPr>
      <p:grpSpPr>
        <a:xfrm>
          <a:off x="0" y="0"/>
          <a:ext cx="0" cy="0"/>
          <a:chOff x="0" y="0"/>
          <a:chExt cx="0" cy="0"/>
        </a:xfrm>
      </p:grpSpPr>
      <p:sp>
        <p:nvSpPr>
          <p:cNvPr id="1110" name="Google Shape;1110;p48"/>
          <p:cNvSpPr txBox="1">
            <a:spLocks noGrp="1"/>
          </p:cNvSpPr>
          <p:nvPr>
            <p:ph type="subTitle" idx="1"/>
          </p:nvPr>
        </p:nvSpPr>
        <p:spPr>
          <a:xfrm>
            <a:off x="1337550" y="3180730"/>
            <a:ext cx="6468900" cy="413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b="1" dirty="0"/>
              <a:t>Evidence from literature</a:t>
            </a:r>
            <a:endParaRPr b="1" dirty="0"/>
          </a:p>
        </p:txBody>
      </p:sp>
      <p:sp>
        <p:nvSpPr>
          <p:cNvPr id="1111" name="Google Shape;1111;p48"/>
          <p:cNvSpPr txBox="1">
            <a:spLocks noGrp="1"/>
          </p:cNvSpPr>
          <p:nvPr>
            <p:ph type="title"/>
          </p:nvPr>
        </p:nvSpPr>
        <p:spPr>
          <a:xfrm>
            <a:off x="718150" y="1015139"/>
            <a:ext cx="7715700" cy="1915821"/>
          </a:xfrm>
          <a:prstGeom prst="rect">
            <a:avLst/>
          </a:prstGeom>
        </p:spPr>
        <p:style>
          <a:lnRef idx="2">
            <a:schemeClr val="accent2"/>
          </a:lnRef>
          <a:fillRef idx="1">
            <a:schemeClr val="lt1"/>
          </a:fillRef>
          <a:effectRef idx="0">
            <a:schemeClr val="accent2"/>
          </a:effectRef>
          <a:fontRef idx="minor">
            <a:schemeClr val="dk1"/>
          </a:fontRef>
        </p:style>
        <p:txBody>
          <a:bodyPr spcFirstLastPara="1" wrap="square" lIns="91425" tIns="182875" rIns="91425" bIns="91425" anchor="ctr" anchorCtr="0">
            <a:noAutofit/>
          </a:bodyPr>
          <a:lstStyle/>
          <a:p>
            <a:pPr marL="0" lvl="0" indent="0" algn="ctr" rtl="0">
              <a:spcBef>
                <a:spcPts val="0"/>
              </a:spcBef>
              <a:spcAft>
                <a:spcPts val="0"/>
              </a:spcAft>
              <a:buNone/>
            </a:pPr>
            <a:r>
              <a:rPr lang="en-US" sz="1200" b="0" dirty="0">
                <a:latin typeface="Lucida Bright" panose="02040602050505020304" pitchFamily="18" charset="0"/>
              </a:rPr>
              <a:t>According to </a:t>
            </a:r>
            <a:r>
              <a:rPr lang="en-US" sz="1200" b="0" dirty="0" err="1">
                <a:latin typeface="Lucida Bright" panose="02040602050505020304" pitchFamily="18" charset="0"/>
              </a:rPr>
              <a:t>Ries</a:t>
            </a:r>
            <a:r>
              <a:rPr lang="en-US" sz="1200" b="0" dirty="0">
                <a:latin typeface="Lucida Bright" panose="02040602050505020304" pitchFamily="18" charset="0"/>
              </a:rPr>
              <a:t>, E., growing a firm in the real world involves building a successful business model and a growth engine for a startup company. A social business model that verifies the business idea and can continuously adapt to the changing environment is required to overcome the always-challenging business climate (McFarlane, 2020). "Eric </a:t>
            </a:r>
            <a:r>
              <a:rPr lang="en-US" sz="1200" b="0" dirty="0" err="1">
                <a:latin typeface="Lucida Bright" panose="02040602050505020304" pitchFamily="18" charset="0"/>
              </a:rPr>
              <a:t>Ries</a:t>
            </a:r>
            <a:r>
              <a:rPr lang="en-US" sz="1200" b="0" dirty="0">
                <a:latin typeface="Lucida Bright" panose="02040602050505020304" pitchFamily="18" charset="0"/>
              </a:rPr>
              <a:t> also describes that market entry strategy can leverage the fear is competition in the market many startup companies who position themselves as branded and high and high get the customer reach to win customer trust and established in the market startups to position themselves as accessible and trustworthy to meet the needs of customers to overcome the competition challenge in the market. According to </a:t>
            </a:r>
            <a:r>
              <a:rPr lang="en-US" sz="1200" b="0" dirty="0" err="1">
                <a:latin typeface="Lucida Bright" panose="02040602050505020304" pitchFamily="18" charset="0"/>
              </a:rPr>
              <a:t>Ries</a:t>
            </a:r>
            <a:r>
              <a:rPr lang="en-US" sz="1200" b="0" dirty="0">
                <a:latin typeface="Lucida Bright" panose="02040602050505020304" pitchFamily="18" charset="0"/>
              </a:rPr>
              <a:t>, E. a business needs funding regularly. To ensure that the firm never runs out of money, it is also advised that the business have funding from more possible investors.</a:t>
            </a:r>
            <a:endParaRPr sz="1200" b="0" dirty="0">
              <a:latin typeface="Lucida Bright" panose="02040602050505020304" pitchFamily="18" charset="0"/>
            </a:endParaRPr>
          </a:p>
        </p:txBody>
      </p:sp>
      <p:pic>
        <p:nvPicPr>
          <p:cNvPr id="1112" name="Google Shape;1112;p48"/>
          <p:cNvPicPr preferRelativeResize="0"/>
          <p:nvPr/>
        </p:nvPicPr>
        <p:blipFill rotWithShape="1">
          <a:blip r:embed="rId3">
            <a:alphaModFix/>
          </a:blip>
          <a:srcRect l="28573" t="26139" r="15269" b="9684"/>
          <a:stretch/>
        </p:blipFill>
        <p:spPr>
          <a:xfrm>
            <a:off x="1065675" y="3843600"/>
            <a:ext cx="1182300" cy="1180200"/>
          </a:xfrm>
          <a:prstGeom prst="ellipse">
            <a:avLst/>
          </a:prstGeom>
          <a:noFill/>
          <a:ln>
            <a:noFill/>
          </a:ln>
        </p:spPr>
      </p:pic>
      <p:pic>
        <p:nvPicPr>
          <p:cNvPr id="1113" name="Google Shape;1113;p48"/>
          <p:cNvPicPr preferRelativeResize="0"/>
          <p:nvPr/>
        </p:nvPicPr>
        <p:blipFill rotWithShape="1">
          <a:blip r:embed="rId4">
            <a:alphaModFix/>
          </a:blip>
          <a:srcRect l="28573" t="26139" r="15269" b="9684"/>
          <a:stretch/>
        </p:blipFill>
        <p:spPr>
          <a:xfrm>
            <a:off x="7316400" y="5"/>
            <a:ext cx="833400" cy="831900"/>
          </a:xfrm>
          <a:prstGeom prst="ellipse">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71"/>
        <p:cNvGrpSpPr/>
        <p:nvPr/>
      </p:nvGrpSpPr>
      <p:grpSpPr>
        <a:xfrm>
          <a:off x="0" y="0"/>
          <a:ext cx="0" cy="0"/>
          <a:chOff x="0" y="0"/>
          <a:chExt cx="0" cy="0"/>
        </a:xfrm>
      </p:grpSpPr>
      <p:sp>
        <p:nvSpPr>
          <p:cNvPr id="1372" name="Google Shape;1372;p61"/>
          <p:cNvSpPr txBox="1">
            <a:spLocks noGrp="1"/>
          </p:cNvSpPr>
          <p:nvPr>
            <p:ph type="title"/>
          </p:nvPr>
        </p:nvSpPr>
        <p:spPr>
          <a:xfrm>
            <a:off x="710125" y="494700"/>
            <a:ext cx="7723800" cy="53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solidFill>
                  <a:schemeClr val="tx2"/>
                </a:solidFill>
              </a:rPr>
              <a:t>Real-life Example</a:t>
            </a:r>
            <a:endParaRPr dirty="0">
              <a:solidFill>
                <a:schemeClr val="tx2"/>
              </a:solidFill>
            </a:endParaRPr>
          </a:p>
        </p:txBody>
      </p:sp>
      <p:sp>
        <p:nvSpPr>
          <p:cNvPr id="1433" name="Google Shape;1433;p61"/>
          <p:cNvSpPr txBox="1"/>
          <p:nvPr/>
        </p:nvSpPr>
        <p:spPr>
          <a:xfrm>
            <a:off x="6157770" y="2397486"/>
            <a:ext cx="2503173" cy="400146"/>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US" sz="1200" b="1" dirty="0">
                <a:solidFill>
                  <a:schemeClr val="lt2"/>
                </a:solidFill>
                <a:latin typeface="Cairo SemiBold"/>
                <a:ea typeface="Cairo SemiBold"/>
                <a:cs typeface="Cairo SemiBold"/>
                <a:sym typeface="Cairo SemiBold"/>
              </a:rPr>
              <a:t>Joe </a:t>
            </a:r>
            <a:r>
              <a:rPr lang="en-US" sz="1200" b="1" dirty="0" err="1">
                <a:solidFill>
                  <a:schemeClr val="lt2"/>
                </a:solidFill>
                <a:latin typeface="Cairo SemiBold"/>
                <a:ea typeface="Cairo SemiBold"/>
                <a:cs typeface="Cairo SemiBold"/>
                <a:sym typeface="Cairo SemiBold"/>
              </a:rPr>
              <a:t>Gebbia</a:t>
            </a:r>
            <a:r>
              <a:rPr lang="en-US" sz="1200" b="1" dirty="0">
                <a:solidFill>
                  <a:schemeClr val="lt2"/>
                </a:solidFill>
                <a:latin typeface="Cairo SemiBold"/>
                <a:ea typeface="Cairo SemiBold"/>
                <a:cs typeface="Cairo SemiBold"/>
                <a:sym typeface="Cairo SemiBold"/>
              </a:rPr>
              <a:t> and Brian </a:t>
            </a:r>
            <a:r>
              <a:rPr lang="en-US" sz="1200" b="1" dirty="0" err="1">
                <a:solidFill>
                  <a:schemeClr val="lt2"/>
                </a:solidFill>
                <a:latin typeface="Cairo SemiBold"/>
                <a:ea typeface="Cairo SemiBold"/>
                <a:cs typeface="Cairo SemiBold"/>
                <a:sym typeface="Cairo SemiBold"/>
              </a:rPr>
              <a:t>Chesky</a:t>
            </a:r>
            <a:r>
              <a:rPr lang="en-US" sz="1200" b="1" dirty="0">
                <a:solidFill>
                  <a:schemeClr val="lt2"/>
                </a:solidFill>
                <a:latin typeface="Cairo SemiBold"/>
                <a:ea typeface="Cairo SemiBold"/>
                <a:cs typeface="Cairo SemiBold"/>
                <a:sym typeface="Cairo SemiBold"/>
              </a:rPr>
              <a:t>, the founders of Airbnb, approached several investors, but none of them invested in their company (Seven Startup, 2022). </a:t>
            </a:r>
            <a:endParaRPr sz="1200" b="1" dirty="0">
              <a:solidFill>
                <a:schemeClr val="lt2"/>
              </a:solidFill>
              <a:latin typeface="Cairo SemiBold"/>
              <a:ea typeface="Cairo SemiBold"/>
              <a:cs typeface="Cairo SemiBold"/>
              <a:sym typeface="Cairo SemiBold"/>
            </a:endParaRPr>
          </a:p>
        </p:txBody>
      </p:sp>
      <p:sp>
        <p:nvSpPr>
          <p:cNvPr id="1434" name="Google Shape;1434;p61"/>
          <p:cNvSpPr/>
          <p:nvPr/>
        </p:nvSpPr>
        <p:spPr>
          <a:xfrm>
            <a:off x="6307975" y="1548370"/>
            <a:ext cx="122100" cy="1221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61"/>
          <p:cNvSpPr/>
          <p:nvPr/>
        </p:nvSpPr>
        <p:spPr>
          <a:xfrm>
            <a:off x="6307975" y="2998482"/>
            <a:ext cx="122100" cy="1221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38" name="Google Shape;1438;p61"/>
          <p:cNvPicPr preferRelativeResize="0"/>
          <p:nvPr/>
        </p:nvPicPr>
        <p:blipFill rotWithShape="1">
          <a:blip r:embed="rId3">
            <a:alphaModFix/>
          </a:blip>
          <a:srcRect l="28573" t="26139" r="15269" b="9684"/>
          <a:stretch/>
        </p:blipFill>
        <p:spPr>
          <a:xfrm>
            <a:off x="60050" y="3307880"/>
            <a:ext cx="833400" cy="831900"/>
          </a:xfrm>
          <a:prstGeom prst="ellipse">
            <a:avLst/>
          </a:prstGeom>
          <a:noFill/>
          <a:ln>
            <a:noFill/>
          </a:ln>
        </p:spPr>
      </p:pic>
      <p:sp>
        <p:nvSpPr>
          <p:cNvPr id="2" name="Google Shape;1436;p61">
            <a:extLst>
              <a:ext uri="{FF2B5EF4-FFF2-40B4-BE49-F238E27FC236}">
                <a16:creationId xmlns:a16="http://schemas.microsoft.com/office/drawing/2014/main" id="{C3A8A309-0982-12D4-B1BE-BB1586BFEFBB}"/>
              </a:ext>
            </a:extLst>
          </p:cNvPr>
          <p:cNvSpPr txBox="1"/>
          <p:nvPr/>
        </p:nvSpPr>
        <p:spPr>
          <a:xfrm>
            <a:off x="6165730" y="3863739"/>
            <a:ext cx="2234700" cy="362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US" sz="1200" b="1" dirty="0">
                <a:solidFill>
                  <a:schemeClr val="lt2"/>
                </a:solidFill>
                <a:latin typeface="Cairo SemiBold"/>
                <a:ea typeface="Cairo SemiBold"/>
                <a:cs typeface="Cairo SemiBold"/>
                <a:sym typeface="Cairo SemiBold"/>
              </a:rPr>
              <a:t>To overcome this obstacle, they bootstrapped their idea from another short-term business, which brought in $30000 for their startup. </a:t>
            </a:r>
            <a:endParaRPr sz="1200" b="1" dirty="0">
              <a:solidFill>
                <a:schemeClr val="lt2"/>
              </a:solidFill>
              <a:latin typeface="Cairo SemiBold"/>
              <a:ea typeface="Cairo SemiBold"/>
              <a:cs typeface="Cairo SemiBold"/>
              <a:sym typeface="Cairo SemiBold"/>
            </a:endParaRPr>
          </a:p>
        </p:txBody>
      </p:sp>
      <p:pic>
        <p:nvPicPr>
          <p:cNvPr id="1026" name="Picture 2" descr="Airbnb's Journey From A Failing Startup To A $25 Bn Company - Inc42 Media">
            <a:extLst>
              <a:ext uri="{FF2B5EF4-FFF2-40B4-BE49-F238E27FC236}">
                <a16:creationId xmlns:a16="http://schemas.microsoft.com/office/drawing/2014/main" id="{7FB58FDB-9F5F-2B1A-76C1-A97E5DB6B1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5235"/>
          <a:stretch/>
        </p:blipFill>
        <p:spPr bwMode="auto">
          <a:xfrm>
            <a:off x="1365442" y="1404765"/>
            <a:ext cx="4312376" cy="31874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4F36C617-C465-936F-DDDA-FC26511F0CF0}"/>
              </a:ext>
            </a:extLst>
          </p:cNvPr>
          <p:cNvSpPr>
            <a:spLocks noGrp="1"/>
          </p:cNvSpPr>
          <p:nvPr>
            <p:ph type="ctrTitle"/>
          </p:nvPr>
        </p:nvSpPr>
        <p:spPr>
          <a:xfrm>
            <a:off x="719272" y="1259466"/>
            <a:ext cx="7705455" cy="1964182"/>
          </a:xfrm>
        </p:spPr>
        <p:style>
          <a:lnRef idx="1">
            <a:schemeClr val="accent2"/>
          </a:lnRef>
          <a:fillRef idx="2">
            <a:schemeClr val="accent2"/>
          </a:fillRef>
          <a:effectRef idx="1">
            <a:schemeClr val="accent2"/>
          </a:effectRef>
          <a:fontRef idx="minor">
            <a:schemeClr val="dk1"/>
          </a:fontRef>
        </p:style>
        <p:txBody>
          <a:bodyPr/>
          <a:lstStyle/>
          <a:p>
            <a:pPr algn="ctr"/>
            <a:r>
              <a:rPr lang="en-US" sz="1800" dirty="0">
                <a:latin typeface="Lucida Bright" panose="02040602050505020304" pitchFamily="18" charset="0"/>
              </a:rPr>
              <a:t>A brief understanding of the startup company has been concluded in this report Startups are rapidly growing globally and locally which has contributed to the growth of the economy the report presents detail and the standing of challenges opportunities and entrepreneurial, traits skills, and covered many areas of startup companies in this assignment.</a:t>
            </a:r>
            <a:endParaRPr lang="en-IN" sz="1800" dirty="0">
              <a:latin typeface="Lucida Bright" panose="02040602050505020304" pitchFamily="18" charset="0"/>
            </a:endParaRPr>
          </a:p>
        </p:txBody>
      </p:sp>
      <p:sp>
        <p:nvSpPr>
          <p:cNvPr id="12" name="Subtitle 11">
            <a:extLst>
              <a:ext uri="{FF2B5EF4-FFF2-40B4-BE49-F238E27FC236}">
                <a16:creationId xmlns:a16="http://schemas.microsoft.com/office/drawing/2014/main" id="{E801CC38-5363-7151-4E6B-8392DE0D09B3}"/>
              </a:ext>
            </a:extLst>
          </p:cNvPr>
          <p:cNvSpPr>
            <a:spLocks noGrp="1"/>
          </p:cNvSpPr>
          <p:nvPr>
            <p:ph type="subTitle" idx="1"/>
          </p:nvPr>
        </p:nvSpPr>
        <p:spPr>
          <a:xfrm>
            <a:off x="3368084" y="3387911"/>
            <a:ext cx="2669400" cy="713100"/>
          </a:xfrm>
        </p:spPr>
        <p:txBody>
          <a:bodyPr/>
          <a:lstStyle/>
          <a:p>
            <a:r>
              <a:rPr lang="en-US" sz="3600" b="1" dirty="0">
                <a:solidFill>
                  <a:schemeClr val="tx2"/>
                </a:solidFill>
              </a:rPr>
              <a:t>Conclusion</a:t>
            </a:r>
            <a:endParaRPr lang="en-IN" sz="3600" b="1" dirty="0">
              <a:solidFill>
                <a:schemeClr val="tx2"/>
              </a:solidFill>
            </a:endParaRPr>
          </a:p>
        </p:txBody>
      </p:sp>
    </p:spTree>
    <p:extLst>
      <p:ext uri="{BB962C8B-B14F-4D97-AF65-F5344CB8AC3E}">
        <p14:creationId xmlns:p14="http://schemas.microsoft.com/office/powerpoint/2010/main" val="3623208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4FBB3E6-1921-1ECF-4384-46BA5C86FB06}"/>
              </a:ext>
            </a:extLst>
          </p:cNvPr>
          <p:cNvSpPr>
            <a:spLocks noGrp="1"/>
          </p:cNvSpPr>
          <p:nvPr>
            <p:ph type="title"/>
          </p:nvPr>
        </p:nvSpPr>
        <p:spPr>
          <a:xfrm>
            <a:off x="710125" y="326534"/>
            <a:ext cx="7723800" cy="531000"/>
          </a:xfrm>
        </p:spPr>
        <p:txBody>
          <a:bodyPr/>
          <a:lstStyle/>
          <a:p>
            <a:r>
              <a:rPr lang="en-US" dirty="0"/>
              <a:t>References</a:t>
            </a:r>
            <a:endParaRPr lang="en-IN" dirty="0"/>
          </a:p>
        </p:txBody>
      </p:sp>
      <p:sp>
        <p:nvSpPr>
          <p:cNvPr id="10" name="TextBox 9">
            <a:extLst>
              <a:ext uri="{FF2B5EF4-FFF2-40B4-BE49-F238E27FC236}">
                <a16:creationId xmlns:a16="http://schemas.microsoft.com/office/drawing/2014/main" id="{405349FA-EDFA-A60D-B370-506B2127DDF7}"/>
              </a:ext>
            </a:extLst>
          </p:cNvPr>
          <p:cNvSpPr txBox="1"/>
          <p:nvPr/>
        </p:nvSpPr>
        <p:spPr>
          <a:xfrm>
            <a:off x="805912" y="982005"/>
            <a:ext cx="7973878" cy="3893374"/>
          </a:xfrm>
          <a:prstGeom prst="rect">
            <a:avLst/>
          </a:prstGeom>
          <a:noFill/>
        </p:spPr>
        <p:txBody>
          <a:bodyPr wrap="square" rtlCol="0">
            <a:spAutoFit/>
          </a:bodyPr>
          <a:lstStyle/>
          <a:p>
            <a:pPr marL="285750" indent="-285750" algn="just">
              <a:buFont typeface="Arial" panose="020B0604020202020204" pitchFamily="34" charset="0"/>
              <a:buChar char="•"/>
            </a:pPr>
            <a:r>
              <a:rPr lang="en-US" sz="1300" dirty="0" err="1"/>
              <a:t>Galadzhii</a:t>
            </a:r>
            <a:r>
              <a:rPr lang="en-US" sz="1300" dirty="0"/>
              <a:t>, A. (2020). Stages of Startup Development or 7 Pillars of Success. Growth Phases of a Startup Business Company | LITSLINK Blog. https://litslink.com/blog/stages-of-startup-development.</a:t>
            </a:r>
          </a:p>
          <a:p>
            <a:pPr marL="285750" indent="-285750" algn="just">
              <a:buFont typeface="Arial" panose="020B0604020202020204" pitchFamily="34" charset="0"/>
              <a:buChar char="•"/>
            </a:pPr>
            <a:r>
              <a:rPr lang="en-US" sz="1300" dirty="0" err="1"/>
              <a:t>GoFundMe</a:t>
            </a:r>
            <a:r>
              <a:rPr lang="en-US" sz="1300" dirty="0"/>
              <a:t>. (2022). 11 Sources of Funding for Businesses: How to Raise Money. https://www.gofundme.com/c/fundraising-ideas/business.</a:t>
            </a:r>
          </a:p>
          <a:p>
            <a:pPr marL="285750" indent="-285750" algn="just">
              <a:buFont typeface="Arial" panose="020B0604020202020204" pitchFamily="34" charset="0"/>
              <a:buChar char="•"/>
            </a:pPr>
            <a:r>
              <a:rPr lang="en-US" sz="1300" dirty="0"/>
              <a:t>McFarlane, E. (2020). Eric </a:t>
            </a:r>
            <a:r>
              <a:rPr lang="en-US" sz="1300" dirty="0" err="1"/>
              <a:t>Ries</a:t>
            </a:r>
            <a:r>
              <a:rPr lang="en-US" sz="1300" dirty="0"/>
              <a:t>' The Lean Startup: A Comprehensive Chapter Summary. https://www.oberlo.com/blog/lean-startup.</a:t>
            </a:r>
          </a:p>
          <a:p>
            <a:pPr marL="285750" indent="-285750" algn="just">
              <a:buFont typeface="Arial" panose="020B0604020202020204" pitchFamily="34" charset="0"/>
              <a:buChar char="•"/>
            </a:pPr>
            <a:r>
              <a:rPr lang="en-US" sz="1300" dirty="0" err="1"/>
              <a:t>Okrah</a:t>
            </a:r>
            <a:r>
              <a:rPr lang="en-US" sz="1300" dirty="0"/>
              <a:t>, J. and </a:t>
            </a:r>
            <a:r>
              <a:rPr lang="en-US" sz="1300" dirty="0" err="1"/>
              <a:t>Nepp</a:t>
            </a:r>
            <a:r>
              <a:rPr lang="en-US" sz="1300" dirty="0"/>
              <a:t>, A. (2017). Factors Affecting Startup Innovation and Growth. Journal of Advanced Management Science, pp.34–38. http://www.joams.com/uploadfile/2018/0329/20180329051332114.pdf</a:t>
            </a:r>
          </a:p>
          <a:p>
            <a:pPr marL="285750" indent="-285750" algn="just">
              <a:buFont typeface="Arial" panose="020B0604020202020204" pitchFamily="34" charset="0"/>
              <a:buChar char="•"/>
            </a:pPr>
            <a:r>
              <a:rPr lang="en-US" sz="1300" dirty="0"/>
              <a:t>Profit Books. (2017). Ten Ways to Raise Startup Capital for Your Business. ProfitBooks.net. https://www.profitbooks.net/funding-options-to-raise-startup-capital-for-your-business/.</a:t>
            </a:r>
          </a:p>
          <a:p>
            <a:pPr marL="285750" indent="-285750" algn="just">
              <a:buFont typeface="Arial" panose="020B0604020202020204" pitchFamily="34" charset="0"/>
              <a:buChar char="•"/>
            </a:pPr>
            <a:r>
              <a:rPr lang="en-US" sz="1300" dirty="0" err="1"/>
              <a:t>Riani</a:t>
            </a:r>
            <a:r>
              <a:rPr lang="en-US" sz="1300" dirty="0"/>
              <a:t>, A. (2021). The Biggest Challenges Faced By Startups. Forbes. https://www.forbes.com/sites/abdoriani/2021/11/18/the-biggest-challenges-faced-by-startups/?sh=3b2612c44956.</a:t>
            </a:r>
          </a:p>
          <a:p>
            <a:pPr marL="285750" indent="-285750" algn="just">
              <a:buFont typeface="Arial" panose="020B0604020202020204" pitchFamily="34" charset="0"/>
              <a:buChar char="•"/>
            </a:pPr>
            <a:r>
              <a:rPr lang="en-US" sz="1300" dirty="0"/>
              <a:t>Seven Startup. (2022). Startup Success Story: Airbnb startup founders. Startup Funding Consultants. https://www.7startup.vc/post/startup-success-story-airbnb-a-world-built-on-connection-and-belonging/.</a:t>
            </a:r>
          </a:p>
          <a:p>
            <a:pPr marL="285750" indent="-285750" algn="just">
              <a:buFont typeface="Arial" panose="020B0604020202020204" pitchFamily="34" charset="0"/>
              <a:buChar char="•"/>
            </a:pPr>
            <a:r>
              <a:rPr lang="en-US" sz="1300" dirty="0"/>
              <a:t>SOCAP Global. (2022). How Startup Innovation Can Drive Economic Recovery and Resilience. https://socapglobal.com/agenda-session/how-startup-innovation-can-drive-economic-recovery-and-resilience/.</a:t>
            </a:r>
          </a:p>
        </p:txBody>
      </p:sp>
    </p:spTree>
    <p:extLst>
      <p:ext uri="{BB962C8B-B14F-4D97-AF65-F5344CB8AC3E}">
        <p14:creationId xmlns:p14="http://schemas.microsoft.com/office/powerpoint/2010/main" val="656076968"/>
      </p:ext>
    </p:extLst>
  </p:cSld>
  <p:clrMapOvr>
    <a:masterClrMapping/>
  </p:clrMapOvr>
</p:sld>
</file>

<file path=ppt/theme/theme1.xml><?xml version="1.0" encoding="utf-8"?>
<a:theme xmlns:a="http://schemas.openxmlformats.org/drawingml/2006/main" name="New Year Prospect Business Plan by Slidesgo">
  <a:themeElements>
    <a:clrScheme name="Simple Light">
      <a:dk1>
        <a:srgbClr val="FFFFFF"/>
      </a:dk1>
      <a:lt1>
        <a:srgbClr val="F0F0F0"/>
      </a:lt1>
      <a:dk2>
        <a:srgbClr val="D9D9D9"/>
      </a:dk2>
      <a:lt2>
        <a:srgbClr val="292730"/>
      </a:lt2>
      <a:accent1>
        <a:srgbClr val="246422"/>
      </a:accent1>
      <a:accent2>
        <a:srgbClr val="B32323"/>
      </a:accent2>
      <a:accent3>
        <a:srgbClr val="B9B9B9"/>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394</TotalTime>
  <Words>3214</Words>
  <Application>Microsoft Office PowerPoint</Application>
  <PresentationFormat>On-screen Show (16:9)</PresentationFormat>
  <Paragraphs>114</Paragraphs>
  <Slides>19</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Cairo</vt:lpstr>
      <vt:lpstr>Calibri</vt:lpstr>
      <vt:lpstr>Arial</vt:lpstr>
      <vt:lpstr>Symbol</vt:lpstr>
      <vt:lpstr>Michroma</vt:lpstr>
      <vt:lpstr>Times New Roman</vt:lpstr>
      <vt:lpstr>Cairo Medium</vt:lpstr>
      <vt:lpstr>Lucida Bright</vt:lpstr>
      <vt:lpstr>Cairo SemiBold</vt:lpstr>
      <vt:lpstr>New Year Prospect Business Plan by Slidesgo</vt:lpstr>
      <vt:lpstr>LCMB7004: MBA- Masters of Business Administration</vt:lpstr>
      <vt:lpstr>Introduction</vt:lpstr>
      <vt:lpstr>Configuring Start-up Success</vt:lpstr>
      <vt:lpstr>Factors for Development</vt:lpstr>
      <vt:lpstr>Seven Pillars for Growth</vt:lpstr>
      <vt:lpstr>Seven Pillars for Growth</vt:lpstr>
      <vt:lpstr>Life Cycle</vt:lpstr>
      <vt:lpstr>Entrepreneurial Skills</vt:lpstr>
      <vt:lpstr>Entrepreneurial Traits </vt:lpstr>
      <vt:lpstr>Entrepreneurial Characteristics </vt:lpstr>
      <vt:lpstr>Driving the economy`s recovery</vt:lpstr>
      <vt:lpstr>Start-up Funding</vt:lpstr>
      <vt:lpstr>Faced Challenges</vt:lpstr>
      <vt:lpstr>Opportunities</vt:lpstr>
      <vt:lpstr>Strategies for startup funding and growth</vt:lpstr>
      <vt:lpstr>According to Ries, E., growing a firm in the real world involves building a successful business model and a growth engine for a startup company. A social business model that verifies the business idea and can continuously adapt to the changing environment is required to overcome the always-challenging business climate (McFarlane, 2020). "Eric Ries also describes that market entry strategy can leverage the fear is competition in the market many startup companies who position themselves as branded and high and high get the customer reach to win customer trust and established in the market startups to position themselves as accessible and trustworthy to meet the needs of customers to overcome the competition challenge in the market. According to Ries, E. a business needs funding regularly. To ensure that the firm never runs out of money, it is also advised that the business have funding from more possible investors.</vt:lpstr>
      <vt:lpstr>Real-life Example</vt:lpstr>
      <vt:lpstr>A brief understanding of the startup company has been concluded in this report Startups are rapidly growing globally and locally which has contributed to the growth of the economy the report presents detail and the standing of challenges opportunities and entrepreneurial, traits skills, and covered many areas of startup companies in this assignment.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Introducing the Assessments</dc:title>
  <dc:creator>Utkarsh</dc:creator>
  <cp:lastModifiedBy>Shubham</cp:lastModifiedBy>
  <cp:revision>8</cp:revision>
  <dcterms:modified xsi:type="dcterms:W3CDTF">2022-12-06T20:39:18Z</dcterms:modified>
</cp:coreProperties>
</file>