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9" r:id="rId1"/>
  </p:sldMasterIdLst>
  <p:notesMasterIdLst>
    <p:notesMasterId r:id="rId47"/>
  </p:notesMasterIdLst>
  <p:sldIdLst>
    <p:sldId id="256" r:id="rId2"/>
    <p:sldId id="285" r:id="rId3"/>
    <p:sldId id="352" r:id="rId4"/>
    <p:sldId id="329" r:id="rId5"/>
    <p:sldId id="286" r:id="rId6"/>
    <p:sldId id="351" r:id="rId7"/>
    <p:sldId id="287" r:id="rId8"/>
    <p:sldId id="288" r:id="rId9"/>
    <p:sldId id="289" r:id="rId10"/>
    <p:sldId id="290" r:id="rId11"/>
    <p:sldId id="291" r:id="rId12"/>
    <p:sldId id="294" r:id="rId13"/>
    <p:sldId id="353" r:id="rId14"/>
    <p:sldId id="295" r:id="rId15"/>
    <p:sldId id="350" r:id="rId16"/>
    <p:sldId id="355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  <p:sldId id="311" r:id="rId29"/>
    <p:sldId id="312" r:id="rId30"/>
    <p:sldId id="313" r:id="rId31"/>
    <p:sldId id="356" r:id="rId32"/>
    <p:sldId id="314" r:id="rId33"/>
    <p:sldId id="315" r:id="rId34"/>
    <p:sldId id="316" r:id="rId35"/>
    <p:sldId id="317" r:id="rId36"/>
    <p:sldId id="318" r:id="rId37"/>
    <p:sldId id="319" r:id="rId38"/>
    <p:sldId id="357" r:id="rId39"/>
    <p:sldId id="358" r:id="rId40"/>
    <p:sldId id="360" r:id="rId41"/>
    <p:sldId id="340" r:id="rId42"/>
    <p:sldId id="323" r:id="rId43"/>
    <p:sldId id="324" r:id="rId44"/>
    <p:sldId id="325" r:id="rId45"/>
    <p:sldId id="326" r:id="rId46"/>
  </p:sldIdLst>
  <p:sldSz cx="9144000" cy="5143500" type="screen16x9"/>
  <p:notesSz cx="6858000" cy="9144000"/>
  <p:embeddedFontLst>
    <p:embeddedFont>
      <p:font typeface="Oswald" panose="00000500000000000000" pitchFamily="2" charset="0"/>
      <p:regular r:id="rId48"/>
      <p:bold r:id="rId49"/>
    </p:embeddedFont>
    <p:embeddedFont>
      <p:font typeface="Source Sans Pro" panose="020B0503030403020204" pitchFamily="34" charset="0"/>
      <p:regular r:id="rId50"/>
      <p:bold r:id="rId51"/>
      <p:italic r:id="rId52"/>
      <p:boldItalic r:id="rId5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BC28A6-B30F-4B94-BE69-393A1CEA0974}" v="46" dt="2021-11-23T23:00:59.231"/>
  </p1510:revLst>
</p1510:revInfo>
</file>

<file path=ppt/tableStyles.xml><?xml version="1.0" encoding="utf-8"?>
<a:tblStyleLst xmlns:a="http://schemas.openxmlformats.org/drawingml/2006/main" def="{968BCA5B-6AC0-422A-98EE-C603371C8A79}">
  <a:tblStyle styleId="{968BCA5B-6AC0-422A-98EE-C603371C8A7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6" d="100"/>
          <a:sy n="116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07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font" Target="fonts/font3.fntdata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font" Target="fonts/font6.fntdata"/><Relationship Id="rId58" Type="http://schemas.microsoft.com/office/2015/10/relationships/revisionInfo" Target="revisionInfo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font" Target="fonts/font1.fntdata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font" Target="fonts/font4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2.fntdata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font" Target="fonts/font5.fntdata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489391951006125"/>
          <c:y val="4.8687664041994753E-2"/>
          <c:w val="0.84884230096237967"/>
          <c:h val="0.83842322834645666"/>
        </c:manualLayout>
      </c:layout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Y-Values</c:v>
                </c:pt>
              </c:strCache>
            </c:strRef>
          </c:tx>
          <c:spPr>
            <a:ln w="28575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forward val="2"/>
            <c:dispRSqr val="0"/>
            <c:dispEq val="0"/>
          </c:trendline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intercept val="0"/>
            <c:dispRSqr val="0"/>
            <c:dispEq val="0"/>
          </c:trendline>
          <c:xVal>
            <c:numRef>
              <c:f>Sheet1!$A$2:$A$9</c:f>
              <c:numCache>
                <c:formatCode>General</c:formatCode>
                <c:ptCount val="8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</c:numCache>
            </c:numRef>
          </c:xVal>
          <c:yVal>
            <c:numRef>
              <c:f>Sheet1!$B$2:$B$9</c:f>
              <c:numCache>
                <c:formatCode>General</c:formatCode>
                <c:ptCount val="8"/>
                <c:pt idx="0">
                  <c:v>10</c:v>
                </c:pt>
                <c:pt idx="1">
                  <c:v>20</c:v>
                </c:pt>
                <c:pt idx="2">
                  <c:v>30</c:v>
                </c:pt>
                <c:pt idx="3">
                  <c:v>40</c:v>
                </c:pt>
                <c:pt idx="4">
                  <c:v>50</c:v>
                </c:pt>
                <c:pt idx="5">
                  <c:v>60</c:v>
                </c:pt>
                <c:pt idx="6">
                  <c:v>70</c:v>
                </c:pt>
                <c:pt idx="7">
                  <c:v>80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D4D4-4486-95BB-ACCBB50C53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60747400"/>
        <c:axId val="660746088"/>
      </c:scatterChart>
      <c:valAx>
        <c:axId val="6607474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0746088"/>
        <c:crosses val="autoZero"/>
        <c:crossBetween val="midCat"/>
      </c:valAx>
      <c:valAx>
        <c:axId val="660746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07474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2" name="Google Shape;462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2303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2"/>
          <p:cNvSpPr/>
          <p:nvPr/>
        </p:nvSpPr>
        <p:spPr>
          <a:xfrm>
            <a:off x="-26776" y="2008377"/>
            <a:ext cx="9210651" cy="3172625"/>
          </a:xfrm>
          <a:custGeom>
            <a:avLst/>
            <a:gdLst/>
            <a:ahLst/>
            <a:cxnLst/>
            <a:rect l="l" t="t" r="r" b="b"/>
            <a:pathLst>
              <a:path w="368426" h="126905" extrusionOk="0">
                <a:moveTo>
                  <a:pt x="309" y="263"/>
                </a:moveTo>
                <a:lnTo>
                  <a:pt x="16502" y="11294"/>
                </a:lnTo>
                <a:lnTo>
                  <a:pt x="31551" y="5122"/>
                </a:lnTo>
                <a:lnTo>
                  <a:pt x="62412" y="4991"/>
                </a:lnTo>
                <a:lnTo>
                  <a:pt x="77652" y="0"/>
                </a:lnTo>
                <a:lnTo>
                  <a:pt x="92892" y="13527"/>
                </a:lnTo>
                <a:lnTo>
                  <a:pt x="107942" y="21276"/>
                </a:lnTo>
                <a:lnTo>
                  <a:pt x="122991" y="21145"/>
                </a:lnTo>
                <a:lnTo>
                  <a:pt x="138993" y="10375"/>
                </a:lnTo>
                <a:lnTo>
                  <a:pt x="154043" y="7880"/>
                </a:lnTo>
                <a:lnTo>
                  <a:pt x="168711" y="2349"/>
                </a:lnTo>
                <a:lnTo>
                  <a:pt x="184332" y="14841"/>
                </a:lnTo>
                <a:lnTo>
                  <a:pt x="199572" y="15274"/>
                </a:lnTo>
                <a:lnTo>
                  <a:pt x="214622" y="25085"/>
                </a:lnTo>
                <a:lnTo>
                  <a:pt x="230052" y="25085"/>
                </a:lnTo>
                <a:lnTo>
                  <a:pt x="246054" y="20094"/>
                </a:lnTo>
                <a:lnTo>
                  <a:pt x="261104" y="20094"/>
                </a:lnTo>
                <a:lnTo>
                  <a:pt x="275391" y="11426"/>
                </a:lnTo>
                <a:lnTo>
                  <a:pt x="291584" y="16810"/>
                </a:lnTo>
                <a:lnTo>
                  <a:pt x="305871" y="8143"/>
                </a:lnTo>
                <a:lnTo>
                  <a:pt x="336732" y="8012"/>
                </a:lnTo>
                <a:lnTo>
                  <a:pt x="351782" y="11294"/>
                </a:lnTo>
                <a:lnTo>
                  <a:pt x="367593" y="2758"/>
                </a:lnTo>
                <a:lnTo>
                  <a:pt x="368426" y="126905"/>
                </a:lnTo>
                <a:lnTo>
                  <a:pt x="0" y="126369"/>
                </a:lnTo>
                <a:close/>
              </a:path>
            </a:pathLst>
          </a:custGeom>
          <a:solidFill>
            <a:srgbClr val="AFF000">
              <a:alpha val="81920"/>
            </a:srgbClr>
          </a:solidFill>
          <a:ln>
            <a:noFill/>
          </a:ln>
        </p:spPr>
      </p:sp>
      <p:sp>
        <p:nvSpPr>
          <p:cNvPr id="35" name="Google Shape;35;p2"/>
          <p:cNvSpPr/>
          <p:nvPr/>
        </p:nvSpPr>
        <p:spPr>
          <a:xfrm>
            <a:off x="-26776" y="2139700"/>
            <a:ext cx="9210651" cy="3041300"/>
          </a:xfrm>
          <a:custGeom>
            <a:avLst/>
            <a:gdLst/>
            <a:ahLst/>
            <a:cxnLst/>
            <a:rect l="l" t="t" r="r" b="b"/>
            <a:pathLst>
              <a:path w="368426" h="121652" extrusionOk="0">
                <a:moveTo>
                  <a:pt x="309" y="5516"/>
                </a:moveTo>
                <a:lnTo>
                  <a:pt x="16692" y="11214"/>
                </a:lnTo>
                <a:lnTo>
                  <a:pt x="47172" y="11214"/>
                </a:lnTo>
                <a:lnTo>
                  <a:pt x="62412" y="6843"/>
                </a:lnTo>
                <a:lnTo>
                  <a:pt x="77652" y="16156"/>
                </a:lnTo>
                <a:lnTo>
                  <a:pt x="92892" y="16156"/>
                </a:lnTo>
                <a:lnTo>
                  <a:pt x="107370" y="11214"/>
                </a:lnTo>
                <a:lnTo>
                  <a:pt x="122610" y="8173"/>
                </a:lnTo>
                <a:lnTo>
                  <a:pt x="138612" y="8173"/>
                </a:lnTo>
                <a:lnTo>
                  <a:pt x="153852" y="10834"/>
                </a:lnTo>
                <a:lnTo>
                  <a:pt x="168711" y="7603"/>
                </a:lnTo>
                <a:lnTo>
                  <a:pt x="183951" y="12734"/>
                </a:lnTo>
                <a:lnTo>
                  <a:pt x="199572" y="20527"/>
                </a:lnTo>
                <a:lnTo>
                  <a:pt x="214050" y="15205"/>
                </a:lnTo>
                <a:lnTo>
                  <a:pt x="229671" y="15205"/>
                </a:lnTo>
                <a:lnTo>
                  <a:pt x="245292" y="5892"/>
                </a:lnTo>
                <a:lnTo>
                  <a:pt x="260532" y="11214"/>
                </a:lnTo>
                <a:lnTo>
                  <a:pt x="275772" y="11214"/>
                </a:lnTo>
                <a:lnTo>
                  <a:pt x="291012" y="6843"/>
                </a:lnTo>
                <a:lnTo>
                  <a:pt x="321492" y="6843"/>
                </a:lnTo>
                <a:lnTo>
                  <a:pt x="336732" y="15966"/>
                </a:lnTo>
                <a:lnTo>
                  <a:pt x="351210" y="12734"/>
                </a:lnTo>
                <a:lnTo>
                  <a:pt x="367593" y="0"/>
                </a:lnTo>
                <a:lnTo>
                  <a:pt x="368426" y="121652"/>
                </a:lnTo>
                <a:lnTo>
                  <a:pt x="0" y="121652"/>
                </a:lnTo>
                <a:close/>
              </a:path>
            </a:pathLst>
          </a:custGeom>
          <a:solidFill>
            <a:srgbClr val="00CEF6">
              <a:alpha val="73460"/>
            </a:srgbClr>
          </a:solidFill>
          <a:ln>
            <a:noFill/>
          </a:ln>
        </p:spPr>
      </p:sp>
      <p:sp>
        <p:nvSpPr>
          <p:cNvPr id="36" name="Google Shape;36;p2"/>
          <p:cNvSpPr/>
          <p:nvPr/>
        </p:nvSpPr>
        <p:spPr>
          <a:xfrm rot="8100000">
            <a:off x="1847982" y="1814569"/>
            <a:ext cx="122612" cy="122612"/>
          </a:xfrm>
          <a:prstGeom prst="teardrop">
            <a:avLst>
              <a:gd name="adj" fmla="val 100000"/>
            </a:avLst>
          </a:prstGeom>
          <a:solidFill>
            <a:srgbClr val="AFF000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37" name="Google Shape;37;p2"/>
          <p:cNvSpPr/>
          <p:nvPr/>
        </p:nvSpPr>
        <p:spPr>
          <a:xfrm rot="8100000">
            <a:off x="6038982" y="2098419"/>
            <a:ext cx="122612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00CEF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38" name="Google Shape;38;p2"/>
          <p:cNvSpPr/>
          <p:nvPr/>
        </p:nvSpPr>
        <p:spPr>
          <a:xfrm rot="8100000">
            <a:off x="7181982" y="2131769"/>
            <a:ext cx="122612" cy="122612"/>
          </a:xfrm>
          <a:prstGeom prst="teardrop">
            <a:avLst>
              <a:gd name="adj" fmla="val 100000"/>
            </a:avLst>
          </a:prstGeom>
          <a:solidFill>
            <a:srgbClr val="00CEF6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39" name="Google Shape;39;p2"/>
          <p:cNvGrpSpPr/>
          <p:nvPr/>
        </p:nvGrpSpPr>
        <p:grpSpPr>
          <a:xfrm>
            <a:off x="-9525" y="2024075"/>
            <a:ext cx="9167825" cy="595300"/>
            <a:chOff x="-9525" y="4462475"/>
            <a:chExt cx="9167825" cy="595300"/>
          </a:xfrm>
        </p:grpSpPr>
        <p:sp>
          <p:nvSpPr>
            <p:cNvPr id="40" name="Google Shape;40;p2"/>
            <p:cNvSpPr/>
            <p:nvPr/>
          </p:nvSpPr>
          <p:spPr>
            <a:xfrm>
              <a:off x="-9525" y="4581525"/>
              <a:ext cx="4205300" cy="476250"/>
            </a:xfrm>
            <a:custGeom>
              <a:avLst/>
              <a:gdLst/>
              <a:ahLst/>
              <a:cxnLst/>
              <a:rect l="l" t="t" r="r" b="b"/>
              <a:pathLst>
                <a:path w="168212" h="19050" extrusionOk="0">
                  <a:moveTo>
                    <a:pt x="0" y="1715"/>
                  </a:moveTo>
                  <a:lnTo>
                    <a:pt x="15812" y="16574"/>
                  </a:lnTo>
                  <a:lnTo>
                    <a:pt x="31052" y="16574"/>
                  </a:lnTo>
                  <a:lnTo>
                    <a:pt x="46292" y="14097"/>
                  </a:lnTo>
                  <a:lnTo>
                    <a:pt x="61532" y="19050"/>
                  </a:lnTo>
                  <a:lnTo>
                    <a:pt x="76581" y="11240"/>
                  </a:lnTo>
                  <a:lnTo>
                    <a:pt x="92012" y="11240"/>
                  </a:lnTo>
                  <a:lnTo>
                    <a:pt x="106871" y="0"/>
                  </a:lnTo>
                  <a:lnTo>
                    <a:pt x="122111" y="2667"/>
                  </a:lnTo>
                  <a:lnTo>
                    <a:pt x="137541" y="2667"/>
                  </a:lnTo>
                  <a:lnTo>
                    <a:pt x="152972" y="16002"/>
                  </a:lnTo>
                  <a:lnTo>
                    <a:pt x="168212" y="16002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41" name="Google Shape;41;p2"/>
            <p:cNvSpPr/>
            <p:nvPr/>
          </p:nvSpPr>
          <p:spPr>
            <a:xfrm>
              <a:off x="4195775" y="4462475"/>
              <a:ext cx="3424225" cy="590550"/>
            </a:xfrm>
            <a:custGeom>
              <a:avLst/>
              <a:gdLst/>
              <a:ahLst/>
              <a:cxnLst/>
              <a:rect l="l" t="t" r="r" b="b"/>
              <a:pathLst>
                <a:path w="136969" h="23622" extrusionOk="0">
                  <a:moveTo>
                    <a:pt x="0" y="20955"/>
                  </a:moveTo>
                  <a:lnTo>
                    <a:pt x="15049" y="9144"/>
                  </a:lnTo>
                  <a:lnTo>
                    <a:pt x="30480" y="4381"/>
                  </a:lnTo>
                  <a:lnTo>
                    <a:pt x="45720" y="13716"/>
                  </a:lnTo>
                  <a:lnTo>
                    <a:pt x="60769" y="13716"/>
                  </a:lnTo>
                  <a:lnTo>
                    <a:pt x="76009" y="16573"/>
                  </a:lnTo>
                  <a:lnTo>
                    <a:pt x="91249" y="11811"/>
                  </a:lnTo>
                  <a:lnTo>
                    <a:pt x="106680" y="23622"/>
                  </a:lnTo>
                  <a:lnTo>
                    <a:pt x="122110" y="23622"/>
                  </a:lnTo>
                  <a:lnTo>
                    <a:pt x="136969" y="0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42" name="Google Shape;42;p2"/>
            <p:cNvSpPr/>
            <p:nvPr/>
          </p:nvSpPr>
          <p:spPr>
            <a:xfrm>
              <a:off x="7624775" y="4472000"/>
              <a:ext cx="1533525" cy="414325"/>
            </a:xfrm>
            <a:custGeom>
              <a:avLst/>
              <a:gdLst/>
              <a:ahLst/>
              <a:cxnLst/>
              <a:rect l="l" t="t" r="r" b="b"/>
              <a:pathLst>
                <a:path w="61341" h="16573" extrusionOk="0">
                  <a:moveTo>
                    <a:pt x="0" y="0"/>
                  </a:moveTo>
                  <a:lnTo>
                    <a:pt x="15049" y="4762"/>
                  </a:lnTo>
                  <a:lnTo>
                    <a:pt x="30670" y="4762"/>
                  </a:lnTo>
                  <a:lnTo>
                    <a:pt x="45910" y="4762"/>
                  </a:lnTo>
                  <a:lnTo>
                    <a:pt x="61341" y="16573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" name="Google Shape;43;p2"/>
          <p:cNvGrpSpPr/>
          <p:nvPr/>
        </p:nvGrpSpPr>
        <p:grpSpPr>
          <a:xfrm>
            <a:off x="-42836" y="2005090"/>
            <a:ext cx="9229575" cy="642787"/>
            <a:chOff x="-42837" y="4443488"/>
            <a:chExt cx="9229575" cy="642787"/>
          </a:xfrm>
        </p:grpSpPr>
        <p:sp>
          <p:nvSpPr>
            <p:cNvPr id="44" name="Google Shape;44;p2"/>
            <p:cNvSpPr/>
            <p:nvPr/>
          </p:nvSpPr>
          <p:spPr>
            <a:xfrm>
              <a:off x="1114450" y="49006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1495450" y="502927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733450" y="49721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352450" y="49626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-42837" y="46054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1876450" y="48340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2257450" y="48292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2638450" y="454826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3019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3400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3781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4162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4543450" y="46673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4924450" y="45435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5305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5686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6067450" y="48483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6448450" y="47292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6829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7210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7591450" y="44434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7972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8353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8734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8" name="Google Shape;68;p2"/>
            <p:cNvSpPr/>
            <p:nvPr/>
          </p:nvSpPr>
          <p:spPr>
            <a:xfrm>
              <a:off x="9129738" y="48673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sp>
        <p:nvSpPr>
          <p:cNvPr id="69" name="Google Shape;69;p2"/>
          <p:cNvSpPr/>
          <p:nvPr/>
        </p:nvSpPr>
        <p:spPr>
          <a:xfrm>
            <a:off x="2990700" y="2147800"/>
            <a:ext cx="11460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70" name="Google Shape;70;p2"/>
          <p:cNvSpPr/>
          <p:nvPr/>
        </p:nvSpPr>
        <p:spPr>
          <a:xfrm>
            <a:off x="1085700" y="2433550"/>
            <a:ext cx="11460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71" name="Google Shape;71;p2"/>
          <p:cNvSpPr/>
          <p:nvPr/>
        </p:nvSpPr>
        <p:spPr>
          <a:xfrm>
            <a:off x="4895700" y="2077632"/>
            <a:ext cx="11460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72" name="Google Shape;72;p2"/>
          <p:cNvSpPr/>
          <p:nvPr/>
        </p:nvSpPr>
        <p:spPr>
          <a:xfrm rot="8100000">
            <a:off x="8699950" y="1890769"/>
            <a:ext cx="122612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AFF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73" name="Google Shape;73;p2"/>
          <p:cNvSpPr txBox="1">
            <a:spLocks noGrp="1"/>
          </p:cNvSpPr>
          <p:nvPr>
            <p:ph type="ctrTitle"/>
          </p:nvPr>
        </p:nvSpPr>
        <p:spPr>
          <a:xfrm>
            <a:off x="2847975" y="3363425"/>
            <a:ext cx="5610300" cy="1159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TITLE_1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3"/>
          <p:cNvSpPr/>
          <p:nvPr/>
        </p:nvSpPr>
        <p:spPr>
          <a:xfrm>
            <a:off x="-26776" y="2008377"/>
            <a:ext cx="9210651" cy="3172625"/>
          </a:xfrm>
          <a:custGeom>
            <a:avLst/>
            <a:gdLst/>
            <a:ahLst/>
            <a:cxnLst/>
            <a:rect l="l" t="t" r="r" b="b"/>
            <a:pathLst>
              <a:path w="368426" h="126905" extrusionOk="0">
                <a:moveTo>
                  <a:pt x="309" y="263"/>
                </a:moveTo>
                <a:lnTo>
                  <a:pt x="16502" y="11294"/>
                </a:lnTo>
                <a:lnTo>
                  <a:pt x="31551" y="5122"/>
                </a:lnTo>
                <a:lnTo>
                  <a:pt x="62412" y="4991"/>
                </a:lnTo>
                <a:lnTo>
                  <a:pt x="77652" y="0"/>
                </a:lnTo>
                <a:lnTo>
                  <a:pt x="92892" y="13527"/>
                </a:lnTo>
                <a:lnTo>
                  <a:pt x="107942" y="21276"/>
                </a:lnTo>
                <a:lnTo>
                  <a:pt x="122991" y="21145"/>
                </a:lnTo>
                <a:lnTo>
                  <a:pt x="138993" y="10375"/>
                </a:lnTo>
                <a:lnTo>
                  <a:pt x="154043" y="7880"/>
                </a:lnTo>
                <a:lnTo>
                  <a:pt x="168711" y="2349"/>
                </a:lnTo>
                <a:lnTo>
                  <a:pt x="184332" y="14841"/>
                </a:lnTo>
                <a:lnTo>
                  <a:pt x="199572" y="15274"/>
                </a:lnTo>
                <a:lnTo>
                  <a:pt x="214622" y="25085"/>
                </a:lnTo>
                <a:lnTo>
                  <a:pt x="230052" y="25085"/>
                </a:lnTo>
                <a:lnTo>
                  <a:pt x="246054" y="20094"/>
                </a:lnTo>
                <a:lnTo>
                  <a:pt x="261104" y="20094"/>
                </a:lnTo>
                <a:lnTo>
                  <a:pt x="275391" y="11426"/>
                </a:lnTo>
                <a:lnTo>
                  <a:pt x="291584" y="16810"/>
                </a:lnTo>
                <a:lnTo>
                  <a:pt x="305871" y="8143"/>
                </a:lnTo>
                <a:lnTo>
                  <a:pt x="336732" y="8012"/>
                </a:lnTo>
                <a:lnTo>
                  <a:pt x="351782" y="11294"/>
                </a:lnTo>
                <a:lnTo>
                  <a:pt x="367593" y="2758"/>
                </a:lnTo>
                <a:lnTo>
                  <a:pt x="368426" y="126905"/>
                </a:lnTo>
                <a:lnTo>
                  <a:pt x="0" y="126369"/>
                </a:lnTo>
                <a:close/>
              </a:path>
            </a:pathLst>
          </a:custGeom>
          <a:solidFill>
            <a:srgbClr val="AFF000">
              <a:alpha val="81920"/>
            </a:srgbClr>
          </a:solidFill>
          <a:ln>
            <a:noFill/>
          </a:ln>
        </p:spPr>
      </p:sp>
      <p:sp>
        <p:nvSpPr>
          <p:cNvPr id="76" name="Google Shape;76;p3"/>
          <p:cNvSpPr/>
          <p:nvPr/>
        </p:nvSpPr>
        <p:spPr>
          <a:xfrm>
            <a:off x="-26776" y="2139700"/>
            <a:ext cx="9210651" cy="3041300"/>
          </a:xfrm>
          <a:custGeom>
            <a:avLst/>
            <a:gdLst/>
            <a:ahLst/>
            <a:cxnLst/>
            <a:rect l="l" t="t" r="r" b="b"/>
            <a:pathLst>
              <a:path w="368426" h="121652" extrusionOk="0">
                <a:moveTo>
                  <a:pt x="309" y="5516"/>
                </a:moveTo>
                <a:lnTo>
                  <a:pt x="16692" y="11214"/>
                </a:lnTo>
                <a:lnTo>
                  <a:pt x="47172" y="11214"/>
                </a:lnTo>
                <a:lnTo>
                  <a:pt x="62412" y="6843"/>
                </a:lnTo>
                <a:lnTo>
                  <a:pt x="77652" y="16156"/>
                </a:lnTo>
                <a:lnTo>
                  <a:pt x="92892" y="16156"/>
                </a:lnTo>
                <a:lnTo>
                  <a:pt x="107370" y="11214"/>
                </a:lnTo>
                <a:lnTo>
                  <a:pt x="122610" y="8173"/>
                </a:lnTo>
                <a:lnTo>
                  <a:pt x="138612" y="8173"/>
                </a:lnTo>
                <a:lnTo>
                  <a:pt x="153852" y="10834"/>
                </a:lnTo>
                <a:lnTo>
                  <a:pt x="168711" y="7603"/>
                </a:lnTo>
                <a:lnTo>
                  <a:pt x="183951" y="12734"/>
                </a:lnTo>
                <a:lnTo>
                  <a:pt x="199572" y="20527"/>
                </a:lnTo>
                <a:lnTo>
                  <a:pt x="214050" y="15205"/>
                </a:lnTo>
                <a:lnTo>
                  <a:pt x="229671" y="15205"/>
                </a:lnTo>
                <a:lnTo>
                  <a:pt x="245292" y="5892"/>
                </a:lnTo>
                <a:lnTo>
                  <a:pt x="260532" y="11214"/>
                </a:lnTo>
                <a:lnTo>
                  <a:pt x="275772" y="11214"/>
                </a:lnTo>
                <a:lnTo>
                  <a:pt x="291012" y="6843"/>
                </a:lnTo>
                <a:lnTo>
                  <a:pt x="321492" y="6843"/>
                </a:lnTo>
                <a:lnTo>
                  <a:pt x="336732" y="15966"/>
                </a:lnTo>
                <a:lnTo>
                  <a:pt x="351210" y="12734"/>
                </a:lnTo>
                <a:lnTo>
                  <a:pt x="367593" y="0"/>
                </a:lnTo>
                <a:lnTo>
                  <a:pt x="368426" y="121652"/>
                </a:lnTo>
                <a:lnTo>
                  <a:pt x="0" y="121652"/>
                </a:lnTo>
                <a:close/>
              </a:path>
            </a:pathLst>
          </a:custGeom>
          <a:solidFill>
            <a:srgbClr val="00CEF6">
              <a:alpha val="73460"/>
            </a:srgbClr>
          </a:solidFill>
          <a:ln>
            <a:noFill/>
          </a:ln>
        </p:spPr>
      </p:sp>
      <p:sp>
        <p:nvSpPr>
          <p:cNvPr id="77" name="Google Shape;77;p3"/>
          <p:cNvSpPr/>
          <p:nvPr/>
        </p:nvSpPr>
        <p:spPr>
          <a:xfrm rot="8100000">
            <a:off x="1847982" y="1814569"/>
            <a:ext cx="122612" cy="122612"/>
          </a:xfrm>
          <a:prstGeom prst="teardrop">
            <a:avLst>
              <a:gd name="adj" fmla="val 100000"/>
            </a:avLst>
          </a:prstGeom>
          <a:solidFill>
            <a:srgbClr val="AFF000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78" name="Google Shape;78;p3"/>
          <p:cNvSpPr/>
          <p:nvPr/>
        </p:nvSpPr>
        <p:spPr>
          <a:xfrm rot="8100000">
            <a:off x="6038982" y="2098419"/>
            <a:ext cx="122612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00CEF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79" name="Google Shape;79;p3"/>
          <p:cNvSpPr/>
          <p:nvPr/>
        </p:nvSpPr>
        <p:spPr>
          <a:xfrm rot="8100000">
            <a:off x="7181982" y="2131769"/>
            <a:ext cx="122612" cy="122612"/>
          </a:xfrm>
          <a:prstGeom prst="teardrop">
            <a:avLst>
              <a:gd name="adj" fmla="val 100000"/>
            </a:avLst>
          </a:prstGeom>
          <a:solidFill>
            <a:srgbClr val="00CEF6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80" name="Google Shape;80;p3"/>
          <p:cNvGrpSpPr/>
          <p:nvPr/>
        </p:nvGrpSpPr>
        <p:grpSpPr>
          <a:xfrm>
            <a:off x="-9525" y="2024075"/>
            <a:ext cx="9167825" cy="595300"/>
            <a:chOff x="-9525" y="4462475"/>
            <a:chExt cx="9167825" cy="595300"/>
          </a:xfrm>
        </p:grpSpPr>
        <p:sp>
          <p:nvSpPr>
            <p:cNvPr id="81" name="Google Shape;81;p3"/>
            <p:cNvSpPr/>
            <p:nvPr/>
          </p:nvSpPr>
          <p:spPr>
            <a:xfrm>
              <a:off x="-9525" y="4581525"/>
              <a:ext cx="4205300" cy="476250"/>
            </a:xfrm>
            <a:custGeom>
              <a:avLst/>
              <a:gdLst/>
              <a:ahLst/>
              <a:cxnLst/>
              <a:rect l="l" t="t" r="r" b="b"/>
              <a:pathLst>
                <a:path w="168212" h="19050" extrusionOk="0">
                  <a:moveTo>
                    <a:pt x="0" y="1715"/>
                  </a:moveTo>
                  <a:lnTo>
                    <a:pt x="15812" y="16574"/>
                  </a:lnTo>
                  <a:lnTo>
                    <a:pt x="31052" y="16574"/>
                  </a:lnTo>
                  <a:lnTo>
                    <a:pt x="46292" y="14097"/>
                  </a:lnTo>
                  <a:lnTo>
                    <a:pt x="61532" y="19050"/>
                  </a:lnTo>
                  <a:lnTo>
                    <a:pt x="76581" y="11240"/>
                  </a:lnTo>
                  <a:lnTo>
                    <a:pt x="92012" y="11240"/>
                  </a:lnTo>
                  <a:lnTo>
                    <a:pt x="106871" y="0"/>
                  </a:lnTo>
                  <a:lnTo>
                    <a:pt x="122111" y="2667"/>
                  </a:lnTo>
                  <a:lnTo>
                    <a:pt x="137541" y="2667"/>
                  </a:lnTo>
                  <a:lnTo>
                    <a:pt x="152972" y="16002"/>
                  </a:lnTo>
                  <a:lnTo>
                    <a:pt x="168212" y="16002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82" name="Google Shape;82;p3"/>
            <p:cNvSpPr/>
            <p:nvPr/>
          </p:nvSpPr>
          <p:spPr>
            <a:xfrm>
              <a:off x="4195775" y="4462475"/>
              <a:ext cx="3424225" cy="590550"/>
            </a:xfrm>
            <a:custGeom>
              <a:avLst/>
              <a:gdLst/>
              <a:ahLst/>
              <a:cxnLst/>
              <a:rect l="l" t="t" r="r" b="b"/>
              <a:pathLst>
                <a:path w="136969" h="23622" extrusionOk="0">
                  <a:moveTo>
                    <a:pt x="0" y="20955"/>
                  </a:moveTo>
                  <a:lnTo>
                    <a:pt x="15049" y="9144"/>
                  </a:lnTo>
                  <a:lnTo>
                    <a:pt x="30480" y="4381"/>
                  </a:lnTo>
                  <a:lnTo>
                    <a:pt x="45720" y="13716"/>
                  </a:lnTo>
                  <a:lnTo>
                    <a:pt x="60769" y="13716"/>
                  </a:lnTo>
                  <a:lnTo>
                    <a:pt x="76009" y="16573"/>
                  </a:lnTo>
                  <a:lnTo>
                    <a:pt x="91249" y="11811"/>
                  </a:lnTo>
                  <a:lnTo>
                    <a:pt x="106680" y="23622"/>
                  </a:lnTo>
                  <a:lnTo>
                    <a:pt x="122110" y="23622"/>
                  </a:lnTo>
                  <a:lnTo>
                    <a:pt x="136969" y="0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83" name="Google Shape;83;p3"/>
            <p:cNvSpPr/>
            <p:nvPr/>
          </p:nvSpPr>
          <p:spPr>
            <a:xfrm>
              <a:off x="7624775" y="4472000"/>
              <a:ext cx="1533525" cy="414325"/>
            </a:xfrm>
            <a:custGeom>
              <a:avLst/>
              <a:gdLst/>
              <a:ahLst/>
              <a:cxnLst/>
              <a:rect l="l" t="t" r="r" b="b"/>
              <a:pathLst>
                <a:path w="61341" h="16573" extrusionOk="0">
                  <a:moveTo>
                    <a:pt x="0" y="0"/>
                  </a:moveTo>
                  <a:lnTo>
                    <a:pt x="15049" y="4762"/>
                  </a:lnTo>
                  <a:lnTo>
                    <a:pt x="30670" y="4762"/>
                  </a:lnTo>
                  <a:lnTo>
                    <a:pt x="45910" y="4762"/>
                  </a:lnTo>
                  <a:lnTo>
                    <a:pt x="61341" y="16573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84" name="Google Shape;84;p3"/>
          <p:cNvGrpSpPr/>
          <p:nvPr/>
        </p:nvGrpSpPr>
        <p:grpSpPr>
          <a:xfrm>
            <a:off x="-42836" y="2005090"/>
            <a:ext cx="9229575" cy="642787"/>
            <a:chOff x="-42837" y="4443488"/>
            <a:chExt cx="9229575" cy="642787"/>
          </a:xfrm>
        </p:grpSpPr>
        <p:sp>
          <p:nvSpPr>
            <p:cNvPr id="85" name="Google Shape;85;p3"/>
            <p:cNvSpPr/>
            <p:nvPr/>
          </p:nvSpPr>
          <p:spPr>
            <a:xfrm>
              <a:off x="1114450" y="49006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86" name="Google Shape;86;p3"/>
            <p:cNvSpPr/>
            <p:nvPr/>
          </p:nvSpPr>
          <p:spPr>
            <a:xfrm>
              <a:off x="1495450" y="502927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87" name="Google Shape;87;p3"/>
            <p:cNvSpPr/>
            <p:nvPr/>
          </p:nvSpPr>
          <p:spPr>
            <a:xfrm>
              <a:off x="733450" y="49721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88" name="Google Shape;88;p3"/>
            <p:cNvSpPr/>
            <p:nvPr/>
          </p:nvSpPr>
          <p:spPr>
            <a:xfrm>
              <a:off x="352450" y="49626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89" name="Google Shape;89;p3"/>
            <p:cNvSpPr/>
            <p:nvPr/>
          </p:nvSpPr>
          <p:spPr>
            <a:xfrm>
              <a:off x="-42837" y="46054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0" name="Google Shape;90;p3"/>
            <p:cNvSpPr/>
            <p:nvPr/>
          </p:nvSpPr>
          <p:spPr>
            <a:xfrm>
              <a:off x="1876450" y="48340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1" name="Google Shape;91;p3"/>
            <p:cNvSpPr/>
            <p:nvPr/>
          </p:nvSpPr>
          <p:spPr>
            <a:xfrm>
              <a:off x="2257450" y="48292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2" name="Google Shape;92;p3"/>
            <p:cNvSpPr/>
            <p:nvPr/>
          </p:nvSpPr>
          <p:spPr>
            <a:xfrm>
              <a:off x="2638450" y="454826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3" name="Google Shape;93;p3"/>
            <p:cNvSpPr/>
            <p:nvPr/>
          </p:nvSpPr>
          <p:spPr>
            <a:xfrm>
              <a:off x="3019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4" name="Google Shape;94;p3"/>
            <p:cNvSpPr/>
            <p:nvPr/>
          </p:nvSpPr>
          <p:spPr>
            <a:xfrm>
              <a:off x="3400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5" name="Google Shape;95;p3"/>
            <p:cNvSpPr/>
            <p:nvPr/>
          </p:nvSpPr>
          <p:spPr>
            <a:xfrm>
              <a:off x="3781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6" name="Google Shape;96;p3"/>
            <p:cNvSpPr/>
            <p:nvPr/>
          </p:nvSpPr>
          <p:spPr>
            <a:xfrm>
              <a:off x="4162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7" name="Google Shape;97;p3"/>
            <p:cNvSpPr/>
            <p:nvPr/>
          </p:nvSpPr>
          <p:spPr>
            <a:xfrm>
              <a:off x="4543450" y="46673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8" name="Google Shape;98;p3"/>
            <p:cNvSpPr/>
            <p:nvPr/>
          </p:nvSpPr>
          <p:spPr>
            <a:xfrm>
              <a:off x="4924450" y="45435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9" name="Google Shape;99;p3"/>
            <p:cNvSpPr/>
            <p:nvPr/>
          </p:nvSpPr>
          <p:spPr>
            <a:xfrm>
              <a:off x="5305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0" name="Google Shape;100;p3"/>
            <p:cNvSpPr/>
            <p:nvPr/>
          </p:nvSpPr>
          <p:spPr>
            <a:xfrm>
              <a:off x="5686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1" name="Google Shape;101;p3"/>
            <p:cNvSpPr/>
            <p:nvPr/>
          </p:nvSpPr>
          <p:spPr>
            <a:xfrm>
              <a:off x="6067450" y="48483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2" name="Google Shape;102;p3"/>
            <p:cNvSpPr/>
            <p:nvPr/>
          </p:nvSpPr>
          <p:spPr>
            <a:xfrm>
              <a:off x="6448450" y="47292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3" name="Google Shape;103;p3"/>
            <p:cNvSpPr/>
            <p:nvPr/>
          </p:nvSpPr>
          <p:spPr>
            <a:xfrm>
              <a:off x="6829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4" name="Google Shape;104;p3"/>
            <p:cNvSpPr/>
            <p:nvPr/>
          </p:nvSpPr>
          <p:spPr>
            <a:xfrm>
              <a:off x="7210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5" name="Google Shape;105;p3"/>
            <p:cNvSpPr/>
            <p:nvPr/>
          </p:nvSpPr>
          <p:spPr>
            <a:xfrm>
              <a:off x="7591450" y="44434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6" name="Google Shape;106;p3"/>
            <p:cNvSpPr/>
            <p:nvPr/>
          </p:nvSpPr>
          <p:spPr>
            <a:xfrm>
              <a:off x="7972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7" name="Google Shape;107;p3"/>
            <p:cNvSpPr/>
            <p:nvPr/>
          </p:nvSpPr>
          <p:spPr>
            <a:xfrm>
              <a:off x="8353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8" name="Google Shape;108;p3"/>
            <p:cNvSpPr/>
            <p:nvPr/>
          </p:nvSpPr>
          <p:spPr>
            <a:xfrm>
              <a:off x="8734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9" name="Google Shape;109;p3"/>
            <p:cNvSpPr/>
            <p:nvPr/>
          </p:nvSpPr>
          <p:spPr>
            <a:xfrm>
              <a:off x="9129738" y="48673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sp>
        <p:nvSpPr>
          <p:cNvPr id="110" name="Google Shape;110;p3"/>
          <p:cNvSpPr/>
          <p:nvPr/>
        </p:nvSpPr>
        <p:spPr>
          <a:xfrm>
            <a:off x="2990700" y="2147800"/>
            <a:ext cx="11460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11" name="Google Shape;111;p3"/>
          <p:cNvSpPr/>
          <p:nvPr/>
        </p:nvSpPr>
        <p:spPr>
          <a:xfrm>
            <a:off x="1085700" y="2433550"/>
            <a:ext cx="11460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12" name="Google Shape;112;p3"/>
          <p:cNvSpPr/>
          <p:nvPr/>
        </p:nvSpPr>
        <p:spPr>
          <a:xfrm>
            <a:off x="4895700" y="2077632"/>
            <a:ext cx="11460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13" name="Google Shape;113;p3"/>
          <p:cNvSpPr/>
          <p:nvPr/>
        </p:nvSpPr>
        <p:spPr>
          <a:xfrm rot="8100000">
            <a:off x="8699950" y="1890769"/>
            <a:ext cx="122612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AFF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14" name="Google Shape;114;p3"/>
          <p:cNvSpPr txBox="1">
            <a:spLocks noGrp="1"/>
          </p:cNvSpPr>
          <p:nvPr>
            <p:ph type="ctrTitle"/>
          </p:nvPr>
        </p:nvSpPr>
        <p:spPr>
          <a:xfrm>
            <a:off x="2309351" y="3031150"/>
            <a:ext cx="52146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15" name="Google Shape;115;p3"/>
          <p:cNvSpPr txBox="1">
            <a:spLocks noGrp="1"/>
          </p:cNvSpPr>
          <p:nvPr>
            <p:ph type="subTitle" idx="1"/>
          </p:nvPr>
        </p:nvSpPr>
        <p:spPr>
          <a:xfrm>
            <a:off x="2309441" y="4059250"/>
            <a:ext cx="52146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None/>
              <a:defRPr>
                <a:solidFill>
                  <a:srgbClr val="FFFFFF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16" name="Google Shape;116;p3"/>
          <p:cNvSpPr txBox="1">
            <a:spLocks noGrp="1"/>
          </p:cNvSpPr>
          <p:nvPr>
            <p:ph type="sldNum" idx="12"/>
          </p:nvPr>
        </p:nvSpPr>
        <p:spPr>
          <a:xfrm>
            <a:off x="8556775" y="4826200"/>
            <a:ext cx="548700" cy="31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"/>
          <p:cNvSpPr txBox="1">
            <a:spLocks noGrp="1"/>
          </p:cNvSpPr>
          <p:nvPr>
            <p:ph type="title"/>
          </p:nvPr>
        </p:nvSpPr>
        <p:spPr>
          <a:xfrm>
            <a:off x="1047751" y="634125"/>
            <a:ext cx="6996600" cy="7158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5"/>
          <p:cNvSpPr txBox="1">
            <a:spLocks noGrp="1"/>
          </p:cNvSpPr>
          <p:nvPr>
            <p:ph type="body" idx="1"/>
          </p:nvPr>
        </p:nvSpPr>
        <p:spPr>
          <a:xfrm>
            <a:off x="1075851" y="1540175"/>
            <a:ext cx="6996600" cy="1922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342900" lvl="0" indent="-266700">
              <a:spcBef>
                <a:spcPts val="450"/>
              </a:spcBef>
              <a:spcAft>
                <a:spcPts val="0"/>
              </a:spcAft>
              <a:buSzPts val="2000"/>
              <a:buChar char="◉"/>
              <a:defRPr/>
            </a:lvl1pPr>
            <a:lvl2pPr marL="685800" lvl="1" indent="-257175">
              <a:spcBef>
                <a:spcPts val="0"/>
              </a:spcBef>
              <a:spcAft>
                <a:spcPts val="0"/>
              </a:spcAft>
              <a:buSzPts val="1800"/>
              <a:buChar char="◉"/>
              <a:defRPr/>
            </a:lvl2pPr>
            <a:lvl3pPr marL="1028700" lvl="2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3pPr>
            <a:lvl4pPr marL="1371600" lvl="3" indent="-257175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4pPr>
            <a:lvl5pPr marL="1714500" lvl="4" indent="-257175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5pPr>
            <a:lvl6pPr marL="2057400" lvl="5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6pPr>
            <a:lvl7pPr marL="2400300" lvl="6" indent="-257175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7pPr>
            <a:lvl8pPr marL="2743200" lvl="7" indent="-257175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8pPr>
            <a:lvl9pPr marL="3086100" lvl="8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163" name="Google Shape;163;p5"/>
          <p:cNvSpPr/>
          <p:nvPr/>
        </p:nvSpPr>
        <p:spPr>
          <a:xfrm>
            <a:off x="-28574" y="4446775"/>
            <a:ext cx="9191625" cy="712478"/>
          </a:xfrm>
          <a:custGeom>
            <a:avLst/>
            <a:gdLst/>
            <a:ahLst/>
            <a:cxnLst/>
            <a:rect l="l" t="t" r="r" b="b"/>
            <a:pathLst>
              <a:path w="367665" h="41339" extrusionOk="0">
                <a:moveTo>
                  <a:pt x="381" y="381"/>
                </a:moveTo>
                <a:lnTo>
                  <a:pt x="16574" y="16383"/>
                </a:lnTo>
                <a:lnTo>
                  <a:pt x="31623" y="7430"/>
                </a:lnTo>
                <a:lnTo>
                  <a:pt x="62484" y="7239"/>
                </a:lnTo>
                <a:lnTo>
                  <a:pt x="77724" y="0"/>
                </a:lnTo>
                <a:lnTo>
                  <a:pt x="92964" y="19622"/>
                </a:lnTo>
                <a:lnTo>
                  <a:pt x="108014" y="30861"/>
                </a:lnTo>
                <a:lnTo>
                  <a:pt x="123063" y="30671"/>
                </a:lnTo>
                <a:lnTo>
                  <a:pt x="139065" y="15050"/>
                </a:lnTo>
                <a:lnTo>
                  <a:pt x="154115" y="11430"/>
                </a:lnTo>
                <a:lnTo>
                  <a:pt x="168783" y="3408"/>
                </a:lnTo>
                <a:lnTo>
                  <a:pt x="184404" y="21527"/>
                </a:lnTo>
                <a:lnTo>
                  <a:pt x="199644" y="22155"/>
                </a:lnTo>
                <a:lnTo>
                  <a:pt x="214694" y="36386"/>
                </a:lnTo>
                <a:lnTo>
                  <a:pt x="230124" y="36386"/>
                </a:lnTo>
                <a:lnTo>
                  <a:pt x="246126" y="29147"/>
                </a:lnTo>
                <a:lnTo>
                  <a:pt x="261176" y="29147"/>
                </a:lnTo>
                <a:lnTo>
                  <a:pt x="275463" y="16574"/>
                </a:lnTo>
                <a:lnTo>
                  <a:pt x="291656" y="24384"/>
                </a:lnTo>
                <a:lnTo>
                  <a:pt x="305943" y="11811"/>
                </a:lnTo>
                <a:lnTo>
                  <a:pt x="336804" y="11621"/>
                </a:lnTo>
                <a:lnTo>
                  <a:pt x="351854" y="16383"/>
                </a:lnTo>
                <a:lnTo>
                  <a:pt x="367665" y="4001"/>
                </a:lnTo>
                <a:lnTo>
                  <a:pt x="367284" y="41339"/>
                </a:lnTo>
                <a:lnTo>
                  <a:pt x="0" y="41339"/>
                </a:lnTo>
                <a:close/>
              </a:path>
            </a:pathLst>
          </a:custGeom>
          <a:solidFill>
            <a:srgbClr val="AFF000">
              <a:alpha val="81920"/>
            </a:srgbClr>
          </a:solidFill>
          <a:ln>
            <a:noFill/>
          </a:ln>
        </p:spPr>
      </p:sp>
      <p:sp>
        <p:nvSpPr>
          <p:cNvPr id="164" name="Google Shape;164;p5"/>
          <p:cNvSpPr/>
          <p:nvPr/>
        </p:nvSpPr>
        <p:spPr>
          <a:xfrm>
            <a:off x="-28574" y="4578113"/>
            <a:ext cx="9191625" cy="584439"/>
          </a:xfrm>
          <a:custGeom>
            <a:avLst/>
            <a:gdLst/>
            <a:ahLst/>
            <a:cxnLst/>
            <a:rect l="l" t="t" r="r" b="b"/>
            <a:pathLst>
              <a:path w="367665" h="33910" extrusionOk="0">
                <a:moveTo>
                  <a:pt x="381" y="8001"/>
                </a:moveTo>
                <a:lnTo>
                  <a:pt x="16764" y="16266"/>
                </a:lnTo>
                <a:lnTo>
                  <a:pt x="47244" y="16266"/>
                </a:lnTo>
                <a:lnTo>
                  <a:pt x="62484" y="9925"/>
                </a:lnTo>
                <a:lnTo>
                  <a:pt x="77724" y="23434"/>
                </a:lnTo>
                <a:lnTo>
                  <a:pt x="92964" y="23434"/>
                </a:lnTo>
                <a:lnTo>
                  <a:pt x="107442" y="16266"/>
                </a:lnTo>
                <a:lnTo>
                  <a:pt x="122682" y="11855"/>
                </a:lnTo>
                <a:lnTo>
                  <a:pt x="138684" y="11855"/>
                </a:lnTo>
                <a:lnTo>
                  <a:pt x="153924" y="15714"/>
                </a:lnTo>
                <a:lnTo>
                  <a:pt x="168783" y="11028"/>
                </a:lnTo>
                <a:lnTo>
                  <a:pt x="184023" y="18471"/>
                </a:lnTo>
                <a:lnTo>
                  <a:pt x="199644" y="29775"/>
                </a:lnTo>
                <a:lnTo>
                  <a:pt x="214122" y="22055"/>
                </a:lnTo>
                <a:lnTo>
                  <a:pt x="229743" y="22055"/>
                </a:lnTo>
                <a:lnTo>
                  <a:pt x="245364" y="8546"/>
                </a:lnTo>
                <a:lnTo>
                  <a:pt x="260604" y="16266"/>
                </a:lnTo>
                <a:lnTo>
                  <a:pt x="275844" y="16266"/>
                </a:lnTo>
                <a:lnTo>
                  <a:pt x="291084" y="9925"/>
                </a:lnTo>
                <a:lnTo>
                  <a:pt x="321564" y="9925"/>
                </a:lnTo>
                <a:lnTo>
                  <a:pt x="336804" y="23158"/>
                </a:lnTo>
                <a:lnTo>
                  <a:pt x="351282" y="18471"/>
                </a:lnTo>
                <a:lnTo>
                  <a:pt x="367665" y="0"/>
                </a:lnTo>
                <a:lnTo>
                  <a:pt x="367665" y="33910"/>
                </a:lnTo>
                <a:lnTo>
                  <a:pt x="0" y="33910"/>
                </a:lnTo>
                <a:close/>
              </a:path>
            </a:pathLst>
          </a:custGeom>
          <a:solidFill>
            <a:srgbClr val="00CEF6">
              <a:alpha val="73460"/>
            </a:srgbClr>
          </a:solidFill>
          <a:ln>
            <a:noFill/>
          </a:ln>
        </p:spPr>
      </p:sp>
      <p:sp>
        <p:nvSpPr>
          <p:cNvPr id="165" name="Google Shape;165;p5"/>
          <p:cNvSpPr/>
          <p:nvPr/>
        </p:nvSpPr>
        <p:spPr>
          <a:xfrm rot="8100000">
            <a:off x="1847982" y="4252969"/>
            <a:ext cx="122612" cy="122612"/>
          </a:xfrm>
          <a:prstGeom prst="teardrop">
            <a:avLst>
              <a:gd name="adj" fmla="val 100000"/>
            </a:avLst>
          </a:prstGeom>
          <a:solidFill>
            <a:srgbClr val="AFF000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66" name="Google Shape;166;p5"/>
          <p:cNvSpPr/>
          <p:nvPr/>
        </p:nvSpPr>
        <p:spPr>
          <a:xfrm rot="8100000">
            <a:off x="6038982" y="4536819"/>
            <a:ext cx="122612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00CEF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67" name="Google Shape;167;p5"/>
          <p:cNvSpPr/>
          <p:nvPr/>
        </p:nvSpPr>
        <p:spPr>
          <a:xfrm rot="8100000">
            <a:off x="7181982" y="4570169"/>
            <a:ext cx="122612" cy="122612"/>
          </a:xfrm>
          <a:prstGeom prst="teardrop">
            <a:avLst>
              <a:gd name="adj" fmla="val 100000"/>
            </a:avLst>
          </a:prstGeom>
          <a:solidFill>
            <a:srgbClr val="00CEF6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168" name="Google Shape;168;p5"/>
          <p:cNvGrpSpPr/>
          <p:nvPr/>
        </p:nvGrpSpPr>
        <p:grpSpPr>
          <a:xfrm>
            <a:off x="-9525" y="4462475"/>
            <a:ext cx="9167825" cy="595300"/>
            <a:chOff x="-9525" y="4462475"/>
            <a:chExt cx="9167825" cy="595300"/>
          </a:xfrm>
        </p:grpSpPr>
        <p:sp>
          <p:nvSpPr>
            <p:cNvPr id="169" name="Google Shape;169;p5"/>
            <p:cNvSpPr/>
            <p:nvPr/>
          </p:nvSpPr>
          <p:spPr>
            <a:xfrm>
              <a:off x="-9525" y="4581525"/>
              <a:ext cx="4205300" cy="476250"/>
            </a:xfrm>
            <a:custGeom>
              <a:avLst/>
              <a:gdLst/>
              <a:ahLst/>
              <a:cxnLst/>
              <a:rect l="l" t="t" r="r" b="b"/>
              <a:pathLst>
                <a:path w="168212" h="19050" extrusionOk="0">
                  <a:moveTo>
                    <a:pt x="0" y="1715"/>
                  </a:moveTo>
                  <a:lnTo>
                    <a:pt x="15812" y="16574"/>
                  </a:lnTo>
                  <a:lnTo>
                    <a:pt x="31052" y="16574"/>
                  </a:lnTo>
                  <a:lnTo>
                    <a:pt x="46292" y="14097"/>
                  </a:lnTo>
                  <a:lnTo>
                    <a:pt x="61532" y="19050"/>
                  </a:lnTo>
                  <a:lnTo>
                    <a:pt x="76581" y="11240"/>
                  </a:lnTo>
                  <a:lnTo>
                    <a:pt x="92012" y="11240"/>
                  </a:lnTo>
                  <a:lnTo>
                    <a:pt x="106871" y="0"/>
                  </a:lnTo>
                  <a:lnTo>
                    <a:pt x="122111" y="2667"/>
                  </a:lnTo>
                  <a:lnTo>
                    <a:pt x="137541" y="2667"/>
                  </a:lnTo>
                  <a:lnTo>
                    <a:pt x="152972" y="16002"/>
                  </a:lnTo>
                  <a:lnTo>
                    <a:pt x="168212" y="16002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170" name="Google Shape;170;p5"/>
            <p:cNvSpPr/>
            <p:nvPr/>
          </p:nvSpPr>
          <p:spPr>
            <a:xfrm>
              <a:off x="4195775" y="4462475"/>
              <a:ext cx="3424225" cy="590550"/>
            </a:xfrm>
            <a:custGeom>
              <a:avLst/>
              <a:gdLst/>
              <a:ahLst/>
              <a:cxnLst/>
              <a:rect l="l" t="t" r="r" b="b"/>
              <a:pathLst>
                <a:path w="136969" h="23622" extrusionOk="0">
                  <a:moveTo>
                    <a:pt x="0" y="20955"/>
                  </a:moveTo>
                  <a:lnTo>
                    <a:pt x="15049" y="9144"/>
                  </a:lnTo>
                  <a:lnTo>
                    <a:pt x="30480" y="4381"/>
                  </a:lnTo>
                  <a:lnTo>
                    <a:pt x="45720" y="13716"/>
                  </a:lnTo>
                  <a:lnTo>
                    <a:pt x="60769" y="13716"/>
                  </a:lnTo>
                  <a:lnTo>
                    <a:pt x="76009" y="16573"/>
                  </a:lnTo>
                  <a:lnTo>
                    <a:pt x="91249" y="11811"/>
                  </a:lnTo>
                  <a:lnTo>
                    <a:pt x="106680" y="23622"/>
                  </a:lnTo>
                  <a:lnTo>
                    <a:pt x="122110" y="23622"/>
                  </a:lnTo>
                  <a:lnTo>
                    <a:pt x="136969" y="0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171" name="Google Shape;171;p5"/>
            <p:cNvSpPr/>
            <p:nvPr/>
          </p:nvSpPr>
          <p:spPr>
            <a:xfrm>
              <a:off x="7624775" y="4472000"/>
              <a:ext cx="1533525" cy="414325"/>
            </a:xfrm>
            <a:custGeom>
              <a:avLst/>
              <a:gdLst/>
              <a:ahLst/>
              <a:cxnLst/>
              <a:rect l="l" t="t" r="r" b="b"/>
              <a:pathLst>
                <a:path w="61341" h="16573" extrusionOk="0">
                  <a:moveTo>
                    <a:pt x="0" y="0"/>
                  </a:moveTo>
                  <a:lnTo>
                    <a:pt x="15049" y="4762"/>
                  </a:lnTo>
                  <a:lnTo>
                    <a:pt x="30670" y="4762"/>
                  </a:lnTo>
                  <a:lnTo>
                    <a:pt x="45910" y="4762"/>
                  </a:lnTo>
                  <a:lnTo>
                    <a:pt x="61341" y="16573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72" name="Google Shape;172;p5"/>
          <p:cNvGrpSpPr/>
          <p:nvPr/>
        </p:nvGrpSpPr>
        <p:grpSpPr>
          <a:xfrm>
            <a:off x="-42836" y="4443490"/>
            <a:ext cx="9229575" cy="642787"/>
            <a:chOff x="-42837" y="4443488"/>
            <a:chExt cx="9229575" cy="642787"/>
          </a:xfrm>
        </p:grpSpPr>
        <p:sp>
          <p:nvSpPr>
            <p:cNvPr id="173" name="Google Shape;173;p5"/>
            <p:cNvSpPr/>
            <p:nvPr/>
          </p:nvSpPr>
          <p:spPr>
            <a:xfrm>
              <a:off x="1114450" y="49006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74" name="Google Shape;174;p5"/>
            <p:cNvSpPr/>
            <p:nvPr/>
          </p:nvSpPr>
          <p:spPr>
            <a:xfrm>
              <a:off x="1495450" y="502927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75" name="Google Shape;175;p5"/>
            <p:cNvSpPr/>
            <p:nvPr/>
          </p:nvSpPr>
          <p:spPr>
            <a:xfrm>
              <a:off x="733450" y="49721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76" name="Google Shape;176;p5"/>
            <p:cNvSpPr/>
            <p:nvPr/>
          </p:nvSpPr>
          <p:spPr>
            <a:xfrm>
              <a:off x="352450" y="49626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77" name="Google Shape;177;p5"/>
            <p:cNvSpPr/>
            <p:nvPr/>
          </p:nvSpPr>
          <p:spPr>
            <a:xfrm>
              <a:off x="-42837" y="46054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78" name="Google Shape;178;p5"/>
            <p:cNvSpPr/>
            <p:nvPr/>
          </p:nvSpPr>
          <p:spPr>
            <a:xfrm>
              <a:off x="1876450" y="48340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79" name="Google Shape;179;p5"/>
            <p:cNvSpPr/>
            <p:nvPr/>
          </p:nvSpPr>
          <p:spPr>
            <a:xfrm>
              <a:off x="2257450" y="48292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0" name="Google Shape;180;p5"/>
            <p:cNvSpPr/>
            <p:nvPr/>
          </p:nvSpPr>
          <p:spPr>
            <a:xfrm>
              <a:off x="2638450" y="454826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1" name="Google Shape;181;p5"/>
            <p:cNvSpPr/>
            <p:nvPr/>
          </p:nvSpPr>
          <p:spPr>
            <a:xfrm>
              <a:off x="3019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2" name="Google Shape;182;p5"/>
            <p:cNvSpPr/>
            <p:nvPr/>
          </p:nvSpPr>
          <p:spPr>
            <a:xfrm>
              <a:off x="3400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3" name="Google Shape;183;p5"/>
            <p:cNvSpPr/>
            <p:nvPr/>
          </p:nvSpPr>
          <p:spPr>
            <a:xfrm>
              <a:off x="3781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4" name="Google Shape;184;p5"/>
            <p:cNvSpPr/>
            <p:nvPr/>
          </p:nvSpPr>
          <p:spPr>
            <a:xfrm>
              <a:off x="4162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5" name="Google Shape;185;p5"/>
            <p:cNvSpPr/>
            <p:nvPr/>
          </p:nvSpPr>
          <p:spPr>
            <a:xfrm>
              <a:off x="4543450" y="46673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6" name="Google Shape;186;p5"/>
            <p:cNvSpPr/>
            <p:nvPr/>
          </p:nvSpPr>
          <p:spPr>
            <a:xfrm>
              <a:off x="4924450" y="45435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7" name="Google Shape;187;p5"/>
            <p:cNvSpPr/>
            <p:nvPr/>
          </p:nvSpPr>
          <p:spPr>
            <a:xfrm>
              <a:off x="5305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8" name="Google Shape;188;p5"/>
            <p:cNvSpPr/>
            <p:nvPr/>
          </p:nvSpPr>
          <p:spPr>
            <a:xfrm>
              <a:off x="5686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9" name="Google Shape;189;p5"/>
            <p:cNvSpPr/>
            <p:nvPr/>
          </p:nvSpPr>
          <p:spPr>
            <a:xfrm>
              <a:off x="6067450" y="48483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0" name="Google Shape;190;p5"/>
            <p:cNvSpPr/>
            <p:nvPr/>
          </p:nvSpPr>
          <p:spPr>
            <a:xfrm>
              <a:off x="6448450" y="47292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1" name="Google Shape;191;p5"/>
            <p:cNvSpPr/>
            <p:nvPr/>
          </p:nvSpPr>
          <p:spPr>
            <a:xfrm>
              <a:off x="6829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2" name="Google Shape;192;p5"/>
            <p:cNvSpPr/>
            <p:nvPr/>
          </p:nvSpPr>
          <p:spPr>
            <a:xfrm>
              <a:off x="7210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3" name="Google Shape;193;p5"/>
            <p:cNvSpPr/>
            <p:nvPr/>
          </p:nvSpPr>
          <p:spPr>
            <a:xfrm>
              <a:off x="7591450" y="44434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4" name="Google Shape;194;p5"/>
            <p:cNvSpPr/>
            <p:nvPr/>
          </p:nvSpPr>
          <p:spPr>
            <a:xfrm>
              <a:off x="7972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5" name="Google Shape;195;p5"/>
            <p:cNvSpPr/>
            <p:nvPr/>
          </p:nvSpPr>
          <p:spPr>
            <a:xfrm>
              <a:off x="8353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6" name="Google Shape;196;p5"/>
            <p:cNvSpPr/>
            <p:nvPr/>
          </p:nvSpPr>
          <p:spPr>
            <a:xfrm>
              <a:off x="8734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7" name="Google Shape;197;p5"/>
            <p:cNvSpPr/>
            <p:nvPr/>
          </p:nvSpPr>
          <p:spPr>
            <a:xfrm>
              <a:off x="9129738" y="48673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sp>
        <p:nvSpPr>
          <p:cNvPr id="198" name="Google Shape;198;p5"/>
          <p:cNvSpPr/>
          <p:nvPr/>
        </p:nvSpPr>
        <p:spPr>
          <a:xfrm>
            <a:off x="2990700" y="4586200"/>
            <a:ext cx="11460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99" name="Google Shape;199;p5"/>
          <p:cNvSpPr/>
          <p:nvPr/>
        </p:nvSpPr>
        <p:spPr>
          <a:xfrm>
            <a:off x="1085700" y="4871950"/>
            <a:ext cx="11460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00" name="Google Shape;200;p5"/>
          <p:cNvSpPr/>
          <p:nvPr/>
        </p:nvSpPr>
        <p:spPr>
          <a:xfrm>
            <a:off x="4895700" y="4516032"/>
            <a:ext cx="11460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01" name="Google Shape;201;p5"/>
          <p:cNvSpPr/>
          <p:nvPr/>
        </p:nvSpPr>
        <p:spPr>
          <a:xfrm rot="8100000">
            <a:off x="8699950" y="4329169"/>
            <a:ext cx="122612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AFF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02" name="Google Shape;202;p5"/>
          <p:cNvSpPr txBox="1">
            <a:spLocks noGrp="1"/>
          </p:cNvSpPr>
          <p:nvPr>
            <p:ph type="sldNum" idx="12"/>
          </p:nvPr>
        </p:nvSpPr>
        <p:spPr>
          <a:xfrm>
            <a:off x="8556775" y="4826200"/>
            <a:ext cx="548700" cy="31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6"/>
          <p:cNvSpPr txBox="1">
            <a:spLocks noGrp="1"/>
          </p:cNvSpPr>
          <p:nvPr>
            <p:ph type="title"/>
          </p:nvPr>
        </p:nvSpPr>
        <p:spPr>
          <a:xfrm>
            <a:off x="1047751" y="634125"/>
            <a:ext cx="6996600" cy="7158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205" name="Google Shape;205;p6"/>
          <p:cNvSpPr txBox="1">
            <a:spLocks noGrp="1"/>
          </p:cNvSpPr>
          <p:nvPr>
            <p:ph type="body" idx="1"/>
          </p:nvPr>
        </p:nvSpPr>
        <p:spPr>
          <a:xfrm>
            <a:off x="1131501" y="1552950"/>
            <a:ext cx="3339900" cy="2665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342900" lvl="0" indent="-257175">
              <a:spcBef>
                <a:spcPts val="450"/>
              </a:spcBef>
              <a:spcAft>
                <a:spcPts val="0"/>
              </a:spcAft>
              <a:buSzPts val="1800"/>
              <a:buChar char="◉"/>
              <a:defRPr sz="1350"/>
            </a:lvl1pPr>
            <a:lvl2pPr marL="685800" lvl="1" indent="-257175">
              <a:spcBef>
                <a:spcPts val="0"/>
              </a:spcBef>
              <a:spcAft>
                <a:spcPts val="0"/>
              </a:spcAft>
              <a:buSzPts val="1800"/>
              <a:buChar char="◉"/>
              <a:defRPr/>
            </a:lvl2pPr>
            <a:lvl3pPr marL="1028700" lvl="2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3pPr>
            <a:lvl4pPr marL="1371600" lvl="3" indent="-257175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4pPr>
            <a:lvl5pPr marL="1714500" lvl="4" indent="-257175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5pPr>
            <a:lvl6pPr marL="2057400" lvl="5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6pPr>
            <a:lvl7pPr marL="2400300" lvl="6" indent="-257175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7pPr>
            <a:lvl8pPr marL="2743200" lvl="7" indent="-257175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8pPr>
            <a:lvl9pPr marL="3086100" lvl="8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206" name="Google Shape;206;p6"/>
          <p:cNvSpPr txBox="1">
            <a:spLocks noGrp="1"/>
          </p:cNvSpPr>
          <p:nvPr>
            <p:ph type="body" idx="2"/>
          </p:nvPr>
        </p:nvSpPr>
        <p:spPr>
          <a:xfrm>
            <a:off x="4672563" y="1552950"/>
            <a:ext cx="3339900" cy="2665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342900" lvl="0" indent="-257175">
              <a:spcBef>
                <a:spcPts val="450"/>
              </a:spcBef>
              <a:spcAft>
                <a:spcPts val="0"/>
              </a:spcAft>
              <a:buSzPts val="1800"/>
              <a:buChar char="◉"/>
              <a:defRPr sz="1350"/>
            </a:lvl1pPr>
            <a:lvl2pPr marL="685800" lvl="1" indent="-257175">
              <a:spcBef>
                <a:spcPts val="0"/>
              </a:spcBef>
              <a:spcAft>
                <a:spcPts val="0"/>
              </a:spcAft>
              <a:buSzPts val="1800"/>
              <a:buChar char="◉"/>
              <a:defRPr/>
            </a:lvl2pPr>
            <a:lvl3pPr marL="1028700" lvl="2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3pPr>
            <a:lvl4pPr marL="1371600" lvl="3" indent="-257175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4pPr>
            <a:lvl5pPr marL="1714500" lvl="4" indent="-257175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5pPr>
            <a:lvl6pPr marL="2057400" lvl="5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6pPr>
            <a:lvl7pPr marL="2400300" lvl="6" indent="-257175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7pPr>
            <a:lvl8pPr marL="2743200" lvl="7" indent="-257175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8pPr>
            <a:lvl9pPr marL="3086100" lvl="8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207" name="Google Shape;207;p6"/>
          <p:cNvSpPr/>
          <p:nvPr/>
        </p:nvSpPr>
        <p:spPr>
          <a:xfrm>
            <a:off x="-28574" y="4446775"/>
            <a:ext cx="9191625" cy="712478"/>
          </a:xfrm>
          <a:custGeom>
            <a:avLst/>
            <a:gdLst/>
            <a:ahLst/>
            <a:cxnLst/>
            <a:rect l="l" t="t" r="r" b="b"/>
            <a:pathLst>
              <a:path w="367665" h="41339" extrusionOk="0">
                <a:moveTo>
                  <a:pt x="381" y="381"/>
                </a:moveTo>
                <a:lnTo>
                  <a:pt x="16574" y="16383"/>
                </a:lnTo>
                <a:lnTo>
                  <a:pt x="31623" y="7430"/>
                </a:lnTo>
                <a:lnTo>
                  <a:pt x="62484" y="7239"/>
                </a:lnTo>
                <a:lnTo>
                  <a:pt x="77724" y="0"/>
                </a:lnTo>
                <a:lnTo>
                  <a:pt x="92964" y="19622"/>
                </a:lnTo>
                <a:lnTo>
                  <a:pt x="108014" y="30861"/>
                </a:lnTo>
                <a:lnTo>
                  <a:pt x="123063" y="30671"/>
                </a:lnTo>
                <a:lnTo>
                  <a:pt x="139065" y="15050"/>
                </a:lnTo>
                <a:lnTo>
                  <a:pt x="154115" y="11430"/>
                </a:lnTo>
                <a:lnTo>
                  <a:pt x="168783" y="3408"/>
                </a:lnTo>
                <a:lnTo>
                  <a:pt x="184404" y="21527"/>
                </a:lnTo>
                <a:lnTo>
                  <a:pt x="199644" y="22155"/>
                </a:lnTo>
                <a:lnTo>
                  <a:pt x="214694" y="36386"/>
                </a:lnTo>
                <a:lnTo>
                  <a:pt x="230124" y="36386"/>
                </a:lnTo>
                <a:lnTo>
                  <a:pt x="246126" y="29147"/>
                </a:lnTo>
                <a:lnTo>
                  <a:pt x="261176" y="29147"/>
                </a:lnTo>
                <a:lnTo>
                  <a:pt x="275463" y="16574"/>
                </a:lnTo>
                <a:lnTo>
                  <a:pt x="291656" y="24384"/>
                </a:lnTo>
                <a:lnTo>
                  <a:pt x="305943" y="11811"/>
                </a:lnTo>
                <a:lnTo>
                  <a:pt x="336804" y="11621"/>
                </a:lnTo>
                <a:lnTo>
                  <a:pt x="351854" y="16383"/>
                </a:lnTo>
                <a:lnTo>
                  <a:pt x="367665" y="4001"/>
                </a:lnTo>
                <a:lnTo>
                  <a:pt x="367284" y="41339"/>
                </a:lnTo>
                <a:lnTo>
                  <a:pt x="0" y="41339"/>
                </a:lnTo>
                <a:close/>
              </a:path>
            </a:pathLst>
          </a:custGeom>
          <a:solidFill>
            <a:srgbClr val="AFF000">
              <a:alpha val="81920"/>
            </a:srgbClr>
          </a:solidFill>
          <a:ln>
            <a:noFill/>
          </a:ln>
        </p:spPr>
      </p:sp>
      <p:sp>
        <p:nvSpPr>
          <p:cNvPr id="208" name="Google Shape;208;p6"/>
          <p:cNvSpPr/>
          <p:nvPr/>
        </p:nvSpPr>
        <p:spPr>
          <a:xfrm>
            <a:off x="-28574" y="4578113"/>
            <a:ext cx="9191625" cy="584439"/>
          </a:xfrm>
          <a:custGeom>
            <a:avLst/>
            <a:gdLst/>
            <a:ahLst/>
            <a:cxnLst/>
            <a:rect l="l" t="t" r="r" b="b"/>
            <a:pathLst>
              <a:path w="367665" h="33910" extrusionOk="0">
                <a:moveTo>
                  <a:pt x="381" y="8001"/>
                </a:moveTo>
                <a:lnTo>
                  <a:pt x="16764" y="16266"/>
                </a:lnTo>
                <a:lnTo>
                  <a:pt x="47244" y="16266"/>
                </a:lnTo>
                <a:lnTo>
                  <a:pt x="62484" y="9925"/>
                </a:lnTo>
                <a:lnTo>
                  <a:pt x="77724" y="23434"/>
                </a:lnTo>
                <a:lnTo>
                  <a:pt x="92964" y="23434"/>
                </a:lnTo>
                <a:lnTo>
                  <a:pt x="107442" y="16266"/>
                </a:lnTo>
                <a:lnTo>
                  <a:pt x="122682" y="11855"/>
                </a:lnTo>
                <a:lnTo>
                  <a:pt x="138684" y="11855"/>
                </a:lnTo>
                <a:lnTo>
                  <a:pt x="153924" y="15714"/>
                </a:lnTo>
                <a:lnTo>
                  <a:pt x="168783" y="11028"/>
                </a:lnTo>
                <a:lnTo>
                  <a:pt x="184023" y="18471"/>
                </a:lnTo>
                <a:lnTo>
                  <a:pt x="199644" y="29775"/>
                </a:lnTo>
                <a:lnTo>
                  <a:pt x="214122" y="22055"/>
                </a:lnTo>
                <a:lnTo>
                  <a:pt x="229743" y="22055"/>
                </a:lnTo>
                <a:lnTo>
                  <a:pt x="245364" y="8546"/>
                </a:lnTo>
                <a:lnTo>
                  <a:pt x="260604" y="16266"/>
                </a:lnTo>
                <a:lnTo>
                  <a:pt x="275844" y="16266"/>
                </a:lnTo>
                <a:lnTo>
                  <a:pt x="291084" y="9925"/>
                </a:lnTo>
                <a:lnTo>
                  <a:pt x="321564" y="9925"/>
                </a:lnTo>
                <a:lnTo>
                  <a:pt x="336804" y="23158"/>
                </a:lnTo>
                <a:lnTo>
                  <a:pt x="351282" y="18471"/>
                </a:lnTo>
                <a:lnTo>
                  <a:pt x="367665" y="0"/>
                </a:lnTo>
                <a:lnTo>
                  <a:pt x="367665" y="33910"/>
                </a:lnTo>
                <a:lnTo>
                  <a:pt x="0" y="33910"/>
                </a:lnTo>
                <a:close/>
              </a:path>
            </a:pathLst>
          </a:custGeom>
          <a:solidFill>
            <a:srgbClr val="00CEF6">
              <a:alpha val="73460"/>
            </a:srgbClr>
          </a:solidFill>
          <a:ln>
            <a:noFill/>
          </a:ln>
        </p:spPr>
      </p:sp>
      <p:sp>
        <p:nvSpPr>
          <p:cNvPr id="209" name="Google Shape;209;p6"/>
          <p:cNvSpPr/>
          <p:nvPr/>
        </p:nvSpPr>
        <p:spPr>
          <a:xfrm rot="8100000">
            <a:off x="1847982" y="4252969"/>
            <a:ext cx="122612" cy="122612"/>
          </a:xfrm>
          <a:prstGeom prst="teardrop">
            <a:avLst>
              <a:gd name="adj" fmla="val 100000"/>
            </a:avLst>
          </a:prstGeom>
          <a:solidFill>
            <a:srgbClr val="AFF000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10" name="Google Shape;210;p6"/>
          <p:cNvSpPr/>
          <p:nvPr/>
        </p:nvSpPr>
        <p:spPr>
          <a:xfrm rot="8100000">
            <a:off x="6038982" y="4536819"/>
            <a:ext cx="122612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00CEF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11" name="Google Shape;211;p6"/>
          <p:cNvSpPr/>
          <p:nvPr/>
        </p:nvSpPr>
        <p:spPr>
          <a:xfrm rot="8100000">
            <a:off x="7181982" y="4570169"/>
            <a:ext cx="122612" cy="122612"/>
          </a:xfrm>
          <a:prstGeom prst="teardrop">
            <a:avLst>
              <a:gd name="adj" fmla="val 100000"/>
            </a:avLst>
          </a:prstGeom>
          <a:solidFill>
            <a:srgbClr val="00CEF6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212" name="Google Shape;212;p6"/>
          <p:cNvGrpSpPr/>
          <p:nvPr/>
        </p:nvGrpSpPr>
        <p:grpSpPr>
          <a:xfrm>
            <a:off x="-9525" y="4462475"/>
            <a:ext cx="9167825" cy="595300"/>
            <a:chOff x="-9525" y="4462475"/>
            <a:chExt cx="9167825" cy="595300"/>
          </a:xfrm>
        </p:grpSpPr>
        <p:sp>
          <p:nvSpPr>
            <p:cNvPr id="213" name="Google Shape;213;p6"/>
            <p:cNvSpPr/>
            <p:nvPr/>
          </p:nvSpPr>
          <p:spPr>
            <a:xfrm>
              <a:off x="-9525" y="4581525"/>
              <a:ext cx="4205300" cy="476250"/>
            </a:xfrm>
            <a:custGeom>
              <a:avLst/>
              <a:gdLst/>
              <a:ahLst/>
              <a:cxnLst/>
              <a:rect l="l" t="t" r="r" b="b"/>
              <a:pathLst>
                <a:path w="168212" h="19050" extrusionOk="0">
                  <a:moveTo>
                    <a:pt x="0" y="1715"/>
                  </a:moveTo>
                  <a:lnTo>
                    <a:pt x="15812" y="16574"/>
                  </a:lnTo>
                  <a:lnTo>
                    <a:pt x="31052" y="16574"/>
                  </a:lnTo>
                  <a:lnTo>
                    <a:pt x="46292" y="14097"/>
                  </a:lnTo>
                  <a:lnTo>
                    <a:pt x="61532" y="19050"/>
                  </a:lnTo>
                  <a:lnTo>
                    <a:pt x="76581" y="11240"/>
                  </a:lnTo>
                  <a:lnTo>
                    <a:pt x="92012" y="11240"/>
                  </a:lnTo>
                  <a:lnTo>
                    <a:pt x="106871" y="0"/>
                  </a:lnTo>
                  <a:lnTo>
                    <a:pt x="122111" y="2667"/>
                  </a:lnTo>
                  <a:lnTo>
                    <a:pt x="137541" y="2667"/>
                  </a:lnTo>
                  <a:lnTo>
                    <a:pt x="152972" y="16002"/>
                  </a:lnTo>
                  <a:lnTo>
                    <a:pt x="168212" y="16002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214" name="Google Shape;214;p6"/>
            <p:cNvSpPr/>
            <p:nvPr/>
          </p:nvSpPr>
          <p:spPr>
            <a:xfrm>
              <a:off x="4195775" y="4462475"/>
              <a:ext cx="3424225" cy="590550"/>
            </a:xfrm>
            <a:custGeom>
              <a:avLst/>
              <a:gdLst/>
              <a:ahLst/>
              <a:cxnLst/>
              <a:rect l="l" t="t" r="r" b="b"/>
              <a:pathLst>
                <a:path w="136969" h="23622" extrusionOk="0">
                  <a:moveTo>
                    <a:pt x="0" y="20955"/>
                  </a:moveTo>
                  <a:lnTo>
                    <a:pt x="15049" y="9144"/>
                  </a:lnTo>
                  <a:lnTo>
                    <a:pt x="30480" y="4381"/>
                  </a:lnTo>
                  <a:lnTo>
                    <a:pt x="45720" y="13716"/>
                  </a:lnTo>
                  <a:lnTo>
                    <a:pt x="60769" y="13716"/>
                  </a:lnTo>
                  <a:lnTo>
                    <a:pt x="76009" y="16573"/>
                  </a:lnTo>
                  <a:lnTo>
                    <a:pt x="91249" y="11811"/>
                  </a:lnTo>
                  <a:lnTo>
                    <a:pt x="106680" y="23622"/>
                  </a:lnTo>
                  <a:lnTo>
                    <a:pt x="122110" y="23622"/>
                  </a:lnTo>
                  <a:lnTo>
                    <a:pt x="136969" y="0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215" name="Google Shape;215;p6"/>
            <p:cNvSpPr/>
            <p:nvPr/>
          </p:nvSpPr>
          <p:spPr>
            <a:xfrm>
              <a:off x="7624775" y="4472000"/>
              <a:ext cx="1533525" cy="414325"/>
            </a:xfrm>
            <a:custGeom>
              <a:avLst/>
              <a:gdLst/>
              <a:ahLst/>
              <a:cxnLst/>
              <a:rect l="l" t="t" r="r" b="b"/>
              <a:pathLst>
                <a:path w="61341" h="16573" extrusionOk="0">
                  <a:moveTo>
                    <a:pt x="0" y="0"/>
                  </a:moveTo>
                  <a:lnTo>
                    <a:pt x="15049" y="4762"/>
                  </a:lnTo>
                  <a:lnTo>
                    <a:pt x="30670" y="4762"/>
                  </a:lnTo>
                  <a:lnTo>
                    <a:pt x="45910" y="4762"/>
                  </a:lnTo>
                  <a:lnTo>
                    <a:pt x="61341" y="16573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6" name="Google Shape;216;p6"/>
          <p:cNvGrpSpPr/>
          <p:nvPr/>
        </p:nvGrpSpPr>
        <p:grpSpPr>
          <a:xfrm>
            <a:off x="-42836" y="4443490"/>
            <a:ext cx="9229575" cy="642787"/>
            <a:chOff x="-42837" y="4443488"/>
            <a:chExt cx="9229575" cy="642787"/>
          </a:xfrm>
        </p:grpSpPr>
        <p:sp>
          <p:nvSpPr>
            <p:cNvPr id="217" name="Google Shape;217;p6"/>
            <p:cNvSpPr/>
            <p:nvPr/>
          </p:nvSpPr>
          <p:spPr>
            <a:xfrm>
              <a:off x="1114450" y="49006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18" name="Google Shape;218;p6"/>
            <p:cNvSpPr/>
            <p:nvPr/>
          </p:nvSpPr>
          <p:spPr>
            <a:xfrm>
              <a:off x="1495450" y="502927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19" name="Google Shape;219;p6"/>
            <p:cNvSpPr/>
            <p:nvPr/>
          </p:nvSpPr>
          <p:spPr>
            <a:xfrm>
              <a:off x="733450" y="49721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0" name="Google Shape;220;p6"/>
            <p:cNvSpPr/>
            <p:nvPr/>
          </p:nvSpPr>
          <p:spPr>
            <a:xfrm>
              <a:off x="352450" y="49626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1" name="Google Shape;221;p6"/>
            <p:cNvSpPr/>
            <p:nvPr/>
          </p:nvSpPr>
          <p:spPr>
            <a:xfrm>
              <a:off x="-42837" y="46054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2" name="Google Shape;222;p6"/>
            <p:cNvSpPr/>
            <p:nvPr/>
          </p:nvSpPr>
          <p:spPr>
            <a:xfrm>
              <a:off x="1876450" y="48340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3" name="Google Shape;223;p6"/>
            <p:cNvSpPr/>
            <p:nvPr/>
          </p:nvSpPr>
          <p:spPr>
            <a:xfrm>
              <a:off x="2257450" y="48292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4" name="Google Shape;224;p6"/>
            <p:cNvSpPr/>
            <p:nvPr/>
          </p:nvSpPr>
          <p:spPr>
            <a:xfrm>
              <a:off x="2638450" y="454826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5" name="Google Shape;225;p6"/>
            <p:cNvSpPr/>
            <p:nvPr/>
          </p:nvSpPr>
          <p:spPr>
            <a:xfrm>
              <a:off x="3019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6" name="Google Shape;226;p6"/>
            <p:cNvSpPr/>
            <p:nvPr/>
          </p:nvSpPr>
          <p:spPr>
            <a:xfrm>
              <a:off x="3400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7" name="Google Shape;227;p6"/>
            <p:cNvSpPr/>
            <p:nvPr/>
          </p:nvSpPr>
          <p:spPr>
            <a:xfrm>
              <a:off x="3781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8" name="Google Shape;228;p6"/>
            <p:cNvSpPr/>
            <p:nvPr/>
          </p:nvSpPr>
          <p:spPr>
            <a:xfrm>
              <a:off x="4162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9" name="Google Shape;229;p6"/>
            <p:cNvSpPr/>
            <p:nvPr/>
          </p:nvSpPr>
          <p:spPr>
            <a:xfrm>
              <a:off x="4543450" y="46673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0" name="Google Shape;230;p6"/>
            <p:cNvSpPr/>
            <p:nvPr/>
          </p:nvSpPr>
          <p:spPr>
            <a:xfrm>
              <a:off x="4924450" y="45435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1" name="Google Shape;231;p6"/>
            <p:cNvSpPr/>
            <p:nvPr/>
          </p:nvSpPr>
          <p:spPr>
            <a:xfrm>
              <a:off x="5305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2" name="Google Shape;232;p6"/>
            <p:cNvSpPr/>
            <p:nvPr/>
          </p:nvSpPr>
          <p:spPr>
            <a:xfrm>
              <a:off x="5686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3" name="Google Shape;233;p6"/>
            <p:cNvSpPr/>
            <p:nvPr/>
          </p:nvSpPr>
          <p:spPr>
            <a:xfrm>
              <a:off x="6067450" y="48483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4" name="Google Shape;234;p6"/>
            <p:cNvSpPr/>
            <p:nvPr/>
          </p:nvSpPr>
          <p:spPr>
            <a:xfrm>
              <a:off x="6448450" y="47292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5" name="Google Shape;235;p6"/>
            <p:cNvSpPr/>
            <p:nvPr/>
          </p:nvSpPr>
          <p:spPr>
            <a:xfrm>
              <a:off x="6829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6" name="Google Shape;236;p6"/>
            <p:cNvSpPr/>
            <p:nvPr/>
          </p:nvSpPr>
          <p:spPr>
            <a:xfrm>
              <a:off x="7210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7" name="Google Shape;237;p6"/>
            <p:cNvSpPr/>
            <p:nvPr/>
          </p:nvSpPr>
          <p:spPr>
            <a:xfrm>
              <a:off x="7591450" y="44434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8" name="Google Shape;238;p6"/>
            <p:cNvSpPr/>
            <p:nvPr/>
          </p:nvSpPr>
          <p:spPr>
            <a:xfrm>
              <a:off x="7972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9" name="Google Shape;239;p6"/>
            <p:cNvSpPr/>
            <p:nvPr/>
          </p:nvSpPr>
          <p:spPr>
            <a:xfrm>
              <a:off x="8353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40" name="Google Shape;240;p6"/>
            <p:cNvSpPr/>
            <p:nvPr/>
          </p:nvSpPr>
          <p:spPr>
            <a:xfrm>
              <a:off x="8734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41" name="Google Shape;241;p6"/>
            <p:cNvSpPr/>
            <p:nvPr/>
          </p:nvSpPr>
          <p:spPr>
            <a:xfrm>
              <a:off x="9129738" y="48673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sp>
        <p:nvSpPr>
          <p:cNvPr id="242" name="Google Shape;242;p6"/>
          <p:cNvSpPr/>
          <p:nvPr/>
        </p:nvSpPr>
        <p:spPr>
          <a:xfrm>
            <a:off x="2990700" y="4586200"/>
            <a:ext cx="11460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43" name="Google Shape;243;p6"/>
          <p:cNvSpPr/>
          <p:nvPr/>
        </p:nvSpPr>
        <p:spPr>
          <a:xfrm>
            <a:off x="1085700" y="4871950"/>
            <a:ext cx="11460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44" name="Google Shape;244;p6"/>
          <p:cNvSpPr/>
          <p:nvPr/>
        </p:nvSpPr>
        <p:spPr>
          <a:xfrm>
            <a:off x="4895700" y="4516032"/>
            <a:ext cx="11460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45" name="Google Shape;245;p6"/>
          <p:cNvSpPr/>
          <p:nvPr/>
        </p:nvSpPr>
        <p:spPr>
          <a:xfrm rot="8100000">
            <a:off x="8699950" y="4329169"/>
            <a:ext cx="122612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AFF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46" name="Google Shape;246;p6"/>
          <p:cNvSpPr txBox="1">
            <a:spLocks noGrp="1"/>
          </p:cNvSpPr>
          <p:nvPr>
            <p:ph type="sldNum" idx="12"/>
          </p:nvPr>
        </p:nvSpPr>
        <p:spPr>
          <a:xfrm>
            <a:off x="8556775" y="4826200"/>
            <a:ext cx="548700" cy="31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p10"/>
          <p:cNvSpPr/>
          <p:nvPr/>
        </p:nvSpPr>
        <p:spPr>
          <a:xfrm>
            <a:off x="-28574" y="4446775"/>
            <a:ext cx="9191625" cy="712478"/>
          </a:xfrm>
          <a:custGeom>
            <a:avLst/>
            <a:gdLst/>
            <a:ahLst/>
            <a:cxnLst/>
            <a:rect l="l" t="t" r="r" b="b"/>
            <a:pathLst>
              <a:path w="367665" h="41339" extrusionOk="0">
                <a:moveTo>
                  <a:pt x="381" y="381"/>
                </a:moveTo>
                <a:lnTo>
                  <a:pt x="16574" y="16383"/>
                </a:lnTo>
                <a:lnTo>
                  <a:pt x="31623" y="7430"/>
                </a:lnTo>
                <a:lnTo>
                  <a:pt x="62484" y="7239"/>
                </a:lnTo>
                <a:lnTo>
                  <a:pt x="77724" y="0"/>
                </a:lnTo>
                <a:lnTo>
                  <a:pt x="92964" y="19622"/>
                </a:lnTo>
                <a:lnTo>
                  <a:pt x="108014" y="30861"/>
                </a:lnTo>
                <a:lnTo>
                  <a:pt x="123063" y="30671"/>
                </a:lnTo>
                <a:lnTo>
                  <a:pt x="139065" y="15050"/>
                </a:lnTo>
                <a:lnTo>
                  <a:pt x="154115" y="11430"/>
                </a:lnTo>
                <a:lnTo>
                  <a:pt x="168783" y="3408"/>
                </a:lnTo>
                <a:lnTo>
                  <a:pt x="184404" y="21527"/>
                </a:lnTo>
                <a:lnTo>
                  <a:pt x="199644" y="22155"/>
                </a:lnTo>
                <a:lnTo>
                  <a:pt x="214694" y="36386"/>
                </a:lnTo>
                <a:lnTo>
                  <a:pt x="230124" y="36386"/>
                </a:lnTo>
                <a:lnTo>
                  <a:pt x="246126" y="29147"/>
                </a:lnTo>
                <a:lnTo>
                  <a:pt x="261176" y="29147"/>
                </a:lnTo>
                <a:lnTo>
                  <a:pt x="275463" y="16574"/>
                </a:lnTo>
                <a:lnTo>
                  <a:pt x="291656" y="24384"/>
                </a:lnTo>
                <a:lnTo>
                  <a:pt x="305943" y="11811"/>
                </a:lnTo>
                <a:lnTo>
                  <a:pt x="336804" y="11621"/>
                </a:lnTo>
                <a:lnTo>
                  <a:pt x="351854" y="16383"/>
                </a:lnTo>
                <a:lnTo>
                  <a:pt x="367665" y="4001"/>
                </a:lnTo>
                <a:lnTo>
                  <a:pt x="367284" y="41339"/>
                </a:lnTo>
                <a:lnTo>
                  <a:pt x="0" y="41339"/>
                </a:lnTo>
                <a:close/>
              </a:path>
            </a:pathLst>
          </a:custGeom>
          <a:solidFill>
            <a:srgbClr val="AFF000">
              <a:alpha val="81920"/>
            </a:srgbClr>
          </a:solidFill>
          <a:ln>
            <a:noFill/>
          </a:ln>
        </p:spPr>
      </p:sp>
      <p:sp>
        <p:nvSpPr>
          <p:cNvPr id="378" name="Google Shape;378;p10"/>
          <p:cNvSpPr/>
          <p:nvPr/>
        </p:nvSpPr>
        <p:spPr>
          <a:xfrm>
            <a:off x="-28574" y="4578113"/>
            <a:ext cx="9191625" cy="584439"/>
          </a:xfrm>
          <a:custGeom>
            <a:avLst/>
            <a:gdLst/>
            <a:ahLst/>
            <a:cxnLst/>
            <a:rect l="l" t="t" r="r" b="b"/>
            <a:pathLst>
              <a:path w="367665" h="33910" extrusionOk="0">
                <a:moveTo>
                  <a:pt x="381" y="8001"/>
                </a:moveTo>
                <a:lnTo>
                  <a:pt x="16764" y="16266"/>
                </a:lnTo>
                <a:lnTo>
                  <a:pt x="47244" y="16266"/>
                </a:lnTo>
                <a:lnTo>
                  <a:pt x="62484" y="9925"/>
                </a:lnTo>
                <a:lnTo>
                  <a:pt x="77724" y="23434"/>
                </a:lnTo>
                <a:lnTo>
                  <a:pt x="92964" y="23434"/>
                </a:lnTo>
                <a:lnTo>
                  <a:pt x="107442" y="16266"/>
                </a:lnTo>
                <a:lnTo>
                  <a:pt x="122682" y="11855"/>
                </a:lnTo>
                <a:lnTo>
                  <a:pt x="138684" y="11855"/>
                </a:lnTo>
                <a:lnTo>
                  <a:pt x="153924" y="15714"/>
                </a:lnTo>
                <a:lnTo>
                  <a:pt x="168783" y="11028"/>
                </a:lnTo>
                <a:lnTo>
                  <a:pt x="184023" y="18471"/>
                </a:lnTo>
                <a:lnTo>
                  <a:pt x="199644" y="29775"/>
                </a:lnTo>
                <a:lnTo>
                  <a:pt x="214122" y="22055"/>
                </a:lnTo>
                <a:lnTo>
                  <a:pt x="229743" y="22055"/>
                </a:lnTo>
                <a:lnTo>
                  <a:pt x="245364" y="8546"/>
                </a:lnTo>
                <a:lnTo>
                  <a:pt x="260604" y="16266"/>
                </a:lnTo>
                <a:lnTo>
                  <a:pt x="275844" y="16266"/>
                </a:lnTo>
                <a:lnTo>
                  <a:pt x="291084" y="9925"/>
                </a:lnTo>
                <a:lnTo>
                  <a:pt x="321564" y="9925"/>
                </a:lnTo>
                <a:lnTo>
                  <a:pt x="336804" y="23158"/>
                </a:lnTo>
                <a:lnTo>
                  <a:pt x="351282" y="18471"/>
                </a:lnTo>
                <a:lnTo>
                  <a:pt x="367665" y="0"/>
                </a:lnTo>
                <a:lnTo>
                  <a:pt x="367665" y="33910"/>
                </a:lnTo>
                <a:lnTo>
                  <a:pt x="0" y="33910"/>
                </a:lnTo>
                <a:close/>
              </a:path>
            </a:pathLst>
          </a:custGeom>
          <a:solidFill>
            <a:srgbClr val="00CEF6">
              <a:alpha val="73460"/>
            </a:srgbClr>
          </a:solidFill>
          <a:ln>
            <a:noFill/>
          </a:ln>
        </p:spPr>
      </p:sp>
      <p:sp>
        <p:nvSpPr>
          <p:cNvPr id="379" name="Google Shape;379;p10"/>
          <p:cNvSpPr/>
          <p:nvPr/>
        </p:nvSpPr>
        <p:spPr>
          <a:xfrm rot="8100000">
            <a:off x="1847982" y="4252969"/>
            <a:ext cx="122612" cy="122612"/>
          </a:xfrm>
          <a:prstGeom prst="teardrop">
            <a:avLst>
              <a:gd name="adj" fmla="val 100000"/>
            </a:avLst>
          </a:prstGeom>
          <a:solidFill>
            <a:srgbClr val="AFF000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380" name="Google Shape;380;p10"/>
          <p:cNvSpPr/>
          <p:nvPr/>
        </p:nvSpPr>
        <p:spPr>
          <a:xfrm rot="8100000">
            <a:off x="6038982" y="4536819"/>
            <a:ext cx="122612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00CEF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381" name="Google Shape;381;p10"/>
          <p:cNvSpPr/>
          <p:nvPr/>
        </p:nvSpPr>
        <p:spPr>
          <a:xfrm rot="8100000">
            <a:off x="7181982" y="4570169"/>
            <a:ext cx="122612" cy="122612"/>
          </a:xfrm>
          <a:prstGeom prst="teardrop">
            <a:avLst>
              <a:gd name="adj" fmla="val 100000"/>
            </a:avLst>
          </a:prstGeom>
          <a:solidFill>
            <a:srgbClr val="00CEF6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382" name="Google Shape;382;p10"/>
          <p:cNvGrpSpPr/>
          <p:nvPr/>
        </p:nvGrpSpPr>
        <p:grpSpPr>
          <a:xfrm>
            <a:off x="-9525" y="4462475"/>
            <a:ext cx="9167825" cy="595300"/>
            <a:chOff x="-9525" y="4462475"/>
            <a:chExt cx="9167825" cy="595300"/>
          </a:xfrm>
        </p:grpSpPr>
        <p:sp>
          <p:nvSpPr>
            <p:cNvPr id="383" name="Google Shape;383;p10"/>
            <p:cNvSpPr/>
            <p:nvPr/>
          </p:nvSpPr>
          <p:spPr>
            <a:xfrm>
              <a:off x="-9525" y="4581525"/>
              <a:ext cx="4205300" cy="476250"/>
            </a:xfrm>
            <a:custGeom>
              <a:avLst/>
              <a:gdLst/>
              <a:ahLst/>
              <a:cxnLst/>
              <a:rect l="l" t="t" r="r" b="b"/>
              <a:pathLst>
                <a:path w="168212" h="19050" extrusionOk="0">
                  <a:moveTo>
                    <a:pt x="0" y="1715"/>
                  </a:moveTo>
                  <a:lnTo>
                    <a:pt x="15812" y="16574"/>
                  </a:lnTo>
                  <a:lnTo>
                    <a:pt x="31052" y="16574"/>
                  </a:lnTo>
                  <a:lnTo>
                    <a:pt x="46292" y="14097"/>
                  </a:lnTo>
                  <a:lnTo>
                    <a:pt x="61532" y="19050"/>
                  </a:lnTo>
                  <a:lnTo>
                    <a:pt x="76581" y="11240"/>
                  </a:lnTo>
                  <a:lnTo>
                    <a:pt x="92012" y="11240"/>
                  </a:lnTo>
                  <a:lnTo>
                    <a:pt x="106871" y="0"/>
                  </a:lnTo>
                  <a:lnTo>
                    <a:pt x="122111" y="2667"/>
                  </a:lnTo>
                  <a:lnTo>
                    <a:pt x="137541" y="2667"/>
                  </a:lnTo>
                  <a:lnTo>
                    <a:pt x="152972" y="16002"/>
                  </a:lnTo>
                  <a:lnTo>
                    <a:pt x="168212" y="16002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384" name="Google Shape;384;p10"/>
            <p:cNvSpPr/>
            <p:nvPr/>
          </p:nvSpPr>
          <p:spPr>
            <a:xfrm>
              <a:off x="4195775" y="4462475"/>
              <a:ext cx="3424225" cy="590550"/>
            </a:xfrm>
            <a:custGeom>
              <a:avLst/>
              <a:gdLst/>
              <a:ahLst/>
              <a:cxnLst/>
              <a:rect l="l" t="t" r="r" b="b"/>
              <a:pathLst>
                <a:path w="136969" h="23622" extrusionOk="0">
                  <a:moveTo>
                    <a:pt x="0" y="20955"/>
                  </a:moveTo>
                  <a:lnTo>
                    <a:pt x="15049" y="9144"/>
                  </a:lnTo>
                  <a:lnTo>
                    <a:pt x="30480" y="4381"/>
                  </a:lnTo>
                  <a:lnTo>
                    <a:pt x="45720" y="13716"/>
                  </a:lnTo>
                  <a:lnTo>
                    <a:pt x="60769" y="13716"/>
                  </a:lnTo>
                  <a:lnTo>
                    <a:pt x="76009" y="16573"/>
                  </a:lnTo>
                  <a:lnTo>
                    <a:pt x="91249" y="11811"/>
                  </a:lnTo>
                  <a:lnTo>
                    <a:pt x="106680" y="23622"/>
                  </a:lnTo>
                  <a:lnTo>
                    <a:pt x="122110" y="23622"/>
                  </a:lnTo>
                  <a:lnTo>
                    <a:pt x="136969" y="0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385" name="Google Shape;385;p10"/>
            <p:cNvSpPr/>
            <p:nvPr/>
          </p:nvSpPr>
          <p:spPr>
            <a:xfrm>
              <a:off x="7624775" y="4472000"/>
              <a:ext cx="1533525" cy="414325"/>
            </a:xfrm>
            <a:custGeom>
              <a:avLst/>
              <a:gdLst/>
              <a:ahLst/>
              <a:cxnLst/>
              <a:rect l="l" t="t" r="r" b="b"/>
              <a:pathLst>
                <a:path w="61341" h="16573" extrusionOk="0">
                  <a:moveTo>
                    <a:pt x="0" y="0"/>
                  </a:moveTo>
                  <a:lnTo>
                    <a:pt x="15049" y="4762"/>
                  </a:lnTo>
                  <a:lnTo>
                    <a:pt x="30670" y="4762"/>
                  </a:lnTo>
                  <a:lnTo>
                    <a:pt x="45910" y="4762"/>
                  </a:lnTo>
                  <a:lnTo>
                    <a:pt x="61341" y="16573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86" name="Google Shape;386;p10"/>
          <p:cNvGrpSpPr/>
          <p:nvPr/>
        </p:nvGrpSpPr>
        <p:grpSpPr>
          <a:xfrm>
            <a:off x="-42836" y="4443490"/>
            <a:ext cx="9229575" cy="642787"/>
            <a:chOff x="-42837" y="4443488"/>
            <a:chExt cx="9229575" cy="642787"/>
          </a:xfrm>
        </p:grpSpPr>
        <p:sp>
          <p:nvSpPr>
            <p:cNvPr id="387" name="Google Shape;387;p10"/>
            <p:cNvSpPr/>
            <p:nvPr/>
          </p:nvSpPr>
          <p:spPr>
            <a:xfrm>
              <a:off x="1114450" y="49006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88" name="Google Shape;388;p10"/>
            <p:cNvSpPr/>
            <p:nvPr/>
          </p:nvSpPr>
          <p:spPr>
            <a:xfrm>
              <a:off x="1495450" y="502927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89" name="Google Shape;389;p10"/>
            <p:cNvSpPr/>
            <p:nvPr/>
          </p:nvSpPr>
          <p:spPr>
            <a:xfrm>
              <a:off x="733450" y="49721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0" name="Google Shape;390;p10"/>
            <p:cNvSpPr/>
            <p:nvPr/>
          </p:nvSpPr>
          <p:spPr>
            <a:xfrm>
              <a:off x="352450" y="49626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1" name="Google Shape;391;p10"/>
            <p:cNvSpPr/>
            <p:nvPr/>
          </p:nvSpPr>
          <p:spPr>
            <a:xfrm>
              <a:off x="-42837" y="46054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2" name="Google Shape;392;p10"/>
            <p:cNvSpPr/>
            <p:nvPr/>
          </p:nvSpPr>
          <p:spPr>
            <a:xfrm>
              <a:off x="1876450" y="48340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3" name="Google Shape;393;p10"/>
            <p:cNvSpPr/>
            <p:nvPr/>
          </p:nvSpPr>
          <p:spPr>
            <a:xfrm>
              <a:off x="2257450" y="48292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4" name="Google Shape;394;p10"/>
            <p:cNvSpPr/>
            <p:nvPr/>
          </p:nvSpPr>
          <p:spPr>
            <a:xfrm>
              <a:off x="2638450" y="454826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5" name="Google Shape;395;p10"/>
            <p:cNvSpPr/>
            <p:nvPr/>
          </p:nvSpPr>
          <p:spPr>
            <a:xfrm>
              <a:off x="3019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6" name="Google Shape;396;p10"/>
            <p:cNvSpPr/>
            <p:nvPr/>
          </p:nvSpPr>
          <p:spPr>
            <a:xfrm>
              <a:off x="3400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7" name="Google Shape;397;p10"/>
            <p:cNvSpPr/>
            <p:nvPr/>
          </p:nvSpPr>
          <p:spPr>
            <a:xfrm>
              <a:off x="3781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8" name="Google Shape;398;p10"/>
            <p:cNvSpPr/>
            <p:nvPr/>
          </p:nvSpPr>
          <p:spPr>
            <a:xfrm>
              <a:off x="4162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9" name="Google Shape;399;p10"/>
            <p:cNvSpPr/>
            <p:nvPr/>
          </p:nvSpPr>
          <p:spPr>
            <a:xfrm>
              <a:off x="4543450" y="46673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0" name="Google Shape;400;p10"/>
            <p:cNvSpPr/>
            <p:nvPr/>
          </p:nvSpPr>
          <p:spPr>
            <a:xfrm>
              <a:off x="4924450" y="45435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1" name="Google Shape;401;p10"/>
            <p:cNvSpPr/>
            <p:nvPr/>
          </p:nvSpPr>
          <p:spPr>
            <a:xfrm>
              <a:off x="5305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2" name="Google Shape;402;p10"/>
            <p:cNvSpPr/>
            <p:nvPr/>
          </p:nvSpPr>
          <p:spPr>
            <a:xfrm>
              <a:off x="5686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3" name="Google Shape;403;p10"/>
            <p:cNvSpPr/>
            <p:nvPr/>
          </p:nvSpPr>
          <p:spPr>
            <a:xfrm>
              <a:off x="6067450" y="48483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4" name="Google Shape;404;p10"/>
            <p:cNvSpPr/>
            <p:nvPr/>
          </p:nvSpPr>
          <p:spPr>
            <a:xfrm>
              <a:off x="6448450" y="47292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5" name="Google Shape;405;p10"/>
            <p:cNvSpPr/>
            <p:nvPr/>
          </p:nvSpPr>
          <p:spPr>
            <a:xfrm>
              <a:off x="6829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6" name="Google Shape;406;p10"/>
            <p:cNvSpPr/>
            <p:nvPr/>
          </p:nvSpPr>
          <p:spPr>
            <a:xfrm>
              <a:off x="7210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7" name="Google Shape;407;p10"/>
            <p:cNvSpPr/>
            <p:nvPr/>
          </p:nvSpPr>
          <p:spPr>
            <a:xfrm>
              <a:off x="7591450" y="44434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8" name="Google Shape;408;p10"/>
            <p:cNvSpPr/>
            <p:nvPr/>
          </p:nvSpPr>
          <p:spPr>
            <a:xfrm>
              <a:off x="7972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9" name="Google Shape;409;p10"/>
            <p:cNvSpPr/>
            <p:nvPr/>
          </p:nvSpPr>
          <p:spPr>
            <a:xfrm>
              <a:off x="8353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10" name="Google Shape;410;p10"/>
            <p:cNvSpPr/>
            <p:nvPr/>
          </p:nvSpPr>
          <p:spPr>
            <a:xfrm>
              <a:off x="8734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11" name="Google Shape;411;p10"/>
            <p:cNvSpPr/>
            <p:nvPr/>
          </p:nvSpPr>
          <p:spPr>
            <a:xfrm>
              <a:off x="9129738" y="48673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sp>
        <p:nvSpPr>
          <p:cNvPr id="412" name="Google Shape;412;p10"/>
          <p:cNvSpPr/>
          <p:nvPr/>
        </p:nvSpPr>
        <p:spPr>
          <a:xfrm>
            <a:off x="2990700" y="4586200"/>
            <a:ext cx="11460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413" name="Google Shape;413;p10"/>
          <p:cNvSpPr/>
          <p:nvPr/>
        </p:nvSpPr>
        <p:spPr>
          <a:xfrm>
            <a:off x="1085700" y="4871950"/>
            <a:ext cx="11460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414" name="Google Shape;414;p10"/>
          <p:cNvSpPr/>
          <p:nvPr/>
        </p:nvSpPr>
        <p:spPr>
          <a:xfrm>
            <a:off x="4895700" y="4516032"/>
            <a:ext cx="11460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415" name="Google Shape;415;p10"/>
          <p:cNvSpPr/>
          <p:nvPr/>
        </p:nvSpPr>
        <p:spPr>
          <a:xfrm rot="8100000">
            <a:off x="8699950" y="4329169"/>
            <a:ext cx="122612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AFF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416" name="Google Shape;416;p10"/>
          <p:cNvSpPr txBox="1">
            <a:spLocks noGrp="1"/>
          </p:cNvSpPr>
          <p:nvPr>
            <p:ph type="sldNum" idx="12"/>
          </p:nvPr>
        </p:nvSpPr>
        <p:spPr>
          <a:xfrm>
            <a:off x="8556775" y="4826200"/>
            <a:ext cx="548700" cy="31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4030B-B9B5-45E7-A8FA-424915B32A69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29D37-FE42-4723-BEDE-6544B6689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83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"/>
          <p:cNvGrpSpPr/>
          <p:nvPr/>
        </p:nvGrpSpPr>
        <p:grpSpPr>
          <a:xfrm>
            <a:off x="381000" y="7"/>
            <a:ext cx="8382000" cy="5162348"/>
            <a:chOff x="381000" y="-18750"/>
            <a:chExt cx="8382000" cy="5181000"/>
          </a:xfrm>
        </p:grpSpPr>
        <p:cxnSp>
          <p:nvCxnSpPr>
            <p:cNvPr id="7" name="Google Shape;7;p1"/>
            <p:cNvCxnSpPr/>
            <p:nvPr/>
          </p:nvCxnSpPr>
          <p:spPr>
            <a:xfrm>
              <a:off x="762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" name="Google Shape;8;p1"/>
            <p:cNvCxnSpPr/>
            <p:nvPr/>
          </p:nvCxnSpPr>
          <p:spPr>
            <a:xfrm>
              <a:off x="1524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" name="Google Shape;9;p1"/>
            <p:cNvCxnSpPr/>
            <p:nvPr/>
          </p:nvCxnSpPr>
          <p:spPr>
            <a:xfrm>
              <a:off x="2286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" name="Google Shape;10;p1"/>
            <p:cNvCxnSpPr/>
            <p:nvPr/>
          </p:nvCxnSpPr>
          <p:spPr>
            <a:xfrm>
              <a:off x="3048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" name="Google Shape;11;p1"/>
            <p:cNvCxnSpPr/>
            <p:nvPr/>
          </p:nvCxnSpPr>
          <p:spPr>
            <a:xfrm>
              <a:off x="3810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" name="Google Shape;12;p1"/>
            <p:cNvCxnSpPr/>
            <p:nvPr/>
          </p:nvCxnSpPr>
          <p:spPr>
            <a:xfrm>
              <a:off x="4572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" name="Google Shape;13;p1"/>
            <p:cNvCxnSpPr/>
            <p:nvPr/>
          </p:nvCxnSpPr>
          <p:spPr>
            <a:xfrm>
              <a:off x="5334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" name="Google Shape;14;p1"/>
            <p:cNvCxnSpPr/>
            <p:nvPr/>
          </p:nvCxnSpPr>
          <p:spPr>
            <a:xfrm>
              <a:off x="6096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" name="Google Shape;15;p1"/>
            <p:cNvCxnSpPr/>
            <p:nvPr/>
          </p:nvCxnSpPr>
          <p:spPr>
            <a:xfrm>
              <a:off x="6858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" name="Google Shape;16;p1"/>
            <p:cNvCxnSpPr/>
            <p:nvPr/>
          </p:nvCxnSpPr>
          <p:spPr>
            <a:xfrm>
              <a:off x="7620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7" name="Google Shape;17;p1"/>
            <p:cNvCxnSpPr/>
            <p:nvPr/>
          </p:nvCxnSpPr>
          <p:spPr>
            <a:xfrm>
              <a:off x="8382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8" name="Google Shape;18;p1"/>
            <p:cNvCxnSpPr/>
            <p:nvPr/>
          </p:nvCxnSpPr>
          <p:spPr>
            <a:xfrm>
              <a:off x="381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19" name="Google Shape;19;p1"/>
            <p:cNvCxnSpPr/>
            <p:nvPr/>
          </p:nvCxnSpPr>
          <p:spPr>
            <a:xfrm>
              <a:off x="1143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0" name="Google Shape;20;p1"/>
            <p:cNvCxnSpPr/>
            <p:nvPr/>
          </p:nvCxnSpPr>
          <p:spPr>
            <a:xfrm>
              <a:off x="1905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1" name="Google Shape;21;p1"/>
            <p:cNvCxnSpPr/>
            <p:nvPr/>
          </p:nvCxnSpPr>
          <p:spPr>
            <a:xfrm>
              <a:off x="2667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2" name="Google Shape;22;p1"/>
            <p:cNvCxnSpPr/>
            <p:nvPr/>
          </p:nvCxnSpPr>
          <p:spPr>
            <a:xfrm>
              <a:off x="3429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3" name="Google Shape;23;p1"/>
            <p:cNvCxnSpPr/>
            <p:nvPr/>
          </p:nvCxnSpPr>
          <p:spPr>
            <a:xfrm>
              <a:off x="4191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4" name="Google Shape;24;p1"/>
            <p:cNvCxnSpPr/>
            <p:nvPr/>
          </p:nvCxnSpPr>
          <p:spPr>
            <a:xfrm>
              <a:off x="4953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5" name="Google Shape;25;p1"/>
            <p:cNvCxnSpPr/>
            <p:nvPr/>
          </p:nvCxnSpPr>
          <p:spPr>
            <a:xfrm>
              <a:off x="5715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6" name="Google Shape;26;p1"/>
            <p:cNvCxnSpPr/>
            <p:nvPr/>
          </p:nvCxnSpPr>
          <p:spPr>
            <a:xfrm>
              <a:off x="6477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7" name="Google Shape;27;p1"/>
            <p:cNvCxnSpPr/>
            <p:nvPr/>
          </p:nvCxnSpPr>
          <p:spPr>
            <a:xfrm>
              <a:off x="7239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8" name="Google Shape;28;p1"/>
            <p:cNvCxnSpPr/>
            <p:nvPr/>
          </p:nvCxnSpPr>
          <p:spPr>
            <a:xfrm>
              <a:off x="8001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9" name="Google Shape;29;p1"/>
            <p:cNvCxnSpPr/>
            <p:nvPr/>
          </p:nvCxnSpPr>
          <p:spPr>
            <a:xfrm>
              <a:off x="8763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</p:grpSp>
      <p:sp>
        <p:nvSpPr>
          <p:cNvPr id="30" name="Google Shape;30;p1"/>
          <p:cNvSpPr txBox="1">
            <a:spLocks noGrp="1"/>
          </p:cNvSpPr>
          <p:nvPr>
            <p:ph type="title"/>
          </p:nvPr>
        </p:nvSpPr>
        <p:spPr>
          <a:xfrm>
            <a:off x="1047751" y="634125"/>
            <a:ext cx="6996600" cy="71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31" name="Google Shape;31;p1"/>
          <p:cNvSpPr txBox="1">
            <a:spLocks noGrp="1"/>
          </p:cNvSpPr>
          <p:nvPr>
            <p:ph type="body" idx="1"/>
          </p:nvPr>
        </p:nvSpPr>
        <p:spPr>
          <a:xfrm>
            <a:off x="1075851" y="1540175"/>
            <a:ext cx="6996600" cy="192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55600">
              <a:spcBef>
                <a:spcPts val="600"/>
              </a:spcBef>
              <a:spcAft>
                <a:spcPts val="0"/>
              </a:spcAft>
              <a:buClr>
                <a:srgbClr val="28324A"/>
              </a:buClr>
              <a:buSzPts val="2000"/>
              <a:buFont typeface="Source Sans Pro"/>
              <a:buChar char="◉"/>
              <a:defRPr sz="20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◉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●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○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●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○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endParaRPr/>
          </a:p>
        </p:txBody>
      </p:sp>
      <p:sp>
        <p:nvSpPr>
          <p:cNvPr id="32" name="Google Shape;32;p1"/>
          <p:cNvSpPr txBox="1">
            <a:spLocks noGrp="1"/>
          </p:cNvSpPr>
          <p:nvPr>
            <p:ph type="sldNum" idx="12"/>
          </p:nvPr>
        </p:nvSpPr>
        <p:spPr>
          <a:xfrm>
            <a:off x="8556775" y="4826200"/>
            <a:ext cx="548700" cy="31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2" r:id="rId4"/>
    <p:sldLayoutId id="2147483656" r:id="rId5"/>
    <p:sldLayoutId id="2147483660" r:id="rId6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" name="Google Shape;464;p13"/>
          <p:cNvSpPr txBox="1">
            <a:spLocks noGrp="1"/>
          </p:cNvSpPr>
          <p:nvPr>
            <p:ph type="ctrTitle"/>
          </p:nvPr>
        </p:nvSpPr>
        <p:spPr>
          <a:xfrm>
            <a:off x="3283177" y="3408787"/>
            <a:ext cx="4207725" cy="869850"/>
          </a:xfrm>
          <a:prstGeom prst="rect">
            <a:avLst/>
          </a:prstGeom>
        </p:spPr>
        <p:txBody>
          <a:bodyPr spcFirstLastPara="1" wrap="square" lIns="68569" tIns="68569" rIns="68569" bIns="68569" anchor="ctr" anchorCtr="0">
            <a:noAutofit/>
          </a:bodyPr>
          <a:lstStyle/>
          <a:p>
            <a:r>
              <a:rPr lang="en" sz="2100" dirty="0"/>
              <a:t>Research Methods II</a:t>
            </a:r>
            <a:br>
              <a:rPr lang="en" sz="2100" dirty="0"/>
            </a:br>
            <a:br>
              <a:rPr lang="en" sz="2100" dirty="0"/>
            </a:br>
            <a:r>
              <a:rPr lang="en" sz="2100" dirty="0"/>
              <a:t>Correlation to Regression</a:t>
            </a:r>
            <a:br>
              <a:rPr lang="en" sz="2100" dirty="0"/>
            </a:br>
            <a:br>
              <a:rPr lang="en" sz="2100" dirty="0"/>
            </a:br>
            <a:r>
              <a:rPr lang="en" sz="1500" dirty="0"/>
              <a:t>Stacey Coleman</a:t>
            </a:r>
            <a:endParaRPr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Overview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Recap of correlation analysis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Introduction to  regression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7608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264CC-4D5A-4031-AC0C-A11137498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>
                <a:solidFill>
                  <a:srgbClr val="3494BA"/>
                </a:solidFill>
              </a:rPr>
              <a:t>Correlation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91B284-6E1F-4B52-8393-CF82AAAD68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8011" y="1540175"/>
            <a:ext cx="8399418" cy="19221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Non-experimental method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With correlational studies, no IV is manipulated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There are no IV’s or DV’s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Only </a:t>
            </a:r>
            <a:r>
              <a:rPr lang="en-GB" sz="2000" b="1" dirty="0"/>
              <a:t>co-occurring</a:t>
            </a:r>
            <a:r>
              <a:rPr lang="en-GB" sz="2000" dirty="0"/>
              <a:t> variables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Requires data at </a:t>
            </a:r>
            <a:r>
              <a:rPr lang="en-GB" sz="2000" b="1" dirty="0"/>
              <a:t>interval</a:t>
            </a:r>
            <a:r>
              <a:rPr lang="en-GB" sz="2000" dirty="0"/>
              <a:t> level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3B9985-6409-4220-BBF2-B38E5DC8759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853154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 in correlation/regression designs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" y="1540175"/>
            <a:ext cx="8425543" cy="19221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In correlation and MR, we tend not to talk about IV’s and DV’s…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Co-related or co-existing variables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Predictor variables (IV)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Criterion variable / Outcome variable (DV)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711949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9310" y="280977"/>
            <a:ext cx="5247450" cy="715800"/>
          </a:xfrm>
        </p:spPr>
        <p:txBody>
          <a:bodyPr/>
          <a:lstStyle/>
          <a:p>
            <a:r>
              <a:rPr lang="en-GB" sz="2800" dirty="0"/>
              <a:t>Correlational research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0264" y="1204487"/>
            <a:ext cx="8307976" cy="2869323"/>
          </a:xfrm>
        </p:spPr>
        <p:txBody>
          <a:bodyPr/>
          <a:lstStyle/>
          <a:p>
            <a:pPr marL="114300" indent="0" algn="ctr">
              <a:buNone/>
            </a:pPr>
            <a:r>
              <a:rPr lang="en-GB" sz="1800" b="1" dirty="0"/>
              <a:t>Three components to correlation research:</a:t>
            </a:r>
          </a:p>
          <a:p>
            <a:endParaRPr lang="en-GB" sz="1800" dirty="0"/>
          </a:p>
          <a:p>
            <a:pPr marL="571500" indent="-457200">
              <a:buFont typeface="+mj-lt"/>
              <a:buAutoNum type="arabicPeriod"/>
            </a:pPr>
            <a:r>
              <a:rPr lang="en-GB" sz="1800" dirty="0"/>
              <a:t>Researcher measures one variable (X)</a:t>
            </a:r>
          </a:p>
          <a:p>
            <a:pPr marL="571500" indent="-457200">
              <a:buFont typeface="+mj-lt"/>
              <a:buAutoNum type="arabicPeriod"/>
            </a:pPr>
            <a:endParaRPr lang="en-GB" sz="1800" dirty="0"/>
          </a:p>
          <a:p>
            <a:pPr marL="571500" indent="-457200">
              <a:buFont typeface="+mj-lt"/>
              <a:buAutoNum type="arabicPeriod"/>
            </a:pPr>
            <a:r>
              <a:rPr lang="en-GB" sz="1800" dirty="0"/>
              <a:t>Researcher measures a second variable (Y)</a:t>
            </a:r>
          </a:p>
          <a:p>
            <a:pPr marL="571500" indent="-457200">
              <a:buFont typeface="+mj-lt"/>
              <a:buAutoNum type="arabicPeriod"/>
            </a:pPr>
            <a:endParaRPr lang="en-GB" sz="1800" dirty="0"/>
          </a:p>
          <a:p>
            <a:pPr marL="571500" indent="-457200">
              <a:buFont typeface="+mj-lt"/>
              <a:buAutoNum type="arabicPeriod"/>
            </a:pPr>
            <a:r>
              <a:rPr lang="en-GB" sz="1800" dirty="0"/>
              <a:t>Researcher statistically determines whether (X) and (Y) are related</a:t>
            </a:r>
          </a:p>
          <a:p>
            <a:pPr lvl="1"/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094422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6A3C4-1F63-4835-80F4-770A8324E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0A0858-C434-4BC9-998D-72EE9EEAEA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4948" y="1540175"/>
            <a:ext cx="8373291" cy="19221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Important!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Correlation does </a:t>
            </a:r>
            <a:r>
              <a:rPr lang="en-GB" sz="2000" b="1" dirty="0"/>
              <a:t>NOT</a:t>
            </a:r>
            <a:r>
              <a:rPr lang="en-GB" sz="2000" dirty="0"/>
              <a:t> indicate </a:t>
            </a:r>
            <a:r>
              <a:rPr lang="en-GB" sz="2000" b="1" i="1" dirty="0"/>
              <a:t>causation</a:t>
            </a:r>
            <a:r>
              <a:rPr lang="en-GB" sz="2000" dirty="0"/>
              <a:t> – we cannot say something has caused something else!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There may be a third variable more suited to explain the relationship between the variables of interest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6BC13-BD2D-4F21-8001-EC245ECD7D5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5744752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9895" y="230527"/>
            <a:ext cx="5247450" cy="715800"/>
          </a:xfrm>
        </p:spPr>
        <p:txBody>
          <a:bodyPr/>
          <a:lstStyle/>
          <a:p>
            <a:r>
              <a:rPr lang="en-GB" sz="2800" dirty="0"/>
              <a:t>Correlation example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7</a:t>
            </a:fld>
            <a:endParaRPr lang="en"/>
          </a:p>
        </p:txBody>
      </p:sp>
      <p:sp>
        <p:nvSpPr>
          <p:cNvPr id="6" name="Rounded Rectangle 5"/>
          <p:cNvSpPr/>
          <p:nvPr/>
        </p:nvSpPr>
        <p:spPr>
          <a:xfrm>
            <a:off x="1446322" y="1828471"/>
            <a:ext cx="6279842" cy="1166977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14300" algn="ctr"/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  <a:t>Is there a relationship between levels of self-esteem and depression?</a:t>
            </a:r>
          </a:p>
        </p:txBody>
      </p:sp>
    </p:spTree>
    <p:extLst>
      <p:ext uri="{BB962C8B-B14F-4D97-AF65-F5344CB8AC3E}">
        <p14:creationId xmlns:p14="http://schemas.microsoft.com/office/powerpoint/2010/main" val="1241332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6190" y="222268"/>
            <a:ext cx="5247450" cy="715800"/>
          </a:xfrm>
        </p:spPr>
        <p:txBody>
          <a:bodyPr/>
          <a:lstStyle/>
          <a:p>
            <a:r>
              <a:rPr lang="en-GB" sz="2800" dirty="0"/>
              <a:t>Correlation example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773194" y="1275606"/>
            <a:ext cx="5823142" cy="702078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Is there a relationship between levels of self-esteem and depression?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1773194" y="3057804"/>
            <a:ext cx="1934711" cy="864097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Self-esteem (X)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412351" y="3057804"/>
            <a:ext cx="1850444" cy="908800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Level of depression (Y)</a:t>
            </a:r>
          </a:p>
        </p:txBody>
      </p:sp>
      <p:sp>
        <p:nvSpPr>
          <p:cNvPr id="9" name="Left-Right Arrow 8"/>
          <p:cNvSpPr/>
          <p:nvPr/>
        </p:nvSpPr>
        <p:spPr>
          <a:xfrm>
            <a:off x="3751154" y="3233325"/>
            <a:ext cx="1620180" cy="351039"/>
          </a:xfrm>
          <a:prstGeom prst="leftRightArrow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0"/>
          </a:p>
        </p:txBody>
      </p:sp>
      <p:sp>
        <p:nvSpPr>
          <p:cNvPr id="10" name="TextBox 9"/>
          <p:cNvSpPr txBox="1"/>
          <p:nvPr/>
        </p:nvSpPr>
        <p:spPr>
          <a:xfrm>
            <a:off x="1946191" y="2369494"/>
            <a:ext cx="598182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Not manipulating anything, simply measuring levels of each variable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586" y="3921901"/>
            <a:ext cx="810816" cy="792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8213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9888" y="211610"/>
            <a:ext cx="5247450" cy="715800"/>
          </a:xfrm>
        </p:spPr>
        <p:txBody>
          <a:bodyPr/>
          <a:lstStyle/>
          <a:p>
            <a:r>
              <a:rPr lang="en-GB" sz="2800" dirty="0"/>
              <a:t>Correlation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3718" y="1540175"/>
            <a:ext cx="6451249" cy="19221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So what can we say about these two variables?</a:t>
            </a:r>
          </a:p>
          <a:p>
            <a:endParaRPr lang="en-GB" dirty="0"/>
          </a:p>
          <a:p>
            <a:pPr marL="85725" indent="0" algn="ctr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 can say that levels of self-esteem and depression are related</a:t>
            </a:r>
          </a:p>
          <a:p>
            <a:pPr marL="85725" indent="0" algn="ctr">
              <a:buNone/>
            </a:pP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85725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5102" y="3607894"/>
            <a:ext cx="1199095" cy="11726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805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5120" y="176625"/>
            <a:ext cx="5247450" cy="715800"/>
          </a:xfrm>
        </p:spPr>
        <p:txBody>
          <a:bodyPr/>
          <a:lstStyle/>
          <a:p>
            <a:r>
              <a:rPr lang="en-GB" sz="2800" dirty="0"/>
              <a:t>Correlation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21950" y="1058080"/>
            <a:ext cx="5725307" cy="3124592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What </a:t>
            </a:r>
            <a:r>
              <a:rPr lang="en-GB" sz="1800" b="1" dirty="0"/>
              <a:t>can’t</a:t>
            </a:r>
            <a:r>
              <a:rPr lang="en-GB" sz="1800" dirty="0"/>
              <a:t> we say?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We are not exploring whether one </a:t>
            </a:r>
            <a:r>
              <a:rPr lang="en-GB" sz="1800" b="1" dirty="0"/>
              <a:t>causes</a:t>
            </a:r>
            <a:r>
              <a:rPr lang="en-GB" sz="1800" dirty="0"/>
              <a:t> the other, so we cannot determine causality.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1668162" y="2787774"/>
            <a:ext cx="1823718" cy="779550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Low self-esteem (X)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668162" y="3921901"/>
            <a:ext cx="1823718" cy="880473"/>
          </a:xfrm>
          <a:prstGeom prst="roundRect">
            <a:avLst/>
          </a:prstGeom>
          <a:noFill/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High depression (X)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511114" y="2787774"/>
            <a:ext cx="1869199" cy="857214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Higher depression (Y)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556554" y="3958894"/>
            <a:ext cx="1823759" cy="789681"/>
          </a:xfrm>
          <a:prstGeom prst="roundRect">
            <a:avLst/>
          </a:prstGeom>
          <a:noFill/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Low self-esteem (Y)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3669958" y="3273829"/>
            <a:ext cx="1604121" cy="689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3953304" y="2950355"/>
            <a:ext cx="906017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could cause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284324" y="3567324"/>
            <a:ext cx="38664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b="1" dirty="0"/>
              <a:t>OR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878587" y="4130928"/>
            <a:ext cx="906017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could cause</a:t>
            </a:r>
          </a:p>
        </p:txBody>
      </p:sp>
      <p:cxnSp>
        <p:nvCxnSpPr>
          <p:cNvPr id="16" name="Straight Arrow Connector 15"/>
          <p:cNvCxnSpPr/>
          <p:nvPr/>
        </p:nvCxnSpPr>
        <p:spPr>
          <a:xfrm>
            <a:off x="3725564" y="4407927"/>
            <a:ext cx="1533323" cy="48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869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0976" y="50032"/>
            <a:ext cx="5247450" cy="715800"/>
          </a:xfrm>
        </p:spPr>
        <p:txBody>
          <a:bodyPr/>
          <a:lstStyle/>
          <a:p>
            <a:r>
              <a:rPr lang="en-GB" sz="3200" dirty="0"/>
              <a:t>OR!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2132384" y="3191781"/>
            <a:ext cx="2106234" cy="621069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Low self-esteem (X)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942927" y="3154566"/>
            <a:ext cx="2106234" cy="621069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Higher depression (Y)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612468" y="1012275"/>
            <a:ext cx="2106234" cy="621069"/>
          </a:xfrm>
          <a:prstGeom prst="roundRect">
            <a:avLst/>
          </a:prstGeom>
          <a:noFill/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Distressing events (Z)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3646044" y="2284297"/>
            <a:ext cx="1018239" cy="87759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155970" y="1799899"/>
            <a:ext cx="1016625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could    cause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347573" y="3291975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/>
              <a:t>and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4665585" y="1633345"/>
            <a:ext cx="0" cy="68462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4665586" y="2303530"/>
            <a:ext cx="829071" cy="87759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67280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3588" y="230528"/>
            <a:ext cx="5247450" cy="715800"/>
          </a:xfrm>
        </p:spPr>
        <p:txBody>
          <a:bodyPr/>
          <a:lstStyle/>
          <a:p>
            <a:r>
              <a:rPr lang="en-GB" sz="2800" dirty="0"/>
              <a:t>Refresher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1886" y="1292772"/>
            <a:ext cx="8386354" cy="24783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Nature of correlational designs: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Is there an association/relationship?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What is the ‘direction’ of the relationship?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What is the ‘strength’ of the relationship?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Is it statistically significant?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6358930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24E35-A4E0-4506-8B38-57AFCD04B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751" y="634125"/>
            <a:ext cx="3421699" cy="715800"/>
          </a:xfrm>
        </p:spPr>
        <p:txBody>
          <a:bodyPr/>
          <a:lstStyle/>
          <a:p>
            <a:r>
              <a:rPr lang="en-GB" dirty="0"/>
              <a:t>The Scatterplot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2E375D-32F4-42E5-A627-726024E28E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74552" y="163835"/>
            <a:ext cx="4378825" cy="4277536"/>
          </a:xfrm>
        </p:spPr>
        <p:txBody>
          <a:bodyPr/>
          <a:lstStyle/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An essential part of any preliminary analysis when conducting correlational research. 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Scatterplot = graph that plots each participants score on one variable against their score on the other variable. 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The Scatterplot allows you to see whether: </a:t>
            </a:r>
          </a:p>
          <a:p>
            <a:pPr lvl="1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There is a relationship between 2 variables </a:t>
            </a:r>
          </a:p>
          <a:p>
            <a:pPr lvl="1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What that relationship is </a:t>
            </a:r>
          </a:p>
          <a:p>
            <a:pPr lvl="1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What the spread of the data is like (are there outliers)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F8398E-CF75-43FA-95CC-86817279CA8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13</a:t>
            </a:fld>
            <a:endParaRPr lang="en"/>
          </a:p>
        </p:txBody>
      </p:sp>
      <p:pic>
        <p:nvPicPr>
          <p:cNvPr id="5" name="Graphic 4" descr="Statistics">
            <a:extLst>
              <a:ext uri="{FF2B5EF4-FFF2-40B4-BE49-F238E27FC236}">
                <a16:creationId xmlns:a16="http://schemas.microsoft.com/office/drawing/2014/main" id="{E816C65E-45E3-41F5-9C10-3573C08876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40466" y="1381351"/>
            <a:ext cx="2636267" cy="2636267"/>
          </a:xfrm>
          <a:prstGeom prst="rect">
            <a:avLst/>
          </a:prstGeom>
          <a:ln w="12700">
            <a:noFill/>
          </a:ln>
        </p:spPr>
      </p:pic>
    </p:spTree>
    <p:extLst>
      <p:ext uri="{BB962C8B-B14F-4D97-AF65-F5344CB8AC3E}">
        <p14:creationId xmlns:p14="http://schemas.microsoft.com/office/powerpoint/2010/main" val="16740917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6200" y="135934"/>
            <a:ext cx="5247450" cy="715800"/>
          </a:xfrm>
        </p:spPr>
        <p:txBody>
          <a:bodyPr>
            <a:normAutofit/>
          </a:bodyPr>
          <a:lstStyle/>
          <a:p>
            <a:r>
              <a:rPr lang="en-GB" sz="2400" dirty="0"/>
              <a:t>Types of correlation/relationship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0540" y="1124124"/>
            <a:ext cx="2600046" cy="1426129"/>
          </a:xfrm>
        </p:spPr>
        <p:txBody>
          <a:bodyPr/>
          <a:lstStyle/>
          <a:p>
            <a:pPr marL="85725" indent="0">
              <a:buNone/>
            </a:pPr>
            <a:r>
              <a:rPr lang="en-GB" sz="1600" dirty="0"/>
              <a:t>Higher scores on one variable are associated with higher scores on a second variable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6950" y="1214991"/>
            <a:ext cx="1535185" cy="1597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8221" y="3166846"/>
            <a:ext cx="1490963" cy="1551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1250497" y="3238151"/>
            <a:ext cx="2754306" cy="1141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28324A"/>
              </a:buClr>
              <a:buSzPts val="2000"/>
              <a:buFont typeface="Source Sans Pro"/>
              <a:buChar char="◉"/>
              <a:defRPr sz="20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marL="914400" marR="0" lvl="1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◉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marL="1371600" marR="0" lvl="2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marL="1828800" marR="0" lvl="3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●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marL="2286000" marR="0" lvl="4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○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marL="2743200" marR="0" lvl="5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marL="3200400" marR="0" lvl="6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●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marL="3657600" marR="0" lvl="7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○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marL="4114800" marR="0" lvl="8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 marL="85725" indent="0">
              <a:buNone/>
            </a:pPr>
            <a:r>
              <a:rPr lang="en-GB" sz="1600" dirty="0"/>
              <a:t>Higher scores on one variable are associated with lower scores on a second variable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8580" y="1174459"/>
            <a:ext cx="1746860" cy="1818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5655828" y="2958694"/>
            <a:ext cx="2272364" cy="887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28324A"/>
              </a:buClr>
              <a:buSzPts val="2000"/>
              <a:buFont typeface="Source Sans Pro"/>
              <a:buChar char="◉"/>
              <a:defRPr sz="20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marL="914400" marR="0" lvl="1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◉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marL="1371600" marR="0" lvl="2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marL="1828800" marR="0" lvl="3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●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marL="2286000" marR="0" lvl="4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○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marL="2743200" marR="0" lvl="5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marL="3200400" marR="0" lvl="6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●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marL="3657600" marR="0" lvl="7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○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marL="4114800" marR="0" lvl="8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 marL="85725" indent="0">
              <a:buNone/>
            </a:pPr>
            <a:r>
              <a:rPr lang="en-GB" sz="1600" dirty="0"/>
              <a:t>The two sets of scores are completely unrelated</a:t>
            </a:r>
          </a:p>
        </p:txBody>
      </p:sp>
    </p:spTree>
    <p:extLst>
      <p:ext uri="{BB962C8B-B14F-4D97-AF65-F5344CB8AC3E}">
        <p14:creationId xmlns:p14="http://schemas.microsoft.com/office/powerpoint/2010/main" val="25089665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3C017A-9B84-4624-82AA-6D24B3FF728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15</a:t>
            </a:fld>
            <a:endParaRPr lang="en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454EA49-2BCF-4C37-BF14-F0712CDEEF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3411563"/>
              </p:ext>
            </p:extLst>
          </p:nvPr>
        </p:nvGraphicFramePr>
        <p:xfrm>
          <a:off x="284023" y="1578710"/>
          <a:ext cx="8547102" cy="5092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496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496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496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4967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4967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4967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4967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4967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94967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509270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Perfect</a:t>
                      </a:r>
                      <a:endParaRPr lang="en-GB" sz="1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Strong</a:t>
                      </a:r>
                      <a:endParaRPr lang="en-GB" sz="1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Moderate</a:t>
                      </a:r>
                      <a:endParaRPr lang="en-GB" sz="1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Weak</a:t>
                      </a:r>
                      <a:endParaRPr lang="en-GB" sz="1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No relationship</a:t>
                      </a:r>
                      <a:endParaRPr lang="en-GB" sz="105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Weak</a:t>
                      </a:r>
                      <a:endParaRPr lang="en-GB" sz="1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Moderate</a:t>
                      </a:r>
                      <a:endParaRPr lang="en-GB" sz="1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Strong</a:t>
                      </a:r>
                      <a:endParaRPr lang="en-GB" sz="1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Perfect</a:t>
                      </a:r>
                      <a:endParaRPr lang="en-GB" sz="11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BFE5658-09B6-415E-8AAB-4E3BDF8C9E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2783949"/>
              </p:ext>
            </p:extLst>
          </p:nvPr>
        </p:nvGraphicFramePr>
        <p:xfrm>
          <a:off x="400444" y="2087980"/>
          <a:ext cx="8547099" cy="81237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0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770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7700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7700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7700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7700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7700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7700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77009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77700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777009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81237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-1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-0.8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-0.6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-0.4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-0.2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0.2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0.4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0.6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0.8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0F280A0-DA93-4499-8820-1A3F8FD9149F}"/>
              </a:ext>
            </a:extLst>
          </p:cNvPr>
          <p:cNvSpPr txBox="1"/>
          <p:nvPr/>
        </p:nvSpPr>
        <p:spPr>
          <a:xfrm>
            <a:off x="961735" y="2825567"/>
            <a:ext cx="2305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Increasing strength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1FE27B-012E-4924-B0FB-0B35502C7A6A}"/>
              </a:ext>
            </a:extLst>
          </p:cNvPr>
          <p:cNvSpPr txBox="1"/>
          <p:nvPr/>
        </p:nvSpPr>
        <p:spPr>
          <a:xfrm>
            <a:off x="6125262" y="2862962"/>
            <a:ext cx="2305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Increasing strength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D690274-1082-418E-A93D-13A8ECE560F9}"/>
              </a:ext>
            </a:extLst>
          </p:cNvPr>
          <p:cNvCxnSpPr/>
          <p:nvPr/>
        </p:nvCxnSpPr>
        <p:spPr>
          <a:xfrm flipH="1">
            <a:off x="612874" y="2584550"/>
            <a:ext cx="2654300" cy="1270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96ECC69-6FA2-4BEA-AFCF-7A47B4F79E37}"/>
              </a:ext>
            </a:extLst>
          </p:cNvPr>
          <p:cNvCxnSpPr/>
          <p:nvPr/>
        </p:nvCxnSpPr>
        <p:spPr>
          <a:xfrm>
            <a:off x="5842881" y="2597250"/>
            <a:ext cx="2870200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D7931D4C-5F11-4845-B77E-E932171503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6771" y="3409185"/>
            <a:ext cx="6321606" cy="1689645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E4986F9C-CC62-448F-A818-12F56C276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9888" y="255753"/>
            <a:ext cx="5247450" cy="715800"/>
          </a:xfrm>
        </p:spPr>
        <p:txBody>
          <a:bodyPr/>
          <a:lstStyle/>
          <a:p>
            <a:r>
              <a:rPr lang="en-GB" sz="2800" dirty="0"/>
              <a:t>Correlation Coefficient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FB82BE9-C4EC-4938-946F-FB91A06E1858}"/>
              </a:ext>
            </a:extLst>
          </p:cNvPr>
          <p:cNvSpPr txBox="1"/>
          <p:nvPr/>
        </p:nvSpPr>
        <p:spPr>
          <a:xfrm>
            <a:off x="2616378" y="911244"/>
            <a:ext cx="4115229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Perfect correlation = 1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Sign simply denotes direction; negative or positive</a:t>
            </a:r>
          </a:p>
        </p:txBody>
      </p:sp>
    </p:spTree>
    <p:extLst>
      <p:ext uri="{BB962C8B-B14F-4D97-AF65-F5344CB8AC3E}">
        <p14:creationId xmlns:p14="http://schemas.microsoft.com/office/powerpoint/2010/main" val="326078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7F597-E922-42D1-85F5-0370C16C3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159967-DB02-40E6-8C82-DA368234E7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2607" y="1349924"/>
            <a:ext cx="8638786" cy="297388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The </a:t>
            </a:r>
            <a:r>
              <a:rPr lang="en-GB" sz="1600" b="1" dirty="0"/>
              <a:t>strength</a:t>
            </a:r>
            <a:r>
              <a:rPr lang="en-GB" sz="1600" dirty="0"/>
              <a:t> of the relationship between two variables is the degree to which one variable does tend to vary with the other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400" dirty="0"/>
              <a:t>If one increases, does the other increase/decrease, too?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Strength is expressed on a scale ranging from -1 (perfect negative correlation) to +1 (perfect positive correlation)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400" dirty="0"/>
              <a:t>The sign (+/-) indicates direction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400" dirty="0"/>
              <a:t>0 means there is no correlation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400" dirty="0"/>
              <a:t>The numerical value indicates the strength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This final number is referred to as a </a:t>
            </a:r>
            <a:r>
              <a:rPr lang="en-GB" sz="1600" b="1" i="1" dirty="0"/>
              <a:t>correlation coefficient</a:t>
            </a:r>
            <a:r>
              <a:rPr lang="en-GB" sz="1600" b="1" dirty="0"/>
              <a:t> </a:t>
            </a:r>
            <a:r>
              <a:rPr lang="en-GB" sz="1600" dirty="0"/>
              <a:t>and is represented as </a:t>
            </a:r>
            <a:r>
              <a:rPr lang="en-GB" sz="1600" b="1" i="1" dirty="0"/>
              <a:t>r</a:t>
            </a:r>
            <a:endParaRPr lang="en-GB" sz="1600" b="1" dirty="0"/>
          </a:p>
          <a:p>
            <a:pPr>
              <a:buFont typeface="Arial" panose="020B0604020202020204" pitchFamily="34" charset="0"/>
              <a:buChar char="•"/>
            </a:pPr>
            <a:endParaRPr lang="en-GB" sz="1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8F3B9A-0C37-431F-A308-31892A19336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152722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9888" y="255753"/>
            <a:ext cx="5247450" cy="715800"/>
          </a:xfrm>
        </p:spPr>
        <p:txBody>
          <a:bodyPr/>
          <a:lstStyle/>
          <a:p>
            <a:r>
              <a:rPr lang="en-GB" sz="2800" dirty="0"/>
              <a:t>Correlation Coefficient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1886" y="1072055"/>
            <a:ext cx="8373291" cy="239022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 will always get a value between -1 and 1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This value is just a descriptive value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Guide to describing </a:t>
            </a:r>
            <a:r>
              <a:rPr lang="en-GB" dirty="0" err="1"/>
              <a:t>r-values</a:t>
            </a:r>
            <a:r>
              <a:rPr lang="en-GB" dirty="0"/>
              <a:t> (Cohen, 1988)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lvl="2" eaLnBrk="1" hangingPunct="1">
              <a:lnSpc>
                <a:spcPct val="80000"/>
              </a:lnSpc>
              <a:buFont typeface="Courier New" panose="02070309020205020404" pitchFamily="49" charset="0"/>
              <a:buChar char="o"/>
            </a:pPr>
            <a:r>
              <a:rPr lang="en-GB" dirty="0"/>
              <a:t>r = </a:t>
            </a:r>
            <a:r>
              <a:rPr lang="en-US" dirty="0"/>
              <a:t>± .10 to .29 – small / weak</a:t>
            </a:r>
          </a:p>
          <a:p>
            <a:pPr lvl="2" eaLnBrk="1" hangingPunct="1">
              <a:lnSpc>
                <a:spcPct val="80000"/>
              </a:lnSpc>
              <a:buFont typeface="Courier New" panose="02070309020205020404" pitchFamily="49" charset="0"/>
              <a:buChar char="o"/>
            </a:pPr>
            <a:r>
              <a:rPr lang="en-US" dirty="0"/>
              <a:t>r = ± .30 to .49 – medium / moderate</a:t>
            </a:r>
          </a:p>
          <a:p>
            <a:pPr lvl="2" eaLnBrk="1" hangingPunct="1">
              <a:lnSpc>
                <a:spcPct val="80000"/>
              </a:lnSpc>
              <a:buFont typeface="Courier New" panose="02070309020205020404" pitchFamily="49" charset="0"/>
              <a:buChar char="o"/>
            </a:pPr>
            <a:r>
              <a:rPr lang="en-US" dirty="0"/>
              <a:t>r = ± .50 to 1.00 – large / strong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22252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75013" y="3031150"/>
            <a:ext cx="3910950" cy="1616524"/>
          </a:xfrm>
        </p:spPr>
        <p:txBody>
          <a:bodyPr/>
          <a:lstStyle/>
          <a:p>
            <a:pPr algn="ctr"/>
            <a:r>
              <a:rPr lang="en-GB" sz="3200" dirty="0"/>
              <a:t>Data associations:</a:t>
            </a:r>
            <a:br>
              <a:rPr lang="en-GB" sz="3200" dirty="0"/>
            </a:br>
            <a:r>
              <a:rPr lang="en-GB" sz="3200" dirty="0"/>
              <a:t>From correlation to regression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340845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9888" y="161160"/>
            <a:ext cx="5247450" cy="715800"/>
          </a:xfrm>
        </p:spPr>
        <p:txBody>
          <a:bodyPr/>
          <a:lstStyle/>
          <a:p>
            <a:r>
              <a:rPr lang="en-GB" sz="2800" dirty="0"/>
              <a:t>What is regression?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1022" y="1069073"/>
            <a:ext cx="8200103" cy="293265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Regression is used to discover the effect of one variable (X) on another variable (Y)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So, similar to correlation: </a:t>
            </a:r>
            <a:r>
              <a:rPr lang="en-GB" sz="2400" b="1" dirty="0">
                <a:solidFill>
                  <a:srgbClr val="0070C0"/>
                </a:solidFill>
              </a:rPr>
              <a:t>However!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Correlation allows use to determine how strongly 2 variables are related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Linear regression also tells us </a:t>
            </a:r>
            <a:r>
              <a:rPr lang="en-GB" sz="2000" b="1" dirty="0">
                <a:solidFill>
                  <a:srgbClr val="0070C0"/>
                </a:solidFill>
              </a:rPr>
              <a:t>by HOW MUCH </a:t>
            </a:r>
            <a:r>
              <a:rPr lang="en-GB" sz="2000" dirty="0"/>
              <a:t>one variable will change if the other variable changes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Aim is to </a:t>
            </a:r>
            <a:r>
              <a:rPr lang="en-GB" sz="2000" b="1" i="1" dirty="0">
                <a:solidFill>
                  <a:srgbClr val="0070C0"/>
                </a:solidFill>
              </a:rPr>
              <a:t>predict</a:t>
            </a:r>
            <a:r>
              <a:rPr lang="en-GB" sz="2000" dirty="0"/>
              <a:t> scores on one variable based on scores from another variable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58804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9888" y="161160"/>
            <a:ext cx="5247450" cy="715800"/>
          </a:xfrm>
        </p:spPr>
        <p:txBody>
          <a:bodyPr/>
          <a:lstStyle/>
          <a:p>
            <a:r>
              <a:rPr lang="en-GB" sz="2800" dirty="0"/>
              <a:t>What is regression?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3123" y="1147731"/>
            <a:ext cx="8495071" cy="231454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So – if </a:t>
            </a:r>
            <a:r>
              <a:rPr lang="en-GB" sz="2200" i="1" dirty="0"/>
              <a:t>x</a:t>
            </a:r>
            <a:r>
              <a:rPr lang="en-GB" sz="2200" dirty="0"/>
              <a:t> changes by a certain amount, we will be able to estimate the amount in which </a:t>
            </a:r>
            <a:r>
              <a:rPr lang="en-GB" sz="2200" i="1" dirty="0"/>
              <a:t>y</a:t>
            </a:r>
            <a:r>
              <a:rPr lang="en-GB" sz="2200" dirty="0"/>
              <a:t> will change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Regression can also be used to analyse a more ‘causal’ relation between variables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Theory suggests a DV and an IV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34280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9888" y="186385"/>
            <a:ext cx="5247450" cy="715800"/>
          </a:xfrm>
        </p:spPr>
        <p:txBody>
          <a:bodyPr/>
          <a:lstStyle/>
          <a:p>
            <a:r>
              <a:rPr lang="en-GB" sz="2800" dirty="0"/>
              <a:t>Regression example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7343" y="1256034"/>
            <a:ext cx="5247450" cy="220103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Imagine you are working as a marketing psychologist and your job is to look at whether the price of your company’s soft drink relates to the amount of cans that are bought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21</a:t>
            </a:fld>
            <a:endParaRPr lang="en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3613" y="2786949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11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9888" y="186385"/>
            <a:ext cx="5247450" cy="715800"/>
          </a:xfrm>
        </p:spPr>
        <p:txBody>
          <a:bodyPr/>
          <a:lstStyle/>
          <a:p>
            <a:r>
              <a:rPr lang="en-GB" sz="2800" dirty="0"/>
              <a:t>Regression example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3124" y="1311691"/>
            <a:ext cx="8337754" cy="215058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You would imagine that as the price increased then sales would decrease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Correlation would be able to show us this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i.e., negative correlation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Linear regression can show us the </a:t>
            </a:r>
            <a:r>
              <a:rPr lang="en-GB" sz="2400" b="1" dirty="0"/>
              <a:t>amount</a:t>
            </a:r>
            <a:r>
              <a:rPr lang="en-GB" sz="2400" dirty="0"/>
              <a:t> of the change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1750290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9888" y="186385"/>
            <a:ext cx="5247450" cy="715800"/>
          </a:xfrm>
        </p:spPr>
        <p:txBody>
          <a:bodyPr/>
          <a:lstStyle/>
          <a:p>
            <a:r>
              <a:rPr lang="en-GB" sz="2800" dirty="0"/>
              <a:t>Regression example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2956" y="1204487"/>
            <a:ext cx="8367250" cy="2797242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E.g. if the price increases by 50%, sales will fall by 40%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Allows us to predict </a:t>
            </a:r>
            <a:r>
              <a:rPr lang="en-GB" sz="2000" i="1" dirty="0"/>
              <a:t>y </a:t>
            </a:r>
            <a:r>
              <a:rPr lang="en-GB" sz="2000" dirty="0"/>
              <a:t>from </a:t>
            </a:r>
            <a:r>
              <a:rPr lang="en-GB" sz="2000" i="1" dirty="0"/>
              <a:t>x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000" i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If we know by how much sales decrease, as a result of every penny increase, then we can predict sales from price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E.g., for every 2p increase, sales decreased by 100 cans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099088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9888" y="186385"/>
            <a:ext cx="5247450" cy="715800"/>
          </a:xfrm>
        </p:spPr>
        <p:txBody>
          <a:bodyPr/>
          <a:lstStyle/>
          <a:p>
            <a:r>
              <a:rPr lang="en-GB" sz="2800" dirty="0"/>
              <a:t>Regression example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3626" y="1204487"/>
            <a:ext cx="8377084" cy="271797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Conducting a linear regression analysis to examine this would allow us to suggest that a score on one variable influenced the score on the other variable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In this way, we can try to infer causal relationships (but only if the variables have been manipulated..)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2659844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9888" y="154853"/>
            <a:ext cx="5247450" cy="715800"/>
          </a:xfrm>
        </p:spPr>
        <p:txBody>
          <a:bodyPr/>
          <a:lstStyle/>
          <a:p>
            <a:r>
              <a:rPr lang="en-GB" sz="2800" dirty="0"/>
              <a:t>Linear Regression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3458" y="1254935"/>
            <a:ext cx="8357419" cy="22073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Proceed in the same way as with a correlation: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0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Two variables are examined to see if there is a linear relationship between them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311083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625" y="173772"/>
            <a:ext cx="5247450" cy="715800"/>
          </a:xfrm>
        </p:spPr>
        <p:txBody>
          <a:bodyPr/>
          <a:lstStyle/>
          <a:p>
            <a:r>
              <a:rPr lang="en-GB" sz="2800" dirty="0"/>
              <a:t>IMPORTANT TERMINOLOGY!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3670" y="1001555"/>
            <a:ext cx="3105073" cy="3140389"/>
          </a:xfrm>
        </p:spPr>
        <p:txBody>
          <a:bodyPr/>
          <a:lstStyle/>
          <a:p>
            <a:pPr marL="85725" indent="0" algn="ctr">
              <a:buNone/>
            </a:pPr>
            <a:r>
              <a:rPr lang="en-GB" sz="2000" b="1" dirty="0">
                <a:solidFill>
                  <a:srgbClr val="0070C0"/>
                </a:solidFill>
              </a:rPr>
              <a:t>Criterion Variable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The variable you want to predict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Equivalent to the DV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Also called </a:t>
            </a:r>
            <a:r>
              <a:rPr lang="en-GB" sz="1800" i="1" dirty="0"/>
              <a:t>y</a:t>
            </a:r>
            <a:endParaRPr lang="en-GB" sz="1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647423" y="1078362"/>
            <a:ext cx="3031571" cy="3140389"/>
          </a:xfrm>
        </p:spPr>
        <p:txBody>
          <a:bodyPr/>
          <a:lstStyle/>
          <a:p>
            <a:pPr marL="85725" indent="0">
              <a:buNone/>
            </a:pPr>
            <a:r>
              <a:rPr lang="en-GB" sz="2000" b="1" dirty="0">
                <a:solidFill>
                  <a:srgbClr val="0070C0"/>
                </a:solidFill>
              </a:rPr>
              <a:t>Predictor Variable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The variable that is predicting the DV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Equivalent to the IV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Also called </a:t>
            </a:r>
            <a:r>
              <a:rPr lang="en-GB" sz="1800" i="1" dirty="0"/>
              <a:t>x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26</a:t>
            </a:fld>
            <a:endParaRPr lang="en"/>
          </a:p>
        </p:txBody>
      </p:sp>
      <p:pic>
        <p:nvPicPr>
          <p:cNvPr id="9" name="Graphic 8" descr="Comment Important with solid fill">
            <a:extLst>
              <a:ext uri="{FF2B5EF4-FFF2-40B4-BE49-F238E27FC236}">
                <a16:creationId xmlns:a16="http://schemas.microsoft.com/office/drawing/2014/main" id="{3233F46B-2774-439C-BC61-55270B4D8C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20082" y="173772"/>
            <a:ext cx="1367209" cy="1367209"/>
          </a:xfrm>
          <a:prstGeom prst="rect">
            <a:avLst/>
          </a:prstGeom>
        </p:spPr>
      </p:pic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DD979B6-5568-4E0E-B7B4-29439B8061EE}"/>
              </a:ext>
            </a:extLst>
          </p:cNvPr>
          <p:cNvSpPr txBox="1">
            <a:spLocks/>
          </p:cNvSpPr>
          <p:nvPr/>
        </p:nvSpPr>
        <p:spPr>
          <a:xfrm>
            <a:off x="748056" y="3614934"/>
            <a:ext cx="8357419" cy="71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342900" marR="0" lvl="0" indent="-257175" algn="l" rtl="0">
              <a:lnSpc>
                <a:spcPct val="100000"/>
              </a:lnSpc>
              <a:spcBef>
                <a:spcPts val="45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◉"/>
              <a:defRPr sz="135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marL="685800" marR="0" lvl="1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◉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marL="1028700" marR="0" lvl="2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marL="1371600" marR="0" lvl="3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●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marL="1714500" marR="0" lvl="4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○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marL="2057400" marR="0" lvl="5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marL="2400300" marR="0" lvl="6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●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marL="2743200" marR="0" lvl="7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○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marL="3086100" marR="0" lvl="8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sz="1400" b="1" dirty="0"/>
              <a:t>ONE predictor variable and ONE criterion variable = bivariate (linear) regression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400" b="1" dirty="0"/>
              <a:t>Two or more predictor variables = multiple regression</a:t>
            </a:r>
            <a:endParaRPr lang="en-GB" sz="1200" b="1" dirty="0"/>
          </a:p>
          <a:p>
            <a:pPr lvl="1">
              <a:buFont typeface="Arial" panose="020B0604020202020204" pitchFamily="34" charset="0"/>
              <a:buChar char="•"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84149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625" y="173772"/>
            <a:ext cx="5247450" cy="715800"/>
          </a:xfrm>
        </p:spPr>
        <p:txBody>
          <a:bodyPr/>
          <a:lstStyle/>
          <a:p>
            <a:r>
              <a:rPr lang="en-GB" sz="2800" dirty="0"/>
              <a:t>IMPORTANT TERMINOLOGY!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6452" y="1046881"/>
            <a:ext cx="3013015" cy="3140389"/>
          </a:xfrm>
        </p:spPr>
        <p:txBody>
          <a:bodyPr/>
          <a:lstStyle/>
          <a:p>
            <a:pPr marL="85725" indent="0" algn="ctr">
              <a:buNone/>
            </a:pPr>
            <a:r>
              <a:rPr lang="en-GB" sz="3200" b="1" i="1" dirty="0">
                <a:solidFill>
                  <a:srgbClr val="0070C0"/>
                </a:solidFill>
              </a:rPr>
              <a:t>b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The amount by which </a:t>
            </a:r>
            <a:r>
              <a:rPr lang="en-GB" sz="1800" i="1" dirty="0"/>
              <a:t>y</a:t>
            </a:r>
            <a:r>
              <a:rPr lang="en-GB" sz="1800" dirty="0"/>
              <a:t> changes, when </a:t>
            </a:r>
            <a:r>
              <a:rPr lang="en-GB" sz="1800" i="1" dirty="0"/>
              <a:t>x</a:t>
            </a:r>
            <a:r>
              <a:rPr lang="en-GB" sz="1800" dirty="0"/>
              <a:t> changes by 1 unit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Represented by the slope/tilt of the straight line in a scatterplot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450776" y="1455551"/>
            <a:ext cx="3572346" cy="2232397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Also known as the regression coefficient (regression weight)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The larger the value of b, the steeper the slope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The steeper the slope the more y changes as a result of x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Using a straight line allows us to predict a score on </a:t>
            </a:r>
            <a:r>
              <a:rPr lang="en-GB" sz="1600" i="1" dirty="0"/>
              <a:t>y</a:t>
            </a:r>
            <a:r>
              <a:rPr lang="en-GB" sz="1600" dirty="0"/>
              <a:t> from </a:t>
            </a:r>
            <a:r>
              <a:rPr lang="en-GB" sz="1600" i="1" dirty="0"/>
              <a:t>x </a:t>
            </a:r>
            <a:r>
              <a:rPr lang="en-GB" sz="1600" dirty="0"/>
              <a:t>(SPSS will draw the line in the right place)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27</a:t>
            </a:fld>
            <a:endParaRPr lang="en"/>
          </a:p>
        </p:txBody>
      </p:sp>
      <p:pic>
        <p:nvPicPr>
          <p:cNvPr id="8" name="Graphic 7" descr="Comment Important with solid fill">
            <a:extLst>
              <a:ext uri="{FF2B5EF4-FFF2-40B4-BE49-F238E27FC236}">
                <a16:creationId xmlns:a16="http://schemas.microsoft.com/office/drawing/2014/main" id="{3ED93EC5-455C-4D4C-A92D-F9DC36A03E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20082" y="173772"/>
            <a:ext cx="1367209" cy="1367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79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625" y="173772"/>
            <a:ext cx="5247450" cy="715800"/>
          </a:xfrm>
        </p:spPr>
        <p:txBody>
          <a:bodyPr/>
          <a:lstStyle/>
          <a:p>
            <a:r>
              <a:rPr lang="en-GB" sz="2800" dirty="0"/>
              <a:t>IMPORTANT TERMINOLOGY!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620" y="1001555"/>
            <a:ext cx="3265445" cy="3140389"/>
          </a:xfrm>
        </p:spPr>
        <p:txBody>
          <a:bodyPr/>
          <a:lstStyle/>
          <a:p>
            <a:pPr marL="85725" indent="0" algn="ctr">
              <a:buNone/>
            </a:pPr>
            <a:r>
              <a:rPr lang="en-GB" sz="3200" b="1" i="1" dirty="0">
                <a:solidFill>
                  <a:srgbClr val="0070C0"/>
                </a:solidFill>
              </a:rPr>
              <a:t>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The intercept (also called the Constant)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This is the value of </a:t>
            </a:r>
            <a:r>
              <a:rPr lang="en-GB" sz="1400" i="1" dirty="0"/>
              <a:t>Y’</a:t>
            </a:r>
            <a:r>
              <a:rPr lang="en-GB" sz="1400" dirty="0"/>
              <a:t> when X is 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400" dirty="0"/>
              <a:t>The symbol </a:t>
            </a:r>
            <a:r>
              <a:rPr lang="en-GB" sz="1400" i="1" dirty="0"/>
              <a:t>Y’</a:t>
            </a:r>
            <a:r>
              <a:rPr lang="en-GB" sz="1400" dirty="0"/>
              <a:t> (pronounced y prime) is used in an equation when we want to predict values of </a:t>
            </a:r>
            <a:r>
              <a:rPr lang="en-GB" sz="1400" i="1" dirty="0"/>
              <a:t>y</a:t>
            </a:r>
            <a:r>
              <a:rPr lang="en-GB" sz="1400" dirty="0"/>
              <a:t> from our observed values of </a:t>
            </a:r>
            <a:r>
              <a:rPr lang="en-GB" sz="1400" i="1" dirty="0"/>
              <a:t>x</a:t>
            </a:r>
            <a:endParaRPr lang="en-GB" sz="1400" dirty="0"/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609998" y="1370123"/>
            <a:ext cx="3493688" cy="2232397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When regression line is added to scatterplot, </a:t>
            </a:r>
            <a:r>
              <a:rPr lang="en-GB" sz="1600" b="1" i="1" dirty="0"/>
              <a:t>a</a:t>
            </a:r>
            <a:r>
              <a:rPr lang="en-GB" sz="1600" dirty="0"/>
              <a:t> is the value of </a:t>
            </a:r>
            <a:r>
              <a:rPr lang="en-GB" sz="1600" i="1" dirty="0"/>
              <a:t>y</a:t>
            </a:r>
            <a:r>
              <a:rPr lang="en-GB" sz="1600" dirty="0"/>
              <a:t> at the point where the line intercepts at the Y-axis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NB: by default, SPSS applies axis scales around values in the dataset so the scatterplot axis may not include a 0. In such cases, </a:t>
            </a:r>
            <a:r>
              <a:rPr lang="en-GB" sz="1600" i="1" dirty="0"/>
              <a:t>a</a:t>
            </a:r>
            <a:r>
              <a:rPr lang="en-GB" sz="1600" dirty="0"/>
              <a:t> cannot be read from the chart – but SPSS provides the value for </a:t>
            </a:r>
            <a:r>
              <a:rPr lang="en-GB" sz="1600" i="1" dirty="0"/>
              <a:t>a </a:t>
            </a:r>
            <a:r>
              <a:rPr lang="en-GB" sz="1600" dirty="0"/>
              <a:t>elsewhere.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28</a:t>
            </a:fld>
            <a:endParaRPr lang="en"/>
          </a:p>
        </p:txBody>
      </p:sp>
      <p:pic>
        <p:nvPicPr>
          <p:cNvPr id="8" name="Graphic 7" descr="Comment Important with solid fill">
            <a:extLst>
              <a:ext uri="{FF2B5EF4-FFF2-40B4-BE49-F238E27FC236}">
                <a16:creationId xmlns:a16="http://schemas.microsoft.com/office/drawing/2014/main" id="{F6BE6DD8-1956-42CF-8013-0D0A92940A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20082" y="173772"/>
            <a:ext cx="1367209" cy="1367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543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582" y="72873"/>
            <a:ext cx="5247450" cy="715800"/>
          </a:xfrm>
        </p:spPr>
        <p:txBody>
          <a:bodyPr/>
          <a:lstStyle/>
          <a:p>
            <a:r>
              <a:rPr lang="en-GB" sz="2800" dirty="0"/>
              <a:t>Perfect relationship - Positive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3290" y="1540175"/>
            <a:ext cx="7973962" cy="19221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 perfect positive correlation is when it is possible for the straight line to pass through every data point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E.g., if every time </a:t>
            </a:r>
            <a:r>
              <a:rPr lang="en-GB" sz="2000" i="1" dirty="0"/>
              <a:t>x</a:t>
            </a:r>
            <a:r>
              <a:rPr lang="en-GB" sz="2000" dirty="0"/>
              <a:t> increased by 1, </a:t>
            </a:r>
            <a:r>
              <a:rPr lang="en-GB" sz="2000" i="1" dirty="0"/>
              <a:t>y</a:t>
            </a:r>
            <a:r>
              <a:rPr lang="en-GB" sz="2000" dirty="0"/>
              <a:t> increased by 10.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623192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6200" y="94594"/>
            <a:ext cx="5495169" cy="655845"/>
          </a:xfrm>
        </p:spPr>
        <p:txBody>
          <a:bodyPr/>
          <a:lstStyle/>
          <a:p>
            <a:r>
              <a:rPr lang="en-GB" sz="2800" dirty="0"/>
              <a:t>Perfect Relationship - Positive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30</a:t>
            </a:fld>
            <a:endParaRPr lang="en"/>
          </a:p>
        </p:txBody>
      </p:sp>
      <p:graphicFrame>
        <p:nvGraphicFramePr>
          <p:cNvPr id="7" name="Chart 6"/>
          <p:cNvGraphicFramePr/>
          <p:nvPr>
            <p:extLst>
              <p:ext uri="{D42A27DB-BD31-4B8C-83A1-F6EECF244321}">
                <p14:modId xmlns:p14="http://schemas.microsoft.com/office/powerpoint/2010/main" val="4142411204"/>
              </p:ext>
            </p:extLst>
          </p:nvPr>
        </p:nvGraphicFramePr>
        <p:xfrm>
          <a:off x="1226558" y="1101484"/>
          <a:ext cx="4572000" cy="304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Rectangle 7"/>
          <p:cNvSpPr/>
          <p:nvPr/>
        </p:nvSpPr>
        <p:spPr>
          <a:xfrm>
            <a:off x="6007427" y="1540816"/>
            <a:ext cx="1803059" cy="16249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The point where the line intersects the y axis is called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. Here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= 0</a:t>
            </a:r>
          </a:p>
        </p:txBody>
      </p:sp>
    </p:spTree>
    <p:extLst>
      <p:ext uri="{BB962C8B-B14F-4D97-AF65-F5344CB8AC3E}">
        <p14:creationId xmlns:p14="http://schemas.microsoft.com/office/powerpoint/2010/main" val="9349750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FC9F8-BA32-4E26-BAF9-3667E1722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Regression Equation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803B83-CC03-46FD-96CF-BEF7E28A7C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074" y="1540175"/>
            <a:ext cx="8334103" cy="253543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From linear regression analysis, we obtain a regression equation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This shows how </a:t>
            </a:r>
            <a:r>
              <a:rPr lang="en-GB" sz="2400" i="1" dirty="0"/>
              <a:t>y</a:t>
            </a:r>
            <a:r>
              <a:rPr lang="en-GB" sz="2400" dirty="0"/>
              <a:t> changes as a result of a change in </a:t>
            </a:r>
            <a:r>
              <a:rPr lang="en-GB" sz="2400" i="1" dirty="0"/>
              <a:t>x</a:t>
            </a:r>
            <a:r>
              <a:rPr lang="en-GB" sz="24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From the formula we can then calculate someone’s score on </a:t>
            </a:r>
            <a:r>
              <a:rPr lang="en-GB" sz="2400" i="1" dirty="0"/>
              <a:t>y</a:t>
            </a:r>
            <a:r>
              <a:rPr lang="en-GB" sz="2400" dirty="0"/>
              <a:t> from their score on </a:t>
            </a:r>
            <a:r>
              <a:rPr lang="en-GB" sz="2400" i="1" dirty="0"/>
              <a:t>x</a:t>
            </a:r>
            <a:r>
              <a:rPr lang="en-GB" sz="2400" dirty="0"/>
              <a:t>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AD8762-B64E-4118-886A-4E3D359D2D0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8109977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9888" y="98097"/>
            <a:ext cx="5247450" cy="715800"/>
          </a:xfrm>
        </p:spPr>
        <p:txBody>
          <a:bodyPr/>
          <a:lstStyle/>
          <a:p>
            <a:r>
              <a:rPr lang="en-GB" sz="2800" dirty="0"/>
              <a:t>The Regression Equation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697" y="1540175"/>
            <a:ext cx="8438606" cy="19221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Using the below formula, we can calculate a score on </a:t>
            </a:r>
            <a:r>
              <a:rPr lang="en-GB" sz="2400" i="1" dirty="0"/>
              <a:t>y</a:t>
            </a:r>
            <a:r>
              <a:rPr lang="en-GB" sz="2400" dirty="0"/>
              <a:t> from a score on </a:t>
            </a:r>
            <a:r>
              <a:rPr lang="en-GB" sz="2400" i="1" dirty="0"/>
              <a:t>x: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i="1" dirty="0"/>
          </a:p>
          <a:p>
            <a:pPr marL="76200" indent="0" algn="ctr">
              <a:buNone/>
            </a:pPr>
            <a:r>
              <a:rPr lang="en-GB" sz="2800" b="1" i="1" dirty="0"/>
              <a:t>y = a + (b*x) </a:t>
            </a:r>
            <a:r>
              <a:rPr lang="en-GB" b="1" dirty="0"/>
              <a:t>[positive]</a:t>
            </a:r>
          </a:p>
          <a:p>
            <a:pPr marL="76200" indent="0" algn="ctr">
              <a:buNone/>
            </a:pPr>
            <a:endParaRPr lang="en-GB" b="1" dirty="0"/>
          </a:p>
          <a:p>
            <a:pPr marL="76200" indent="0" algn="ctr">
              <a:buNone/>
            </a:pPr>
            <a:r>
              <a:rPr lang="en-GB" sz="2800" b="1" i="1" dirty="0"/>
              <a:t>y = a - (b*x) </a:t>
            </a:r>
            <a:r>
              <a:rPr lang="en-GB" b="1" dirty="0"/>
              <a:t>[negative] </a:t>
            </a:r>
          </a:p>
          <a:p>
            <a:pPr marL="76200" indent="0" algn="ctr">
              <a:buNone/>
            </a:pPr>
            <a:endParaRPr lang="en-GB" sz="2800" b="1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971546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9888" y="98097"/>
            <a:ext cx="5247450" cy="715800"/>
          </a:xfrm>
        </p:spPr>
        <p:txBody>
          <a:bodyPr/>
          <a:lstStyle/>
          <a:p>
            <a:r>
              <a:rPr lang="en-GB" sz="2800" dirty="0"/>
              <a:t>The Regression Equation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1886" y="1116199"/>
            <a:ext cx="8321040" cy="234607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Example: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Say the slope of the line is 10 (so, </a:t>
            </a:r>
            <a:r>
              <a:rPr lang="en-GB" i="1" dirty="0"/>
              <a:t>b</a:t>
            </a:r>
            <a:r>
              <a:rPr lang="en-GB" dirty="0"/>
              <a:t> = 10)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And </a:t>
            </a:r>
            <a:r>
              <a:rPr lang="en-GB" i="1" dirty="0"/>
              <a:t>a</a:t>
            </a:r>
            <a:r>
              <a:rPr lang="en-GB" dirty="0"/>
              <a:t> = 0 (starting point on the chart, intercept, constant)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person scores 7 on our IV (</a:t>
            </a:r>
            <a:r>
              <a:rPr lang="en-GB" i="1" dirty="0"/>
              <a:t>x</a:t>
            </a:r>
            <a:r>
              <a:rPr lang="en-GB" dirty="0"/>
              <a:t>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b="1" i="1" dirty="0"/>
          </a:p>
          <a:p>
            <a:pPr>
              <a:buFont typeface="Arial" panose="020B0604020202020204" pitchFamily="34" charset="0"/>
              <a:buChar char="•"/>
            </a:pPr>
            <a:endParaRPr lang="en-GB" sz="2400" b="1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264943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9888" y="98097"/>
            <a:ext cx="5247450" cy="715800"/>
          </a:xfrm>
        </p:spPr>
        <p:txBody>
          <a:bodyPr/>
          <a:lstStyle/>
          <a:p>
            <a:r>
              <a:rPr lang="en-GB" sz="2800" dirty="0"/>
              <a:t>The Regression Equation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9889" y="1116199"/>
            <a:ext cx="2466033" cy="297022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i="1" dirty="0"/>
              <a:t>b</a:t>
            </a:r>
            <a:r>
              <a:rPr lang="en-GB" dirty="0"/>
              <a:t> = 10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/>
              <a:t>a</a:t>
            </a:r>
            <a:r>
              <a:rPr lang="en-GB" dirty="0"/>
              <a:t> = 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/>
              <a:t>x</a:t>
            </a:r>
            <a:r>
              <a:rPr lang="en-GB" dirty="0"/>
              <a:t> = 7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i="1" dirty="0"/>
              <a:t>y = a + (b*x) </a:t>
            </a:r>
            <a:endParaRPr lang="en-GB" sz="1600" b="1" dirty="0"/>
          </a:p>
          <a:p>
            <a:pPr>
              <a:buFont typeface="Arial" panose="020B0604020202020204" pitchFamily="34" charset="0"/>
              <a:buChar char="•"/>
            </a:pPr>
            <a:endParaRPr lang="en-GB" sz="16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y = 0 + (10*7) = 70</a:t>
            </a:r>
            <a:endParaRPr lang="en-GB" sz="2800" b="1" dirty="0">
              <a:solidFill>
                <a:schemeClr val="accent4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sz="2400" b="1" i="1" dirty="0"/>
          </a:p>
          <a:p>
            <a:pPr>
              <a:buFont typeface="Arial" panose="020B0604020202020204" pitchFamily="34" charset="0"/>
              <a:buChar char="•"/>
            </a:pPr>
            <a:endParaRPr lang="en-GB" sz="2400" b="1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34</a:t>
            </a:fld>
            <a:endParaRPr lang="en"/>
          </a:p>
        </p:txBody>
      </p:sp>
      <p:sp>
        <p:nvSpPr>
          <p:cNvPr id="5" name="TextBox 4"/>
          <p:cNvSpPr txBox="1"/>
          <p:nvPr/>
        </p:nvSpPr>
        <p:spPr>
          <a:xfrm>
            <a:off x="5188998" y="1878799"/>
            <a:ext cx="31320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Of course, it’s easy to predict a score when all of the points fall on a straight line…</a:t>
            </a:r>
          </a:p>
        </p:txBody>
      </p:sp>
    </p:spTree>
    <p:extLst>
      <p:ext uri="{BB962C8B-B14F-4D97-AF65-F5344CB8AC3E}">
        <p14:creationId xmlns:p14="http://schemas.microsoft.com/office/powerpoint/2010/main" val="2572097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4670" y="180078"/>
            <a:ext cx="5247450" cy="715800"/>
          </a:xfrm>
        </p:spPr>
        <p:txBody>
          <a:bodyPr/>
          <a:lstStyle/>
          <a:p>
            <a:r>
              <a:rPr lang="en-GB" sz="2800" dirty="0"/>
              <a:t>Residuals (Y – Y’)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44771" y="1032417"/>
            <a:ext cx="8386354" cy="2377607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Unless we have a perfect relationship, then we will always make some errors when using the line of best fit to predict a score on </a:t>
            </a:r>
            <a:r>
              <a:rPr lang="en-GB" sz="2200" i="1" dirty="0"/>
              <a:t>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Data points that are off the line represent errors of prediction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Using the line of best fit to predict values will give us a predicted value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The difference between the actual scores (Y) and predicted scores (Y’) are called </a:t>
            </a:r>
            <a:r>
              <a:rPr lang="en-GB" sz="2200" b="1" dirty="0"/>
              <a:t>residuals</a:t>
            </a:r>
            <a:r>
              <a:rPr lang="en-GB" sz="2200" dirty="0"/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Can be positive or negative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25151077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36</a:t>
            </a:fld>
            <a:endParaRPr lang="en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1288" y="85155"/>
            <a:ext cx="6671967" cy="5004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288042" y="1557633"/>
            <a:ext cx="11035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Regression line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178973" y="1639614"/>
            <a:ext cx="11666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Residual or prediction</a:t>
            </a:r>
          </a:p>
          <a:p>
            <a:r>
              <a:rPr lang="en-GB" dirty="0"/>
              <a:t>Error (y – y’)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577198" y="737826"/>
            <a:ext cx="2446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Regression line is a line that minimises the residuals</a:t>
            </a:r>
          </a:p>
        </p:txBody>
      </p:sp>
    </p:spTree>
    <p:extLst>
      <p:ext uri="{BB962C8B-B14F-4D97-AF65-F5344CB8AC3E}">
        <p14:creationId xmlns:p14="http://schemas.microsoft.com/office/powerpoint/2010/main" val="239885669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9888" y="173772"/>
            <a:ext cx="5247450" cy="715800"/>
          </a:xfrm>
        </p:spPr>
        <p:txBody>
          <a:bodyPr/>
          <a:lstStyle/>
          <a:p>
            <a:r>
              <a:rPr lang="en-GB" sz="2800" dirty="0"/>
              <a:t>Non-perfect relationships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8823" y="1229710"/>
            <a:ext cx="8386353" cy="261077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Easy to predict from perfect relationships; but if your points don’t all fit exactly on the line then…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SPSS will still insert a line of best fit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dirty="0"/>
              <a:t>Gives the best fit through all data points</a:t>
            </a:r>
          </a:p>
          <a:p>
            <a:pPr lvl="2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Calculated by minimising the vertical distances from the data points and the line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Called the </a:t>
            </a:r>
            <a:r>
              <a:rPr lang="en-GB" b="1" dirty="0"/>
              <a:t>least-squared regression line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9722523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7DA20-770F-4CF5-B6B5-AF097607C9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SPSS Output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456D77-6FE2-4DFC-8DDB-C04A58E369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1BC531-A3D8-4F3B-942C-1BC65B7E6F5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76431297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645DC-DAE5-433D-8894-6E5C57E28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700" y="0"/>
            <a:ext cx="6996600" cy="715800"/>
          </a:xfrm>
        </p:spPr>
        <p:txBody>
          <a:bodyPr/>
          <a:lstStyle/>
          <a:p>
            <a:r>
              <a:rPr lang="en-GB" dirty="0"/>
              <a:t>Important Parts of the SPSS Output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EBD6F3-79EC-4D7D-AE7F-4080A75967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5760" y="822960"/>
            <a:ext cx="8412480" cy="2639315"/>
          </a:xfrm>
        </p:spPr>
        <p:txBody>
          <a:bodyPr/>
          <a:lstStyle/>
          <a:p>
            <a:pPr marL="76200" indent="0" algn="ctr">
              <a:buNone/>
            </a:pPr>
            <a:r>
              <a:rPr lang="en-GB" sz="2400" b="1" dirty="0"/>
              <a:t>Model Summary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Provides the correlation between </a:t>
            </a:r>
            <a:r>
              <a:rPr lang="en-GB" sz="2000" i="1" dirty="0"/>
              <a:t>x</a:t>
            </a:r>
            <a:r>
              <a:rPr lang="en-GB" sz="2000" dirty="0"/>
              <a:t> and </a:t>
            </a:r>
            <a:r>
              <a:rPr lang="en-GB" sz="2000" i="1" dirty="0"/>
              <a:t>y</a:t>
            </a:r>
            <a:r>
              <a:rPr lang="en-GB" sz="2000" dirty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000" i="1" dirty="0"/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i="1" dirty="0"/>
              <a:t>Shows how well the data points cluster around the line of best fit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i="1" dirty="0"/>
              <a:t>Presented as a simple Pearson’s r</a:t>
            </a:r>
          </a:p>
          <a:p>
            <a:pPr lvl="2">
              <a:buFont typeface="Arial" panose="020B0604020202020204" pitchFamily="34" charset="0"/>
              <a:buChar char="•"/>
            </a:pPr>
            <a:endParaRPr lang="en-GB" sz="2000" i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133" dirty="0"/>
              <a:t>Provides the square of the correlation coefficient (R squared)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67" dirty="0"/>
              <a:t>This gives you the </a:t>
            </a:r>
            <a:r>
              <a:rPr lang="en-GB" sz="1867" b="1" i="1" dirty="0">
                <a:solidFill>
                  <a:schemeClr val="accent1">
                    <a:lumMod val="75000"/>
                  </a:schemeClr>
                </a:solidFill>
              </a:rPr>
              <a:t>variance explained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898FC2-D071-4CAB-BC1A-AE4E2789A26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2645761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645DC-DAE5-433D-8894-6E5C57E28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700" y="0"/>
            <a:ext cx="6996600" cy="715800"/>
          </a:xfrm>
        </p:spPr>
        <p:txBody>
          <a:bodyPr/>
          <a:lstStyle/>
          <a:p>
            <a:r>
              <a:rPr lang="en-GB" dirty="0"/>
              <a:t>Important Parts of the SPSS Output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EBD6F3-79EC-4D7D-AE7F-4080A75967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5760" y="822960"/>
            <a:ext cx="8412480" cy="2639315"/>
          </a:xfrm>
        </p:spPr>
        <p:txBody>
          <a:bodyPr/>
          <a:lstStyle/>
          <a:p>
            <a:pPr marL="76200" indent="0" algn="ctr">
              <a:buNone/>
            </a:pPr>
            <a:r>
              <a:rPr lang="en-GB" sz="2400" b="1" dirty="0"/>
              <a:t>Model Summary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898FC2-D071-4CAB-BC1A-AE4E2789A26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40</a:t>
            </a:fld>
            <a:endParaRPr lang="en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8B2C8DB6-7543-4B84-9239-87F6613696DF}"/>
              </a:ext>
            </a:extLst>
          </p:cNvPr>
          <p:cNvSpPr txBox="1">
            <a:spLocks/>
          </p:cNvSpPr>
          <p:nvPr/>
        </p:nvSpPr>
        <p:spPr>
          <a:xfrm>
            <a:off x="365760" y="1540174"/>
            <a:ext cx="8412480" cy="26393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342900" marR="0" lvl="0" indent="-266700" algn="l" rtl="0">
              <a:lnSpc>
                <a:spcPct val="100000"/>
              </a:lnSpc>
              <a:spcBef>
                <a:spcPts val="450"/>
              </a:spcBef>
              <a:spcAft>
                <a:spcPts val="0"/>
              </a:spcAft>
              <a:buClr>
                <a:srgbClr val="28324A"/>
              </a:buClr>
              <a:buSzPts val="2000"/>
              <a:buFont typeface="Source Sans Pro"/>
              <a:buChar char="◉"/>
              <a:defRPr sz="20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marL="685800" marR="0" lvl="1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◉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marL="1028700" marR="0" lvl="2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marL="1371600" marR="0" lvl="3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●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marL="1714500" marR="0" lvl="4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○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marL="2057400" marR="0" lvl="5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marL="2400300" marR="0" lvl="6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●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marL="2743200" marR="0" lvl="7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○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marL="3086100" marR="0" lvl="8" indent="-25717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 b="0" i="0" u="none" strike="noStrike" cap="none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sz="2133" dirty="0"/>
              <a:t>Also give the </a:t>
            </a:r>
            <a:r>
              <a:rPr lang="en-GB" sz="2133" b="1" dirty="0">
                <a:solidFill>
                  <a:schemeClr val="accent1">
                    <a:lumMod val="75000"/>
                  </a:schemeClr>
                </a:solidFill>
              </a:rPr>
              <a:t>Adjusted R Square</a:t>
            </a:r>
            <a:r>
              <a:rPr lang="en-GB" sz="2133" dirty="0"/>
              <a:t> value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67" dirty="0"/>
              <a:t>Accounts for no* of participants and variables in the analysis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67" dirty="0"/>
              <a:t>We use and report the Adjusted R square value – why?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67" dirty="0"/>
              <a:t>R squared is too optimistic, as the line of best fit is based on a sample not the whole population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We want the results to generalise to the population, so the adjusted R square adjusts the figure to give a more realistic estimate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867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7610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4897" y="79179"/>
            <a:ext cx="5247450" cy="715800"/>
          </a:xfrm>
        </p:spPr>
        <p:txBody>
          <a:bodyPr/>
          <a:lstStyle/>
          <a:p>
            <a:r>
              <a:rPr lang="en-GB" sz="2400" dirty="0"/>
              <a:t>Model Summary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91625" y="863950"/>
            <a:ext cx="5407132" cy="3354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We use and report the adjusted R square value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Why?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R squared is too optimistic as the line of best fit is based on a sample, not the whole population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We want the results to generalise to the population, so the adjusted R square adjusts the figure to give a more realistic estimate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41</a:t>
            </a:fld>
            <a:endParaRPr lang="en"/>
          </a:p>
        </p:txBody>
      </p:sp>
      <p:sp>
        <p:nvSpPr>
          <p:cNvPr id="4" name="Oval Callout 3"/>
          <p:cNvSpPr/>
          <p:nvPr/>
        </p:nvSpPr>
        <p:spPr>
          <a:xfrm>
            <a:off x="3724065" y="1841412"/>
            <a:ext cx="4042278" cy="2503564"/>
          </a:xfrm>
          <a:prstGeom prst="wedgeEllipseCallout">
            <a:avLst>
              <a:gd name="adj1" fmla="val -37214"/>
              <a:gd name="adj2" fmla="val -90145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/>
              <a:t>What percentage of the variance is explained by the model as a whole?</a:t>
            </a:r>
          </a:p>
          <a:p>
            <a:pPr algn="ctr"/>
            <a:endParaRPr lang="en-GB" sz="1800" b="1" dirty="0"/>
          </a:p>
          <a:p>
            <a:pPr algn="ctr"/>
            <a:r>
              <a:rPr lang="en-GB" sz="1800" b="1" i="1" dirty="0"/>
              <a:t>Convert adjusted R squared to a %</a:t>
            </a:r>
          </a:p>
        </p:txBody>
      </p:sp>
    </p:spTree>
    <p:extLst>
      <p:ext uri="{BB962C8B-B14F-4D97-AF65-F5344CB8AC3E}">
        <p14:creationId xmlns:p14="http://schemas.microsoft.com/office/powerpoint/2010/main" val="344751425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9888" y="104404"/>
            <a:ext cx="5247450" cy="715800"/>
          </a:xfrm>
        </p:spPr>
        <p:txBody>
          <a:bodyPr/>
          <a:lstStyle/>
          <a:p>
            <a:r>
              <a:rPr lang="en-GB" sz="2400" dirty="0"/>
              <a:t>Standard Error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1" y="820206"/>
            <a:ext cx="8451668" cy="3098651"/>
          </a:xfrm>
        </p:spPr>
        <p:txBody>
          <a:bodyPr>
            <a:normAutofit fontScale="92500" lnSpcReduction="10000"/>
          </a:bodyPr>
          <a:lstStyle/>
          <a:p>
            <a:pPr lvl="0">
              <a:buFont typeface="Arial" panose="020B0604020202020204" pitchFamily="34" charset="0"/>
              <a:buChar char="•"/>
            </a:pPr>
            <a:r>
              <a:rPr lang="en-GB" sz="2400" dirty="0"/>
              <a:t>Remember, the stats are not free from error.</a:t>
            </a:r>
          </a:p>
          <a:p>
            <a:pPr lv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Results are analysed with a particular sample and it may be that a sample taken on a different day would give slightly different results.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0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With repeated measures we would find a range of values, the standard deviations of such distributions are called the standard error.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0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The Standard error gives us a measure of how accurate our estimation is likely to be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42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4254570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4897" y="85485"/>
            <a:ext cx="5247450" cy="715800"/>
          </a:xfrm>
        </p:spPr>
        <p:txBody>
          <a:bodyPr/>
          <a:lstStyle/>
          <a:p>
            <a:r>
              <a:rPr lang="en-GB" sz="2400" dirty="0"/>
              <a:t>ANOVA table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074077"/>
            <a:ext cx="3843409" cy="299534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ANOVA summary table shows whether the regression line is significantly different from 0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i.e., it predicts better than would be expected by chance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921774" y="1074077"/>
            <a:ext cx="3909351" cy="299534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If the slope </a:t>
            </a:r>
            <a:r>
              <a:rPr lang="en-GB" sz="2000" i="1" dirty="0"/>
              <a:t>b</a:t>
            </a:r>
            <a:r>
              <a:rPr lang="en-GB" sz="2000" dirty="0"/>
              <a:t> = 0, then the line of best fit is horizontal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If the value is significant then it is unlikely the results would have arisen by chance or sampling error</a:t>
            </a:r>
          </a:p>
          <a:p>
            <a:endParaRPr lang="en-GB" sz="16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43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7274068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625" y="135934"/>
            <a:ext cx="5247450" cy="715800"/>
          </a:xfrm>
        </p:spPr>
        <p:txBody>
          <a:bodyPr/>
          <a:lstStyle/>
          <a:p>
            <a:r>
              <a:rPr lang="en-GB" sz="2400" dirty="0"/>
              <a:t>Coefficients box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336917"/>
            <a:ext cx="4039352" cy="288183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The value of </a:t>
            </a:r>
            <a:r>
              <a:rPr lang="en-GB" sz="1800" i="1" dirty="0"/>
              <a:t>a</a:t>
            </a:r>
            <a:r>
              <a:rPr lang="en-GB" sz="1800" dirty="0"/>
              <a:t> is given in the ‘Constant’ row (under ‘unstandardized coefficients B’ column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When the modelling process is applied to the values of the dataset, the criterion value for someone who scores 0 on the predictor value would be this value in the a box.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647424" y="1336917"/>
            <a:ext cx="4130816" cy="288183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The value for </a:t>
            </a:r>
            <a:r>
              <a:rPr lang="en-GB" sz="1800" i="1" dirty="0"/>
              <a:t>b</a:t>
            </a:r>
            <a:r>
              <a:rPr lang="en-GB" sz="1800" dirty="0"/>
              <a:t> shows that for every 1 unit increase, </a:t>
            </a:r>
            <a:r>
              <a:rPr lang="en-GB" sz="1800" i="1" dirty="0"/>
              <a:t>b</a:t>
            </a:r>
            <a:r>
              <a:rPr lang="en-GB" sz="1800" dirty="0"/>
              <a:t> will either increase or decrease (depending on the sign) by that value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The slope, </a:t>
            </a:r>
            <a:r>
              <a:rPr lang="en-GB" sz="1800" i="1" dirty="0"/>
              <a:t>b</a:t>
            </a:r>
            <a:r>
              <a:rPr lang="en-GB" sz="1800" dirty="0"/>
              <a:t>, has also been converted to a standardised Beta score, which allows us to compare the data in terms of SD</a:t>
            </a:r>
          </a:p>
          <a:p>
            <a:endParaRPr lang="en-GB" sz="1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44</a:t>
            </a:fld>
            <a:endParaRPr lang="en"/>
          </a:p>
        </p:txBody>
      </p:sp>
      <p:sp>
        <p:nvSpPr>
          <p:cNvPr id="6" name="TextBox 5"/>
          <p:cNvSpPr txBox="1"/>
          <p:nvPr/>
        </p:nvSpPr>
        <p:spPr>
          <a:xfrm>
            <a:off x="3457380" y="902184"/>
            <a:ext cx="26296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Values for </a:t>
            </a:r>
            <a:r>
              <a:rPr lang="en-GB" sz="2000" b="1" i="1" dirty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and </a:t>
            </a:r>
            <a:r>
              <a:rPr lang="en-GB" sz="2000" b="1" i="1" dirty="0">
                <a:solidFill>
                  <a:schemeClr val="accent1">
                    <a:lumMod val="75000"/>
                  </a:schemeClr>
                </a:solidFill>
              </a:rPr>
              <a:t>b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5267675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625" y="135934"/>
            <a:ext cx="5247450" cy="715800"/>
          </a:xfrm>
        </p:spPr>
        <p:txBody>
          <a:bodyPr/>
          <a:lstStyle/>
          <a:p>
            <a:r>
              <a:rPr lang="en-GB" sz="2400" dirty="0"/>
              <a:t>Coefficients box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1" y="1072057"/>
            <a:ext cx="4130792" cy="3146695"/>
          </a:xfrm>
        </p:spPr>
        <p:txBody>
          <a:bodyPr/>
          <a:lstStyle/>
          <a:p>
            <a:pPr marL="85723" indent="0" algn="ctr">
              <a:buNone/>
            </a:pP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Confidence limits</a:t>
            </a:r>
            <a:endParaRPr lang="en-GB" sz="20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Based on the standard error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Confidence limits tell you that your population slope can be found within the range of 2 values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697873" y="1349528"/>
            <a:ext cx="4130792" cy="264850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You can now work out/predict new cases using the </a:t>
            </a:r>
            <a:r>
              <a:rPr lang="en-GB" sz="2000" i="1" dirty="0"/>
              <a:t>a</a:t>
            </a:r>
            <a:r>
              <a:rPr lang="en-GB" sz="2000" dirty="0"/>
              <a:t> and </a:t>
            </a:r>
            <a:r>
              <a:rPr lang="en-GB" sz="2000" i="1" dirty="0"/>
              <a:t>b</a:t>
            </a:r>
            <a:r>
              <a:rPr lang="en-GB" sz="2000" dirty="0"/>
              <a:t> values from your output and entering them into the regression equation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85723" indent="0" algn="ctr">
              <a:buNone/>
            </a:pPr>
            <a:r>
              <a:rPr lang="en-GB" sz="2400" i="1" dirty="0"/>
              <a:t>y</a:t>
            </a:r>
            <a:r>
              <a:rPr lang="en-GB" sz="2400" dirty="0"/>
              <a:t> = </a:t>
            </a:r>
            <a:r>
              <a:rPr lang="en-GB" sz="2400" i="1" dirty="0"/>
              <a:t>a</a:t>
            </a:r>
            <a:r>
              <a:rPr lang="en-GB" sz="2400" dirty="0"/>
              <a:t> + (</a:t>
            </a:r>
            <a:r>
              <a:rPr lang="en-GB" sz="2400" i="1" dirty="0"/>
              <a:t>b</a:t>
            </a:r>
            <a:r>
              <a:rPr lang="en-GB" sz="2400" dirty="0"/>
              <a:t>*</a:t>
            </a:r>
            <a:r>
              <a:rPr lang="en-GB" sz="2400" i="1" dirty="0"/>
              <a:t>x</a:t>
            </a:r>
            <a:r>
              <a:rPr lang="en-GB" sz="2400" dirty="0"/>
              <a:t>)</a:t>
            </a:r>
          </a:p>
          <a:p>
            <a:endParaRPr lang="en-GB" sz="2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45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88762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Quince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1606</TotalTime>
  <Words>2212</Words>
  <Application>Microsoft Office PowerPoint</Application>
  <PresentationFormat>On-screen Show (16:9)</PresentationFormat>
  <Paragraphs>345</Paragraphs>
  <Slides>45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0" baseType="lpstr">
      <vt:lpstr>Arial</vt:lpstr>
      <vt:lpstr>Oswald</vt:lpstr>
      <vt:lpstr>Source Sans Pro</vt:lpstr>
      <vt:lpstr>Courier New</vt:lpstr>
      <vt:lpstr>Quince template</vt:lpstr>
      <vt:lpstr>Research Methods II  Correlation to Regression  Stacey Coleman</vt:lpstr>
      <vt:lpstr>Overview</vt:lpstr>
      <vt:lpstr>Correlation</vt:lpstr>
      <vt:lpstr>Variables in correlation/regression designs</vt:lpstr>
      <vt:lpstr>Correlational research</vt:lpstr>
      <vt:lpstr>Correlation</vt:lpstr>
      <vt:lpstr>Correlation example</vt:lpstr>
      <vt:lpstr>Correlation example</vt:lpstr>
      <vt:lpstr>Correlation example</vt:lpstr>
      <vt:lpstr>Correlation example</vt:lpstr>
      <vt:lpstr>OR!</vt:lpstr>
      <vt:lpstr>Refresher</vt:lpstr>
      <vt:lpstr>The Scatterplot</vt:lpstr>
      <vt:lpstr>Types of correlation/relationship</vt:lpstr>
      <vt:lpstr>Correlation Coefficient</vt:lpstr>
      <vt:lpstr>Correlation</vt:lpstr>
      <vt:lpstr>Correlation Coefficient</vt:lpstr>
      <vt:lpstr>Data associations: From correlation to regression</vt:lpstr>
      <vt:lpstr>What is regression?</vt:lpstr>
      <vt:lpstr>What is regression?</vt:lpstr>
      <vt:lpstr>Regression example</vt:lpstr>
      <vt:lpstr>Regression example</vt:lpstr>
      <vt:lpstr>Regression example</vt:lpstr>
      <vt:lpstr>Regression example</vt:lpstr>
      <vt:lpstr>Linear Regression</vt:lpstr>
      <vt:lpstr>IMPORTANT TERMINOLOGY!</vt:lpstr>
      <vt:lpstr>IMPORTANT TERMINOLOGY!</vt:lpstr>
      <vt:lpstr>IMPORTANT TERMINOLOGY!</vt:lpstr>
      <vt:lpstr>Perfect relationship - Positive</vt:lpstr>
      <vt:lpstr>Perfect Relationship - Positive</vt:lpstr>
      <vt:lpstr>The Regression Equation</vt:lpstr>
      <vt:lpstr>The Regression Equation</vt:lpstr>
      <vt:lpstr>The Regression Equation</vt:lpstr>
      <vt:lpstr>The Regression Equation</vt:lpstr>
      <vt:lpstr>Residuals (Y – Y’)</vt:lpstr>
      <vt:lpstr>PowerPoint Presentation</vt:lpstr>
      <vt:lpstr>Non-perfect relationships</vt:lpstr>
      <vt:lpstr>The SPSS Output</vt:lpstr>
      <vt:lpstr>Important Parts of the SPSS Output</vt:lpstr>
      <vt:lpstr>Important Parts of the SPSS Output</vt:lpstr>
      <vt:lpstr>Model Summary</vt:lpstr>
      <vt:lpstr>Standard Error</vt:lpstr>
      <vt:lpstr>ANOVA table</vt:lpstr>
      <vt:lpstr>Coefficients box</vt:lpstr>
      <vt:lpstr>Coefficients box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Design and Analysis  Lecture 5: Correlation to Regression  Stacey Coleman</dc:title>
  <dc:creator>Stacey Coleman</dc:creator>
  <cp:lastModifiedBy>Stacey Coleman</cp:lastModifiedBy>
  <cp:revision>20</cp:revision>
  <dcterms:modified xsi:type="dcterms:W3CDTF">2021-11-24T08:49:21Z</dcterms:modified>
</cp:coreProperties>
</file>