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C31"/>
    <a:srgbClr val="4646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4" y="56"/>
      </p:cViewPr>
      <p:guideLst/>
    </p:cSldViewPr>
  </p:slideViewPr>
  <p:notesTextViewPr>
    <p:cViewPr>
      <p:scale>
        <a:sx n="1" d="1"/>
        <a:sy n="1" d="1"/>
      </p:scale>
      <p:origin x="0" y="0"/>
    </p:cViewPr>
  </p:notesTextViewPr>
  <p:notesViewPr>
    <p:cSldViewPr snapToGrid="0">
      <p:cViewPr varScale="1">
        <p:scale>
          <a:sx n="65" d="100"/>
          <a:sy n="65" d="100"/>
        </p:scale>
        <p:origin x="2392" y="4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2AA2F4-456C-4445-B437-7490C2942BAC}" type="datetimeFigureOut">
              <a:rPr lang="en-GB" smtClean="0"/>
              <a:t>14/01/2019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7F41C8-A144-4E50-B42E-D061D43B7CAA}" type="slidenum">
              <a:rPr lang="en-GB" smtClean="0"/>
              <a:t>‹#›</a:t>
            </a:fld>
            <a:endParaRPr lang="en-GB"/>
          </a:p>
        </p:txBody>
      </p:sp>
    </p:spTree>
    <p:extLst>
      <p:ext uri="{BB962C8B-B14F-4D97-AF65-F5344CB8AC3E}">
        <p14:creationId xmlns:p14="http://schemas.microsoft.com/office/powerpoint/2010/main" val="3277489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7F41C8-A144-4E50-B42E-D061D43B7CAA}" type="slidenum">
              <a:rPr lang="en-GB" smtClean="0"/>
              <a:t>1</a:t>
            </a:fld>
            <a:endParaRPr lang="en-GB"/>
          </a:p>
        </p:txBody>
      </p:sp>
    </p:spTree>
    <p:extLst>
      <p:ext uri="{BB962C8B-B14F-4D97-AF65-F5344CB8AC3E}">
        <p14:creationId xmlns:p14="http://schemas.microsoft.com/office/powerpoint/2010/main" val="1376660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2</a:t>
            </a:fld>
            <a:endParaRPr lang="en-GB"/>
          </a:p>
        </p:txBody>
      </p:sp>
    </p:spTree>
    <p:extLst>
      <p:ext uri="{BB962C8B-B14F-4D97-AF65-F5344CB8AC3E}">
        <p14:creationId xmlns:p14="http://schemas.microsoft.com/office/powerpoint/2010/main" val="2704169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3</a:t>
            </a:fld>
            <a:endParaRPr lang="en-GB"/>
          </a:p>
        </p:txBody>
      </p:sp>
    </p:spTree>
    <p:extLst>
      <p:ext uri="{BB962C8B-B14F-4D97-AF65-F5344CB8AC3E}">
        <p14:creationId xmlns:p14="http://schemas.microsoft.com/office/powerpoint/2010/main" val="988315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4</a:t>
            </a:fld>
            <a:endParaRPr lang="en-GB"/>
          </a:p>
        </p:txBody>
      </p:sp>
    </p:spTree>
    <p:extLst>
      <p:ext uri="{BB962C8B-B14F-4D97-AF65-F5344CB8AC3E}">
        <p14:creationId xmlns:p14="http://schemas.microsoft.com/office/powerpoint/2010/main" val="20653024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39880"/>
            <a:ext cx="5486400" cy="3600450"/>
          </a:xfrm>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5</a:t>
            </a:fld>
            <a:endParaRPr lang="en-GB"/>
          </a:p>
        </p:txBody>
      </p:sp>
    </p:spTree>
    <p:extLst>
      <p:ext uri="{BB962C8B-B14F-4D97-AF65-F5344CB8AC3E}">
        <p14:creationId xmlns:p14="http://schemas.microsoft.com/office/powerpoint/2010/main" val="1882579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6</a:t>
            </a:fld>
            <a:endParaRPr lang="en-GB"/>
          </a:p>
        </p:txBody>
      </p:sp>
    </p:spTree>
    <p:extLst>
      <p:ext uri="{BB962C8B-B14F-4D97-AF65-F5344CB8AC3E}">
        <p14:creationId xmlns:p14="http://schemas.microsoft.com/office/powerpoint/2010/main" val="3917691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33475"/>
            <a:ext cx="5486400" cy="3086100"/>
          </a:xfrm>
        </p:spPr>
      </p:sp>
      <p:sp>
        <p:nvSpPr>
          <p:cNvPr id="3" name="Notes Placeholder 2"/>
          <p:cNvSpPr>
            <a:spLocks noGrp="1"/>
          </p:cNvSpPr>
          <p:nvPr>
            <p:ph type="body" idx="1"/>
          </p:nvPr>
        </p:nvSpPr>
        <p:spPr>
          <a:xfrm>
            <a:off x="685800" y="4219575"/>
            <a:ext cx="5486400" cy="3600450"/>
          </a:xfrm>
        </p:spPr>
        <p:txBody>
          <a:bodyPr/>
          <a:lstStyle/>
          <a:p>
            <a:endParaRPr lang="en-GB" dirty="0" smtClean="0"/>
          </a:p>
        </p:txBody>
      </p:sp>
      <p:sp>
        <p:nvSpPr>
          <p:cNvPr id="4" name="Slide Number Placeholder 3"/>
          <p:cNvSpPr>
            <a:spLocks noGrp="1"/>
          </p:cNvSpPr>
          <p:nvPr>
            <p:ph type="sldNum" sz="quarter" idx="10"/>
          </p:nvPr>
        </p:nvSpPr>
        <p:spPr/>
        <p:txBody>
          <a:bodyPr/>
          <a:lstStyle/>
          <a:p>
            <a:fld id="{097F41C8-A144-4E50-B42E-D061D43B7CAA}" type="slidenum">
              <a:rPr lang="en-GB" smtClean="0"/>
              <a:t>7</a:t>
            </a:fld>
            <a:endParaRPr lang="en-GB"/>
          </a:p>
        </p:txBody>
      </p:sp>
    </p:spTree>
    <p:extLst>
      <p:ext uri="{BB962C8B-B14F-4D97-AF65-F5344CB8AC3E}">
        <p14:creationId xmlns:p14="http://schemas.microsoft.com/office/powerpoint/2010/main" val="263059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097F41C8-A144-4E50-B42E-D061D43B7CAA}" type="slidenum">
              <a:rPr lang="en-GB" smtClean="0"/>
              <a:t>8</a:t>
            </a:fld>
            <a:endParaRPr lang="en-GB"/>
          </a:p>
        </p:txBody>
      </p:sp>
    </p:spTree>
    <p:extLst>
      <p:ext uri="{BB962C8B-B14F-4D97-AF65-F5344CB8AC3E}">
        <p14:creationId xmlns:p14="http://schemas.microsoft.com/office/powerpoint/2010/main" val="3181868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9</a:t>
            </a:fld>
            <a:endParaRPr lang="en-GB"/>
          </a:p>
        </p:txBody>
      </p:sp>
    </p:spTree>
    <p:extLst>
      <p:ext uri="{BB962C8B-B14F-4D97-AF65-F5344CB8AC3E}">
        <p14:creationId xmlns:p14="http://schemas.microsoft.com/office/powerpoint/2010/main" val="78237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10</a:t>
            </a:fld>
            <a:endParaRPr lang="en-GB"/>
          </a:p>
        </p:txBody>
      </p:sp>
    </p:spTree>
    <p:extLst>
      <p:ext uri="{BB962C8B-B14F-4D97-AF65-F5344CB8AC3E}">
        <p14:creationId xmlns:p14="http://schemas.microsoft.com/office/powerpoint/2010/main" val="13466961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11</a:t>
            </a:fld>
            <a:endParaRPr lang="en-GB"/>
          </a:p>
        </p:txBody>
      </p:sp>
    </p:spTree>
    <p:extLst>
      <p:ext uri="{BB962C8B-B14F-4D97-AF65-F5344CB8AC3E}">
        <p14:creationId xmlns:p14="http://schemas.microsoft.com/office/powerpoint/2010/main" val="1174630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12</a:t>
            </a:fld>
            <a:endParaRPr lang="en-GB"/>
          </a:p>
        </p:txBody>
      </p:sp>
    </p:spTree>
    <p:extLst>
      <p:ext uri="{BB962C8B-B14F-4D97-AF65-F5344CB8AC3E}">
        <p14:creationId xmlns:p14="http://schemas.microsoft.com/office/powerpoint/2010/main" val="1216840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13</a:t>
            </a:fld>
            <a:endParaRPr lang="en-GB"/>
          </a:p>
        </p:txBody>
      </p:sp>
    </p:spTree>
    <p:extLst>
      <p:ext uri="{BB962C8B-B14F-4D97-AF65-F5344CB8AC3E}">
        <p14:creationId xmlns:p14="http://schemas.microsoft.com/office/powerpoint/2010/main" val="33386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7F41C8-A144-4E50-B42E-D061D43B7CAA}" type="slidenum">
              <a:rPr lang="en-GB" smtClean="0"/>
              <a:t>14</a:t>
            </a:fld>
            <a:endParaRPr lang="en-GB"/>
          </a:p>
        </p:txBody>
      </p:sp>
    </p:spTree>
    <p:extLst>
      <p:ext uri="{BB962C8B-B14F-4D97-AF65-F5344CB8AC3E}">
        <p14:creationId xmlns:p14="http://schemas.microsoft.com/office/powerpoint/2010/main" val="1501364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1220068-3EFF-445B-93A5-4CE6FB985B1B}"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9AF37D-FE1E-4330-93D4-80871C5D7950}" type="slidenum">
              <a:rPr lang="en-GB" smtClean="0"/>
              <a:t>‹#›</a:t>
            </a:fld>
            <a:endParaRPr lang="en-GB"/>
          </a:p>
        </p:txBody>
      </p:sp>
      <p:cxnSp>
        <p:nvCxnSpPr>
          <p:cNvPr id="13" name="Straight Connector 12"/>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65264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220068-3EFF-445B-93A5-4CE6FB985B1B}"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9AF37D-FE1E-4330-93D4-80871C5D7950}" type="slidenum">
              <a:rPr lang="en-GB" smtClean="0"/>
              <a:t>‹#›</a:t>
            </a:fld>
            <a:endParaRPr lang="en-GB"/>
          </a:p>
        </p:txBody>
      </p:sp>
    </p:spTree>
    <p:extLst>
      <p:ext uri="{BB962C8B-B14F-4D97-AF65-F5344CB8AC3E}">
        <p14:creationId xmlns:p14="http://schemas.microsoft.com/office/powerpoint/2010/main" val="2007291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220068-3EFF-445B-93A5-4CE6FB985B1B}"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9AF37D-FE1E-4330-93D4-80871C5D795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85201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220068-3EFF-445B-93A5-4CE6FB985B1B}" type="datetimeFigureOut">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9AF37D-FE1E-4330-93D4-80871C5D7950}" type="slidenum">
              <a:rPr lang="en-GB" smtClean="0"/>
              <a:t>‹#›</a:t>
            </a:fld>
            <a:endParaRPr lang="en-GB"/>
          </a:p>
        </p:txBody>
      </p:sp>
    </p:spTree>
    <p:extLst>
      <p:ext uri="{BB962C8B-B14F-4D97-AF65-F5344CB8AC3E}">
        <p14:creationId xmlns:p14="http://schemas.microsoft.com/office/powerpoint/2010/main" val="3832096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1220068-3EFF-445B-93A5-4CE6FB985B1B}" type="datetimeFigureOut">
              <a:rPr lang="en-GB" smtClean="0"/>
              <a:t>14/01/2019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9AF37D-FE1E-4330-93D4-80871C5D7950}" type="slidenum">
              <a:rPr lang="en-GB" smtClean="0"/>
              <a:t>‹#›</a:t>
            </a:fld>
            <a:endParaRPr lang="en-GB"/>
          </a:p>
        </p:txBody>
      </p:sp>
    </p:spTree>
    <p:extLst>
      <p:ext uri="{BB962C8B-B14F-4D97-AF65-F5344CB8AC3E}">
        <p14:creationId xmlns:p14="http://schemas.microsoft.com/office/powerpoint/2010/main" val="3603500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1220068-3EFF-445B-93A5-4CE6FB985B1B}" type="datetimeFigureOut">
              <a:rPr lang="en-GB" smtClean="0"/>
              <a:t>14/01/2019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9AF37D-FE1E-4330-93D4-80871C5D7950}" type="slidenum">
              <a:rPr lang="en-GB" smtClean="0"/>
              <a:t>‹#›</a:t>
            </a:fld>
            <a:endParaRPr lang="en-GB"/>
          </a:p>
        </p:txBody>
      </p:sp>
    </p:spTree>
    <p:extLst>
      <p:ext uri="{BB962C8B-B14F-4D97-AF65-F5344CB8AC3E}">
        <p14:creationId xmlns:p14="http://schemas.microsoft.com/office/powerpoint/2010/main" val="2410214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220068-3EFF-445B-93A5-4CE6FB985B1B}" type="datetimeFigureOut">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9AF37D-FE1E-4330-93D4-80871C5D7950}" type="slidenum">
              <a:rPr lang="en-GB" smtClean="0"/>
              <a:t>‹#›</a:t>
            </a:fld>
            <a:endParaRPr lang="en-GB"/>
          </a:p>
        </p:txBody>
      </p:sp>
    </p:spTree>
    <p:extLst>
      <p:ext uri="{BB962C8B-B14F-4D97-AF65-F5344CB8AC3E}">
        <p14:creationId xmlns:p14="http://schemas.microsoft.com/office/powerpoint/2010/main" val="2195688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220068-3EFF-445B-93A5-4CE6FB985B1B}" type="datetimeFigureOut">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9AF37D-FE1E-4330-93D4-80871C5D7950}" type="slidenum">
              <a:rPr lang="en-GB" smtClean="0"/>
              <a:t>‹#›</a:t>
            </a:fld>
            <a:endParaRPr lang="en-GB"/>
          </a:p>
        </p:txBody>
      </p:sp>
    </p:spTree>
    <p:extLst>
      <p:ext uri="{BB962C8B-B14F-4D97-AF65-F5344CB8AC3E}">
        <p14:creationId xmlns:p14="http://schemas.microsoft.com/office/powerpoint/2010/main" val="2961970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220068-3EFF-445B-93A5-4CE6FB985B1B}" type="datetimeFigureOut">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9AF37D-FE1E-4330-93D4-80871C5D795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1083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220068-3EFF-445B-93A5-4CE6FB985B1B}"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9AF37D-FE1E-4330-93D4-80871C5D7950}" type="slidenum">
              <a:rPr lang="en-GB" smtClean="0"/>
              <a:t>‹#›</a:t>
            </a:fld>
            <a:endParaRPr lang="en-GB"/>
          </a:p>
        </p:txBody>
      </p:sp>
    </p:spTree>
    <p:extLst>
      <p:ext uri="{BB962C8B-B14F-4D97-AF65-F5344CB8AC3E}">
        <p14:creationId xmlns:p14="http://schemas.microsoft.com/office/powerpoint/2010/main" val="631883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220068-3EFF-445B-93A5-4CE6FB985B1B}"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9AF37D-FE1E-4330-93D4-80871C5D7950}" type="slidenum">
              <a:rPr lang="en-GB" smtClean="0"/>
              <a:t>‹#›</a:t>
            </a:fld>
            <a:endParaRPr lang="en-GB"/>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469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1220068-3EFF-445B-93A5-4CE6FB985B1B}" type="datetimeFigureOut">
              <a:rPr lang="en-GB" smtClean="0"/>
              <a:t>14/01/2019</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19AF37D-FE1E-4330-93D4-80871C5D7950}" type="slidenum">
              <a:rPr lang="en-GB" smtClean="0"/>
              <a:t>‹#›</a:t>
            </a:fld>
            <a:endParaRPr lang="en-GB"/>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594803"/>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hyperlink" Target="https://apply.army.mod.uk/what-we-offer/what-we-stand-for/lgbt" TargetMode="External"/><Relationship Id="rId2" Type="http://schemas.openxmlformats.org/officeDocument/2006/relationships/hyperlink" Target="https://www.amnesty.org.uk/five-ways-european-court-human-rights-makes-us-safer-echr" TargetMode="External"/><Relationship Id="rId1" Type="http://schemas.openxmlformats.org/officeDocument/2006/relationships/slideLayout" Target="../slideLayouts/slideLayout2.xml"/><Relationship Id="rId4" Type="http://schemas.openxmlformats.org/officeDocument/2006/relationships/hyperlink" Target="https://www.pinknews.co.uk/2015/01/12/the-uks-ban-on-gays-in-the-military-was-lifted-15-years-ago-toda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hebalancecareers.com/policy-concerning-homosexuals-us-military-3347134" TargetMode="External"/><Relationship Id="rId2" Type="http://schemas.openxmlformats.org/officeDocument/2006/relationships/hyperlink" Target="https://www.telegraph.co.uk/men/thinking-man/11350165/What-its-like-to-be-gay-in-the-Armed-Forces.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bc.co.uk/history/ww2peopleswar/stories/36/a2688636.shtml" TargetMode="External"/><Relationship Id="rId2" Type="http://schemas.openxmlformats.org/officeDocument/2006/relationships/hyperlink" Target="https://www.express.co.uk/news/uk/633775/Army-law-discrimination-soldiers-gay-removed" TargetMode="External"/><Relationship Id="rId1" Type="http://schemas.openxmlformats.org/officeDocument/2006/relationships/slideLayout" Target="../slideLayouts/slideLayout2.xml"/><Relationship Id="rId5" Type="http://schemas.openxmlformats.org/officeDocument/2006/relationships/hyperlink" Target="https://www.unfe.org/wp-content/uploads/2018/10/International-Human-Rights-Law-English.pdf" TargetMode="External"/><Relationship Id="rId4" Type="http://schemas.openxmlformats.org/officeDocument/2006/relationships/hyperlink" Target="https://www.theguardian.com/society/2015/jun/10/rainbow-revolution-military-lgbt-personnel"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WIqynW5EbIQ"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rgbClr val="FF0000"/>
                </a:solidFill>
                <a:latin typeface="Arial Black" panose="020B0A04020102020204" pitchFamily="34" charset="0"/>
              </a:rPr>
              <a:t>L</a:t>
            </a:r>
            <a:r>
              <a:rPr lang="en-GB" dirty="0" smtClean="0">
                <a:solidFill>
                  <a:srgbClr val="0070C0"/>
                </a:solidFill>
                <a:latin typeface="Arial Black" panose="020B0A04020102020204" pitchFamily="34" charset="0"/>
              </a:rPr>
              <a:t>G</a:t>
            </a:r>
            <a:r>
              <a:rPr lang="en-GB" dirty="0" smtClean="0">
                <a:solidFill>
                  <a:srgbClr val="FFFF00"/>
                </a:solidFill>
                <a:latin typeface="Arial Black" panose="020B0A04020102020204" pitchFamily="34" charset="0"/>
              </a:rPr>
              <a:t>B</a:t>
            </a:r>
            <a:r>
              <a:rPr lang="en-GB" dirty="0" smtClean="0">
                <a:solidFill>
                  <a:srgbClr val="00B050"/>
                </a:solidFill>
                <a:latin typeface="Arial Black" panose="020B0A04020102020204" pitchFamily="34" charset="0"/>
              </a:rPr>
              <a:t>T</a:t>
            </a:r>
            <a:r>
              <a:rPr lang="en-GB" dirty="0" smtClean="0"/>
              <a:t> and the </a:t>
            </a:r>
            <a:r>
              <a:rPr lang="en-GB" dirty="0" smtClean="0">
                <a:solidFill>
                  <a:srgbClr val="006C31"/>
                </a:solidFill>
                <a:latin typeface="Impact" panose="020B0806030902050204" pitchFamily="34" charset="0"/>
              </a:rPr>
              <a:t>armed forces</a:t>
            </a:r>
            <a:endParaRPr lang="en-GB" dirty="0">
              <a:solidFill>
                <a:srgbClr val="006C31"/>
              </a:solidFill>
              <a:latin typeface="Impact" panose="020B0806030902050204" pitchFamily="34" charset="0"/>
            </a:endParaRPr>
          </a:p>
        </p:txBody>
      </p:sp>
      <p:sp>
        <p:nvSpPr>
          <p:cNvPr id="3" name="Subtitle 2"/>
          <p:cNvSpPr>
            <a:spLocks noGrp="1"/>
          </p:cNvSpPr>
          <p:nvPr>
            <p:ph type="subTitle" idx="1"/>
          </p:nvPr>
        </p:nvSpPr>
        <p:spPr/>
        <p:txBody>
          <a:bodyPr/>
          <a:lstStyle/>
          <a:p>
            <a:r>
              <a:rPr lang="en-GB" dirty="0"/>
              <a:t>C</a:t>
            </a:r>
            <a:r>
              <a:rPr lang="en-GB" dirty="0" smtClean="0"/>
              <a:t>ritically assess the themes associated with ‘liberation’ as it applies to current discourses on sexuality.</a:t>
            </a:r>
            <a:endParaRPr lang="en-GB" dirty="0"/>
          </a:p>
        </p:txBody>
      </p:sp>
      <p:pic>
        <p:nvPicPr>
          <p:cNvPr id="4" name="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539403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7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context</a:t>
            </a:r>
            <a:endParaRPr lang="en-GB" dirty="0"/>
          </a:p>
        </p:txBody>
      </p:sp>
      <p:sp>
        <p:nvSpPr>
          <p:cNvPr id="3" name="Content Placeholder 2"/>
          <p:cNvSpPr>
            <a:spLocks noGrp="1"/>
          </p:cNvSpPr>
          <p:nvPr>
            <p:ph idx="1"/>
          </p:nvPr>
        </p:nvSpPr>
        <p:spPr/>
        <p:txBody>
          <a:bodyPr/>
          <a:lstStyle/>
          <a:p>
            <a:r>
              <a:rPr lang="en-GB" sz="2400" dirty="0" err="1" smtClean="0"/>
              <a:t>Kertbeny</a:t>
            </a:r>
            <a:r>
              <a:rPr lang="en-GB" sz="2400" dirty="0" smtClean="0"/>
              <a:t> (1868) ‘Homosexual’ and ‘</a:t>
            </a:r>
            <a:r>
              <a:rPr lang="en-GB" sz="2400" dirty="0" err="1" smtClean="0"/>
              <a:t>Normalsexual</a:t>
            </a:r>
            <a:r>
              <a:rPr lang="en-GB" sz="2400" dirty="0" smtClean="0"/>
              <a:t>’ (Woods 2016, p. 2)</a:t>
            </a:r>
          </a:p>
          <a:p>
            <a:r>
              <a:rPr lang="en-GB" sz="2400" dirty="0" smtClean="0"/>
              <a:t>‘Homosexuality’ is widely used today to describe gay and lesbian individuals collectively</a:t>
            </a:r>
          </a:p>
          <a:p>
            <a:r>
              <a:rPr lang="en-GB" sz="2400" dirty="0" smtClean="0"/>
              <a:t>Identity matters </a:t>
            </a:r>
            <a:endParaRPr lang="en-GB" sz="2400" dirty="0"/>
          </a:p>
          <a:p>
            <a:pPr lvl="1"/>
            <a:r>
              <a:rPr lang="en-GB" sz="2400" dirty="0" smtClean="0"/>
              <a:t>gives individuals a sense of who they are  </a:t>
            </a:r>
          </a:p>
          <a:p>
            <a:pPr lvl="1"/>
            <a:r>
              <a:rPr lang="en-GB" sz="2400" dirty="0" smtClean="0"/>
              <a:t>satisfies the need for affiliation, security and stability</a:t>
            </a:r>
          </a:p>
          <a:p>
            <a:pPr lvl="1"/>
            <a:r>
              <a:rPr lang="en-GB" sz="2400" dirty="0" smtClean="0"/>
              <a:t>is about difference - the marking out of ‘us’ and ‘them’ </a:t>
            </a:r>
            <a:endParaRPr lang="en-GB" sz="2400" dirty="0"/>
          </a:p>
          <a:p>
            <a:pPr lvl="1"/>
            <a:r>
              <a:rPr lang="en-GB" sz="2400" dirty="0" smtClean="0"/>
              <a:t>involves the setting of boundaries which can often exclude ‘others’ (Woodward 2002, Introduction)</a:t>
            </a:r>
          </a:p>
          <a:p>
            <a:pPr marL="457200" lvl="1" indent="0">
              <a:buNone/>
            </a:pPr>
            <a:endParaRPr lang="en-GB" dirty="0"/>
          </a:p>
          <a:p>
            <a:pPr marL="457200" lvl="1" indent="0">
              <a:buNone/>
            </a:pPr>
            <a:endParaRPr lang="en-GB" dirty="0"/>
          </a:p>
        </p:txBody>
      </p:sp>
      <p:pic>
        <p:nvPicPr>
          <p:cNvPr id="4" name="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96888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317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965200" y="853440"/>
            <a:ext cx="9779001" cy="5455920"/>
          </a:xfrm>
        </p:spPr>
        <p:txBody>
          <a:bodyPr>
            <a:normAutofit/>
          </a:bodyPr>
          <a:lstStyle/>
          <a:p>
            <a:r>
              <a:rPr lang="en-GB" sz="2800" dirty="0"/>
              <a:t>C</a:t>
            </a:r>
            <a:r>
              <a:rPr lang="en-GB" sz="2800" dirty="0" smtClean="0"/>
              <a:t>ultural laws establish, regulate and govern sexuality and identity </a:t>
            </a:r>
          </a:p>
          <a:p>
            <a:r>
              <a:rPr lang="en-GB" sz="2800" dirty="0"/>
              <a:t>D</a:t>
            </a:r>
            <a:r>
              <a:rPr lang="en-GB" sz="2800" dirty="0" smtClean="0"/>
              <a:t>ominant categories are hegemonic ideals (</a:t>
            </a:r>
            <a:r>
              <a:rPr lang="en-GB" sz="2800" dirty="0" err="1" smtClean="0"/>
              <a:t>Lorber</a:t>
            </a:r>
            <a:r>
              <a:rPr lang="en-GB" sz="2800" dirty="0" smtClean="0"/>
              <a:t> 1994) </a:t>
            </a:r>
          </a:p>
          <a:p>
            <a:r>
              <a:rPr lang="en-GB" sz="2800" dirty="0" smtClean="0"/>
              <a:t>Groups and organisations exclude and subordinate others (Infed.org, 2018) </a:t>
            </a:r>
          </a:p>
          <a:p>
            <a:r>
              <a:rPr lang="en-GB" sz="2800" dirty="0" smtClean="0"/>
              <a:t>Non conformist identities that don’t assimilate to the cultural matrix of </a:t>
            </a:r>
            <a:r>
              <a:rPr lang="en-GB" sz="2800" dirty="0" err="1" smtClean="0"/>
              <a:t>heterosexualism</a:t>
            </a:r>
            <a:r>
              <a:rPr lang="en-GB" sz="2800" dirty="0" smtClean="0"/>
              <a:t> often appear as developmental failures (Butler 1999, p. 24)</a:t>
            </a:r>
            <a:endParaRPr lang="en-GB" sz="2800" dirty="0"/>
          </a:p>
        </p:txBody>
      </p:sp>
      <p:pic>
        <p:nvPicPr>
          <p:cNvPr id="4" name="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199280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155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1062736" y="751840"/>
            <a:ext cx="4754880" cy="4023360"/>
          </a:xfrm>
        </p:spPr>
        <p:txBody>
          <a:bodyPr>
            <a:normAutofit lnSpcReduction="10000"/>
          </a:bodyPr>
          <a:lstStyle/>
          <a:p>
            <a:r>
              <a:rPr lang="en-GB" dirty="0" smtClean="0"/>
              <a:t>Biological essentialism - two natural genders; dictated by the genitals that are fixed (</a:t>
            </a:r>
            <a:r>
              <a:rPr lang="en-GB" dirty="0" err="1" smtClean="0"/>
              <a:t>Garfinkel</a:t>
            </a:r>
            <a:r>
              <a:rPr lang="en-GB" dirty="0" smtClean="0"/>
              <a:t> 1967 </a:t>
            </a:r>
            <a:r>
              <a:rPr lang="en-GB" i="1" dirty="0" smtClean="0"/>
              <a:t>cited in </a:t>
            </a:r>
            <a:r>
              <a:rPr lang="en-GB" dirty="0" smtClean="0"/>
              <a:t>Prasad 2005, p. 80-81)</a:t>
            </a:r>
          </a:p>
          <a:p>
            <a:r>
              <a:rPr lang="en-GB" dirty="0" err="1" smtClean="0"/>
              <a:t>Ulrichs</a:t>
            </a:r>
            <a:r>
              <a:rPr lang="en-GB" dirty="0" smtClean="0"/>
              <a:t>’ third sex of ‘homosexuals’ - potentially subversive disengagement from ideals of the state underpinned by family and religion (Woods 2016, p. 14)</a:t>
            </a:r>
          </a:p>
          <a:p>
            <a:r>
              <a:rPr lang="en-GB" dirty="0" smtClean="0"/>
              <a:t>Since 1600s, anything outside of social norms - sinful and deviant </a:t>
            </a:r>
          </a:p>
          <a:p>
            <a:r>
              <a:rPr lang="en-GB" dirty="0" smtClean="0"/>
              <a:t>Eighteenth century – rational and scientific  </a:t>
            </a:r>
          </a:p>
          <a:p>
            <a:endParaRPr lang="en-GB" dirty="0"/>
          </a:p>
        </p:txBody>
      </p:sp>
      <p:sp>
        <p:nvSpPr>
          <p:cNvPr id="6" name="Content Placeholder 5"/>
          <p:cNvSpPr>
            <a:spLocks noGrp="1"/>
          </p:cNvSpPr>
          <p:nvPr>
            <p:ph sz="half" idx="2"/>
          </p:nvPr>
        </p:nvSpPr>
        <p:spPr/>
        <p:txBody>
          <a:bodyPr>
            <a:normAutofit lnSpcReduction="10000"/>
          </a:bodyPr>
          <a:lstStyle/>
          <a:p>
            <a:r>
              <a:rPr lang="en-GB" dirty="0" smtClean="0"/>
              <a:t>Rationalisation, </a:t>
            </a:r>
            <a:r>
              <a:rPr lang="en-GB" dirty="0" err="1" smtClean="0"/>
              <a:t>politicalisation</a:t>
            </a:r>
            <a:r>
              <a:rPr lang="en-GB" dirty="0" smtClean="0"/>
              <a:t> and individualisation</a:t>
            </a:r>
            <a:endParaRPr lang="en-GB" dirty="0"/>
          </a:p>
          <a:p>
            <a:r>
              <a:rPr lang="en-GB" dirty="0" smtClean="0"/>
              <a:t>Institutions of law and order create and impose definitions of morality</a:t>
            </a:r>
          </a:p>
          <a:p>
            <a:r>
              <a:rPr lang="en-GB" dirty="0" smtClean="0"/>
              <a:t>Certain groups more influential in defining reality </a:t>
            </a:r>
          </a:p>
          <a:p>
            <a:r>
              <a:rPr lang="en-GB" dirty="0"/>
              <a:t>D</a:t>
            </a:r>
            <a:r>
              <a:rPr lang="en-GB" dirty="0" smtClean="0"/>
              <a:t>efinitions often being defined by the wealthy for the poor, by the old for the young, by men for women and express power structure of society (Giddens 2006, p. 800)</a:t>
            </a:r>
            <a:endParaRPr lang="en-GB" dirty="0"/>
          </a:p>
        </p:txBody>
      </p:sp>
      <p:pic>
        <p:nvPicPr>
          <p:cNvPr id="2" name="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885514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32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940" y="188976"/>
            <a:ext cx="9720072" cy="1499616"/>
          </a:xfrm>
        </p:spPr>
        <p:txBody>
          <a:bodyPr/>
          <a:lstStyle/>
          <a:p>
            <a:r>
              <a:rPr lang="en-GB" dirty="0" smtClean="0"/>
              <a:t>Before Y2K</a:t>
            </a:r>
            <a:endParaRPr lang="en-GB" dirty="0"/>
          </a:p>
        </p:txBody>
      </p:sp>
      <p:sp>
        <p:nvSpPr>
          <p:cNvPr id="3" name="Content Placeholder 2"/>
          <p:cNvSpPr>
            <a:spLocks noGrp="1"/>
          </p:cNvSpPr>
          <p:nvPr>
            <p:ph sz="half" idx="1"/>
          </p:nvPr>
        </p:nvSpPr>
        <p:spPr>
          <a:xfrm>
            <a:off x="1022096" y="1688592"/>
            <a:ext cx="4754880" cy="4023360"/>
          </a:xfrm>
        </p:spPr>
        <p:txBody>
          <a:bodyPr>
            <a:noAutofit/>
          </a:bodyPr>
          <a:lstStyle/>
          <a:p>
            <a:r>
              <a:rPr lang="en-GB" sz="1800" dirty="0" smtClean="0"/>
              <a:t>Before 2000, openly gay people banned from serving in the armed forces</a:t>
            </a:r>
          </a:p>
          <a:p>
            <a:r>
              <a:rPr lang="en-GB" sz="1800" dirty="0" smtClean="0"/>
              <a:t>Those who suspected personnel of being gay had a duty to report to authorities </a:t>
            </a:r>
            <a:r>
              <a:rPr lang="en-GB" sz="1800" dirty="0" smtClean="0"/>
              <a:t>(</a:t>
            </a:r>
            <a:r>
              <a:rPr lang="en-GB" sz="1800" dirty="0" err="1" smtClean="0"/>
              <a:t>Merz</a:t>
            </a:r>
            <a:r>
              <a:rPr lang="en-GB" sz="1800" dirty="0" smtClean="0"/>
              <a:t> 2015</a:t>
            </a:r>
            <a:r>
              <a:rPr lang="en-GB" sz="1800" dirty="0" smtClean="0"/>
              <a:t>)</a:t>
            </a:r>
            <a:endParaRPr lang="en-GB" sz="1800" dirty="0"/>
          </a:p>
          <a:p>
            <a:r>
              <a:rPr lang="en-GB" sz="1800" dirty="0" smtClean="0"/>
              <a:t>Over five million men served during WW2 - likely that at least 250,000 of these were gay or bisexual with many gay soldiers including Private Cave putting their lives on the line in the defence of democracy</a:t>
            </a:r>
          </a:p>
          <a:p>
            <a:r>
              <a:rPr lang="en-GB" sz="1800" dirty="0"/>
              <a:t>D</a:t>
            </a:r>
            <a:r>
              <a:rPr lang="en-GB" sz="1800" dirty="0" smtClean="0"/>
              <a:t>emocratic nation he helped to defend refused to respect human rights as a gay man </a:t>
            </a:r>
          </a:p>
          <a:p>
            <a:r>
              <a:rPr lang="en-GB" sz="1800" dirty="0" smtClean="0"/>
              <a:t>Once the war was over, Britain's gay soldiers were persecuted and jailed by the military authorities </a:t>
            </a:r>
            <a:r>
              <a:rPr lang="en-GB" sz="1800" dirty="0" smtClean="0"/>
              <a:t>(</a:t>
            </a:r>
            <a:r>
              <a:rPr lang="en-GB" sz="1800" dirty="0" err="1" smtClean="0"/>
              <a:t>Tatchell</a:t>
            </a:r>
            <a:r>
              <a:rPr lang="en-GB" sz="1800" dirty="0" smtClean="0"/>
              <a:t> 2004</a:t>
            </a:r>
            <a:r>
              <a:rPr lang="en-GB" sz="1800" dirty="0" smtClean="0"/>
              <a:t>)</a:t>
            </a:r>
            <a:endParaRPr lang="en-GB" sz="1800" dirty="0" smtClean="0"/>
          </a:p>
          <a:p>
            <a:endParaRPr lang="en-GB" sz="1800" dirty="0"/>
          </a:p>
        </p:txBody>
      </p:sp>
      <p:sp>
        <p:nvSpPr>
          <p:cNvPr id="4" name="Content Placeholder 3"/>
          <p:cNvSpPr>
            <a:spLocks noGrp="1"/>
          </p:cNvSpPr>
          <p:nvPr>
            <p:ph sz="half" idx="2"/>
          </p:nvPr>
        </p:nvSpPr>
        <p:spPr>
          <a:xfrm>
            <a:off x="6231128" y="890016"/>
            <a:ext cx="4754880" cy="4023360"/>
          </a:xfrm>
        </p:spPr>
        <p:txBody>
          <a:bodyPr>
            <a:noAutofit/>
          </a:bodyPr>
          <a:lstStyle/>
          <a:p>
            <a:r>
              <a:rPr lang="en-GB" sz="1800" dirty="0" smtClean="0"/>
              <a:t>The law prohibiting gay men, lesbians and transgender personnel from the forces written into Criminal Justice and Public Order Act 1994 </a:t>
            </a:r>
            <a:r>
              <a:rPr lang="en-GB" sz="1800" dirty="0" smtClean="0"/>
              <a:t>(</a:t>
            </a:r>
            <a:r>
              <a:rPr lang="en-GB" sz="1800" dirty="0" smtClean="0"/>
              <a:t>Smith 2016</a:t>
            </a:r>
            <a:r>
              <a:rPr lang="en-GB" sz="1800" dirty="0" smtClean="0"/>
              <a:t>)</a:t>
            </a:r>
            <a:endParaRPr lang="en-GB" sz="1800" dirty="0" smtClean="0"/>
          </a:p>
          <a:p>
            <a:r>
              <a:rPr lang="en-GB" sz="1800" dirty="0" smtClean="0"/>
              <a:t>1994 armed forces’ policy and guidelines on homosexuality</a:t>
            </a:r>
          </a:p>
          <a:p>
            <a:endParaRPr lang="en-GB" sz="1800" dirty="0" smtClean="0"/>
          </a:p>
          <a:p>
            <a:pPr lvl="1"/>
            <a:r>
              <a:rPr lang="en-GB" dirty="0" smtClean="0"/>
              <a:t>“Incompatible” with military life “because of the close physical conditions in which personnel often have to live and work”</a:t>
            </a:r>
          </a:p>
          <a:p>
            <a:pPr lvl="1"/>
            <a:endParaRPr lang="en-GB" dirty="0" smtClean="0"/>
          </a:p>
          <a:p>
            <a:pPr lvl="1"/>
            <a:r>
              <a:rPr lang="en-GB" dirty="0" smtClean="0"/>
              <a:t>“Cause offence, polarise relationships, induce ill-discipline and damage morale and unit effectiveness” </a:t>
            </a:r>
            <a:r>
              <a:rPr lang="en-GB" dirty="0" smtClean="0"/>
              <a:t>(</a:t>
            </a:r>
            <a:r>
              <a:rPr lang="en-GB" dirty="0" smtClean="0"/>
              <a:t>Tucker 2015</a:t>
            </a:r>
            <a:r>
              <a:rPr lang="en-GB" dirty="0" smtClean="0"/>
              <a:t>)</a:t>
            </a:r>
            <a:endParaRPr lang="en-GB" dirty="0" smtClean="0"/>
          </a:p>
          <a:p>
            <a:pPr lvl="1"/>
            <a:endParaRPr lang="en-GB" dirty="0"/>
          </a:p>
          <a:p>
            <a:pPr lvl="1"/>
            <a:r>
              <a:rPr lang="en-GB" dirty="0"/>
              <a:t>D</a:t>
            </a:r>
            <a:r>
              <a:rPr lang="en-GB" dirty="0" smtClean="0"/>
              <a:t>uring WW2 no evidence that homosexual soldiers undermined unit cohesion </a:t>
            </a:r>
            <a:r>
              <a:rPr lang="en-GB" dirty="0" smtClean="0"/>
              <a:t>(</a:t>
            </a:r>
            <a:r>
              <a:rPr lang="en-GB" dirty="0" err="1" smtClean="0"/>
              <a:t>Tatchell</a:t>
            </a:r>
            <a:r>
              <a:rPr lang="en-GB" dirty="0" smtClean="0"/>
              <a:t> 2004</a:t>
            </a:r>
            <a:r>
              <a:rPr lang="en-GB" dirty="0" smtClean="0"/>
              <a:t>)</a:t>
            </a:r>
            <a:endParaRPr lang="en-GB" dirty="0" smtClean="0"/>
          </a:p>
        </p:txBody>
      </p:sp>
      <p:pic>
        <p:nvPicPr>
          <p:cNvPr id="5" name="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566210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1660"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European Court of Human Rights</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September 1999 - European Court of Human Rights found armed forces breached human rights of LGB personnel by firing because of sexuality </a:t>
            </a:r>
            <a:r>
              <a:rPr lang="en-GB" dirty="0" smtClean="0"/>
              <a:t>(</a:t>
            </a:r>
            <a:r>
              <a:rPr lang="en-GB" dirty="0" smtClean="0"/>
              <a:t>Duffy 2015</a:t>
            </a:r>
            <a:r>
              <a:rPr lang="en-GB" dirty="0" smtClean="0"/>
              <a:t>)</a:t>
            </a:r>
            <a:endParaRPr lang="en-GB" dirty="0" smtClean="0"/>
          </a:p>
          <a:p>
            <a:r>
              <a:rPr lang="en-GB" dirty="0" smtClean="0"/>
              <a:t>Smith and Grady case 1999 - European Court of Human Rights unanimously found discharge of military personnel from Royal Navy for being gay was breach of rights to a private life</a:t>
            </a:r>
          </a:p>
          <a:p>
            <a:r>
              <a:rPr lang="en-GB" dirty="0" smtClean="0"/>
              <a:t>UK High Court and Court of Appeal - military had not acted unlawfully</a:t>
            </a:r>
          </a:p>
        </p:txBody>
      </p:sp>
      <p:sp>
        <p:nvSpPr>
          <p:cNvPr id="4" name="Content Placeholder 3"/>
          <p:cNvSpPr>
            <a:spLocks noGrp="1"/>
          </p:cNvSpPr>
          <p:nvPr>
            <p:ph sz="half" idx="2"/>
          </p:nvPr>
        </p:nvSpPr>
        <p:spPr/>
        <p:txBody>
          <a:bodyPr>
            <a:normAutofit lnSpcReduction="10000"/>
          </a:bodyPr>
          <a:lstStyle/>
          <a:p>
            <a:r>
              <a:rPr lang="en-GB" dirty="0" smtClean="0"/>
              <a:t>European Court of Human Rights ruling - armed forces backed down withdrawing long-standing ban on gay people serving in the military (</a:t>
            </a:r>
            <a:r>
              <a:rPr lang="en-GB" dirty="0" smtClean="0"/>
              <a:t>amnesty.org.uk, 2018)</a:t>
            </a:r>
            <a:endParaRPr lang="en-GB" dirty="0"/>
          </a:p>
          <a:p>
            <a:r>
              <a:rPr lang="en-GB" dirty="0" smtClean="0"/>
              <a:t>Labour government immediately lifted the ban </a:t>
            </a:r>
          </a:p>
          <a:p>
            <a:r>
              <a:rPr lang="en-GB" dirty="0" smtClean="0"/>
              <a:t>January 12, 2000 – changes to the law </a:t>
            </a:r>
            <a:r>
              <a:rPr lang="en-GB" dirty="0" smtClean="0"/>
              <a:t>(Duffy 2015)</a:t>
            </a:r>
            <a:endParaRPr lang="en-GB" dirty="0" smtClean="0"/>
          </a:p>
          <a:p>
            <a:r>
              <a:rPr lang="en-GB" dirty="0" smtClean="0"/>
              <a:t>Personnel no longer fired because of sexuality</a:t>
            </a:r>
          </a:p>
          <a:p>
            <a:endParaRPr lang="en-GB" dirty="0"/>
          </a:p>
        </p:txBody>
      </p:sp>
      <p:pic>
        <p:nvPicPr>
          <p:cNvPr id="5" name="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41427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816"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1267968" y="1229360"/>
            <a:ext cx="9720073" cy="4023360"/>
          </a:xfrm>
        </p:spPr>
        <p:txBody>
          <a:bodyPr/>
          <a:lstStyle/>
          <a:p>
            <a:r>
              <a:rPr lang="en-GB" sz="2800" dirty="0" smtClean="0"/>
              <a:t>European court of human rights’ decision in September 1999 not universally welcomed and was opposed </a:t>
            </a:r>
            <a:r>
              <a:rPr lang="en-GB" sz="2800" dirty="0" smtClean="0"/>
              <a:t>(</a:t>
            </a:r>
            <a:r>
              <a:rPr lang="en-GB" sz="2800" dirty="0" smtClean="0"/>
              <a:t>Tucker 2015</a:t>
            </a:r>
            <a:r>
              <a:rPr lang="en-GB" sz="2800" dirty="0" smtClean="0"/>
              <a:t>)</a:t>
            </a:r>
            <a:endParaRPr lang="en-GB" sz="2800" dirty="0" smtClean="0"/>
          </a:p>
          <a:p>
            <a:endParaRPr lang="en-GB" sz="2800" dirty="0"/>
          </a:p>
          <a:p>
            <a:r>
              <a:rPr lang="en-GB" sz="2800" dirty="0" smtClean="0"/>
              <a:t>Defence Minister Mark Lancaster (2016)</a:t>
            </a:r>
          </a:p>
          <a:p>
            <a:pPr marL="457200" lvl="1" indent="0">
              <a:buNone/>
            </a:pPr>
            <a:r>
              <a:rPr lang="en-GB" sz="2800" dirty="0" smtClean="0"/>
              <a:t>“We are proud in defence of the progress we have made since 2000 to remove policies that discriminated against homosexual men, lesbians and transgender personnel so that they can serve openly in the armed forces” </a:t>
            </a:r>
            <a:r>
              <a:rPr lang="en-GB" sz="2800" dirty="0" smtClean="0"/>
              <a:t>(</a:t>
            </a:r>
            <a:r>
              <a:rPr lang="en-GB" sz="2800" dirty="0" smtClean="0"/>
              <a:t>Smith 2016</a:t>
            </a:r>
            <a:r>
              <a:rPr lang="en-GB" sz="2800" dirty="0" smtClean="0"/>
              <a:t>).</a:t>
            </a:r>
            <a:endParaRPr lang="en-GB" sz="2800" dirty="0" smtClean="0"/>
          </a:p>
          <a:p>
            <a:pPr marL="0" indent="0">
              <a:buNone/>
            </a:pPr>
            <a:endParaRPr lang="en-GB" dirty="0" smtClean="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6541740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994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US</a:t>
            </a:r>
            <a:endParaRPr lang="en-GB" dirty="0"/>
          </a:p>
        </p:txBody>
      </p:sp>
      <p:sp>
        <p:nvSpPr>
          <p:cNvPr id="3" name="Content Placeholder 2"/>
          <p:cNvSpPr>
            <a:spLocks noGrp="1"/>
          </p:cNvSpPr>
          <p:nvPr>
            <p:ph idx="1"/>
          </p:nvPr>
        </p:nvSpPr>
        <p:spPr/>
        <p:txBody>
          <a:bodyPr/>
          <a:lstStyle/>
          <a:p>
            <a:r>
              <a:rPr lang="en-GB" sz="2800" dirty="0" smtClean="0"/>
              <a:t>More than a decade to follow suit </a:t>
            </a:r>
            <a:r>
              <a:rPr lang="en-GB" sz="2800" dirty="0" smtClean="0"/>
              <a:t>(</a:t>
            </a:r>
            <a:r>
              <a:rPr lang="en-GB" sz="2800" dirty="0" smtClean="0"/>
              <a:t>Tucker 2015</a:t>
            </a:r>
            <a:r>
              <a:rPr lang="en-GB" sz="2800" dirty="0" smtClean="0"/>
              <a:t>)</a:t>
            </a:r>
            <a:endParaRPr lang="en-GB" sz="2800" dirty="0" smtClean="0"/>
          </a:p>
          <a:p>
            <a:r>
              <a:rPr lang="en-GB" sz="2800" dirty="0" smtClean="0"/>
              <a:t>1982 - Department of Defence officially put in writing that “homosexuality was incompatible with military service”</a:t>
            </a:r>
          </a:p>
          <a:p>
            <a:r>
              <a:rPr lang="en-GB" sz="2800" dirty="0" smtClean="0"/>
              <a:t>1993 - "Don't Ask, Don't Tell" </a:t>
            </a:r>
          </a:p>
          <a:p>
            <a:r>
              <a:rPr lang="en-GB" sz="2800" dirty="0" smtClean="0"/>
              <a:t>2010 – “Don’t Ask, Don’ Tell” repealed </a:t>
            </a:r>
          </a:p>
          <a:p>
            <a:r>
              <a:rPr lang="en-GB" sz="2800" dirty="0" smtClean="0"/>
              <a:t>Homosexual individuals can now serve openly without fear of discharge </a:t>
            </a:r>
            <a:r>
              <a:rPr lang="en-GB" sz="2800" dirty="0" smtClean="0"/>
              <a:t>(Powers 2018)</a:t>
            </a:r>
            <a:endParaRPr lang="en-GB" sz="2800" dirty="0" smtClean="0"/>
          </a:p>
          <a:p>
            <a:endParaRPr lang="en-GB" dirty="0"/>
          </a:p>
        </p:txBody>
      </p:sp>
      <p:pic>
        <p:nvPicPr>
          <p:cNvPr id="4" name="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8246338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715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Violence against LGBT</a:t>
            </a:r>
            <a:endParaRPr lang="en-GB" dirty="0"/>
          </a:p>
        </p:txBody>
      </p:sp>
      <p:sp>
        <p:nvSpPr>
          <p:cNvPr id="5" name="Content Placeholder 4"/>
          <p:cNvSpPr>
            <a:spLocks noGrp="1"/>
          </p:cNvSpPr>
          <p:nvPr>
            <p:ph sz="half" idx="1"/>
          </p:nvPr>
        </p:nvSpPr>
        <p:spPr/>
        <p:txBody>
          <a:bodyPr>
            <a:normAutofit lnSpcReduction="10000"/>
          </a:bodyPr>
          <a:lstStyle/>
          <a:p>
            <a:r>
              <a:rPr lang="en-GB" sz="2400" dirty="0" smtClean="0"/>
              <a:t>Cases still emerge of bullying or abuse of LGBT </a:t>
            </a:r>
            <a:r>
              <a:rPr lang="en-GB" sz="2400" dirty="0" smtClean="0"/>
              <a:t>(</a:t>
            </a:r>
            <a:r>
              <a:rPr lang="en-GB" sz="2400" dirty="0" smtClean="0"/>
              <a:t>Tucker 2015</a:t>
            </a:r>
            <a:r>
              <a:rPr lang="en-GB" sz="2400" dirty="0" smtClean="0"/>
              <a:t>)</a:t>
            </a:r>
            <a:endParaRPr lang="en-GB" sz="2400" dirty="0" smtClean="0"/>
          </a:p>
          <a:p>
            <a:r>
              <a:rPr lang="en-GB" sz="2400" dirty="0" smtClean="0"/>
              <a:t>2009 - MoD forced to pay £124,000 to a lesbian soldier for harassment she suffered in Royal Artillery </a:t>
            </a:r>
          </a:p>
          <a:p>
            <a:r>
              <a:rPr lang="en-GB" sz="2400" dirty="0" smtClean="0"/>
              <a:t>2013 - soldier James Wharton threatened with beatings from servicemen in a rival regiment before Prince Harry stepped into defend him </a:t>
            </a:r>
            <a:r>
              <a:rPr lang="en-GB" sz="2400" dirty="0" smtClean="0"/>
              <a:t>(</a:t>
            </a:r>
            <a:r>
              <a:rPr lang="en-GB" sz="2400" dirty="0" err="1" smtClean="0"/>
              <a:t>Merz</a:t>
            </a:r>
            <a:r>
              <a:rPr lang="en-GB" sz="2400" dirty="0" smtClean="0"/>
              <a:t> 2015</a:t>
            </a:r>
            <a:r>
              <a:rPr lang="en-GB" sz="2400" dirty="0" smtClean="0"/>
              <a:t>)</a:t>
            </a:r>
            <a:endParaRPr lang="en-GB" sz="2400" dirty="0" smtClean="0"/>
          </a:p>
          <a:p>
            <a:endParaRPr lang="en-GB" dirty="0"/>
          </a:p>
        </p:txBody>
      </p:sp>
      <p:sp>
        <p:nvSpPr>
          <p:cNvPr id="6" name="Content Placeholder 5"/>
          <p:cNvSpPr>
            <a:spLocks noGrp="1"/>
          </p:cNvSpPr>
          <p:nvPr>
            <p:ph sz="half" idx="2"/>
          </p:nvPr>
        </p:nvSpPr>
        <p:spPr/>
        <p:txBody>
          <a:bodyPr>
            <a:normAutofit lnSpcReduction="10000"/>
          </a:bodyPr>
          <a:lstStyle/>
          <a:p>
            <a:r>
              <a:rPr lang="en-GB" sz="2400" dirty="0" smtClean="0"/>
              <a:t>Violent attacks like these documented as human rights violations committed against individuals on the basis of their sexual orientation and gender identity by the UN human rights office </a:t>
            </a:r>
            <a:endParaRPr lang="en-GB" sz="2400" dirty="0"/>
          </a:p>
          <a:p>
            <a:r>
              <a:rPr lang="en-GB" sz="2400" dirty="0"/>
              <a:t>S</a:t>
            </a:r>
            <a:r>
              <a:rPr lang="en-GB" sz="2400" dirty="0" smtClean="0"/>
              <a:t>exual orientation and gender identity included among prohibited grounds of discrimination under international human rights law (</a:t>
            </a:r>
            <a:r>
              <a:rPr lang="en-GB" sz="2400" dirty="0" smtClean="0"/>
              <a:t>unfe.com, 2018) </a:t>
            </a:r>
            <a:endParaRPr lang="en-GB" sz="2400" dirty="0"/>
          </a:p>
        </p:txBody>
      </p:sp>
      <p:pic>
        <p:nvPicPr>
          <p:cNvPr id="2" name="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3141132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898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Universal Declaration of Human Rights 1948</a:t>
            </a:r>
            <a:endParaRPr lang="en-GB" dirty="0"/>
          </a:p>
        </p:txBody>
      </p:sp>
      <p:sp>
        <p:nvSpPr>
          <p:cNvPr id="3" name="Content Placeholder 2"/>
          <p:cNvSpPr>
            <a:spLocks noGrp="1"/>
          </p:cNvSpPr>
          <p:nvPr>
            <p:ph sz="half" idx="1"/>
          </p:nvPr>
        </p:nvSpPr>
        <p:spPr/>
        <p:txBody>
          <a:bodyPr>
            <a:normAutofit/>
          </a:bodyPr>
          <a:lstStyle/>
          <a:p>
            <a:r>
              <a:rPr lang="en-GB" sz="3200" dirty="0" smtClean="0"/>
              <a:t>US Secretary of State Hillary Rodham Clinton 2011 - LGBT should not be side lined for being less human and deserve same rights afforded to the rest of us (</a:t>
            </a:r>
            <a:r>
              <a:rPr lang="en-GB" sz="3200" dirty="0" smtClean="0"/>
              <a:t>YouTube.com, 2012)</a:t>
            </a:r>
            <a:endParaRPr lang="en-GB" sz="3200" dirty="0" smtClean="0"/>
          </a:p>
        </p:txBody>
      </p:sp>
      <p:sp>
        <p:nvSpPr>
          <p:cNvPr id="4" name="Content Placeholder 3"/>
          <p:cNvSpPr>
            <a:spLocks noGrp="1"/>
          </p:cNvSpPr>
          <p:nvPr>
            <p:ph sz="half" idx="2"/>
          </p:nvPr>
        </p:nvSpPr>
        <p:spPr/>
        <p:txBody>
          <a:bodyPr>
            <a:normAutofit/>
          </a:bodyPr>
          <a:lstStyle/>
          <a:p>
            <a:r>
              <a:rPr lang="en-GB" sz="3200" dirty="0" smtClean="0"/>
              <a:t>Universal Declaration of Human Rights (1948) - “all human beings are born free and equal in dignity and rights” (</a:t>
            </a:r>
            <a:r>
              <a:rPr lang="en-GB" sz="3200" dirty="0" smtClean="0"/>
              <a:t>Unfe.org, 2018) </a:t>
            </a:r>
            <a:endParaRPr lang="en-GB" sz="3200" dirty="0" smtClean="0"/>
          </a:p>
          <a:p>
            <a:endParaRPr lang="en-GB" dirty="0"/>
          </a:p>
        </p:txBody>
      </p:sp>
      <p:pic>
        <p:nvPicPr>
          <p:cNvPr id="5" name="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20461047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1907"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1227328" y="1341120"/>
            <a:ext cx="9720073" cy="4023360"/>
          </a:xfrm>
        </p:spPr>
        <p:txBody>
          <a:bodyPr/>
          <a:lstStyle/>
          <a:p>
            <a:pPr marL="0" indent="0" algn="ctr">
              <a:buNone/>
            </a:pPr>
            <a:r>
              <a:rPr lang="en-GB" sz="3200" dirty="0" smtClean="0"/>
              <a:t>“Under fire; no one cares if someone is black or white, gay or straight, because they value the individual for who he or she is, what he or she can do, and because they are so utterly dependent on him or her."</a:t>
            </a:r>
          </a:p>
          <a:p>
            <a:pPr marL="0" indent="0">
              <a:buNone/>
            </a:pPr>
            <a:endParaRPr lang="en-GB" dirty="0"/>
          </a:p>
          <a:p>
            <a:pPr marL="0" indent="0">
              <a:buNone/>
            </a:pPr>
            <a:r>
              <a:rPr lang="en-GB" dirty="0" smtClean="0"/>
              <a:t>Lieutenant General Patrick Sanders CBE DSO, Commander Field Army &amp; Army LGBT Champion (</a:t>
            </a:r>
            <a:r>
              <a:rPr lang="en-GB" dirty="0" smtClean="0"/>
              <a:t>army.mod.uk, 2019)</a:t>
            </a:r>
            <a:endParaRPr lang="en-GB" dirty="0" smtClean="0"/>
          </a:p>
          <a:p>
            <a:pPr marL="0" indent="0">
              <a:buNone/>
            </a:pPr>
            <a:endParaRPr lang="en-GB" dirty="0"/>
          </a:p>
        </p:txBody>
      </p:sp>
      <p:pic>
        <p:nvPicPr>
          <p:cNvPr id="2" name="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906604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36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Progress</a:t>
            </a:r>
            <a:endParaRPr lang="en-GB" dirty="0"/>
          </a:p>
        </p:txBody>
      </p:sp>
      <p:sp>
        <p:nvSpPr>
          <p:cNvPr id="5" name="Content Placeholder 4"/>
          <p:cNvSpPr>
            <a:spLocks noGrp="1"/>
          </p:cNvSpPr>
          <p:nvPr>
            <p:ph sz="half" idx="1"/>
          </p:nvPr>
        </p:nvSpPr>
        <p:spPr/>
        <p:txBody>
          <a:bodyPr>
            <a:normAutofit/>
          </a:bodyPr>
          <a:lstStyle/>
          <a:p>
            <a:r>
              <a:rPr lang="pt-BR" dirty="0" smtClean="0"/>
              <a:t>Prejudice no longer institutionalised </a:t>
            </a:r>
            <a:r>
              <a:rPr lang="pt-BR" dirty="0" smtClean="0"/>
              <a:t>(Tucker 2015)</a:t>
            </a:r>
            <a:endParaRPr lang="en-GB" dirty="0" smtClean="0"/>
          </a:p>
          <a:p>
            <a:r>
              <a:rPr lang="en-GB" dirty="0" smtClean="0"/>
              <a:t>“Everyone in the Army, no matter what their sexual orientation or gender identity, has the right to be treated fairly with dignity and respect”</a:t>
            </a:r>
          </a:p>
          <a:p>
            <a:r>
              <a:rPr lang="en-GB" dirty="0" smtClean="0"/>
              <a:t>Maternity benefits and pension arrangements for same-sex spouses or civil partners (</a:t>
            </a:r>
            <a:r>
              <a:rPr lang="en-GB" dirty="0" smtClean="0"/>
              <a:t>army.mod.uk, 2019)</a:t>
            </a:r>
            <a:endParaRPr lang="en-GB" dirty="0" smtClean="0"/>
          </a:p>
          <a:p>
            <a:endParaRPr lang="en-GB" dirty="0"/>
          </a:p>
        </p:txBody>
      </p:sp>
      <p:sp>
        <p:nvSpPr>
          <p:cNvPr id="6" name="Content Placeholder 5"/>
          <p:cNvSpPr>
            <a:spLocks noGrp="1"/>
          </p:cNvSpPr>
          <p:nvPr>
            <p:ph sz="half" idx="2"/>
          </p:nvPr>
        </p:nvSpPr>
        <p:spPr/>
        <p:txBody>
          <a:bodyPr>
            <a:normAutofit/>
          </a:bodyPr>
          <a:lstStyle/>
          <a:p>
            <a:r>
              <a:rPr lang="en-GB" dirty="0" smtClean="0"/>
              <a:t>2007 - formal apology for its hounding of gays and lesbians </a:t>
            </a:r>
            <a:r>
              <a:rPr lang="en-GB" dirty="0" smtClean="0"/>
              <a:t>(Tucker 2015)</a:t>
            </a:r>
            <a:endParaRPr lang="en-GB" dirty="0" smtClean="0"/>
          </a:p>
          <a:p>
            <a:r>
              <a:rPr lang="en-GB" dirty="0"/>
              <a:t>C</a:t>
            </a:r>
            <a:r>
              <a:rPr lang="en-GB" dirty="0" smtClean="0"/>
              <a:t>ommitted to helping recruits achieve their “full potential irrespective of sexual orientation”</a:t>
            </a:r>
          </a:p>
          <a:p>
            <a:r>
              <a:rPr lang="en-GB" dirty="0" smtClean="0"/>
              <a:t>2015 - Army, Royal Navy and Royal Air Force featured in </a:t>
            </a:r>
            <a:r>
              <a:rPr lang="en-GB" dirty="0" err="1" smtClean="0"/>
              <a:t>Stonewall’s</a:t>
            </a:r>
            <a:r>
              <a:rPr lang="en-GB" dirty="0" smtClean="0"/>
              <a:t> top 100 gay-friendly employers </a:t>
            </a:r>
            <a:r>
              <a:rPr lang="en-GB" dirty="0" smtClean="0"/>
              <a:t>(</a:t>
            </a:r>
            <a:r>
              <a:rPr lang="en-GB" dirty="0" err="1" smtClean="0"/>
              <a:t>Merz</a:t>
            </a:r>
            <a:r>
              <a:rPr lang="en-GB" dirty="0" smtClean="0"/>
              <a:t> 2015</a:t>
            </a:r>
            <a:r>
              <a:rPr lang="en-GB" dirty="0" smtClean="0"/>
              <a:t>)</a:t>
            </a:r>
            <a:endParaRPr lang="en-GB" dirty="0" smtClean="0"/>
          </a:p>
          <a:p>
            <a:endParaRPr lang="pt-BR" dirty="0" smtClean="0"/>
          </a:p>
          <a:p>
            <a:endParaRPr lang="pt-BR" dirty="0"/>
          </a:p>
          <a:p>
            <a:endParaRPr lang="en-GB" dirty="0"/>
          </a:p>
        </p:txBody>
      </p:sp>
      <p:pic>
        <p:nvPicPr>
          <p:cNvPr id="2" name="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0002796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364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To be or not to be…</a:t>
            </a:r>
            <a:endParaRPr lang="en-GB" dirty="0"/>
          </a:p>
        </p:txBody>
      </p:sp>
      <p:sp>
        <p:nvSpPr>
          <p:cNvPr id="6" name="Content Placeholder 5"/>
          <p:cNvSpPr>
            <a:spLocks noGrp="1"/>
          </p:cNvSpPr>
          <p:nvPr>
            <p:ph idx="1"/>
          </p:nvPr>
        </p:nvSpPr>
        <p:spPr/>
        <p:txBody>
          <a:bodyPr>
            <a:normAutofit/>
          </a:bodyPr>
          <a:lstStyle/>
          <a:p>
            <a:r>
              <a:rPr lang="en-GB" sz="3200" dirty="0" smtClean="0"/>
              <a:t>Service personnel are now encouraged to declare sexual orientation</a:t>
            </a:r>
          </a:p>
          <a:p>
            <a:r>
              <a:rPr lang="en-GB" sz="3200" dirty="0" smtClean="0"/>
              <a:t>Not mandatory</a:t>
            </a:r>
          </a:p>
          <a:p>
            <a:r>
              <a:rPr lang="en-GB" sz="3200" dirty="0"/>
              <a:t>B</a:t>
            </a:r>
            <a:r>
              <a:rPr lang="en-GB" sz="3200" dirty="0" smtClean="0"/>
              <a:t>etter understanding of the composition of armed forces</a:t>
            </a:r>
          </a:p>
          <a:p>
            <a:r>
              <a:rPr lang="en-GB" sz="3200" dirty="0" smtClean="0"/>
              <a:t>Ensure policies and practices fully support personnel </a:t>
            </a:r>
          </a:p>
          <a:p>
            <a:r>
              <a:rPr lang="en-GB" sz="3200" dirty="0" smtClean="0"/>
              <a:t>No record of current number of LGBT serving in the military, so homophobia hard to track </a:t>
            </a:r>
            <a:r>
              <a:rPr lang="en-GB" sz="3200" dirty="0" smtClean="0"/>
              <a:t>(Duffy 2015)</a:t>
            </a:r>
            <a:endParaRPr lang="en-GB" sz="3200"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4868208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346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6208" y="843280"/>
            <a:ext cx="9720073" cy="4023360"/>
          </a:xfrm>
        </p:spPr>
        <p:txBody>
          <a:bodyPr/>
          <a:lstStyle/>
          <a:p>
            <a:endParaRPr lang="en-GB" dirty="0" smtClean="0"/>
          </a:p>
          <a:p>
            <a:r>
              <a:rPr lang="en-GB" sz="3200" dirty="0"/>
              <a:t>Wittig </a:t>
            </a:r>
            <a:r>
              <a:rPr lang="en-GB" sz="3200" dirty="0" smtClean="0"/>
              <a:t>- misinterpretation </a:t>
            </a:r>
            <a:r>
              <a:rPr lang="en-GB" sz="3200" dirty="0"/>
              <a:t>of naming sexuality differences creates the appearance of a natural division (Butler 1999, p. 157</a:t>
            </a:r>
            <a:r>
              <a:rPr lang="en-GB" sz="3200" dirty="0" smtClean="0"/>
              <a:t>)</a:t>
            </a:r>
          </a:p>
          <a:p>
            <a:endParaRPr lang="en-GB" sz="3200" dirty="0"/>
          </a:p>
          <a:p>
            <a:r>
              <a:rPr lang="en-GB" sz="3200" dirty="0"/>
              <a:t>Vidal (1979) ‘there is no such thing as homosexual any more than heterosexual’ (Woods 2016, p. 336)</a:t>
            </a:r>
          </a:p>
          <a:p>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7798280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770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Reference List</a:t>
            </a:r>
            <a:endParaRPr lang="en-GB" dirty="0"/>
          </a:p>
        </p:txBody>
      </p:sp>
      <p:sp>
        <p:nvSpPr>
          <p:cNvPr id="6" name="Content Placeholder 5"/>
          <p:cNvSpPr>
            <a:spLocks noGrp="1"/>
          </p:cNvSpPr>
          <p:nvPr>
            <p:ph idx="1"/>
          </p:nvPr>
        </p:nvSpPr>
        <p:spPr/>
        <p:txBody>
          <a:bodyPr>
            <a:normAutofit fontScale="47500" lnSpcReduction="20000"/>
          </a:bodyPr>
          <a:lstStyle/>
          <a:p>
            <a:pPr marL="0" indent="0">
              <a:buNone/>
            </a:pPr>
            <a:r>
              <a:rPr lang="en-GB" sz="2900" dirty="0" smtClean="0"/>
              <a:t>Amnetsy.org.uk</a:t>
            </a:r>
            <a:r>
              <a:rPr lang="en-GB" sz="2900" dirty="0"/>
              <a:t>. (2018). </a:t>
            </a:r>
            <a:r>
              <a:rPr lang="en-GB" sz="2900" i="1" dirty="0"/>
              <a:t>Five ways the European Court of Human Rights makes us safer. </a:t>
            </a:r>
            <a:r>
              <a:rPr lang="en-GB" sz="2900" dirty="0"/>
              <a:t>[online] Available at </a:t>
            </a:r>
            <a:r>
              <a:rPr lang="en-GB" sz="2900" u="sng" dirty="0">
                <a:hlinkClick r:id="rId2"/>
              </a:rPr>
              <a:t>https://www.amnesty.org.uk/five-ways-european-court-human-rights-makes-us-safer-echr</a:t>
            </a:r>
            <a:r>
              <a:rPr lang="en-GB" sz="2900" dirty="0"/>
              <a:t> [Accessed 6 Jan. 2019].</a:t>
            </a:r>
          </a:p>
          <a:p>
            <a:r>
              <a:rPr lang="en-GB" sz="2900" dirty="0"/>
              <a:t> </a:t>
            </a:r>
          </a:p>
          <a:p>
            <a:pPr marL="0" indent="0">
              <a:buNone/>
            </a:pPr>
            <a:r>
              <a:rPr lang="en-GB" sz="2900" dirty="0"/>
              <a:t>Army.mod.uk. (2019). </a:t>
            </a:r>
            <a:r>
              <a:rPr lang="en-GB" sz="2900" i="1" dirty="0"/>
              <a:t>What we offer. </a:t>
            </a:r>
            <a:r>
              <a:rPr lang="en-GB" sz="2900" dirty="0"/>
              <a:t>[online] Available at </a:t>
            </a:r>
            <a:r>
              <a:rPr lang="en-GB" sz="2900" u="sng" dirty="0">
                <a:hlinkClick r:id="rId3"/>
              </a:rPr>
              <a:t>https://apply.army.mod.uk/what-we-offer/what-we-stand-for/lgbt</a:t>
            </a:r>
            <a:r>
              <a:rPr lang="en-GB" sz="2900" dirty="0"/>
              <a:t> [Accessed 6 Jan. 2019]. </a:t>
            </a:r>
          </a:p>
          <a:p>
            <a:r>
              <a:rPr lang="en-GB" sz="2900" dirty="0"/>
              <a:t> </a:t>
            </a:r>
          </a:p>
          <a:p>
            <a:pPr marL="0" indent="0">
              <a:buNone/>
            </a:pPr>
            <a:r>
              <a:rPr lang="en-GB" sz="2900" dirty="0"/>
              <a:t>Butler, J. (1999) </a:t>
            </a:r>
            <a:r>
              <a:rPr lang="en-GB" sz="2900" i="1" dirty="0"/>
              <a:t>Gender trouble</a:t>
            </a:r>
            <a:r>
              <a:rPr lang="en-GB" sz="2900" dirty="0"/>
              <a:t>. New York: Routledge.</a:t>
            </a:r>
          </a:p>
          <a:p>
            <a:r>
              <a:rPr lang="en-GB" sz="2900" dirty="0"/>
              <a:t> </a:t>
            </a:r>
          </a:p>
          <a:p>
            <a:pPr marL="0" indent="0">
              <a:buNone/>
            </a:pPr>
            <a:r>
              <a:rPr lang="en-GB" sz="2900" dirty="0"/>
              <a:t>Duffy, N. (2015) </a:t>
            </a:r>
            <a:r>
              <a:rPr lang="en-GB" sz="2900" i="1" dirty="0"/>
              <a:t>The UK’s ban on gays in the military was lifted 15 years ago today. </a:t>
            </a:r>
            <a:r>
              <a:rPr lang="en-GB" sz="2900" dirty="0"/>
              <a:t>[online] Available at </a:t>
            </a:r>
            <a:r>
              <a:rPr lang="en-GB" sz="2900" u="sng" dirty="0">
                <a:hlinkClick r:id="rId4"/>
              </a:rPr>
              <a:t>https://www.pinknews.co.uk/2015/01/12/the-uks-ban-on-gays-in-the-military-was-lifted-15-years-ago-today/</a:t>
            </a:r>
            <a:r>
              <a:rPr lang="en-GB" sz="2900" dirty="0"/>
              <a:t> [Accessed 6 Jan. 2019]. </a:t>
            </a:r>
          </a:p>
          <a:p>
            <a:r>
              <a:rPr lang="en-GB" sz="2900" dirty="0"/>
              <a:t> </a:t>
            </a:r>
          </a:p>
          <a:p>
            <a:pPr marL="0" indent="0">
              <a:buNone/>
            </a:pPr>
            <a:r>
              <a:rPr lang="en-GB" sz="2900" dirty="0"/>
              <a:t>Giddens, A. (2006) </a:t>
            </a:r>
            <a:r>
              <a:rPr lang="en-GB" sz="2900" i="1" dirty="0"/>
              <a:t>Sociology</a:t>
            </a:r>
            <a:r>
              <a:rPr lang="en-GB" sz="2900" dirty="0"/>
              <a:t>. 5th </a:t>
            </a:r>
            <a:r>
              <a:rPr lang="en-GB" sz="2900" dirty="0" err="1"/>
              <a:t>edn</a:t>
            </a:r>
            <a:r>
              <a:rPr lang="en-GB" sz="2900" dirty="0"/>
              <a:t>. Cambridge: Polity Press.</a:t>
            </a:r>
          </a:p>
          <a:p>
            <a:r>
              <a:rPr lang="en-GB" dirty="0"/>
              <a:t> </a:t>
            </a:r>
          </a:p>
        </p:txBody>
      </p:sp>
    </p:spTree>
    <p:extLst>
      <p:ext uri="{BB962C8B-B14F-4D97-AF65-F5344CB8AC3E}">
        <p14:creationId xmlns:p14="http://schemas.microsoft.com/office/powerpoint/2010/main" val="1850714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6244" y="1371601"/>
            <a:ext cx="9720073" cy="4023360"/>
          </a:xfrm>
        </p:spPr>
        <p:txBody>
          <a:bodyPr>
            <a:normAutofit fontScale="70000" lnSpcReduction="20000"/>
          </a:bodyPr>
          <a:lstStyle/>
          <a:p>
            <a:r>
              <a:rPr lang="en-GB" sz="2300" dirty="0" smtClean="0"/>
              <a:t>Infed.org </a:t>
            </a:r>
            <a:r>
              <a:rPr lang="en-GB" sz="2300" dirty="0"/>
              <a:t>(no date). </a:t>
            </a:r>
            <a:r>
              <a:rPr lang="en-GB" sz="2300" i="1" dirty="0"/>
              <a:t>Social Capital.</a:t>
            </a:r>
            <a:r>
              <a:rPr lang="en-GB" sz="2300" dirty="0"/>
              <a:t> [online] Available at: </a:t>
            </a:r>
            <a:r>
              <a:rPr lang="en-GB" sz="2300" u="sng" dirty="0"/>
              <a:t>http://infed.org/mobi/social-capital/ </a:t>
            </a:r>
            <a:r>
              <a:rPr lang="en-GB" sz="2300" dirty="0"/>
              <a:t>[Accessed 26 March. 2018].</a:t>
            </a:r>
          </a:p>
          <a:p>
            <a:r>
              <a:rPr lang="en-GB" sz="2300" dirty="0"/>
              <a:t> </a:t>
            </a:r>
          </a:p>
          <a:p>
            <a:r>
              <a:rPr lang="en-GB" sz="2300" dirty="0" err="1"/>
              <a:t>Lorber</a:t>
            </a:r>
            <a:r>
              <a:rPr lang="en-GB" sz="2300" dirty="0"/>
              <a:t>, J. (1994) </a:t>
            </a:r>
            <a:r>
              <a:rPr lang="en-GB" sz="2300" i="1" dirty="0"/>
              <a:t>Paradoxes of gender</a:t>
            </a:r>
            <a:r>
              <a:rPr lang="en-GB" sz="2300" dirty="0"/>
              <a:t>. Yale University Press.</a:t>
            </a:r>
          </a:p>
          <a:p>
            <a:r>
              <a:rPr lang="en-GB" sz="2300" dirty="0"/>
              <a:t> </a:t>
            </a:r>
          </a:p>
          <a:p>
            <a:r>
              <a:rPr lang="en-GB" sz="2300" dirty="0" err="1"/>
              <a:t>Merz</a:t>
            </a:r>
            <a:r>
              <a:rPr lang="en-GB" sz="2300" dirty="0"/>
              <a:t>, T. (2015) </a:t>
            </a:r>
            <a:r>
              <a:rPr lang="en-GB" sz="2300" i="1" dirty="0"/>
              <a:t>What it's like to be gay in the Armed Forces. </a:t>
            </a:r>
            <a:r>
              <a:rPr lang="en-GB" sz="2300" dirty="0"/>
              <a:t>[online] Available at </a:t>
            </a:r>
            <a:r>
              <a:rPr lang="en-GB" sz="2300" u="sng" dirty="0">
                <a:hlinkClick r:id="rId2"/>
              </a:rPr>
              <a:t>https://www.telegraph.co.uk/men/thinking-man/11350165/What-its-like-to-be-gay-in-the-Armed-Forces.html</a:t>
            </a:r>
            <a:r>
              <a:rPr lang="en-GB" sz="2300" dirty="0"/>
              <a:t> [Accessed 6 Jan. 2019]. </a:t>
            </a:r>
          </a:p>
          <a:p>
            <a:r>
              <a:rPr lang="en-GB" sz="2300" dirty="0"/>
              <a:t> </a:t>
            </a:r>
          </a:p>
          <a:p>
            <a:r>
              <a:rPr lang="en-GB" sz="2300" dirty="0"/>
              <a:t>Powers, R. (2018) </a:t>
            </a:r>
            <a:r>
              <a:rPr lang="en-GB" sz="2300" i="1" dirty="0"/>
              <a:t>History of the Policies of the Armed Forces for Gay and Lesbian Service members. </a:t>
            </a:r>
            <a:r>
              <a:rPr lang="en-GB" sz="2300" dirty="0"/>
              <a:t>[online] Available at </a:t>
            </a:r>
            <a:r>
              <a:rPr lang="en-GB" sz="2300" u="sng" dirty="0">
                <a:hlinkClick r:id="rId3"/>
              </a:rPr>
              <a:t>https://www.thebalancecareers.com/policy-concerning-homosexuals-us-military-3347134</a:t>
            </a:r>
            <a:r>
              <a:rPr lang="en-GB" sz="2300" dirty="0"/>
              <a:t> [Accessed 6 Jan. 2019]. </a:t>
            </a:r>
            <a:endParaRPr lang="en-GB" sz="2300" dirty="0" smtClean="0"/>
          </a:p>
          <a:p>
            <a:endParaRPr lang="en-GB" sz="2300" dirty="0" smtClean="0"/>
          </a:p>
          <a:p>
            <a:r>
              <a:rPr lang="en-GB" sz="2300" dirty="0"/>
              <a:t>Prasad, A. (2005) Reconsidering the Socio-Scientific Enterprise of Sexual</a:t>
            </a:r>
            <a:r>
              <a:rPr lang="en-GB" sz="2300" i="1" dirty="0"/>
              <a:t>. Can Woman Stud</a:t>
            </a:r>
            <a:r>
              <a:rPr lang="en-GB" sz="2300" dirty="0"/>
              <a:t>, (24 no2/3), pp.80-83.</a:t>
            </a:r>
          </a:p>
          <a:p>
            <a:endParaRPr lang="en-GB" dirty="0"/>
          </a:p>
          <a:p>
            <a:endParaRPr lang="en-GB" dirty="0"/>
          </a:p>
        </p:txBody>
      </p:sp>
    </p:spTree>
    <p:extLst>
      <p:ext uri="{BB962C8B-B14F-4D97-AF65-F5344CB8AC3E}">
        <p14:creationId xmlns:p14="http://schemas.microsoft.com/office/powerpoint/2010/main" val="2895959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3769" y="1229710"/>
            <a:ext cx="9720073" cy="4023360"/>
          </a:xfrm>
        </p:spPr>
        <p:txBody>
          <a:bodyPr>
            <a:normAutofit fontScale="25000" lnSpcReduction="20000"/>
          </a:bodyPr>
          <a:lstStyle/>
          <a:p>
            <a:r>
              <a:rPr lang="en-GB" sz="6400" dirty="0"/>
              <a:t>Smith, O. (2016) </a:t>
            </a:r>
            <a:r>
              <a:rPr lang="en-GB" sz="6400" i="1" dirty="0"/>
              <a:t>Army law which allowed soldiers to be sacked for being gay finally thrown out. </a:t>
            </a:r>
            <a:r>
              <a:rPr lang="en-GB" sz="6400" dirty="0"/>
              <a:t>[online] Available at </a:t>
            </a:r>
            <a:r>
              <a:rPr lang="en-GB" sz="6400" u="sng" dirty="0">
                <a:hlinkClick r:id="rId2"/>
              </a:rPr>
              <a:t>https://www.express.co.uk/news/uk/633775/Army-law-discrimination-soldiers-gay-removed</a:t>
            </a:r>
            <a:r>
              <a:rPr lang="en-GB" sz="6400" dirty="0"/>
              <a:t> [Accessed 6 Jan. 2019].</a:t>
            </a:r>
          </a:p>
          <a:p>
            <a:r>
              <a:rPr lang="en-GB" sz="6400" dirty="0"/>
              <a:t> </a:t>
            </a:r>
          </a:p>
          <a:p>
            <a:r>
              <a:rPr lang="en-GB" sz="6400" dirty="0" err="1"/>
              <a:t>Tatchell</a:t>
            </a:r>
            <a:r>
              <a:rPr lang="en-GB" sz="6400" dirty="0"/>
              <a:t>, P. (2004) </a:t>
            </a:r>
            <a:r>
              <a:rPr lang="en-GB" sz="6400" i="1" dirty="0"/>
              <a:t>A Gay Soldier's Story. </a:t>
            </a:r>
            <a:r>
              <a:rPr lang="en-GB" sz="6400" dirty="0"/>
              <a:t>[online] Available at </a:t>
            </a:r>
            <a:r>
              <a:rPr lang="en-GB" sz="6400" u="sng" dirty="0">
                <a:hlinkClick r:id="rId3"/>
              </a:rPr>
              <a:t>https://www.bbc.co.uk/history/ww2peopleswar/stories/36/a2688636.shtml</a:t>
            </a:r>
            <a:r>
              <a:rPr lang="en-GB" sz="6400" dirty="0"/>
              <a:t> [Accessed 6 Jan. 2019]. </a:t>
            </a:r>
          </a:p>
          <a:p>
            <a:r>
              <a:rPr lang="en-GB" sz="6400" dirty="0"/>
              <a:t> </a:t>
            </a:r>
          </a:p>
          <a:p>
            <a:r>
              <a:rPr lang="en-GB" sz="6400" dirty="0"/>
              <a:t>Tucker, E. (2015) </a:t>
            </a:r>
            <a:r>
              <a:rPr lang="en-GB" sz="6400" i="1" dirty="0"/>
              <a:t>The military’s rainbow revolution – from dishonourable discharge to model employer. </a:t>
            </a:r>
            <a:r>
              <a:rPr lang="en-GB" sz="6400" dirty="0"/>
              <a:t>[online] Available at </a:t>
            </a:r>
            <a:r>
              <a:rPr lang="en-GB" sz="6400" u="sng" dirty="0">
                <a:hlinkClick r:id="rId4"/>
              </a:rPr>
              <a:t>https://www.theguardian.com/society/2015/jun/10/rainbow-revolution-military-lgbt-personnel</a:t>
            </a:r>
            <a:r>
              <a:rPr lang="en-GB" sz="6400" dirty="0"/>
              <a:t> [Accessed 6 Jan. 2019].</a:t>
            </a:r>
          </a:p>
          <a:p>
            <a:r>
              <a:rPr lang="en-GB" sz="6400" dirty="0"/>
              <a:t> </a:t>
            </a:r>
          </a:p>
          <a:p>
            <a:r>
              <a:rPr lang="en-GB" sz="6400" dirty="0"/>
              <a:t>Unfe.org. (2018). </a:t>
            </a:r>
            <a:r>
              <a:rPr lang="en-GB" sz="6400" i="1" dirty="0"/>
              <a:t>International Human Rights Law</a:t>
            </a:r>
            <a:r>
              <a:rPr lang="en-GB" sz="6400" dirty="0"/>
              <a:t>. [online] Available at: </a:t>
            </a:r>
            <a:r>
              <a:rPr lang="en-GB" sz="6400" u="sng" dirty="0">
                <a:hlinkClick r:id="rId5"/>
              </a:rPr>
              <a:t>https://www.unfe.org/wp-content/uploads/2018/10/International-Human-Rights-Law-English.pdf</a:t>
            </a:r>
            <a:r>
              <a:rPr lang="en-GB" sz="6400" u="sng" dirty="0"/>
              <a:t> </a:t>
            </a:r>
            <a:r>
              <a:rPr lang="en-GB" sz="6400" dirty="0"/>
              <a:t>[Accessed 6 Jan. 2019].</a:t>
            </a:r>
          </a:p>
          <a:p>
            <a:r>
              <a:rPr lang="en-GB" sz="3200" dirty="0"/>
              <a:t> </a:t>
            </a:r>
          </a:p>
          <a:p>
            <a:r>
              <a:rPr lang="en-GB" sz="3200" dirty="0"/>
              <a:t> </a:t>
            </a:r>
          </a:p>
          <a:p>
            <a:r>
              <a:rPr lang="en-GB" sz="3200" dirty="0"/>
              <a:t> </a:t>
            </a:r>
          </a:p>
          <a:p>
            <a:r>
              <a:rPr lang="en-GB" dirty="0"/>
              <a:t> </a:t>
            </a:r>
          </a:p>
          <a:p>
            <a:endParaRPr lang="en-GB" dirty="0"/>
          </a:p>
        </p:txBody>
      </p:sp>
    </p:spTree>
    <p:extLst>
      <p:ext uri="{BB962C8B-B14F-4D97-AF65-F5344CB8AC3E}">
        <p14:creationId xmlns:p14="http://schemas.microsoft.com/office/powerpoint/2010/main" val="3819060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6831" y="1308537"/>
            <a:ext cx="9720073" cy="4023360"/>
          </a:xfrm>
        </p:spPr>
        <p:txBody>
          <a:bodyPr/>
          <a:lstStyle/>
          <a:p>
            <a:r>
              <a:rPr lang="en-GB" sz="1600" dirty="0"/>
              <a:t>Woods, G. (2016) </a:t>
            </a:r>
            <a:r>
              <a:rPr lang="en-GB" sz="1600" i="1" dirty="0" err="1"/>
              <a:t>Homitern</a:t>
            </a:r>
            <a:r>
              <a:rPr lang="en-GB" sz="1600" i="1" dirty="0"/>
              <a:t>: How gay culture liberated the modern world. </a:t>
            </a:r>
            <a:r>
              <a:rPr lang="en-GB" sz="1600" dirty="0"/>
              <a:t>Cornwall: Yale University Press.</a:t>
            </a:r>
          </a:p>
          <a:p>
            <a:r>
              <a:rPr lang="en-GB" sz="1600" dirty="0"/>
              <a:t> </a:t>
            </a:r>
          </a:p>
          <a:p>
            <a:r>
              <a:rPr lang="en-GB" sz="1600" dirty="0"/>
              <a:t>Woodward, K. (2002) </a:t>
            </a:r>
            <a:r>
              <a:rPr lang="en-GB" sz="1600" i="1" dirty="0"/>
              <a:t>Understanding Identity. </a:t>
            </a:r>
            <a:r>
              <a:rPr lang="en-GB" sz="1600" dirty="0"/>
              <a:t>London: Hodder Education.</a:t>
            </a:r>
          </a:p>
          <a:p>
            <a:r>
              <a:rPr lang="en-GB" sz="1600" dirty="0"/>
              <a:t> </a:t>
            </a:r>
          </a:p>
          <a:p>
            <a:r>
              <a:rPr lang="en-GB" sz="1600" dirty="0"/>
              <a:t>YouTube.com. (2012). </a:t>
            </a:r>
            <a:r>
              <a:rPr lang="en-GB" sz="1600" i="1" dirty="0"/>
              <a:t>Secretary of State Hillary Clinton's Historic LGBT Speech - Full Length - High Definition. </a:t>
            </a:r>
            <a:r>
              <a:rPr lang="en-GB" sz="1600" dirty="0"/>
              <a:t>[online] Available at </a:t>
            </a:r>
            <a:r>
              <a:rPr lang="en-GB" sz="1600" u="sng" dirty="0">
                <a:hlinkClick r:id="rId2"/>
              </a:rPr>
              <a:t>https://www.youtube.com/watch?v=WIqynW5EbIQ</a:t>
            </a:r>
            <a:r>
              <a:rPr lang="en-GB" sz="1600" dirty="0"/>
              <a:t> [Accessed 6 Jan. 2019]. </a:t>
            </a:r>
          </a:p>
          <a:p>
            <a:endParaRPr lang="en-GB" dirty="0"/>
          </a:p>
        </p:txBody>
      </p:sp>
    </p:spTree>
    <p:extLst>
      <p:ext uri="{BB962C8B-B14F-4D97-AF65-F5344CB8AC3E}">
        <p14:creationId xmlns:p14="http://schemas.microsoft.com/office/powerpoint/2010/main" val="6090533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416</TotalTime>
  <Words>1340</Words>
  <Application>Microsoft Office PowerPoint</Application>
  <PresentationFormat>Widescreen</PresentationFormat>
  <Paragraphs>134</Paragraphs>
  <Slides>18</Slides>
  <Notes>14</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 Black</vt:lpstr>
      <vt:lpstr>Calibri</vt:lpstr>
      <vt:lpstr>Impact</vt:lpstr>
      <vt:lpstr>Tw Cen MT</vt:lpstr>
      <vt:lpstr>Tw Cen MT Condensed</vt:lpstr>
      <vt:lpstr>Wingdings 3</vt:lpstr>
      <vt:lpstr>Integral</vt:lpstr>
      <vt:lpstr>LGBT and the armed forces</vt:lpstr>
      <vt:lpstr>Historical context</vt:lpstr>
      <vt:lpstr>PowerPoint Presentation</vt:lpstr>
      <vt:lpstr>PowerPoint Presentation</vt:lpstr>
      <vt:lpstr>Before Y2K</vt:lpstr>
      <vt:lpstr>European Court of Human Rights</vt:lpstr>
      <vt:lpstr>PowerPoint Presentation</vt:lpstr>
      <vt:lpstr>The US</vt:lpstr>
      <vt:lpstr>Violence against LGBT</vt:lpstr>
      <vt:lpstr>Universal Declaration of Human Rights 1948</vt:lpstr>
      <vt:lpstr>PowerPoint Presentation</vt:lpstr>
      <vt:lpstr>Progress</vt:lpstr>
      <vt:lpstr>To be or not to be…</vt:lpstr>
      <vt:lpstr>PowerPoint Presentation</vt:lpstr>
      <vt:lpstr>Reference List</vt:lpstr>
      <vt:lpstr>PowerPoint Presentation</vt:lpstr>
      <vt:lpstr>PowerPoint Presentation</vt:lpstr>
      <vt:lpstr>PowerPoint Presentation</vt:lpstr>
    </vt:vector>
  </TitlesOfParts>
  <Company>NYCC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Cox</dc:creator>
  <cp:lastModifiedBy>Caroline Cox</cp:lastModifiedBy>
  <cp:revision>59</cp:revision>
  <dcterms:created xsi:type="dcterms:W3CDTF">2019-01-08T11:26:03Z</dcterms:created>
  <dcterms:modified xsi:type="dcterms:W3CDTF">2019-01-14T13:14:51Z</dcterms:modified>
</cp:coreProperties>
</file>