
<file path=[Content_Types].xml><?xml version="1.0" encoding="utf-8"?>
<Types xmlns="http://schemas.openxmlformats.org/package/2006/content-types">
  <Default Extension="1" ContentType="image/jpeg"/>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24" r:id="rId1"/>
  </p:sldMasterIdLst>
  <p:notesMasterIdLst>
    <p:notesMasterId r:id="rId61"/>
  </p:notesMasterIdLst>
  <p:sldIdLst>
    <p:sldId id="313" r:id="rId2"/>
    <p:sldId id="256" r:id="rId3"/>
    <p:sldId id="1406" r:id="rId4"/>
    <p:sldId id="1430" r:id="rId5"/>
    <p:sldId id="301" r:id="rId6"/>
    <p:sldId id="1410" r:id="rId7"/>
    <p:sldId id="1441" r:id="rId8"/>
    <p:sldId id="1445" r:id="rId9"/>
    <p:sldId id="1447" r:id="rId10"/>
    <p:sldId id="1448" r:id="rId11"/>
    <p:sldId id="1449" r:id="rId12"/>
    <p:sldId id="1416" r:id="rId13"/>
    <p:sldId id="1431" r:id="rId14"/>
    <p:sldId id="1461" r:id="rId15"/>
    <p:sldId id="1452" r:id="rId16"/>
    <p:sldId id="1432" r:id="rId17"/>
    <p:sldId id="1453" r:id="rId18"/>
    <p:sldId id="1458" r:id="rId19"/>
    <p:sldId id="1462" r:id="rId20"/>
    <p:sldId id="1457" r:id="rId21"/>
    <p:sldId id="1454" r:id="rId22"/>
    <p:sldId id="1455" r:id="rId23"/>
    <p:sldId id="1456" r:id="rId24"/>
    <p:sldId id="1436" r:id="rId25"/>
    <p:sldId id="1460" r:id="rId26"/>
    <p:sldId id="1459" r:id="rId27"/>
    <p:sldId id="1463" r:id="rId28"/>
    <p:sldId id="294" r:id="rId29"/>
    <p:sldId id="274" r:id="rId30"/>
    <p:sldId id="275" r:id="rId31"/>
    <p:sldId id="262" r:id="rId32"/>
    <p:sldId id="282" r:id="rId33"/>
    <p:sldId id="314" r:id="rId34"/>
    <p:sldId id="263" r:id="rId35"/>
    <p:sldId id="315" r:id="rId36"/>
    <p:sldId id="276" r:id="rId37"/>
    <p:sldId id="277" r:id="rId38"/>
    <p:sldId id="266" r:id="rId39"/>
    <p:sldId id="312" r:id="rId40"/>
    <p:sldId id="272" r:id="rId41"/>
    <p:sldId id="265" r:id="rId42"/>
    <p:sldId id="278" r:id="rId43"/>
    <p:sldId id="1464" r:id="rId44"/>
    <p:sldId id="288" r:id="rId45"/>
    <p:sldId id="283" r:id="rId46"/>
    <p:sldId id="1465" r:id="rId47"/>
    <p:sldId id="267" r:id="rId48"/>
    <p:sldId id="298" r:id="rId49"/>
    <p:sldId id="280" r:id="rId50"/>
    <p:sldId id="308" r:id="rId51"/>
    <p:sldId id="1467" r:id="rId52"/>
    <p:sldId id="271" r:id="rId53"/>
    <p:sldId id="293" r:id="rId54"/>
    <p:sldId id="269" r:id="rId55"/>
    <p:sldId id="281" r:id="rId56"/>
    <p:sldId id="291" r:id="rId57"/>
    <p:sldId id="292" r:id="rId58"/>
    <p:sldId id="290" r:id="rId59"/>
    <p:sldId id="1466" r:id="rId60"/>
  </p:sldIdLst>
  <p:sldSz cx="12192000" cy="6858000"/>
  <p:notesSz cx="6858000" cy="9144000"/>
  <p:embeddedFontLst>
    <p:embeddedFont>
      <p:font typeface="Noto Sans" panose="020B0502040504020204" pitchFamily="34" charset="0"/>
      <p:regular r:id="rId62"/>
      <p:bold r:id="rId63"/>
      <p:italic r:id="rId64"/>
      <p:boldItalic r:id="rId6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DEC49D-FB4D-422F-B07B-F05D779EF5F3}" v="520" dt="2024-09-25T07:04:21.8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81326" autoAdjust="0"/>
  </p:normalViewPr>
  <p:slideViewPr>
    <p:cSldViewPr snapToGrid="0">
      <p:cViewPr varScale="1">
        <p:scale>
          <a:sx n="67" d="100"/>
          <a:sy n="67" d="100"/>
        </p:scale>
        <p:origin x="1205" y="53"/>
      </p:cViewPr>
      <p:guideLst/>
    </p:cSldViewPr>
  </p:slideViewPr>
  <p:outlineViewPr>
    <p:cViewPr>
      <p:scale>
        <a:sx n="20" d="100"/>
        <a:sy n="20" d="100"/>
      </p:scale>
      <p:origin x="0" y="-9374"/>
    </p:cViewPr>
  </p:outlin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2.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3.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1.fntdata"/><Relationship Id="rId7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3890AD-E879-4879-A529-21733263C371}"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B87AE48-D955-4160-BEE4-85FD929592FC}">
      <dgm:prSet/>
      <dgm:spPr/>
      <dgm:t>
        <a:bodyPr/>
        <a:lstStyle/>
        <a:p>
          <a:pPr>
            <a:defRPr b="1"/>
          </a:pPr>
          <a:r>
            <a:rPr lang="en-US" b="1" dirty="0"/>
            <a:t>Mental Health Act</a:t>
          </a:r>
          <a:endParaRPr lang="en-US" dirty="0"/>
        </a:p>
      </dgm:t>
    </dgm:pt>
    <dgm:pt modelId="{1ED29496-8AA1-4163-9B97-366B8132DEC0}" type="parTrans" cxnId="{56CE8EAB-20AA-4CF7-AFA3-ED560A7B24AD}">
      <dgm:prSet/>
      <dgm:spPr/>
      <dgm:t>
        <a:bodyPr/>
        <a:lstStyle/>
        <a:p>
          <a:endParaRPr lang="en-US"/>
        </a:p>
      </dgm:t>
    </dgm:pt>
    <dgm:pt modelId="{3C5D968B-6D8D-40D2-8FC0-C22E7A0D21A2}" type="sibTrans" cxnId="{56CE8EAB-20AA-4CF7-AFA3-ED560A7B24AD}">
      <dgm:prSet/>
      <dgm:spPr/>
      <dgm:t>
        <a:bodyPr/>
        <a:lstStyle/>
        <a:p>
          <a:endParaRPr lang="en-US"/>
        </a:p>
      </dgm:t>
    </dgm:pt>
    <dgm:pt modelId="{82164762-EDF1-4AA0-AB31-C7E956C45A01}">
      <dgm:prSet/>
      <dgm:spPr/>
      <dgm:t>
        <a:bodyPr/>
        <a:lstStyle/>
        <a:p>
          <a:r>
            <a:rPr lang="en-US" dirty="0"/>
            <a:t>The Mental Health Act 1983</a:t>
          </a:r>
        </a:p>
      </dgm:t>
    </dgm:pt>
    <dgm:pt modelId="{7920A900-3B6F-4A3B-9510-B5D19F5CDA4A}" type="parTrans" cxnId="{FB2F8E05-6F4D-40FA-9923-2D61228CE02F}">
      <dgm:prSet/>
      <dgm:spPr/>
      <dgm:t>
        <a:bodyPr/>
        <a:lstStyle/>
        <a:p>
          <a:endParaRPr lang="en-US"/>
        </a:p>
      </dgm:t>
    </dgm:pt>
    <dgm:pt modelId="{B31DB6C0-06F3-4DFD-AE2F-8C9F30B3084F}" type="sibTrans" cxnId="{FB2F8E05-6F4D-40FA-9923-2D61228CE02F}">
      <dgm:prSet/>
      <dgm:spPr/>
      <dgm:t>
        <a:bodyPr/>
        <a:lstStyle/>
        <a:p>
          <a:endParaRPr lang="en-US"/>
        </a:p>
      </dgm:t>
    </dgm:pt>
    <dgm:pt modelId="{D8F0B18F-BA1E-47C4-921D-45BC674DD16C}">
      <dgm:prSet/>
      <dgm:spPr/>
      <dgm:t>
        <a:bodyPr/>
        <a:lstStyle/>
        <a:p>
          <a:r>
            <a:rPr lang="en-US"/>
            <a:t>The Mental Health Act 2007 </a:t>
          </a:r>
        </a:p>
      </dgm:t>
    </dgm:pt>
    <dgm:pt modelId="{ADB3890F-FB4F-42D8-A899-A3EDF851E0BC}" type="parTrans" cxnId="{F1A942B7-BE67-4E2E-B76C-DD6D1ECFF77B}">
      <dgm:prSet/>
      <dgm:spPr/>
      <dgm:t>
        <a:bodyPr/>
        <a:lstStyle/>
        <a:p>
          <a:endParaRPr lang="en-US"/>
        </a:p>
      </dgm:t>
    </dgm:pt>
    <dgm:pt modelId="{C795E184-CF93-4DD4-98C0-35D886EEAAF3}" type="sibTrans" cxnId="{F1A942B7-BE67-4E2E-B76C-DD6D1ECFF77B}">
      <dgm:prSet/>
      <dgm:spPr/>
      <dgm:t>
        <a:bodyPr/>
        <a:lstStyle/>
        <a:p>
          <a:endParaRPr lang="en-US"/>
        </a:p>
      </dgm:t>
    </dgm:pt>
    <dgm:pt modelId="{189975F9-4D1E-416B-A5AB-43A4F50840B8}">
      <dgm:prSet/>
      <dgm:spPr/>
      <dgm:t>
        <a:bodyPr/>
        <a:lstStyle/>
        <a:p>
          <a:pPr>
            <a:defRPr b="1"/>
          </a:pPr>
          <a:r>
            <a:rPr lang="en-US" b="1"/>
            <a:t>Mental Capacity Act </a:t>
          </a:r>
          <a:endParaRPr lang="en-US"/>
        </a:p>
      </dgm:t>
    </dgm:pt>
    <dgm:pt modelId="{44134E7E-A954-4F61-BDF6-246813E1A390}" type="parTrans" cxnId="{C5502B0D-2643-4EF2-B11D-33AE1FA6FB2E}">
      <dgm:prSet/>
      <dgm:spPr/>
      <dgm:t>
        <a:bodyPr/>
        <a:lstStyle/>
        <a:p>
          <a:endParaRPr lang="en-US"/>
        </a:p>
      </dgm:t>
    </dgm:pt>
    <dgm:pt modelId="{20F88904-1CD6-4C5E-B67D-E68393A27E5D}" type="sibTrans" cxnId="{C5502B0D-2643-4EF2-B11D-33AE1FA6FB2E}">
      <dgm:prSet/>
      <dgm:spPr/>
      <dgm:t>
        <a:bodyPr/>
        <a:lstStyle/>
        <a:p>
          <a:endParaRPr lang="en-US"/>
        </a:p>
      </dgm:t>
    </dgm:pt>
    <dgm:pt modelId="{42CB5407-F6C9-4350-9BAB-6B37B9D7ACCF}">
      <dgm:prSet/>
      <dgm:spPr/>
      <dgm:t>
        <a:bodyPr/>
        <a:lstStyle/>
        <a:p>
          <a:r>
            <a:rPr lang="en-US"/>
            <a:t>Mental Capacity Act 2005 </a:t>
          </a:r>
        </a:p>
      </dgm:t>
    </dgm:pt>
    <dgm:pt modelId="{5B107724-E84F-47DD-8CB4-538AB545969D}" type="parTrans" cxnId="{F03B4E00-0916-4E28-8B92-12E17FDDBF9C}">
      <dgm:prSet/>
      <dgm:spPr/>
      <dgm:t>
        <a:bodyPr/>
        <a:lstStyle/>
        <a:p>
          <a:endParaRPr lang="en-US"/>
        </a:p>
      </dgm:t>
    </dgm:pt>
    <dgm:pt modelId="{B700431A-F619-4A3E-A0A4-68D38483EB03}" type="sibTrans" cxnId="{F03B4E00-0916-4E28-8B92-12E17FDDBF9C}">
      <dgm:prSet/>
      <dgm:spPr/>
      <dgm:t>
        <a:bodyPr/>
        <a:lstStyle/>
        <a:p>
          <a:endParaRPr lang="en-US"/>
        </a:p>
      </dgm:t>
    </dgm:pt>
    <dgm:pt modelId="{9D125761-8599-4AE7-88A3-BD99BD4A782F}">
      <dgm:prSet/>
      <dgm:spPr/>
      <dgm:t>
        <a:bodyPr/>
        <a:lstStyle/>
        <a:p>
          <a:r>
            <a:rPr lang="en-US"/>
            <a:t>Mental Capacity Act 2007t 2007 </a:t>
          </a:r>
        </a:p>
      </dgm:t>
    </dgm:pt>
    <dgm:pt modelId="{9861430E-38B2-460A-B579-2E0632781176}" type="parTrans" cxnId="{2CFE0C1B-5B2F-45F3-ADB7-4767CAB30F79}">
      <dgm:prSet/>
      <dgm:spPr/>
      <dgm:t>
        <a:bodyPr/>
        <a:lstStyle/>
        <a:p>
          <a:endParaRPr lang="en-US"/>
        </a:p>
      </dgm:t>
    </dgm:pt>
    <dgm:pt modelId="{38FD196A-EA1D-481A-A0D5-D6F3CFA2B10F}" type="sibTrans" cxnId="{2CFE0C1B-5B2F-45F3-ADB7-4767CAB30F79}">
      <dgm:prSet/>
      <dgm:spPr/>
      <dgm:t>
        <a:bodyPr/>
        <a:lstStyle/>
        <a:p>
          <a:endParaRPr lang="en-US"/>
        </a:p>
      </dgm:t>
    </dgm:pt>
    <dgm:pt modelId="{6B3DD0C1-125C-487A-A6B3-FBA58797EB4D}" type="pres">
      <dgm:prSet presAssocID="{F33890AD-E879-4879-A529-21733263C371}" presName="root" presStyleCnt="0">
        <dgm:presLayoutVars>
          <dgm:dir/>
          <dgm:resizeHandles val="exact"/>
        </dgm:presLayoutVars>
      </dgm:prSet>
      <dgm:spPr/>
    </dgm:pt>
    <dgm:pt modelId="{283756E8-150D-43CC-A4E9-FFF18B66FCA4}" type="pres">
      <dgm:prSet presAssocID="{5B87AE48-D955-4160-BEE4-85FD929592FC}" presName="compNode" presStyleCnt="0"/>
      <dgm:spPr/>
    </dgm:pt>
    <dgm:pt modelId="{3BE777DB-BF15-46B7-AA58-5E86709F6F0F}" type="pres">
      <dgm:prSet presAssocID="{5B87AE48-D955-4160-BEE4-85FD929592F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25E8AEDA-18CC-4EA6-8808-98E9221592D9}" type="pres">
      <dgm:prSet presAssocID="{5B87AE48-D955-4160-BEE4-85FD929592FC}" presName="iconSpace" presStyleCnt="0"/>
      <dgm:spPr/>
    </dgm:pt>
    <dgm:pt modelId="{3D5D5189-DB2E-4050-8E68-9AC493E39CB6}" type="pres">
      <dgm:prSet presAssocID="{5B87AE48-D955-4160-BEE4-85FD929592FC}" presName="parTx" presStyleLbl="revTx" presStyleIdx="0" presStyleCnt="4">
        <dgm:presLayoutVars>
          <dgm:chMax val="0"/>
          <dgm:chPref val="0"/>
        </dgm:presLayoutVars>
      </dgm:prSet>
      <dgm:spPr/>
    </dgm:pt>
    <dgm:pt modelId="{93DD9350-918F-4712-9C18-43E4BAA88AD3}" type="pres">
      <dgm:prSet presAssocID="{5B87AE48-D955-4160-BEE4-85FD929592FC}" presName="txSpace" presStyleCnt="0"/>
      <dgm:spPr/>
    </dgm:pt>
    <dgm:pt modelId="{0FD60E91-45FE-4671-975A-6574231740DD}" type="pres">
      <dgm:prSet presAssocID="{5B87AE48-D955-4160-BEE4-85FD929592FC}" presName="desTx" presStyleLbl="revTx" presStyleIdx="1" presStyleCnt="4">
        <dgm:presLayoutVars/>
      </dgm:prSet>
      <dgm:spPr/>
    </dgm:pt>
    <dgm:pt modelId="{414A2F24-F0EA-41BA-974C-357D0B5968E5}" type="pres">
      <dgm:prSet presAssocID="{3C5D968B-6D8D-40D2-8FC0-C22E7A0D21A2}" presName="sibTrans" presStyleCnt="0"/>
      <dgm:spPr/>
    </dgm:pt>
    <dgm:pt modelId="{BB03C42C-92BC-4054-BB6B-2A79BDFFE03E}" type="pres">
      <dgm:prSet presAssocID="{189975F9-4D1E-416B-A5AB-43A4F50840B8}" presName="compNode" presStyleCnt="0"/>
      <dgm:spPr/>
    </dgm:pt>
    <dgm:pt modelId="{BF265EA4-35A7-418D-BDE4-0979B766EC24}" type="pres">
      <dgm:prSet presAssocID="{189975F9-4D1E-416B-A5AB-43A4F50840B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CF0F1AE-15C4-409E-B5F2-73CC0BCDFD19}" type="pres">
      <dgm:prSet presAssocID="{189975F9-4D1E-416B-A5AB-43A4F50840B8}" presName="iconSpace" presStyleCnt="0"/>
      <dgm:spPr/>
    </dgm:pt>
    <dgm:pt modelId="{4719E9FF-AC44-4209-BED1-3ACB028E9D95}" type="pres">
      <dgm:prSet presAssocID="{189975F9-4D1E-416B-A5AB-43A4F50840B8}" presName="parTx" presStyleLbl="revTx" presStyleIdx="2" presStyleCnt="4">
        <dgm:presLayoutVars>
          <dgm:chMax val="0"/>
          <dgm:chPref val="0"/>
        </dgm:presLayoutVars>
      </dgm:prSet>
      <dgm:spPr/>
    </dgm:pt>
    <dgm:pt modelId="{90704869-FE50-4CA4-BF1D-17ED54910C8E}" type="pres">
      <dgm:prSet presAssocID="{189975F9-4D1E-416B-A5AB-43A4F50840B8}" presName="txSpace" presStyleCnt="0"/>
      <dgm:spPr/>
    </dgm:pt>
    <dgm:pt modelId="{787285FF-B962-465B-B30C-2641922414D3}" type="pres">
      <dgm:prSet presAssocID="{189975F9-4D1E-416B-A5AB-43A4F50840B8}" presName="desTx" presStyleLbl="revTx" presStyleIdx="3" presStyleCnt="4">
        <dgm:presLayoutVars/>
      </dgm:prSet>
      <dgm:spPr/>
    </dgm:pt>
  </dgm:ptLst>
  <dgm:cxnLst>
    <dgm:cxn modelId="{F03B4E00-0916-4E28-8B92-12E17FDDBF9C}" srcId="{189975F9-4D1E-416B-A5AB-43A4F50840B8}" destId="{42CB5407-F6C9-4350-9BAB-6B37B9D7ACCF}" srcOrd="0" destOrd="0" parTransId="{5B107724-E84F-47DD-8CB4-538AB545969D}" sibTransId="{B700431A-F619-4A3E-A0A4-68D38483EB03}"/>
    <dgm:cxn modelId="{FB2F8E05-6F4D-40FA-9923-2D61228CE02F}" srcId="{5B87AE48-D955-4160-BEE4-85FD929592FC}" destId="{82164762-EDF1-4AA0-AB31-C7E956C45A01}" srcOrd="0" destOrd="0" parTransId="{7920A900-3B6F-4A3B-9510-B5D19F5CDA4A}" sibTransId="{B31DB6C0-06F3-4DFD-AE2F-8C9F30B3084F}"/>
    <dgm:cxn modelId="{C5502B0D-2643-4EF2-B11D-33AE1FA6FB2E}" srcId="{F33890AD-E879-4879-A529-21733263C371}" destId="{189975F9-4D1E-416B-A5AB-43A4F50840B8}" srcOrd="1" destOrd="0" parTransId="{44134E7E-A954-4F61-BDF6-246813E1A390}" sibTransId="{20F88904-1CD6-4C5E-B67D-E68393A27E5D}"/>
    <dgm:cxn modelId="{2CFE0C1B-5B2F-45F3-ADB7-4767CAB30F79}" srcId="{189975F9-4D1E-416B-A5AB-43A4F50840B8}" destId="{9D125761-8599-4AE7-88A3-BD99BD4A782F}" srcOrd="1" destOrd="0" parTransId="{9861430E-38B2-460A-B579-2E0632781176}" sibTransId="{38FD196A-EA1D-481A-A0D5-D6F3CFA2B10F}"/>
    <dgm:cxn modelId="{B0CDFC31-78CF-46C0-B335-1BA277CC80AF}" type="presOf" srcId="{42CB5407-F6C9-4350-9BAB-6B37B9D7ACCF}" destId="{787285FF-B962-465B-B30C-2641922414D3}" srcOrd="0" destOrd="0" presId="urn:microsoft.com/office/officeart/2018/5/layout/CenteredIconLabelDescriptionList"/>
    <dgm:cxn modelId="{4BFF537E-9F01-4AB3-AB82-670E44DB94A9}" type="presOf" srcId="{F33890AD-E879-4879-A529-21733263C371}" destId="{6B3DD0C1-125C-487A-A6B3-FBA58797EB4D}" srcOrd="0" destOrd="0" presId="urn:microsoft.com/office/officeart/2018/5/layout/CenteredIconLabelDescriptionList"/>
    <dgm:cxn modelId="{ECAD838E-41AA-45F0-80C0-0177EE47429D}" type="presOf" srcId="{189975F9-4D1E-416B-A5AB-43A4F50840B8}" destId="{4719E9FF-AC44-4209-BED1-3ACB028E9D95}" srcOrd="0" destOrd="0" presId="urn:microsoft.com/office/officeart/2018/5/layout/CenteredIconLabelDescriptionList"/>
    <dgm:cxn modelId="{56CE8EAB-20AA-4CF7-AFA3-ED560A7B24AD}" srcId="{F33890AD-E879-4879-A529-21733263C371}" destId="{5B87AE48-D955-4160-BEE4-85FD929592FC}" srcOrd="0" destOrd="0" parTransId="{1ED29496-8AA1-4163-9B97-366B8132DEC0}" sibTransId="{3C5D968B-6D8D-40D2-8FC0-C22E7A0D21A2}"/>
    <dgm:cxn modelId="{F1A942B7-BE67-4E2E-B76C-DD6D1ECFF77B}" srcId="{5B87AE48-D955-4160-BEE4-85FD929592FC}" destId="{D8F0B18F-BA1E-47C4-921D-45BC674DD16C}" srcOrd="1" destOrd="0" parTransId="{ADB3890F-FB4F-42D8-A899-A3EDF851E0BC}" sibTransId="{C795E184-CF93-4DD4-98C0-35D886EEAAF3}"/>
    <dgm:cxn modelId="{7AE8DEB9-CEE0-4ABB-BA72-86E5BE160CC1}" type="presOf" srcId="{5B87AE48-D955-4160-BEE4-85FD929592FC}" destId="{3D5D5189-DB2E-4050-8E68-9AC493E39CB6}" srcOrd="0" destOrd="0" presId="urn:microsoft.com/office/officeart/2018/5/layout/CenteredIconLabelDescriptionList"/>
    <dgm:cxn modelId="{76846DC1-98D3-4B21-8519-319947D30358}" type="presOf" srcId="{D8F0B18F-BA1E-47C4-921D-45BC674DD16C}" destId="{0FD60E91-45FE-4671-975A-6574231740DD}" srcOrd="0" destOrd="1" presId="urn:microsoft.com/office/officeart/2018/5/layout/CenteredIconLabelDescriptionList"/>
    <dgm:cxn modelId="{2C79BED8-11B9-4399-8086-2B616850F86A}" type="presOf" srcId="{82164762-EDF1-4AA0-AB31-C7E956C45A01}" destId="{0FD60E91-45FE-4671-975A-6574231740DD}" srcOrd="0" destOrd="0" presId="urn:microsoft.com/office/officeart/2018/5/layout/CenteredIconLabelDescriptionList"/>
    <dgm:cxn modelId="{5A0ACEDC-4692-4488-8E96-16DFD22A7B02}" type="presOf" srcId="{9D125761-8599-4AE7-88A3-BD99BD4A782F}" destId="{787285FF-B962-465B-B30C-2641922414D3}" srcOrd="0" destOrd="1" presId="urn:microsoft.com/office/officeart/2018/5/layout/CenteredIconLabelDescriptionList"/>
    <dgm:cxn modelId="{0B8A7B42-B9BF-433D-A47A-CABC1862AAD3}" type="presParOf" srcId="{6B3DD0C1-125C-487A-A6B3-FBA58797EB4D}" destId="{283756E8-150D-43CC-A4E9-FFF18B66FCA4}" srcOrd="0" destOrd="0" presId="urn:microsoft.com/office/officeart/2018/5/layout/CenteredIconLabelDescriptionList"/>
    <dgm:cxn modelId="{EA121439-DD9F-4B07-8BBF-94A39AF350C3}" type="presParOf" srcId="{283756E8-150D-43CC-A4E9-FFF18B66FCA4}" destId="{3BE777DB-BF15-46B7-AA58-5E86709F6F0F}" srcOrd="0" destOrd="0" presId="urn:microsoft.com/office/officeart/2018/5/layout/CenteredIconLabelDescriptionList"/>
    <dgm:cxn modelId="{217F3105-159A-49E9-8DAF-27DCD08F6F6F}" type="presParOf" srcId="{283756E8-150D-43CC-A4E9-FFF18B66FCA4}" destId="{25E8AEDA-18CC-4EA6-8808-98E9221592D9}" srcOrd="1" destOrd="0" presId="urn:microsoft.com/office/officeart/2018/5/layout/CenteredIconLabelDescriptionList"/>
    <dgm:cxn modelId="{740C9C6C-C03C-4260-85F1-F43C6ABA0A4A}" type="presParOf" srcId="{283756E8-150D-43CC-A4E9-FFF18B66FCA4}" destId="{3D5D5189-DB2E-4050-8E68-9AC493E39CB6}" srcOrd="2" destOrd="0" presId="urn:microsoft.com/office/officeart/2018/5/layout/CenteredIconLabelDescriptionList"/>
    <dgm:cxn modelId="{3F0552E9-3923-4234-B416-13494FAB106E}" type="presParOf" srcId="{283756E8-150D-43CC-A4E9-FFF18B66FCA4}" destId="{93DD9350-918F-4712-9C18-43E4BAA88AD3}" srcOrd="3" destOrd="0" presId="urn:microsoft.com/office/officeart/2018/5/layout/CenteredIconLabelDescriptionList"/>
    <dgm:cxn modelId="{1C3F776A-D36B-4A7C-9E48-DDB0C04BC73B}" type="presParOf" srcId="{283756E8-150D-43CC-A4E9-FFF18B66FCA4}" destId="{0FD60E91-45FE-4671-975A-6574231740DD}" srcOrd="4" destOrd="0" presId="urn:microsoft.com/office/officeart/2018/5/layout/CenteredIconLabelDescriptionList"/>
    <dgm:cxn modelId="{64936F6F-F20E-414F-9456-181E40D86D54}" type="presParOf" srcId="{6B3DD0C1-125C-487A-A6B3-FBA58797EB4D}" destId="{414A2F24-F0EA-41BA-974C-357D0B5968E5}" srcOrd="1" destOrd="0" presId="urn:microsoft.com/office/officeart/2018/5/layout/CenteredIconLabelDescriptionList"/>
    <dgm:cxn modelId="{90DA9669-FE99-42B5-9E36-68ABC4496778}" type="presParOf" srcId="{6B3DD0C1-125C-487A-A6B3-FBA58797EB4D}" destId="{BB03C42C-92BC-4054-BB6B-2A79BDFFE03E}" srcOrd="2" destOrd="0" presId="urn:microsoft.com/office/officeart/2018/5/layout/CenteredIconLabelDescriptionList"/>
    <dgm:cxn modelId="{6312BD47-A5EF-4898-AA5D-2D5B6DF49719}" type="presParOf" srcId="{BB03C42C-92BC-4054-BB6B-2A79BDFFE03E}" destId="{BF265EA4-35A7-418D-BDE4-0979B766EC24}" srcOrd="0" destOrd="0" presId="urn:microsoft.com/office/officeart/2018/5/layout/CenteredIconLabelDescriptionList"/>
    <dgm:cxn modelId="{1AD37CCE-3E43-4DF7-93D8-D749A3E3B70F}" type="presParOf" srcId="{BB03C42C-92BC-4054-BB6B-2A79BDFFE03E}" destId="{1CF0F1AE-15C4-409E-B5F2-73CC0BCDFD19}" srcOrd="1" destOrd="0" presId="urn:microsoft.com/office/officeart/2018/5/layout/CenteredIconLabelDescriptionList"/>
    <dgm:cxn modelId="{5AFF34E7-CBFD-480B-BFE4-6DD954C0AF6E}" type="presParOf" srcId="{BB03C42C-92BC-4054-BB6B-2A79BDFFE03E}" destId="{4719E9FF-AC44-4209-BED1-3ACB028E9D95}" srcOrd="2" destOrd="0" presId="urn:microsoft.com/office/officeart/2018/5/layout/CenteredIconLabelDescriptionList"/>
    <dgm:cxn modelId="{7ADE00C8-B4DC-4DF9-8B5E-8C9E0D36F305}" type="presParOf" srcId="{BB03C42C-92BC-4054-BB6B-2A79BDFFE03E}" destId="{90704869-FE50-4CA4-BF1D-17ED54910C8E}" srcOrd="3" destOrd="0" presId="urn:microsoft.com/office/officeart/2018/5/layout/CenteredIconLabelDescriptionList"/>
    <dgm:cxn modelId="{70A9F80B-6CE3-4A28-A6A5-D1BF738BEC35}" type="presParOf" srcId="{BB03C42C-92BC-4054-BB6B-2A79BDFFE03E}" destId="{787285FF-B962-465B-B30C-2641922414D3}" srcOrd="4" destOrd="0" presId="urn:microsoft.com/office/officeart/2018/5/layout/Centered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1FA1B4-C168-47AB-91DF-31AA96EA0A47}" type="doc">
      <dgm:prSet loTypeId="urn:microsoft.com/office/officeart/2005/8/layout/hProcess7" loCatId="list" qsTypeId="urn:microsoft.com/office/officeart/2005/8/quickstyle/simple1" qsCatId="simple" csTypeId="urn:microsoft.com/office/officeart/2005/8/colors/colorful1" csCatId="colorful" phldr="1"/>
      <dgm:spPr/>
    </dgm:pt>
    <dgm:pt modelId="{042799A8-F1BF-4CAB-A788-91009A875AED}">
      <dgm:prSet phldrT="[Text]"/>
      <dgm:spPr/>
      <dgm:t>
        <a:bodyPr/>
        <a:lstStyle/>
        <a:p>
          <a:r>
            <a:rPr lang="en-GB" dirty="0"/>
            <a:t>Conditions for detention</a:t>
          </a:r>
        </a:p>
      </dgm:t>
    </dgm:pt>
    <dgm:pt modelId="{FA7D78E8-F91B-4CFC-BD3D-2B2B390D9B3F}" type="parTrans" cxnId="{1D9BB253-64D8-4055-9B41-7D33F5E02E0A}">
      <dgm:prSet/>
      <dgm:spPr/>
      <dgm:t>
        <a:bodyPr/>
        <a:lstStyle/>
        <a:p>
          <a:endParaRPr lang="en-GB"/>
        </a:p>
      </dgm:t>
    </dgm:pt>
    <dgm:pt modelId="{FBB410E4-2638-47C0-BC8A-0401C42F9FF0}" type="sibTrans" cxnId="{1D9BB253-64D8-4055-9B41-7D33F5E02E0A}">
      <dgm:prSet/>
      <dgm:spPr/>
      <dgm:t>
        <a:bodyPr/>
        <a:lstStyle/>
        <a:p>
          <a:endParaRPr lang="en-GB"/>
        </a:p>
      </dgm:t>
    </dgm:pt>
    <dgm:pt modelId="{7342918D-14ED-445C-97C3-022139508F3E}">
      <dgm:prSet phldrT="[Text]"/>
      <dgm:spPr/>
      <dgm:t>
        <a:bodyPr/>
        <a:lstStyle/>
        <a:p>
          <a:r>
            <a:rPr lang="en-GB" dirty="0"/>
            <a:t>Duration</a:t>
          </a:r>
        </a:p>
      </dgm:t>
    </dgm:pt>
    <dgm:pt modelId="{61BAFA9C-60A6-4E06-B3DB-8B7C6241DF8A}" type="parTrans" cxnId="{18B0E2F3-4E0E-4320-936B-98276C6A238D}">
      <dgm:prSet/>
      <dgm:spPr/>
      <dgm:t>
        <a:bodyPr/>
        <a:lstStyle/>
        <a:p>
          <a:endParaRPr lang="en-GB"/>
        </a:p>
      </dgm:t>
    </dgm:pt>
    <dgm:pt modelId="{5CD87153-B473-4F2A-9392-72F305CE9EC5}" type="sibTrans" cxnId="{18B0E2F3-4E0E-4320-936B-98276C6A238D}">
      <dgm:prSet/>
      <dgm:spPr/>
      <dgm:t>
        <a:bodyPr/>
        <a:lstStyle/>
        <a:p>
          <a:endParaRPr lang="en-GB"/>
        </a:p>
      </dgm:t>
    </dgm:pt>
    <dgm:pt modelId="{4B4A116B-7F67-40D1-8D37-12DA490A7A19}">
      <dgm:prSet phldrT="[Text]"/>
      <dgm:spPr/>
      <dgm:t>
        <a:bodyPr/>
        <a:lstStyle/>
        <a:p>
          <a:r>
            <a:rPr lang="en-GB" dirty="0"/>
            <a:t>Short 72 hours detention order </a:t>
          </a:r>
        </a:p>
      </dgm:t>
    </dgm:pt>
    <dgm:pt modelId="{F40A3951-4E20-4759-AAE9-74A9C2BF609A}" type="parTrans" cxnId="{5768382D-9EEC-4D2F-ABF5-1586350340A3}">
      <dgm:prSet/>
      <dgm:spPr/>
      <dgm:t>
        <a:bodyPr/>
        <a:lstStyle/>
        <a:p>
          <a:endParaRPr lang="en-GB"/>
        </a:p>
      </dgm:t>
    </dgm:pt>
    <dgm:pt modelId="{E101649D-856B-4B02-BFDB-9606FC186CC8}" type="sibTrans" cxnId="{5768382D-9EEC-4D2F-ABF5-1586350340A3}">
      <dgm:prSet/>
      <dgm:spPr/>
      <dgm:t>
        <a:bodyPr/>
        <a:lstStyle/>
        <a:p>
          <a:endParaRPr lang="en-GB"/>
        </a:p>
      </dgm:t>
    </dgm:pt>
    <dgm:pt modelId="{EB7DF3ED-DD15-4FC0-A6C6-5CDBD86505D3}">
      <dgm:prSet/>
      <dgm:spPr/>
      <dgm:t>
        <a:bodyPr/>
        <a:lstStyle/>
        <a:p>
          <a:r>
            <a:rPr lang="en-GB" dirty="0"/>
            <a:t>b. The patient must be suffering from a mental disorder that requires detention</a:t>
          </a:r>
        </a:p>
      </dgm:t>
    </dgm:pt>
    <dgm:pt modelId="{A092D53A-A145-4488-A333-3F845FECF9CF}" type="parTrans" cxnId="{01687690-FA17-4CBB-B77E-E14F28D667B8}">
      <dgm:prSet/>
      <dgm:spPr/>
      <dgm:t>
        <a:bodyPr/>
        <a:lstStyle/>
        <a:p>
          <a:endParaRPr lang="en-GB"/>
        </a:p>
      </dgm:t>
    </dgm:pt>
    <dgm:pt modelId="{C7937772-CE30-4650-AEBD-3530858AD6E4}" type="sibTrans" cxnId="{01687690-FA17-4CBB-B77E-E14F28D667B8}">
      <dgm:prSet/>
      <dgm:spPr/>
      <dgm:t>
        <a:bodyPr/>
        <a:lstStyle/>
        <a:p>
          <a:endParaRPr lang="en-GB"/>
        </a:p>
      </dgm:t>
    </dgm:pt>
    <dgm:pt modelId="{9D7229F3-30CC-42CF-A63F-5CBFAE0FA12A}">
      <dgm:prSet/>
      <dgm:spPr/>
      <dgm:t>
        <a:bodyPr/>
        <a:lstStyle/>
        <a:p>
          <a:r>
            <a:rPr lang="en-GB" dirty="0"/>
            <a:t>c. The patient must be a danger to themselves or others</a:t>
          </a:r>
        </a:p>
      </dgm:t>
    </dgm:pt>
    <dgm:pt modelId="{8A16D51D-6BCD-4D96-B39A-FF7460A398F5}" type="parTrans" cxnId="{FF6DF219-5087-4A7E-84A3-1CF398B44EC1}">
      <dgm:prSet/>
      <dgm:spPr/>
      <dgm:t>
        <a:bodyPr/>
        <a:lstStyle/>
        <a:p>
          <a:endParaRPr lang="en-GB"/>
        </a:p>
      </dgm:t>
    </dgm:pt>
    <dgm:pt modelId="{A5153D35-1FE6-4CEA-BBDE-6D84E8B8E2A4}" type="sibTrans" cxnId="{FF6DF219-5087-4A7E-84A3-1CF398B44EC1}">
      <dgm:prSet/>
      <dgm:spPr/>
      <dgm:t>
        <a:bodyPr/>
        <a:lstStyle/>
        <a:p>
          <a:endParaRPr lang="en-GB"/>
        </a:p>
      </dgm:t>
    </dgm:pt>
    <dgm:pt modelId="{2FD3F822-2271-4D47-A195-AD01036CC77A}">
      <dgm:prSet phldrT="[Text]"/>
      <dgm:spPr/>
      <dgm:t>
        <a:bodyPr/>
        <a:lstStyle/>
        <a:p>
          <a:r>
            <a:rPr lang="en-GB" dirty="0"/>
            <a:t>Doctors can authorise 6 months if 2b and 2c </a:t>
          </a:r>
        </a:p>
      </dgm:t>
    </dgm:pt>
    <dgm:pt modelId="{EDDE7632-8F17-4B92-AED5-E56D6FE6869B}" type="parTrans" cxnId="{6EDD37D7-1785-4157-ACE8-BEA8E04BDB09}">
      <dgm:prSet/>
      <dgm:spPr/>
      <dgm:t>
        <a:bodyPr/>
        <a:lstStyle/>
        <a:p>
          <a:endParaRPr lang="en-GB"/>
        </a:p>
      </dgm:t>
    </dgm:pt>
    <dgm:pt modelId="{828D0E95-F2EA-4AA1-A70C-A13C0391200F}" type="sibTrans" cxnId="{6EDD37D7-1785-4157-ACE8-BEA8E04BDB09}">
      <dgm:prSet/>
      <dgm:spPr/>
      <dgm:t>
        <a:bodyPr/>
        <a:lstStyle/>
        <a:p>
          <a:endParaRPr lang="en-GB"/>
        </a:p>
      </dgm:t>
    </dgm:pt>
    <dgm:pt modelId="{D7189C53-B0A0-4494-A08D-6F8A8BFE3572}">
      <dgm:prSet/>
      <dgm:spPr/>
      <dgm:t>
        <a:bodyPr/>
        <a:lstStyle/>
        <a:p>
          <a:r>
            <a:rPr lang="en-GB" dirty="0"/>
            <a:t>The treatment is required for the patient’s health and safety and the protection of others</a:t>
          </a:r>
        </a:p>
      </dgm:t>
    </dgm:pt>
    <dgm:pt modelId="{0DAE3D1C-628B-46F1-A31C-C71D953BDFAF}" type="parTrans" cxnId="{EF873BB1-7B64-4602-8B09-AE0C3EBBFA21}">
      <dgm:prSet/>
      <dgm:spPr/>
      <dgm:t>
        <a:bodyPr/>
        <a:lstStyle/>
        <a:p>
          <a:endParaRPr lang="en-GB"/>
        </a:p>
      </dgm:t>
    </dgm:pt>
    <dgm:pt modelId="{01BB7139-0046-4432-9EF1-1725685503DF}" type="sibTrans" cxnId="{EF873BB1-7B64-4602-8B09-AE0C3EBBFA21}">
      <dgm:prSet/>
      <dgm:spPr/>
      <dgm:t>
        <a:bodyPr/>
        <a:lstStyle/>
        <a:p>
          <a:endParaRPr lang="en-GB"/>
        </a:p>
      </dgm:t>
    </dgm:pt>
    <dgm:pt modelId="{B8B9D786-DC23-4DB6-8929-BD63D7F021B3}">
      <dgm:prSet/>
      <dgm:spPr/>
      <dgm:t>
        <a:bodyPr/>
        <a:lstStyle/>
        <a:p>
          <a:r>
            <a:rPr lang="en-GB" dirty="0"/>
            <a:t>The detention can be authorised for a further 6 months</a:t>
          </a:r>
        </a:p>
      </dgm:t>
    </dgm:pt>
    <dgm:pt modelId="{D9CAC596-2226-4C94-9841-4B634E795A7F}" type="parTrans" cxnId="{F37ED68B-1CCA-494E-BCFF-442B87F20B0C}">
      <dgm:prSet/>
      <dgm:spPr/>
      <dgm:t>
        <a:bodyPr/>
        <a:lstStyle/>
        <a:p>
          <a:endParaRPr lang="en-GB"/>
        </a:p>
      </dgm:t>
    </dgm:pt>
    <dgm:pt modelId="{583C92F4-6AF1-4535-A56B-4FB26EC9FBEC}" type="sibTrans" cxnId="{F37ED68B-1CCA-494E-BCFF-442B87F20B0C}">
      <dgm:prSet/>
      <dgm:spPr/>
      <dgm:t>
        <a:bodyPr/>
        <a:lstStyle/>
        <a:p>
          <a:endParaRPr lang="en-GB"/>
        </a:p>
      </dgm:t>
    </dgm:pt>
    <dgm:pt modelId="{47D2DBEB-EB7A-4820-BE81-C2A0C40F0CF4}">
      <dgm:prSet/>
      <dgm:spPr/>
      <dgm:t>
        <a:bodyPr/>
        <a:lstStyle/>
        <a:p>
          <a:r>
            <a:rPr lang="en-GB" dirty="0"/>
            <a:t>A nearest relative can apply for MHRT (Mental Health Review Tribunal)</a:t>
          </a:r>
        </a:p>
      </dgm:t>
    </dgm:pt>
    <dgm:pt modelId="{3A39B396-9095-4C4F-A036-89CB37FD540E}" type="parTrans" cxnId="{E8AFC356-FB2C-4D98-969B-FDF84BF3E968}">
      <dgm:prSet/>
      <dgm:spPr/>
      <dgm:t>
        <a:bodyPr/>
        <a:lstStyle/>
        <a:p>
          <a:endParaRPr lang="en-GB"/>
        </a:p>
      </dgm:t>
    </dgm:pt>
    <dgm:pt modelId="{6C020097-62EA-44C3-903B-89EB05A127C8}" type="sibTrans" cxnId="{E8AFC356-FB2C-4D98-969B-FDF84BF3E968}">
      <dgm:prSet/>
      <dgm:spPr/>
      <dgm:t>
        <a:bodyPr/>
        <a:lstStyle/>
        <a:p>
          <a:endParaRPr lang="en-GB"/>
        </a:p>
      </dgm:t>
    </dgm:pt>
    <dgm:pt modelId="{AD70A01F-6BE6-4379-A127-F63FB84E725C}">
      <dgm:prSet phldrT="[Text]"/>
      <dgm:spPr/>
      <dgm:t>
        <a:bodyPr/>
        <a:lstStyle/>
        <a:p>
          <a:r>
            <a:rPr lang="en-GB" dirty="0"/>
            <a:t>Can be  applied by nearest relative or MHP</a:t>
          </a:r>
        </a:p>
      </dgm:t>
    </dgm:pt>
    <dgm:pt modelId="{0E850013-3DDD-4BF7-B1F1-DE4D09AA9AF0}" type="parTrans" cxnId="{C4451469-4FC8-4E00-9AF4-11FEFD14F805}">
      <dgm:prSet/>
      <dgm:spPr/>
      <dgm:t>
        <a:bodyPr/>
        <a:lstStyle/>
        <a:p>
          <a:endParaRPr lang="en-GB"/>
        </a:p>
      </dgm:t>
    </dgm:pt>
    <dgm:pt modelId="{5227A371-22E2-4343-9B6C-B8DB182AD2A6}" type="sibTrans" cxnId="{C4451469-4FC8-4E00-9AF4-11FEFD14F805}">
      <dgm:prSet/>
      <dgm:spPr/>
      <dgm:t>
        <a:bodyPr/>
        <a:lstStyle/>
        <a:p>
          <a:endParaRPr lang="en-GB"/>
        </a:p>
      </dgm:t>
    </dgm:pt>
    <dgm:pt modelId="{0723A03A-241A-4649-87AE-4044E7AAB1E0}">
      <dgm:prSet phldrT="[Text]"/>
      <dgm:spPr/>
      <dgm:t>
        <a:bodyPr/>
        <a:lstStyle/>
        <a:p>
          <a:r>
            <a:rPr lang="en-GB" dirty="0"/>
            <a:t>can be done if waiting for a 2</a:t>
          </a:r>
          <a:r>
            <a:rPr lang="en-GB" baseline="30000" dirty="0"/>
            <a:t>nd</a:t>
          </a:r>
          <a:r>
            <a:rPr lang="en-GB" dirty="0"/>
            <a:t> doctor would cause unnecessary delay</a:t>
          </a:r>
        </a:p>
      </dgm:t>
    </dgm:pt>
    <dgm:pt modelId="{B3C2BAB8-35AF-4439-9AC5-8E26B8633C92}" type="parTrans" cxnId="{480B5048-66B8-4038-BFDF-AFB9A322D34E}">
      <dgm:prSet/>
      <dgm:spPr/>
      <dgm:t>
        <a:bodyPr/>
        <a:lstStyle/>
        <a:p>
          <a:endParaRPr lang="en-GB"/>
        </a:p>
      </dgm:t>
    </dgm:pt>
    <dgm:pt modelId="{FD85CB6E-ABC8-4A08-9290-9F09E57E5DA8}" type="sibTrans" cxnId="{480B5048-66B8-4038-BFDF-AFB9A322D34E}">
      <dgm:prSet/>
      <dgm:spPr/>
      <dgm:t>
        <a:bodyPr/>
        <a:lstStyle/>
        <a:p>
          <a:endParaRPr lang="en-GB"/>
        </a:p>
      </dgm:t>
    </dgm:pt>
    <dgm:pt modelId="{379B4A4B-BB27-4415-BB8E-B5FF2082A55D}">
      <dgm:prSet phldrT="[Text]"/>
      <dgm:spPr/>
      <dgm:t>
        <a:bodyPr/>
        <a:lstStyle/>
        <a:p>
          <a:r>
            <a:rPr lang="en-GB" dirty="0"/>
            <a:t>a. Two doctors must approve order</a:t>
          </a:r>
        </a:p>
      </dgm:t>
    </dgm:pt>
    <dgm:pt modelId="{7D973785-B25E-4E64-89ED-6F20512B3BFA}" type="parTrans" cxnId="{C3AD5C11-6BC0-4FBE-B591-4AE79C9D0BAF}">
      <dgm:prSet/>
      <dgm:spPr/>
      <dgm:t>
        <a:bodyPr/>
        <a:lstStyle/>
        <a:p>
          <a:endParaRPr lang="en-GB"/>
        </a:p>
      </dgm:t>
    </dgm:pt>
    <dgm:pt modelId="{5500BBB6-1217-4E43-BBB5-DA401AE05385}" type="sibTrans" cxnId="{C3AD5C11-6BC0-4FBE-B591-4AE79C9D0BAF}">
      <dgm:prSet/>
      <dgm:spPr/>
      <dgm:t>
        <a:bodyPr/>
        <a:lstStyle/>
        <a:p>
          <a:endParaRPr lang="en-GB"/>
        </a:p>
      </dgm:t>
    </dgm:pt>
    <dgm:pt modelId="{5C6DC46E-A483-4AB1-8F10-AEAC53E21A0C}" type="pres">
      <dgm:prSet presAssocID="{6A1FA1B4-C168-47AB-91DF-31AA96EA0A47}" presName="Name0" presStyleCnt="0">
        <dgm:presLayoutVars>
          <dgm:dir/>
          <dgm:animLvl val="lvl"/>
          <dgm:resizeHandles val="exact"/>
        </dgm:presLayoutVars>
      </dgm:prSet>
      <dgm:spPr/>
    </dgm:pt>
    <dgm:pt modelId="{675D49BA-9203-4D33-B846-43AD26D89DD6}" type="pres">
      <dgm:prSet presAssocID="{042799A8-F1BF-4CAB-A788-91009A875AED}" presName="compositeNode" presStyleCnt="0">
        <dgm:presLayoutVars>
          <dgm:bulletEnabled val="1"/>
        </dgm:presLayoutVars>
      </dgm:prSet>
      <dgm:spPr/>
    </dgm:pt>
    <dgm:pt modelId="{EAB06CE4-30A7-45E4-B5A0-3B63683B391C}" type="pres">
      <dgm:prSet presAssocID="{042799A8-F1BF-4CAB-A788-91009A875AED}" presName="bgRect" presStyleLbl="node1" presStyleIdx="0" presStyleCnt="3"/>
      <dgm:spPr/>
    </dgm:pt>
    <dgm:pt modelId="{55DAF91D-72D6-43CF-ADD8-63297B635692}" type="pres">
      <dgm:prSet presAssocID="{042799A8-F1BF-4CAB-A788-91009A875AED}" presName="parentNode" presStyleLbl="node1" presStyleIdx="0" presStyleCnt="3">
        <dgm:presLayoutVars>
          <dgm:chMax val="0"/>
          <dgm:bulletEnabled val="1"/>
        </dgm:presLayoutVars>
      </dgm:prSet>
      <dgm:spPr/>
    </dgm:pt>
    <dgm:pt modelId="{44DFDDCB-AED5-4D33-A9B0-8591F2A2EDE6}" type="pres">
      <dgm:prSet presAssocID="{042799A8-F1BF-4CAB-A788-91009A875AED}" presName="childNode" presStyleLbl="node1" presStyleIdx="0" presStyleCnt="3">
        <dgm:presLayoutVars>
          <dgm:bulletEnabled val="1"/>
        </dgm:presLayoutVars>
      </dgm:prSet>
      <dgm:spPr/>
    </dgm:pt>
    <dgm:pt modelId="{765D2FF1-0971-4D16-8F0B-49605D68F118}" type="pres">
      <dgm:prSet presAssocID="{FBB410E4-2638-47C0-BC8A-0401C42F9FF0}" presName="hSp" presStyleCnt="0"/>
      <dgm:spPr/>
    </dgm:pt>
    <dgm:pt modelId="{E25547CC-B14A-4F93-9B9E-1B50B24A7BFB}" type="pres">
      <dgm:prSet presAssocID="{FBB410E4-2638-47C0-BC8A-0401C42F9FF0}" presName="vProcSp" presStyleCnt="0"/>
      <dgm:spPr/>
    </dgm:pt>
    <dgm:pt modelId="{B53063BC-F89E-468B-BFA6-017A94049226}" type="pres">
      <dgm:prSet presAssocID="{FBB410E4-2638-47C0-BC8A-0401C42F9FF0}" presName="vSp1" presStyleCnt="0"/>
      <dgm:spPr/>
    </dgm:pt>
    <dgm:pt modelId="{EF83C732-387D-4F14-AB0A-5185F30DA97C}" type="pres">
      <dgm:prSet presAssocID="{FBB410E4-2638-47C0-BC8A-0401C42F9FF0}" presName="simulatedConn" presStyleLbl="solidFgAcc1" presStyleIdx="0" presStyleCnt="2"/>
      <dgm:spPr/>
    </dgm:pt>
    <dgm:pt modelId="{9656F88C-43D2-44FC-B070-90717951EB95}" type="pres">
      <dgm:prSet presAssocID="{FBB410E4-2638-47C0-BC8A-0401C42F9FF0}" presName="vSp2" presStyleCnt="0"/>
      <dgm:spPr/>
    </dgm:pt>
    <dgm:pt modelId="{5CBE1E32-4E82-4A13-B421-0837658FBC52}" type="pres">
      <dgm:prSet presAssocID="{FBB410E4-2638-47C0-BC8A-0401C42F9FF0}" presName="sibTrans" presStyleCnt="0"/>
      <dgm:spPr/>
    </dgm:pt>
    <dgm:pt modelId="{D22BDFD7-12B5-4D19-98B1-3979E619E8F4}" type="pres">
      <dgm:prSet presAssocID="{7342918D-14ED-445C-97C3-022139508F3E}" presName="compositeNode" presStyleCnt="0">
        <dgm:presLayoutVars>
          <dgm:bulletEnabled val="1"/>
        </dgm:presLayoutVars>
      </dgm:prSet>
      <dgm:spPr/>
    </dgm:pt>
    <dgm:pt modelId="{4E7FEBB4-9A98-493E-A9BE-DA3915D0FA1F}" type="pres">
      <dgm:prSet presAssocID="{7342918D-14ED-445C-97C3-022139508F3E}" presName="bgRect" presStyleLbl="node1" presStyleIdx="1" presStyleCnt="3"/>
      <dgm:spPr/>
    </dgm:pt>
    <dgm:pt modelId="{B9691B75-861B-437F-B351-45D7B362E60E}" type="pres">
      <dgm:prSet presAssocID="{7342918D-14ED-445C-97C3-022139508F3E}" presName="parentNode" presStyleLbl="node1" presStyleIdx="1" presStyleCnt="3">
        <dgm:presLayoutVars>
          <dgm:chMax val="0"/>
          <dgm:bulletEnabled val="1"/>
        </dgm:presLayoutVars>
      </dgm:prSet>
      <dgm:spPr/>
    </dgm:pt>
    <dgm:pt modelId="{7435103C-17F3-425D-B662-13B7040EA14D}" type="pres">
      <dgm:prSet presAssocID="{7342918D-14ED-445C-97C3-022139508F3E}" presName="childNode" presStyleLbl="node1" presStyleIdx="1" presStyleCnt="3">
        <dgm:presLayoutVars>
          <dgm:bulletEnabled val="1"/>
        </dgm:presLayoutVars>
      </dgm:prSet>
      <dgm:spPr/>
    </dgm:pt>
    <dgm:pt modelId="{FD77BD83-C984-46F6-B83E-E8594D361F08}" type="pres">
      <dgm:prSet presAssocID="{5CD87153-B473-4F2A-9392-72F305CE9EC5}" presName="hSp" presStyleCnt="0"/>
      <dgm:spPr/>
    </dgm:pt>
    <dgm:pt modelId="{269C10C8-173C-4E68-8B9F-D6841B416799}" type="pres">
      <dgm:prSet presAssocID="{5CD87153-B473-4F2A-9392-72F305CE9EC5}" presName="vProcSp" presStyleCnt="0"/>
      <dgm:spPr/>
    </dgm:pt>
    <dgm:pt modelId="{8491A085-4888-4467-A94D-20BA573568EC}" type="pres">
      <dgm:prSet presAssocID="{5CD87153-B473-4F2A-9392-72F305CE9EC5}" presName="vSp1" presStyleCnt="0"/>
      <dgm:spPr/>
    </dgm:pt>
    <dgm:pt modelId="{958E24F7-7099-4174-A59B-B57D85C66F27}" type="pres">
      <dgm:prSet presAssocID="{5CD87153-B473-4F2A-9392-72F305CE9EC5}" presName="simulatedConn" presStyleLbl="solidFgAcc1" presStyleIdx="1" presStyleCnt="2"/>
      <dgm:spPr/>
    </dgm:pt>
    <dgm:pt modelId="{95B26C19-B2AB-46B8-907E-524A8490FDFC}" type="pres">
      <dgm:prSet presAssocID="{5CD87153-B473-4F2A-9392-72F305CE9EC5}" presName="vSp2" presStyleCnt="0"/>
      <dgm:spPr/>
    </dgm:pt>
    <dgm:pt modelId="{BFE74CF7-9478-49D5-8261-5CBAA8E0677A}" type="pres">
      <dgm:prSet presAssocID="{5CD87153-B473-4F2A-9392-72F305CE9EC5}" presName="sibTrans" presStyleCnt="0"/>
      <dgm:spPr/>
    </dgm:pt>
    <dgm:pt modelId="{A833ACDE-5C9A-4A4F-BCBF-A94D503EE33A}" type="pres">
      <dgm:prSet presAssocID="{4B4A116B-7F67-40D1-8D37-12DA490A7A19}" presName="compositeNode" presStyleCnt="0">
        <dgm:presLayoutVars>
          <dgm:bulletEnabled val="1"/>
        </dgm:presLayoutVars>
      </dgm:prSet>
      <dgm:spPr/>
    </dgm:pt>
    <dgm:pt modelId="{7B8C69F1-7925-4F37-9A9C-7DF96D3B5449}" type="pres">
      <dgm:prSet presAssocID="{4B4A116B-7F67-40D1-8D37-12DA490A7A19}" presName="bgRect" presStyleLbl="node1" presStyleIdx="2" presStyleCnt="3"/>
      <dgm:spPr/>
    </dgm:pt>
    <dgm:pt modelId="{C3EAD987-5D17-47A9-8FE8-2F16154E77BE}" type="pres">
      <dgm:prSet presAssocID="{4B4A116B-7F67-40D1-8D37-12DA490A7A19}" presName="parentNode" presStyleLbl="node1" presStyleIdx="2" presStyleCnt="3">
        <dgm:presLayoutVars>
          <dgm:chMax val="0"/>
          <dgm:bulletEnabled val="1"/>
        </dgm:presLayoutVars>
      </dgm:prSet>
      <dgm:spPr/>
    </dgm:pt>
    <dgm:pt modelId="{8A85495F-7CA4-47F4-AECF-5B3EC7579210}" type="pres">
      <dgm:prSet presAssocID="{4B4A116B-7F67-40D1-8D37-12DA490A7A19}" presName="childNode" presStyleLbl="node1" presStyleIdx="2" presStyleCnt="3">
        <dgm:presLayoutVars>
          <dgm:bulletEnabled val="1"/>
        </dgm:presLayoutVars>
      </dgm:prSet>
      <dgm:spPr/>
    </dgm:pt>
  </dgm:ptLst>
  <dgm:cxnLst>
    <dgm:cxn modelId="{9F650309-FBB5-4303-A20C-702A7E72915B}" type="presOf" srcId="{042799A8-F1BF-4CAB-A788-91009A875AED}" destId="{55DAF91D-72D6-43CF-ADD8-63297B635692}" srcOrd="1" destOrd="0" presId="urn:microsoft.com/office/officeart/2005/8/layout/hProcess7"/>
    <dgm:cxn modelId="{C3AD5C11-6BC0-4FBE-B591-4AE79C9D0BAF}" srcId="{042799A8-F1BF-4CAB-A788-91009A875AED}" destId="{379B4A4B-BB27-4415-BB8E-B5FF2082A55D}" srcOrd="0" destOrd="0" parTransId="{7D973785-B25E-4E64-89ED-6F20512B3BFA}" sibTransId="{5500BBB6-1217-4E43-BBB5-DA401AE05385}"/>
    <dgm:cxn modelId="{84D90013-3759-4EFE-B86E-20D44B168691}" type="presOf" srcId="{EB7DF3ED-DD15-4FC0-A6C6-5CDBD86505D3}" destId="{44DFDDCB-AED5-4D33-A9B0-8591F2A2EDE6}" srcOrd="0" destOrd="1" presId="urn:microsoft.com/office/officeart/2005/8/layout/hProcess7"/>
    <dgm:cxn modelId="{FF6DF219-5087-4A7E-84A3-1CF398B44EC1}" srcId="{042799A8-F1BF-4CAB-A788-91009A875AED}" destId="{9D7229F3-30CC-42CF-A63F-5CBFAE0FA12A}" srcOrd="2" destOrd="0" parTransId="{8A16D51D-6BCD-4D96-B39A-FF7460A398F5}" sibTransId="{A5153D35-1FE6-4CEA-BBDE-6D84E8B8E2A4}"/>
    <dgm:cxn modelId="{72BE9D29-67B5-4393-96ED-9FEDA22696FF}" type="presOf" srcId="{B8B9D786-DC23-4DB6-8929-BD63D7F021B3}" destId="{7435103C-17F3-425D-B662-13B7040EA14D}" srcOrd="0" destOrd="2" presId="urn:microsoft.com/office/officeart/2005/8/layout/hProcess7"/>
    <dgm:cxn modelId="{5768382D-9EEC-4D2F-ABF5-1586350340A3}" srcId="{6A1FA1B4-C168-47AB-91DF-31AA96EA0A47}" destId="{4B4A116B-7F67-40D1-8D37-12DA490A7A19}" srcOrd="2" destOrd="0" parTransId="{F40A3951-4E20-4759-AAE9-74A9C2BF609A}" sibTransId="{E101649D-856B-4B02-BFDB-9606FC186CC8}"/>
    <dgm:cxn modelId="{F9877939-6C27-40F7-9C8D-B972C7B712D7}" type="presOf" srcId="{9D7229F3-30CC-42CF-A63F-5CBFAE0FA12A}" destId="{44DFDDCB-AED5-4D33-A9B0-8591F2A2EDE6}" srcOrd="0" destOrd="2" presId="urn:microsoft.com/office/officeart/2005/8/layout/hProcess7"/>
    <dgm:cxn modelId="{269B025C-4FD4-44FC-B78E-EE453838273D}" type="presOf" srcId="{379B4A4B-BB27-4415-BB8E-B5FF2082A55D}" destId="{44DFDDCB-AED5-4D33-A9B0-8591F2A2EDE6}" srcOrd="0" destOrd="0" presId="urn:microsoft.com/office/officeart/2005/8/layout/hProcess7"/>
    <dgm:cxn modelId="{FF7F2448-D463-4DAB-BB19-F932479DCC1B}" type="presOf" srcId="{AD70A01F-6BE6-4379-A127-F63FB84E725C}" destId="{8A85495F-7CA4-47F4-AECF-5B3EC7579210}" srcOrd="0" destOrd="0" presId="urn:microsoft.com/office/officeart/2005/8/layout/hProcess7"/>
    <dgm:cxn modelId="{480B5048-66B8-4038-BFDF-AFB9A322D34E}" srcId="{4B4A116B-7F67-40D1-8D37-12DA490A7A19}" destId="{0723A03A-241A-4649-87AE-4044E7AAB1E0}" srcOrd="1" destOrd="0" parTransId="{B3C2BAB8-35AF-4439-9AC5-8E26B8633C92}" sibTransId="{FD85CB6E-ABC8-4A08-9290-9F09E57E5DA8}"/>
    <dgm:cxn modelId="{C4451469-4FC8-4E00-9AF4-11FEFD14F805}" srcId="{4B4A116B-7F67-40D1-8D37-12DA490A7A19}" destId="{AD70A01F-6BE6-4379-A127-F63FB84E725C}" srcOrd="0" destOrd="0" parTransId="{0E850013-3DDD-4BF7-B1F1-DE4D09AA9AF0}" sibTransId="{5227A371-22E2-4343-9B6C-B8DB182AD2A6}"/>
    <dgm:cxn modelId="{6668D14A-0434-4435-9269-D29592C3A5C1}" type="presOf" srcId="{47D2DBEB-EB7A-4820-BE81-C2A0C40F0CF4}" destId="{7435103C-17F3-425D-B662-13B7040EA14D}" srcOrd="0" destOrd="3" presId="urn:microsoft.com/office/officeart/2005/8/layout/hProcess7"/>
    <dgm:cxn modelId="{AC8CB94C-0091-4A70-A704-1DA3158A730C}" type="presOf" srcId="{042799A8-F1BF-4CAB-A788-91009A875AED}" destId="{EAB06CE4-30A7-45E4-B5A0-3B63683B391C}" srcOrd="0" destOrd="0" presId="urn:microsoft.com/office/officeart/2005/8/layout/hProcess7"/>
    <dgm:cxn modelId="{A2C3A572-0426-42B2-9E35-4376768F0250}" type="presOf" srcId="{4B4A116B-7F67-40D1-8D37-12DA490A7A19}" destId="{7B8C69F1-7925-4F37-9A9C-7DF96D3B5449}" srcOrd="0" destOrd="0" presId="urn:microsoft.com/office/officeart/2005/8/layout/hProcess7"/>
    <dgm:cxn modelId="{1D9BB253-64D8-4055-9B41-7D33F5E02E0A}" srcId="{6A1FA1B4-C168-47AB-91DF-31AA96EA0A47}" destId="{042799A8-F1BF-4CAB-A788-91009A875AED}" srcOrd="0" destOrd="0" parTransId="{FA7D78E8-F91B-4CFC-BD3D-2B2B390D9B3F}" sibTransId="{FBB410E4-2638-47C0-BC8A-0401C42F9FF0}"/>
    <dgm:cxn modelId="{E8AFC356-FB2C-4D98-969B-FDF84BF3E968}" srcId="{7342918D-14ED-445C-97C3-022139508F3E}" destId="{47D2DBEB-EB7A-4820-BE81-C2A0C40F0CF4}" srcOrd="3" destOrd="0" parTransId="{3A39B396-9095-4C4F-A036-89CB37FD540E}" sibTransId="{6C020097-62EA-44C3-903B-89EB05A127C8}"/>
    <dgm:cxn modelId="{BBCC7B58-4006-41D3-8BC7-D8F11C68A0A4}" type="presOf" srcId="{0723A03A-241A-4649-87AE-4044E7AAB1E0}" destId="{8A85495F-7CA4-47F4-AECF-5B3EC7579210}" srcOrd="0" destOrd="1" presId="urn:microsoft.com/office/officeart/2005/8/layout/hProcess7"/>
    <dgm:cxn modelId="{F37ED68B-1CCA-494E-BCFF-442B87F20B0C}" srcId="{7342918D-14ED-445C-97C3-022139508F3E}" destId="{B8B9D786-DC23-4DB6-8929-BD63D7F021B3}" srcOrd="2" destOrd="0" parTransId="{D9CAC596-2226-4C94-9841-4B634E795A7F}" sibTransId="{583C92F4-6AF1-4535-A56B-4FB26EC9FBEC}"/>
    <dgm:cxn modelId="{01687690-FA17-4CBB-B77E-E14F28D667B8}" srcId="{042799A8-F1BF-4CAB-A788-91009A875AED}" destId="{EB7DF3ED-DD15-4FC0-A6C6-5CDBD86505D3}" srcOrd="1" destOrd="0" parTransId="{A092D53A-A145-4488-A333-3F845FECF9CF}" sibTransId="{C7937772-CE30-4650-AEBD-3530858AD6E4}"/>
    <dgm:cxn modelId="{CF20EEA0-A596-41DE-8631-914F8755824C}" type="presOf" srcId="{6A1FA1B4-C168-47AB-91DF-31AA96EA0A47}" destId="{5C6DC46E-A483-4AB1-8F10-AEAC53E21A0C}" srcOrd="0" destOrd="0" presId="urn:microsoft.com/office/officeart/2005/8/layout/hProcess7"/>
    <dgm:cxn modelId="{418692A2-BCF3-4619-8FD0-B67FFD81C170}" type="presOf" srcId="{4B4A116B-7F67-40D1-8D37-12DA490A7A19}" destId="{C3EAD987-5D17-47A9-8FE8-2F16154E77BE}" srcOrd="1" destOrd="0" presId="urn:microsoft.com/office/officeart/2005/8/layout/hProcess7"/>
    <dgm:cxn modelId="{EF873BB1-7B64-4602-8B09-AE0C3EBBFA21}" srcId="{7342918D-14ED-445C-97C3-022139508F3E}" destId="{D7189C53-B0A0-4494-A08D-6F8A8BFE3572}" srcOrd="1" destOrd="0" parTransId="{0DAE3D1C-628B-46F1-A31C-C71D953BDFAF}" sibTransId="{01BB7139-0046-4432-9EF1-1725685503DF}"/>
    <dgm:cxn modelId="{6B59BCBC-D4D2-4021-85F4-B7F723A534C7}" type="presOf" srcId="{D7189C53-B0A0-4494-A08D-6F8A8BFE3572}" destId="{7435103C-17F3-425D-B662-13B7040EA14D}" srcOrd="0" destOrd="1" presId="urn:microsoft.com/office/officeart/2005/8/layout/hProcess7"/>
    <dgm:cxn modelId="{520464C1-04F9-4700-8961-2D34A9BF1996}" type="presOf" srcId="{7342918D-14ED-445C-97C3-022139508F3E}" destId="{B9691B75-861B-437F-B351-45D7B362E60E}" srcOrd="1" destOrd="0" presId="urn:microsoft.com/office/officeart/2005/8/layout/hProcess7"/>
    <dgm:cxn modelId="{6EDD37D7-1785-4157-ACE8-BEA8E04BDB09}" srcId="{7342918D-14ED-445C-97C3-022139508F3E}" destId="{2FD3F822-2271-4D47-A195-AD01036CC77A}" srcOrd="0" destOrd="0" parTransId="{EDDE7632-8F17-4B92-AED5-E56D6FE6869B}" sibTransId="{828D0E95-F2EA-4AA1-A70C-A13C0391200F}"/>
    <dgm:cxn modelId="{243265E0-B8E8-4C30-BBC0-9F0607374E2C}" type="presOf" srcId="{2FD3F822-2271-4D47-A195-AD01036CC77A}" destId="{7435103C-17F3-425D-B662-13B7040EA14D}" srcOrd="0" destOrd="0" presId="urn:microsoft.com/office/officeart/2005/8/layout/hProcess7"/>
    <dgm:cxn modelId="{C835FDE2-865F-4BD3-931C-41F8659EAF44}" type="presOf" srcId="{7342918D-14ED-445C-97C3-022139508F3E}" destId="{4E7FEBB4-9A98-493E-A9BE-DA3915D0FA1F}" srcOrd="0" destOrd="0" presId="urn:microsoft.com/office/officeart/2005/8/layout/hProcess7"/>
    <dgm:cxn modelId="{18B0E2F3-4E0E-4320-936B-98276C6A238D}" srcId="{6A1FA1B4-C168-47AB-91DF-31AA96EA0A47}" destId="{7342918D-14ED-445C-97C3-022139508F3E}" srcOrd="1" destOrd="0" parTransId="{61BAFA9C-60A6-4E06-B3DB-8B7C6241DF8A}" sibTransId="{5CD87153-B473-4F2A-9392-72F305CE9EC5}"/>
    <dgm:cxn modelId="{B36E1BAD-BBE2-40D0-B32C-94D61E97DE8B}" type="presParOf" srcId="{5C6DC46E-A483-4AB1-8F10-AEAC53E21A0C}" destId="{675D49BA-9203-4D33-B846-43AD26D89DD6}" srcOrd="0" destOrd="0" presId="urn:microsoft.com/office/officeart/2005/8/layout/hProcess7"/>
    <dgm:cxn modelId="{B5FA24E1-BE74-4750-900A-74A67B03E5DC}" type="presParOf" srcId="{675D49BA-9203-4D33-B846-43AD26D89DD6}" destId="{EAB06CE4-30A7-45E4-B5A0-3B63683B391C}" srcOrd="0" destOrd="0" presId="urn:microsoft.com/office/officeart/2005/8/layout/hProcess7"/>
    <dgm:cxn modelId="{F00AC1CE-270E-456C-BCED-8C91EAD4B5D9}" type="presParOf" srcId="{675D49BA-9203-4D33-B846-43AD26D89DD6}" destId="{55DAF91D-72D6-43CF-ADD8-63297B635692}" srcOrd="1" destOrd="0" presId="urn:microsoft.com/office/officeart/2005/8/layout/hProcess7"/>
    <dgm:cxn modelId="{81717DDA-8C3D-4EFE-A48E-52E22293C73C}" type="presParOf" srcId="{675D49BA-9203-4D33-B846-43AD26D89DD6}" destId="{44DFDDCB-AED5-4D33-A9B0-8591F2A2EDE6}" srcOrd="2" destOrd="0" presId="urn:microsoft.com/office/officeart/2005/8/layout/hProcess7"/>
    <dgm:cxn modelId="{3A17CFEA-9623-40ED-85E9-024D8C46683E}" type="presParOf" srcId="{5C6DC46E-A483-4AB1-8F10-AEAC53E21A0C}" destId="{765D2FF1-0971-4D16-8F0B-49605D68F118}" srcOrd="1" destOrd="0" presId="urn:microsoft.com/office/officeart/2005/8/layout/hProcess7"/>
    <dgm:cxn modelId="{F7CD239E-E14A-465C-85B5-74FE25482CC6}" type="presParOf" srcId="{5C6DC46E-A483-4AB1-8F10-AEAC53E21A0C}" destId="{E25547CC-B14A-4F93-9B9E-1B50B24A7BFB}" srcOrd="2" destOrd="0" presId="urn:microsoft.com/office/officeart/2005/8/layout/hProcess7"/>
    <dgm:cxn modelId="{34F0DD95-BA64-4CF1-8B6A-BA43A8858DB7}" type="presParOf" srcId="{E25547CC-B14A-4F93-9B9E-1B50B24A7BFB}" destId="{B53063BC-F89E-468B-BFA6-017A94049226}" srcOrd="0" destOrd="0" presId="urn:microsoft.com/office/officeart/2005/8/layout/hProcess7"/>
    <dgm:cxn modelId="{D684A851-56D7-452B-BB9A-BBE84EF309AB}" type="presParOf" srcId="{E25547CC-B14A-4F93-9B9E-1B50B24A7BFB}" destId="{EF83C732-387D-4F14-AB0A-5185F30DA97C}" srcOrd="1" destOrd="0" presId="urn:microsoft.com/office/officeart/2005/8/layout/hProcess7"/>
    <dgm:cxn modelId="{C7EA15D2-55DC-4E5B-9D63-903897107D43}" type="presParOf" srcId="{E25547CC-B14A-4F93-9B9E-1B50B24A7BFB}" destId="{9656F88C-43D2-44FC-B070-90717951EB95}" srcOrd="2" destOrd="0" presId="urn:microsoft.com/office/officeart/2005/8/layout/hProcess7"/>
    <dgm:cxn modelId="{EFC0DC99-3D04-4266-8BEF-1941B623B2F9}" type="presParOf" srcId="{5C6DC46E-A483-4AB1-8F10-AEAC53E21A0C}" destId="{5CBE1E32-4E82-4A13-B421-0837658FBC52}" srcOrd="3" destOrd="0" presId="urn:microsoft.com/office/officeart/2005/8/layout/hProcess7"/>
    <dgm:cxn modelId="{E7BF44C2-5EED-498B-A713-CB1E7DFDF2B6}" type="presParOf" srcId="{5C6DC46E-A483-4AB1-8F10-AEAC53E21A0C}" destId="{D22BDFD7-12B5-4D19-98B1-3979E619E8F4}" srcOrd="4" destOrd="0" presId="urn:microsoft.com/office/officeart/2005/8/layout/hProcess7"/>
    <dgm:cxn modelId="{4E4B51DE-F438-4044-94C7-FA6F0BB13A4B}" type="presParOf" srcId="{D22BDFD7-12B5-4D19-98B1-3979E619E8F4}" destId="{4E7FEBB4-9A98-493E-A9BE-DA3915D0FA1F}" srcOrd="0" destOrd="0" presId="urn:microsoft.com/office/officeart/2005/8/layout/hProcess7"/>
    <dgm:cxn modelId="{E63E21FE-B438-4F74-B8D4-4E3031893121}" type="presParOf" srcId="{D22BDFD7-12B5-4D19-98B1-3979E619E8F4}" destId="{B9691B75-861B-437F-B351-45D7B362E60E}" srcOrd="1" destOrd="0" presId="urn:microsoft.com/office/officeart/2005/8/layout/hProcess7"/>
    <dgm:cxn modelId="{B253FB8A-C5AF-427E-A685-01C6792C2ECC}" type="presParOf" srcId="{D22BDFD7-12B5-4D19-98B1-3979E619E8F4}" destId="{7435103C-17F3-425D-B662-13B7040EA14D}" srcOrd="2" destOrd="0" presId="urn:microsoft.com/office/officeart/2005/8/layout/hProcess7"/>
    <dgm:cxn modelId="{A83C7E45-1A75-407C-82DE-8F8F30045445}" type="presParOf" srcId="{5C6DC46E-A483-4AB1-8F10-AEAC53E21A0C}" destId="{FD77BD83-C984-46F6-B83E-E8594D361F08}" srcOrd="5" destOrd="0" presId="urn:microsoft.com/office/officeart/2005/8/layout/hProcess7"/>
    <dgm:cxn modelId="{E8C7F343-C976-4657-A0A9-549FBE476223}" type="presParOf" srcId="{5C6DC46E-A483-4AB1-8F10-AEAC53E21A0C}" destId="{269C10C8-173C-4E68-8B9F-D6841B416799}" srcOrd="6" destOrd="0" presId="urn:microsoft.com/office/officeart/2005/8/layout/hProcess7"/>
    <dgm:cxn modelId="{6B850025-2C9C-49BD-963C-5986777B34B7}" type="presParOf" srcId="{269C10C8-173C-4E68-8B9F-D6841B416799}" destId="{8491A085-4888-4467-A94D-20BA573568EC}" srcOrd="0" destOrd="0" presId="urn:microsoft.com/office/officeart/2005/8/layout/hProcess7"/>
    <dgm:cxn modelId="{B389B852-DE95-47DB-A154-55B9A87624E4}" type="presParOf" srcId="{269C10C8-173C-4E68-8B9F-D6841B416799}" destId="{958E24F7-7099-4174-A59B-B57D85C66F27}" srcOrd="1" destOrd="0" presId="urn:microsoft.com/office/officeart/2005/8/layout/hProcess7"/>
    <dgm:cxn modelId="{36B834B1-DBD8-42A2-BF3F-51C18D583C82}" type="presParOf" srcId="{269C10C8-173C-4E68-8B9F-D6841B416799}" destId="{95B26C19-B2AB-46B8-907E-524A8490FDFC}" srcOrd="2" destOrd="0" presId="urn:microsoft.com/office/officeart/2005/8/layout/hProcess7"/>
    <dgm:cxn modelId="{4331B8BA-7658-45CF-B062-97194D6E3967}" type="presParOf" srcId="{5C6DC46E-A483-4AB1-8F10-AEAC53E21A0C}" destId="{BFE74CF7-9478-49D5-8261-5CBAA8E0677A}" srcOrd="7" destOrd="0" presId="urn:microsoft.com/office/officeart/2005/8/layout/hProcess7"/>
    <dgm:cxn modelId="{9E90F6C0-CA3A-42B5-BCF5-63184AE52792}" type="presParOf" srcId="{5C6DC46E-A483-4AB1-8F10-AEAC53E21A0C}" destId="{A833ACDE-5C9A-4A4F-BCBF-A94D503EE33A}" srcOrd="8" destOrd="0" presId="urn:microsoft.com/office/officeart/2005/8/layout/hProcess7"/>
    <dgm:cxn modelId="{39BFA8F5-5EC7-4EA4-9190-A9444B54CED8}" type="presParOf" srcId="{A833ACDE-5C9A-4A4F-BCBF-A94D503EE33A}" destId="{7B8C69F1-7925-4F37-9A9C-7DF96D3B5449}" srcOrd="0" destOrd="0" presId="urn:microsoft.com/office/officeart/2005/8/layout/hProcess7"/>
    <dgm:cxn modelId="{CCBDC6A4-35C9-4D50-8329-D992C94F368E}" type="presParOf" srcId="{A833ACDE-5C9A-4A4F-BCBF-A94D503EE33A}" destId="{C3EAD987-5D17-47A9-8FE8-2F16154E77BE}" srcOrd="1" destOrd="0" presId="urn:microsoft.com/office/officeart/2005/8/layout/hProcess7"/>
    <dgm:cxn modelId="{98504858-36AF-4D76-824F-A039255179FD}" type="presParOf" srcId="{A833ACDE-5C9A-4A4F-BCBF-A94D503EE33A}" destId="{8A85495F-7CA4-47F4-AECF-5B3EC7579210}"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08A914-6EB0-45EE-93BD-2F00B5B845EE}"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B919E88-BFAB-4B56-A860-9599B04B35F9}">
      <dgm:prSet custT="1"/>
      <dgm:spPr/>
      <dgm:t>
        <a:bodyPr/>
        <a:lstStyle/>
        <a:p>
          <a:r>
            <a:rPr lang="en-GB" sz="2400" b="1" dirty="0"/>
            <a:t>Section 136</a:t>
          </a:r>
          <a:endParaRPr lang="en-US" sz="2400" dirty="0"/>
        </a:p>
      </dgm:t>
    </dgm:pt>
    <dgm:pt modelId="{B04AA9C0-D8A1-4EDA-A664-543FAC7F2B5D}" type="parTrans" cxnId="{6AFFAA88-CD99-46E4-B38B-A8C8030F2FB2}">
      <dgm:prSet/>
      <dgm:spPr/>
      <dgm:t>
        <a:bodyPr/>
        <a:lstStyle/>
        <a:p>
          <a:endParaRPr lang="en-US"/>
        </a:p>
      </dgm:t>
    </dgm:pt>
    <dgm:pt modelId="{5450BCD6-BECB-456F-80AE-983BED497418}" type="sibTrans" cxnId="{6AFFAA88-CD99-46E4-B38B-A8C8030F2FB2}">
      <dgm:prSet/>
      <dgm:spPr/>
      <dgm:t>
        <a:bodyPr/>
        <a:lstStyle/>
        <a:p>
          <a:endParaRPr lang="en-US"/>
        </a:p>
      </dgm:t>
    </dgm:pt>
    <dgm:pt modelId="{61471D8D-18D1-4710-8D07-B9052D3AA859}">
      <dgm:prSet custT="1"/>
      <dgm:spPr/>
      <dgm:t>
        <a:bodyPr/>
        <a:lstStyle/>
        <a:p>
          <a:pPr>
            <a:buFontTx/>
            <a:buNone/>
          </a:pPr>
          <a:r>
            <a:rPr lang="en-GB" sz="1800" dirty="0"/>
            <a:t>2) A police station should only be used  as a safe space if there is nowhere else to take that person.</a:t>
          </a:r>
          <a:endParaRPr lang="en-US" sz="1800" dirty="0"/>
        </a:p>
      </dgm:t>
    </dgm:pt>
    <dgm:pt modelId="{811E8CCA-1717-4B9E-B726-38EEA959733B}" type="parTrans" cxnId="{0D4DD79C-692B-4070-B298-937D02BA4A70}">
      <dgm:prSet/>
      <dgm:spPr/>
      <dgm:t>
        <a:bodyPr/>
        <a:lstStyle/>
        <a:p>
          <a:endParaRPr lang="en-US"/>
        </a:p>
      </dgm:t>
    </dgm:pt>
    <dgm:pt modelId="{C9AD8320-21F2-44B5-AC05-B5C9AEC107AB}" type="sibTrans" cxnId="{0D4DD79C-692B-4070-B298-937D02BA4A70}">
      <dgm:prSet/>
      <dgm:spPr/>
      <dgm:t>
        <a:bodyPr/>
        <a:lstStyle/>
        <a:p>
          <a:endParaRPr lang="en-US"/>
        </a:p>
      </dgm:t>
    </dgm:pt>
    <dgm:pt modelId="{6B85449F-F57B-4C15-BA82-916F04257BC5}">
      <dgm:prSet custT="1"/>
      <dgm:spPr/>
      <dgm:t>
        <a:bodyPr/>
        <a:lstStyle/>
        <a:p>
          <a:r>
            <a:rPr lang="en-GB" sz="2400" b="1" dirty="0"/>
            <a:t>Section 47</a:t>
          </a:r>
          <a:endParaRPr lang="en-US" sz="2400" dirty="0"/>
        </a:p>
      </dgm:t>
    </dgm:pt>
    <dgm:pt modelId="{B3630BD9-CBE3-4F4E-96F2-07B32FD39E78}" type="parTrans" cxnId="{7658E496-9879-4BF4-ABDC-CCE4D32B41EE}">
      <dgm:prSet/>
      <dgm:spPr/>
      <dgm:t>
        <a:bodyPr/>
        <a:lstStyle/>
        <a:p>
          <a:endParaRPr lang="en-US"/>
        </a:p>
      </dgm:t>
    </dgm:pt>
    <dgm:pt modelId="{DD3F9776-AA7A-4C5F-B7DB-0FDB8FD3B173}" type="sibTrans" cxnId="{7658E496-9879-4BF4-ABDC-CCE4D32B41EE}">
      <dgm:prSet/>
      <dgm:spPr/>
      <dgm:t>
        <a:bodyPr/>
        <a:lstStyle/>
        <a:p>
          <a:endParaRPr lang="en-US"/>
        </a:p>
      </dgm:t>
    </dgm:pt>
    <dgm:pt modelId="{92870478-095A-438A-A719-BBB90F19440C}">
      <dgm:prSet custT="1"/>
      <dgm:spPr/>
      <dgm:t>
        <a:bodyPr/>
        <a:lstStyle/>
        <a:p>
          <a:r>
            <a:rPr lang="en-GB" sz="1800" dirty="0"/>
            <a:t>Ministry of justice orders a person to be transferred from prison to hospital for treatment</a:t>
          </a:r>
          <a:endParaRPr lang="en-US" sz="1800" dirty="0"/>
        </a:p>
      </dgm:t>
    </dgm:pt>
    <dgm:pt modelId="{D2DD4749-CA20-4393-BADE-35C3E01E7142}" type="parTrans" cxnId="{B984720E-0878-45D1-BE71-EB9A75B47B82}">
      <dgm:prSet/>
      <dgm:spPr/>
      <dgm:t>
        <a:bodyPr/>
        <a:lstStyle/>
        <a:p>
          <a:endParaRPr lang="en-US"/>
        </a:p>
      </dgm:t>
    </dgm:pt>
    <dgm:pt modelId="{EF4200DF-EEFC-458B-98CD-7ED213CCC510}" type="sibTrans" cxnId="{B984720E-0878-45D1-BE71-EB9A75B47B82}">
      <dgm:prSet/>
      <dgm:spPr/>
      <dgm:t>
        <a:bodyPr/>
        <a:lstStyle/>
        <a:p>
          <a:endParaRPr lang="en-US"/>
        </a:p>
      </dgm:t>
    </dgm:pt>
    <dgm:pt modelId="{E430EED2-D557-4D21-B2AF-B88B56E9D77B}">
      <dgm:prSet custT="1"/>
      <dgm:spPr/>
      <dgm:t>
        <a:bodyPr/>
        <a:lstStyle/>
        <a:p>
          <a:r>
            <a:rPr lang="en-GB" sz="1800" dirty="0"/>
            <a:t>You can be kept under this section for up to 6 months</a:t>
          </a:r>
          <a:r>
            <a:rPr lang="en-GB" sz="1700" dirty="0"/>
            <a:t>. </a:t>
          </a:r>
          <a:endParaRPr lang="en-US" sz="1700" dirty="0"/>
        </a:p>
      </dgm:t>
    </dgm:pt>
    <dgm:pt modelId="{2059DB78-4CDB-414F-99B2-6DBDC58F3036}" type="parTrans" cxnId="{74E15D18-5B44-4FD3-85D8-B9F8FE8ED745}">
      <dgm:prSet/>
      <dgm:spPr/>
      <dgm:t>
        <a:bodyPr/>
        <a:lstStyle/>
        <a:p>
          <a:endParaRPr lang="en-US"/>
        </a:p>
      </dgm:t>
    </dgm:pt>
    <dgm:pt modelId="{2D854746-5B41-4045-8483-04CE1BE31C8A}" type="sibTrans" cxnId="{74E15D18-5B44-4FD3-85D8-B9F8FE8ED745}">
      <dgm:prSet/>
      <dgm:spPr/>
      <dgm:t>
        <a:bodyPr/>
        <a:lstStyle/>
        <a:p>
          <a:endParaRPr lang="en-US"/>
        </a:p>
      </dgm:t>
    </dgm:pt>
    <dgm:pt modelId="{5C7332D1-8274-4628-8A4C-D61B9E60E162}">
      <dgm:prSet custT="1"/>
      <dgm:spPr/>
      <dgm:t>
        <a:bodyPr/>
        <a:lstStyle/>
        <a:p>
          <a:r>
            <a:rPr lang="en-US" sz="2400" b="1" dirty="0"/>
            <a:t>Section 135 </a:t>
          </a:r>
        </a:p>
      </dgm:t>
    </dgm:pt>
    <dgm:pt modelId="{52921F4E-1C3C-401B-AC82-AE44EB5F4C91}" type="parTrans" cxnId="{6F02D08E-9DA3-48E5-BA95-7F542020DA91}">
      <dgm:prSet/>
      <dgm:spPr/>
      <dgm:t>
        <a:bodyPr/>
        <a:lstStyle/>
        <a:p>
          <a:endParaRPr lang="en-GB"/>
        </a:p>
      </dgm:t>
    </dgm:pt>
    <dgm:pt modelId="{42DCDDB2-CD92-4ECB-B094-B1F62C84587D}" type="sibTrans" cxnId="{6F02D08E-9DA3-48E5-BA95-7F542020DA91}">
      <dgm:prSet/>
      <dgm:spPr/>
      <dgm:t>
        <a:bodyPr/>
        <a:lstStyle/>
        <a:p>
          <a:endParaRPr lang="en-GB"/>
        </a:p>
      </dgm:t>
    </dgm:pt>
    <dgm:pt modelId="{22ACF072-79C6-47CA-9CB9-DE8266BD39DC}">
      <dgm:prSet custT="1"/>
      <dgm:spPr/>
      <dgm:t>
        <a:bodyPr/>
        <a:lstStyle/>
        <a:p>
          <a:r>
            <a:rPr lang="en-GB" sz="1600" dirty="0"/>
            <a:t>unable to look after yourself and live alone. </a:t>
          </a:r>
          <a:endParaRPr lang="en-US" sz="1600" dirty="0"/>
        </a:p>
      </dgm:t>
    </dgm:pt>
    <dgm:pt modelId="{25CE3602-BE5A-43BA-87DA-105EC49CB6E7}" type="parTrans" cxnId="{6B765255-45A6-4AB3-B73C-20A5C60F8FFD}">
      <dgm:prSet/>
      <dgm:spPr/>
      <dgm:t>
        <a:bodyPr/>
        <a:lstStyle/>
        <a:p>
          <a:endParaRPr lang="en-GB"/>
        </a:p>
      </dgm:t>
    </dgm:pt>
    <dgm:pt modelId="{905E6FFC-6D4D-494C-8CF4-968B8CFBE931}" type="sibTrans" cxnId="{6B765255-45A6-4AB3-B73C-20A5C60F8FFD}">
      <dgm:prSet/>
      <dgm:spPr/>
      <dgm:t>
        <a:bodyPr/>
        <a:lstStyle/>
        <a:p>
          <a:endParaRPr lang="en-GB"/>
        </a:p>
      </dgm:t>
    </dgm:pt>
    <dgm:pt modelId="{3D715F12-42B5-45C0-A1DA-7E6E5632AEE4}">
      <dgm:prSet custT="1"/>
      <dgm:spPr/>
      <dgm:t>
        <a:bodyPr/>
        <a:lstStyle/>
        <a:p>
          <a:r>
            <a:rPr lang="en-GB" sz="1800" dirty="0"/>
            <a:t>A magistrate can issue you a warrant authorising a police office (with a doctor and approved mental health professional to enter any premises where you are  being kept and take you to a place of safety.</a:t>
          </a:r>
          <a:endParaRPr lang="en-US" sz="1800" dirty="0"/>
        </a:p>
      </dgm:t>
    </dgm:pt>
    <dgm:pt modelId="{FE95A265-E34F-438B-9FD6-48A4D1B70464}" type="parTrans" cxnId="{68478FD6-D0F9-46C1-9E6C-806719685C45}">
      <dgm:prSet/>
      <dgm:spPr/>
      <dgm:t>
        <a:bodyPr/>
        <a:lstStyle/>
        <a:p>
          <a:endParaRPr lang="en-GB"/>
        </a:p>
      </dgm:t>
    </dgm:pt>
    <dgm:pt modelId="{8CF6343C-1A1D-4AD3-B8D1-781C8CD6B45A}" type="sibTrans" cxnId="{68478FD6-D0F9-46C1-9E6C-806719685C45}">
      <dgm:prSet/>
      <dgm:spPr/>
      <dgm:t>
        <a:bodyPr/>
        <a:lstStyle/>
        <a:p>
          <a:endParaRPr lang="en-GB"/>
        </a:p>
      </dgm:t>
    </dgm:pt>
    <dgm:pt modelId="{00701B35-FF8F-497D-A4B7-70C852CD6DE5}">
      <dgm:prSet custT="1"/>
      <dgm:spPr/>
      <dgm:t>
        <a:bodyPr/>
        <a:lstStyle/>
        <a:p>
          <a:r>
            <a:rPr lang="en-GB" sz="1600" dirty="0"/>
            <a:t>Placed under this section if there is reasonable cause to suspect you have a mental health disorder and</a:t>
          </a:r>
          <a:endParaRPr lang="en-US" sz="1600" dirty="0"/>
        </a:p>
      </dgm:t>
    </dgm:pt>
    <dgm:pt modelId="{F0D3ADDE-6237-446E-AEE1-D74F094BA2B9}" type="parTrans" cxnId="{7BABE8E3-C64A-480A-BB00-0FE5D33E7068}">
      <dgm:prSet/>
      <dgm:spPr/>
      <dgm:t>
        <a:bodyPr/>
        <a:lstStyle/>
        <a:p>
          <a:endParaRPr lang="en-GB"/>
        </a:p>
      </dgm:t>
    </dgm:pt>
    <dgm:pt modelId="{0AD85142-3340-4205-A8FC-D028485D3D43}" type="sibTrans" cxnId="{7BABE8E3-C64A-480A-BB00-0FE5D33E7068}">
      <dgm:prSet/>
      <dgm:spPr/>
      <dgm:t>
        <a:bodyPr/>
        <a:lstStyle/>
        <a:p>
          <a:endParaRPr lang="en-GB"/>
        </a:p>
      </dgm:t>
    </dgm:pt>
    <dgm:pt modelId="{92108BFB-2880-4064-9D87-2A51942A6C6A}">
      <dgm:prSet custT="1"/>
      <dgm:spPr/>
      <dgm:t>
        <a:bodyPr/>
        <a:lstStyle/>
        <a:p>
          <a:pPr>
            <a:buFontTx/>
            <a:buNone/>
          </a:pPr>
          <a:r>
            <a:rPr lang="en-GB" sz="1800" dirty="0"/>
            <a:t>1) Police will keep the person in a place of safety until an approved mental health professional can examine the person</a:t>
          </a:r>
          <a:endParaRPr lang="en-US" sz="1800" dirty="0"/>
        </a:p>
      </dgm:t>
    </dgm:pt>
    <dgm:pt modelId="{934DDFCF-4933-4017-9EEF-F08F2537AD03}" type="parTrans" cxnId="{98370494-915F-4F06-9729-E18BF15666CB}">
      <dgm:prSet/>
      <dgm:spPr/>
      <dgm:t>
        <a:bodyPr/>
        <a:lstStyle/>
        <a:p>
          <a:endParaRPr lang="en-GB"/>
        </a:p>
      </dgm:t>
    </dgm:pt>
    <dgm:pt modelId="{87AAE71E-7B69-4B32-9398-C66425EF19D2}" type="sibTrans" cxnId="{98370494-915F-4F06-9729-E18BF15666CB}">
      <dgm:prSet/>
      <dgm:spPr/>
      <dgm:t>
        <a:bodyPr/>
        <a:lstStyle/>
        <a:p>
          <a:endParaRPr lang="en-GB"/>
        </a:p>
      </dgm:t>
    </dgm:pt>
    <dgm:pt modelId="{1E957A8F-57D9-4993-ACE2-ACE26BF0A687}">
      <dgm:prSet custT="1"/>
      <dgm:spPr/>
      <dgm:t>
        <a:bodyPr/>
        <a:lstStyle/>
        <a:p>
          <a:pPr>
            <a:buFontTx/>
            <a:buNone/>
          </a:pPr>
          <a:r>
            <a:rPr lang="en-GB" sz="1800" dirty="0"/>
            <a:t>If police need to take someone away from public places to keep them safe from themselves or others, </a:t>
          </a:r>
          <a:endParaRPr lang="en-US" sz="2400" dirty="0"/>
        </a:p>
      </dgm:t>
    </dgm:pt>
    <dgm:pt modelId="{457C3D5C-93E7-467B-B903-9D36E8539A0C}" type="parTrans" cxnId="{27723C99-AE66-4859-9FBD-922E5B6B7DEB}">
      <dgm:prSet/>
      <dgm:spPr/>
      <dgm:t>
        <a:bodyPr/>
        <a:lstStyle/>
        <a:p>
          <a:endParaRPr lang="en-GB"/>
        </a:p>
      </dgm:t>
    </dgm:pt>
    <dgm:pt modelId="{A41AA520-9AB7-4121-943E-A20D299EDFCF}" type="sibTrans" cxnId="{27723C99-AE66-4859-9FBD-922E5B6B7DEB}">
      <dgm:prSet/>
      <dgm:spPr/>
      <dgm:t>
        <a:bodyPr/>
        <a:lstStyle/>
        <a:p>
          <a:endParaRPr lang="en-GB"/>
        </a:p>
      </dgm:t>
    </dgm:pt>
    <dgm:pt modelId="{5BEF8CD9-3103-407C-B709-8805D3890C7C}">
      <dgm:prSet custT="1"/>
      <dgm:spPr/>
      <dgm:t>
        <a:bodyPr/>
        <a:lstStyle/>
        <a:p>
          <a:r>
            <a:rPr lang="en-GB" sz="1600" dirty="0"/>
            <a:t>you are being ill treated or neglected </a:t>
          </a:r>
          <a:endParaRPr lang="en-US" sz="1600" dirty="0"/>
        </a:p>
      </dgm:t>
    </dgm:pt>
    <dgm:pt modelId="{FA168090-290A-45FA-A033-6B05C76A1591}" type="parTrans" cxnId="{B9AF5F17-9661-40D1-A831-F153F5858B6C}">
      <dgm:prSet/>
      <dgm:spPr/>
      <dgm:t>
        <a:bodyPr/>
        <a:lstStyle/>
        <a:p>
          <a:endParaRPr lang="en-GB"/>
        </a:p>
      </dgm:t>
    </dgm:pt>
    <dgm:pt modelId="{E5A88353-BCC3-450D-A9E0-6F6E47BE0A57}" type="sibTrans" cxnId="{B9AF5F17-9661-40D1-A831-F153F5858B6C}">
      <dgm:prSet/>
      <dgm:spPr/>
      <dgm:t>
        <a:bodyPr/>
        <a:lstStyle/>
        <a:p>
          <a:endParaRPr lang="en-GB"/>
        </a:p>
      </dgm:t>
    </dgm:pt>
    <dgm:pt modelId="{68B2B1F9-DCCE-4121-B02C-7EECB2FA3496}" type="pres">
      <dgm:prSet presAssocID="{FD08A914-6EB0-45EE-93BD-2F00B5B845EE}" presName="linear" presStyleCnt="0">
        <dgm:presLayoutVars>
          <dgm:animLvl val="lvl"/>
          <dgm:resizeHandles val="exact"/>
        </dgm:presLayoutVars>
      </dgm:prSet>
      <dgm:spPr/>
    </dgm:pt>
    <dgm:pt modelId="{C22B5991-0FF7-401E-9F07-8679BF2A6E04}" type="pres">
      <dgm:prSet presAssocID="{9B919E88-BFAB-4B56-A860-9599B04B35F9}" presName="parentText" presStyleLbl="node1" presStyleIdx="0" presStyleCnt="3">
        <dgm:presLayoutVars>
          <dgm:chMax val="0"/>
          <dgm:bulletEnabled val="1"/>
        </dgm:presLayoutVars>
      </dgm:prSet>
      <dgm:spPr/>
    </dgm:pt>
    <dgm:pt modelId="{F78E262A-36D4-436E-953A-865BDB9003D0}" type="pres">
      <dgm:prSet presAssocID="{9B919E88-BFAB-4B56-A860-9599B04B35F9}" presName="childText" presStyleLbl="revTx" presStyleIdx="0" presStyleCnt="3">
        <dgm:presLayoutVars>
          <dgm:bulletEnabled val="1"/>
        </dgm:presLayoutVars>
      </dgm:prSet>
      <dgm:spPr/>
    </dgm:pt>
    <dgm:pt modelId="{D07D337B-8A7A-4AF3-B661-A497EC3286F7}" type="pres">
      <dgm:prSet presAssocID="{6B85449F-F57B-4C15-BA82-916F04257BC5}" presName="parentText" presStyleLbl="node1" presStyleIdx="1" presStyleCnt="3">
        <dgm:presLayoutVars>
          <dgm:chMax val="0"/>
          <dgm:bulletEnabled val="1"/>
        </dgm:presLayoutVars>
      </dgm:prSet>
      <dgm:spPr/>
    </dgm:pt>
    <dgm:pt modelId="{C6FAA186-EBAF-4569-9E39-B46C215A8BAA}" type="pres">
      <dgm:prSet presAssocID="{6B85449F-F57B-4C15-BA82-916F04257BC5}" presName="childText" presStyleLbl="revTx" presStyleIdx="1" presStyleCnt="3">
        <dgm:presLayoutVars>
          <dgm:bulletEnabled val="1"/>
        </dgm:presLayoutVars>
      </dgm:prSet>
      <dgm:spPr/>
    </dgm:pt>
    <dgm:pt modelId="{5D4B7E78-9F36-4451-B02A-4FC2DC54B627}" type="pres">
      <dgm:prSet presAssocID="{5C7332D1-8274-4628-8A4C-D61B9E60E162}" presName="parentText" presStyleLbl="node1" presStyleIdx="2" presStyleCnt="3">
        <dgm:presLayoutVars>
          <dgm:chMax val="0"/>
          <dgm:bulletEnabled val="1"/>
        </dgm:presLayoutVars>
      </dgm:prSet>
      <dgm:spPr/>
    </dgm:pt>
    <dgm:pt modelId="{0643D97C-4FC8-4D5C-95BB-98466422635F}" type="pres">
      <dgm:prSet presAssocID="{5C7332D1-8274-4628-8A4C-D61B9E60E162}" presName="childText" presStyleLbl="revTx" presStyleIdx="2" presStyleCnt="3">
        <dgm:presLayoutVars>
          <dgm:bulletEnabled val="1"/>
        </dgm:presLayoutVars>
      </dgm:prSet>
      <dgm:spPr/>
    </dgm:pt>
  </dgm:ptLst>
  <dgm:cxnLst>
    <dgm:cxn modelId="{452D4500-C00C-4765-98EE-0F85A2D6120F}" type="presOf" srcId="{FD08A914-6EB0-45EE-93BD-2F00B5B845EE}" destId="{68B2B1F9-DCCE-4121-B02C-7EECB2FA3496}" srcOrd="0" destOrd="0" presId="urn:microsoft.com/office/officeart/2005/8/layout/vList2"/>
    <dgm:cxn modelId="{BC5DDC01-EDC5-4CD7-B645-3C28C376E2C4}" type="presOf" srcId="{92870478-095A-438A-A719-BBB90F19440C}" destId="{C6FAA186-EBAF-4569-9E39-B46C215A8BAA}" srcOrd="0" destOrd="0" presId="urn:microsoft.com/office/officeart/2005/8/layout/vList2"/>
    <dgm:cxn modelId="{0AD66F04-F0ED-4333-8B63-21FB3D44790C}" type="presOf" srcId="{3D715F12-42B5-45C0-A1DA-7E6E5632AEE4}" destId="{0643D97C-4FC8-4D5C-95BB-98466422635F}" srcOrd="0" destOrd="3" presId="urn:microsoft.com/office/officeart/2005/8/layout/vList2"/>
    <dgm:cxn modelId="{B984720E-0878-45D1-BE71-EB9A75B47B82}" srcId="{6B85449F-F57B-4C15-BA82-916F04257BC5}" destId="{92870478-095A-438A-A719-BBB90F19440C}" srcOrd="0" destOrd="0" parTransId="{D2DD4749-CA20-4393-BADE-35C3E01E7142}" sibTransId="{EF4200DF-EEFC-458B-98CD-7ED213CCC510}"/>
    <dgm:cxn modelId="{B9AF5F17-9661-40D1-A831-F153F5858B6C}" srcId="{00701B35-FF8F-497D-A4B7-70C852CD6DE5}" destId="{5BEF8CD9-3103-407C-B709-8805D3890C7C}" srcOrd="0" destOrd="0" parTransId="{FA168090-290A-45FA-A033-6B05C76A1591}" sibTransId="{E5A88353-BCC3-450D-A9E0-6F6E47BE0A57}"/>
    <dgm:cxn modelId="{74E15D18-5B44-4FD3-85D8-B9F8FE8ED745}" srcId="{6B85449F-F57B-4C15-BA82-916F04257BC5}" destId="{E430EED2-D557-4D21-B2AF-B88B56E9D77B}" srcOrd="1" destOrd="0" parTransId="{2059DB78-4CDB-414F-99B2-6DBDC58F3036}" sibTransId="{2D854746-5B41-4045-8483-04CE1BE31C8A}"/>
    <dgm:cxn modelId="{C3DB7A32-B0D3-40FF-A659-FBDCB14EBD41}" type="presOf" srcId="{9B919E88-BFAB-4B56-A860-9599B04B35F9}" destId="{C22B5991-0FF7-401E-9F07-8679BF2A6E04}" srcOrd="0" destOrd="0" presId="urn:microsoft.com/office/officeart/2005/8/layout/vList2"/>
    <dgm:cxn modelId="{03B79E64-AA81-4521-97C6-4C551ACE290D}" type="presOf" srcId="{6B85449F-F57B-4C15-BA82-916F04257BC5}" destId="{D07D337B-8A7A-4AF3-B661-A497EC3286F7}" srcOrd="0" destOrd="0" presId="urn:microsoft.com/office/officeart/2005/8/layout/vList2"/>
    <dgm:cxn modelId="{49F4B246-C1FC-45A1-AEC5-355326F97B8D}" type="presOf" srcId="{1E957A8F-57D9-4993-ACE2-ACE26BF0A687}" destId="{F78E262A-36D4-436E-953A-865BDB9003D0}" srcOrd="0" destOrd="0" presId="urn:microsoft.com/office/officeart/2005/8/layout/vList2"/>
    <dgm:cxn modelId="{8FDA2E4A-3F3B-4B09-8305-116FAB30290A}" type="presOf" srcId="{5BEF8CD9-3103-407C-B709-8805D3890C7C}" destId="{0643D97C-4FC8-4D5C-95BB-98466422635F}" srcOrd="0" destOrd="1" presId="urn:microsoft.com/office/officeart/2005/8/layout/vList2"/>
    <dgm:cxn modelId="{27054454-A914-407D-AE44-C695D2648B66}" type="presOf" srcId="{5C7332D1-8274-4628-8A4C-D61B9E60E162}" destId="{5D4B7E78-9F36-4451-B02A-4FC2DC54B627}" srcOrd="0" destOrd="0" presId="urn:microsoft.com/office/officeart/2005/8/layout/vList2"/>
    <dgm:cxn modelId="{AF352255-F60F-43AB-8759-FBB866E466B0}" type="presOf" srcId="{92108BFB-2880-4064-9D87-2A51942A6C6A}" destId="{F78E262A-36D4-436E-953A-865BDB9003D0}" srcOrd="0" destOrd="1" presId="urn:microsoft.com/office/officeart/2005/8/layout/vList2"/>
    <dgm:cxn modelId="{6B765255-45A6-4AB3-B73C-20A5C60F8FFD}" srcId="{00701B35-FF8F-497D-A4B7-70C852CD6DE5}" destId="{22ACF072-79C6-47CA-9CB9-DE8266BD39DC}" srcOrd="1" destOrd="0" parTransId="{25CE3602-BE5A-43BA-87DA-105EC49CB6E7}" sibTransId="{905E6FFC-6D4D-494C-8CF4-968B8CFBE931}"/>
    <dgm:cxn modelId="{1BB08A57-5889-4D4A-A997-DD0448831A8E}" type="presOf" srcId="{61471D8D-18D1-4710-8D07-B9052D3AA859}" destId="{F78E262A-36D4-436E-953A-865BDB9003D0}" srcOrd="0" destOrd="2" presId="urn:microsoft.com/office/officeart/2005/8/layout/vList2"/>
    <dgm:cxn modelId="{6AFFAA88-CD99-46E4-B38B-A8C8030F2FB2}" srcId="{FD08A914-6EB0-45EE-93BD-2F00B5B845EE}" destId="{9B919E88-BFAB-4B56-A860-9599B04B35F9}" srcOrd="0" destOrd="0" parTransId="{B04AA9C0-D8A1-4EDA-A664-543FAC7F2B5D}" sibTransId="{5450BCD6-BECB-456F-80AE-983BED497418}"/>
    <dgm:cxn modelId="{6F02D08E-9DA3-48E5-BA95-7F542020DA91}" srcId="{FD08A914-6EB0-45EE-93BD-2F00B5B845EE}" destId="{5C7332D1-8274-4628-8A4C-D61B9E60E162}" srcOrd="2" destOrd="0" parTransId="{52921F4E-1C3C-401B-AC82-AE44EB5F4C91}" sibTransId="{42DCDDB2-CD92-4ECB-B094-B1F62C84587D}"/>
    <dgm:cxn modelId="{98370494-915F-4F06-9729-E18BF15666CB}" srcId="{9B919E88-BFAB-4B56-A860-9599B04B35F9}" destId="{92108BFB-2880-4064-9D87-2A51942A6C6A}" srcOrd="1" destOrd="0" parTransId="{934DDFCF-4933-4017-9EEF-F08F2537AD03}" sibTransId="{87AAE71E-7B69-4B32-9398-C66425EF19D2}"/>
    <dgm:cxn modelId="{7658E496-9879-4BF4-ABDC-CCE4D32B41EE}" srcId="{FD08A914-6EB0-45EE-93BD-2F00B5B845EE}" destId="{6B85449F-F57B-4C15-BA82-916F04257BC5}" srcOrd="1" destOrd="0" parTransId="{B3630BD9-CBE3-4F4E-96F2-07B32FD39E78}" sibTransId="{DD3F9776-AA7A-4C5F-B7DB-0FDB8FD3B173}"/>
    <dgm:cxn modelId="{27723C99-AE66-4859-9FBD-922E5B6B7DEB}" srcId="{9B919E88-BFAB-4B56-A860-9599B04B35F9}" destId="{1E957A8F-57D9-4993-ACE2-ACE26BF0A687}" srcOrd="0" destOrd="0" parTransId="{457C3D5C-93E7-467B-B903-9D36E8539A0C}" sibTransId="{A41AA520-9AB7-4121-943E-A20D299EDFCF}"/>
    <dgm:cxn modelId="{0D4DD79C-692B-4070-B298-937D02BA4A70}" srcId="{9B919E88-BFAB-4B56-A860-9599B04B35F9}" destId="{61471D8D-18D1-4710-8D07-B9052D3AA859}" srcOrd="2" destOrd="0" parTransId="{811E8CCA-1717-4B9E-B726-38EEA959733B}" sibTransId="{C9AD8320-21F2-44B5-AC05-B5C9AEC107AB}"/>
    <dgm:cxn modelId="{68478FD6-D0F9-46C1-9E6C-806719685C45}" srcId="{5C7332D1-8274-4628-8A4C-D61B9E60E162}" destId="{3D715F12-42B5-45C0-A1DA-7E6E5632AEE4}" srcOrd="1" destOrd="0" parTransId="{FE95A265-E34F-438B-9FD6-48A4D1B70464}" sibTransId="{8CF6343C-1A1D-4AD3-B8D1-781C8CD6B45A}"/>
    <dgm:cxn modelId="{7BABE8E3-C64A-480A-BB00-0FE5D33E7068}" srcId="{5C7332D1-8274-4628-8A4C-D61B9E60E162}" destId="{00701B35-FF8F-497D-A4B7-70C852CD6DE5}" srcOrd="0" destOrd="0" parTransId="{F0D3ADDE-6237-446E-AEE1-D74F094BA2B9}" sibTransId="{0AD85142-3340-4205-A8FC-D028485D3D43}"/>
    <dgm:cxn modelId="{1B503AE7-86CD-447B-990D-5C3F9507A498}" type="presOf" srcId="{E430EED2-D557-4D21-B2AF-B88B56E9D77B}" destId="{C6FAA186-EBAF-4569-9E39-B46C215A8BAA}" srcOrd="0" destOrd="1" presId="urn:microsoft.com/office/officeart/2005/8/layout/vList2"/>
    <dgm:cxn modelId="{2EDB24E9-F508-43CC-A404-1F3F954F93EC}" type="presOf" srcId="{00701B35-FF8F-497D-A4B7-70C852CD6DE5}" destId="{0643D97C-4FC8-4D5C-95BB-98466422635F}" srcOrd="0" destOrd="0" presId="urn:microsoft.com/office/officeart/2005/8/layout/vList2"/>
    <dgm:cxn modelId="{A49AF8F8-D6D7-4428-847F-843097243D9B}" type="presOf" srcId="{22ACF072-79C6-47CA-9CB9-DE8266BD39DC}" destId="{0643D97C-4FC8-4D5C-95BB-98466422635F}" srcOrd="0" destOrd="2" presId="urn:microsoft.com/office/officeart/2005/8/layout/vList2"/>
    <dgm:cxn modelId="{71DD4D82-9284-4ECA-8543-71983987DCB1}" type="presParOf" srcId="{68B2B1F9-DCCE-4121-B02C-7EECB2FA3496}" destId="{C22B5991-0FF7-401E-9F07-8679BF2A6E04}" srcOrd="0" destOrd="0" presId="urn:microsoft.com/office/officeart/2005/8/layout/vList2"/>
    <dgm:cxn modelId="{0B59BD2E-99EC-4ADD-AB56-4694516D29B3}" type="presParOf" srcId="{68B2B1F9-DCCE-4121-B02C-7EECB2FA3496}" destId="{F78E262A-36D4-436E-953A-865BDB9003D0}" srcOrd="1" destOrd="0" presId="urn:microsoft.com/office/officeart/2005/8/layout/vList2"/>
    <dgm:cxn modelId="{C0C16C75-031B-4B0F-B686-B424C488F0A5}" type="presParOf" srcId="{68B2B1F9-DCCE-4121-B02C-7EECB2FA3496}" destId="{D07D337B-8A7A-4AF3-B661-A497EC3286F7}" srcOrd="2" destOrd="0" presId="urn:microsoft.com/office/officeart/2005/8/layout/vList2"/>
    <dgm:cxn modelId="{53F8CE3A-AA86-4A09-99DC-67561148BEF2}" type="presParOf" srcId="{68B2B1F9-DCCE-4121-B02C-7EECB2FA3496}" destId="{C6FAA186-EBAF-4569-9E39-B46C215A8BAA}" srcOrd="3" destOrd="0" presId="urn:microsoft.com/office/officeart/2005/8/layout/vList2"/>
    <dgm:cxn modelId="{BBFDD4E0-630D-46A4-A059-7C556A10F0F2}" type="presParOf" srcId="{68B2B1F9-DCCE-4121-B02C-7EECB2FA3496}" destId="{5D4B7E78-9F36-4451-B02A-4FC2DC54B627}" srcOrd="4" destOrd="0" presId="urn:microsoft.com/office/officeart/2005/8/layout/vList2"/>
    <dgm:cxn modelId="{DEAC0473-AF43-4FE6-8E94-005AAF1FC3F9}" type="presParOf" srcId="{68B2B1F9-DCCE-4121-B02C-7EECB2FA3496}" destId="{0643D97C-4FC8-4D5C-95BB-98466422635F}"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0AEAC8-A652-42A8-AD34-C0E60C693177}"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4F3B31A1-03F9-421B-B1BB-3430A6D8C825}">
      <dgm:prSet/>
      <dgm:spPr/>
      <dgm:t>
        <a:bodyPr/>
        <a:lstStyle/>
        <a:p>
          <a:r>
            <a:rPr lang="en-GB"/>
            <a:t>You don’t have a choice in being sectioned</a:t>
          </a:r>
          <a:endParaRPr lang="en-US"/>
        </a:p>
      </dgm:t>
    </dgm:pt>
    <dgm:pt modelId="{E719EBFF-677D-48EF-9B44-38714883CD98}" type="parTrans" cxnId="{8B6EDB8A-33BC-4B5B-901B-3E09E2EAF876}">
      <dgm:prSet/>
      <dgm:spPr/>
      <dgm:t>
        <a:bodyPr/>
        <a:lstStyle/>
        <a:p>
          <a:endParaRPr lang="en-US"/>
        </a:p>
      </dgm:t>
    </dgm:pt>
    <dgm:pt modelId="{F8ACB121-7361-4444-A6C9-7D0BEBAB699E}" type="sibTrans" cxnId="{8B6EDB8A-33BC-4B5B-901B-3E09E2EAF876}">
      <dgm:prSet/>
      <dgm:spPr/>
      <dgm:t>
        <a:bodyPr/>
        <a:lstStyle/>
        <a:p>
          <a:endParaRPr lang="en-US"/>
        </a:p>
      </dgm:t>
    </dgm:pt>
    <dgm:pt modelId="{E024A831-424E-4D27-BF42-913F6EC6403D}">
      <dgm:prSet/>
      <dgm:spPr/>
      <dgm:t>
        <a:bodyPr/>
        <a:lstStyle/>
        <a:p>
          <a:r>
            <a:rPr lang="en-GB"/>
            <a:t>You can apply to be discharged from hospital if you think you are ready</a:t>
          </a:r>
          <a:endParaRPr lang="en-US"/>
        </a:p>
      </dgm:t>
    </dgm:pt>
    <dgm:pt modelId="{37D68E3B-EF38-4321-9D51-F299BD44D3F6}" type="parTrans" cxnId="{0E0F7A5A-A8E2-4B46-9100-1CD3B52BA03E}">
      <dgm:prSet/>
      <dgm:spPr/>
      <dgm:t>
        <a:bodyPr/>
        <a:lstStyle/>
        <a:p>
          <a:endParaRPr lang="en-US"/>
        </a:p>
      </dgm:t>
    </dgm:pt>
    <dgm:pt modelId="{FF010031-997B-42AA-8B95-CA5D59E40EC2}" type="sibTrans" cxnId="{0E0F7A5A-A8E2-4B46-9100-1CD3B52BA03E}">
      <dgm:prSet/>
      <dgm:spPr/>
      <dgm:t>
        <a:bodyPr/>
        <a:lstStyle/>
        <a:p>
          <a:endParaRPr lang="en-US"/>
        </a:p>
      </dgm:t>
    </dgm:pt>
    <dgm:pt modelId="{A6AA7D06-9B13-4C49-AC90-B6D206419D07}">
      <dgm:prSet/>
      <dgm:spPr/>
      <dgm:t>
        <a:bodyPr/>
        <a:lstStyle/>
        <a:p>
          <a:r>
            <a:rPr lang="en-GB" dirty="0"/>
            <a:t>This can be done by applying to the Mental Health Tribunal</a:t>
          </a:r>
          <a:endParaRPr lang="en-US" dirty="0"/>
        </a:p>
      </dgm:t>
    </dgm:pt>
    <dgm:pt modelId="{8DF6857F-6C28-436B-A23C-4B9E8E1BCE74}" type="parTrans" cxnId="{0BF3771F-89DD-47DA-902B-FDFA7848C0A1}">
      <dgm:prSet/>
      <dgm:spPr/>
      <dgm:t>
        <a:bodyPr/>
        <a:lstStyle/>
        <a:p>
          <a:endParaRPr lang="en-US"/>
        </a:p>
      </dgm:t>
    </dgm:pt>
    <dgm:pt modelId="{0F77B875-3DEC-4A65-B47A-45C03F6F8D81}" type="sibTrans" cxnId="{0BF3771F-89DD-47DA-902B-FDFA7848C0A1}">
      <dgm:prSet/>
      <dgm:spPr/>
      <dgm:t>
        <a:bodyPr/>
        <a:lstStyle/>
        <a:p>
          <a:endParaRPr lang="en-US"/>
        </a:p>
      </dgm:t>
    </dgm:pt>
    <dgm:pt modelId="{D7500FD9-1288-4C4F-A6E5-C9D24416F5B6}">
      <dgm:prSet/>
      <dgm:spPr/>
      <dgm:t>
        <a:bodyPr/>
        <a:lstStyle/>
        <a:p>
          <a:r>
            <a:rPr lang="en-GB"/>
            <a:t>You or a family member or carer can apply to the MHT</a:t>
          </a:r>
          <a:endParaRPr lang="en-US"/>
        </a:p>
      </dgm:t>
    </dgm:pt>
    <dgm:pt modelId="{CBE20DFD-62EA-4882-9A19-4BEBE3201B52}" type="parTrans" cxnId="{4CB34237-6609-4BFD-8535-D27248120CC5}">
      <dgm:prSet/>
      <dgm:spPr/>
      <dgm:t>
        <a:bodyPr/>
        <a:lstStyle/>
        <a:p>
          <a:endParaRPr lang="en-US"/>
        </a:p>
      </dgm:t>
    </dgm:pt>
    <dgm:pt modelId="{E35F9548-8989-4DC8-A0C1-D1D6745DFBD4}" type="sibTrans" cxnId="{4CB34237-6609-4BFD-8535-D27248120CC5}">
      <dgm:prSet/>
      <dgm:spPr/>
      <dgm:t>
        <a:bodyPr/>
        <a:lstStyle/>
        <a:p>
          <a:endParaRPr lang="en-US"/>
        </a:p>
      </dgm:t>
    </dgm:pt>
    <dgm:pt modelId="{902FDBEC-FF64-4E1E-945E-6AC330FA4855}">
      <dgm:prSet/>
      <dgm:spPr/>
      <dgm:t>
        <a:bodyPr/>
        <a:lstStyle/>
        <a:p>
          <a:r>
            <a:rPr lang="en-GB" dirty="0"/>
            <a:t>The final decision is made by either a responsible clinician </a:t>
          </a:r>
          <a:endParaRPr lang="en-US" dirty="0"/>
        </a:p>
      </dgm:t>
    </dgm:pt>
    <dgm:pt modelId="{CCD98A34-EA21-4646-8F00-0A95A3675102}" type="parTrans" cxnId="{A74EA136-CF59-40BA-A8B9-339C7EBE5A11}">
      <dgm:prSet/>
      <dgm:spPr/>
      <dgm:t>
        <a:bodyPr/>
        <a:lstStyle/>
        <a:p>
          <a:endParaRPr lang="en-US"/>
        </a:p>
      </dgm:t>
    </dgm:pt>
    <dgm:pt modelId="{B6E3C8D8-45E2-45C5-8FC3-2303B130B9E4}" type="sibTrans" cxnId="{A74EA136-CF59-40BA-A8B9-339C7EBE5A11}">
      <dgm:prSet/>
      <dgm:spPr/>
      <dgm:t>
        <a:bodyPr/>
        <a:lstStyle/>
        <a:p>
          <a:endParaRPr lang="en-US"/>
        </a:p>
      </dgm:t>
    </dgm:pt>
    <dgm:pt modelId="{D187A51A-C545-4FCD-B7CA-713C8BEFDD26}">
      <dgm:prSet/>
      <dgm:spPr/>
      <dgm:t>
        <a:bodyPr/>
        <a:lstStyle/>
        <a:p>
          <a:r>
            <a:rPr lang="en-GB"/>
            <a:t>The person who has overall responsibility for your care in hospital </a:t>
          </a:r>
          <a:endParaRPr lang="en-US"/>
        </a:p>
      </dgm:t>
    </dgm:pt>
    <dgm:pt modelId="{D9BFB737-3BC0-46E3-8936-0BEB99634DB3}" type="parTrans" cxnId="{69C70F1C-7444-4DB7-AF07-CB02F9CF126D}">
      <dgm:prSet/>
      <dgm:spPr/>
      <dgm:t>
        <a:bodyPr/>
        <a:lstStyle/>
        <a:p>
          <a:endParaRPr lang="en-US"/>
        </a:p>
      </dgm:t>
    </dgm:pt>
    <dgm:pt modelId="{D22B5E0D-4214-45A1-8155-09A16792227D}" type="sibTrans" cxnId="{69C70F1C-7444-4DB7-AF07-CB02F9CF126D}">
      <dgm:prSet/>
      <dgm:spPr/>
      <dgm:t>
        <a:bodyPr/>
        <a:lstStyle/>
        <a:p>
          <a:endParaRPr lang="en-US"/>
        </a:p>
      </dgm:t>
    </dgm:pt>
    <dgm:pt modelId="{8E198778-07B0-469A-AA21-010090923945}" type="pres">
      <dgm:prSet presAssocID="{780AEAC8-A652-42A8-AD34-C0E60C693177}" presName="vert0" presStyleCnt="0">
        <dgm:presLayoutVars>
          <dgm:dir/>
          <dgm:animOne val="branch"/>
          <dgm:animLvl val="lvl"/>
        </dgm:presLayoutVars>
      </dgm:prSet>
      <dgm:spPr/>
    </dgm:pt>
    <dgm:pt modelId="{4A8E68AB-AABE-4E1A-9AD1-8D9D160B6F2B}" type="pres">
      <dgm:prSet presAssocID="{4F3B31A1-03F9-421B-B1BB-3430A6D8C825}" presName="thickLine" presStyleLbl="alignNode1" presStyleIdx="0" presStyleCnt="6"/>
      <dgm:spPr/>
    </dgm:pt>
    <dgm:pt modelId="{087CE478-1221-43F0-B627-C61A92028EA5}" type="pres">
      <dgm:prSet presAssocID="{4F3B31A1-03F9-421B-B1BB-3430A6D8C825}" presName="horz1" presStyleCnt="0"/>
      <dgm:spPr/>
    </dgm:pt>
    <dgm:pt modelId="{83CD53FA-CEB1-41D0-9AAD-DD0375167CD1}" type="pres">
      <dgm:prSet presAssocID="{4F3B31A1-03F9-421B-B1BB-3430A6D8C825}" presName="tx1" presStyleLbl="revTx" presStyleIdx="0" presStyleCnt="6"/>
      <dgm:spPr/>
    </dgm:pt>
    <dgm:pt modelId="{09EE5ACA-6225-41A8-9D94-B655643FD6FE}" type="pres">
      <dgm:prSet presAssocID="{4F3B31A1-03F9-421B-B1BB-3430A6D8C825}" presName="vert1" presStyleCnt="0"/>
      <dgm:spPr/>
    </dgm:pt>
    <dgm:pt modelId="{E658B06D-1BD7-470A-AEA1-A31E1BC82F71}" type="pres">
      <dgm:prSet presAssocID="{E024A831-424E-4D27-BF42-913F6EC6403D}" presName="thickLine" presStyleLbl="alignNode1" presStyleIdx="1" presStyleCnt="6"/>
      <dgm:spPr/>
    </dgm:pt>
    <dgm:pt modelId="{BC2FFD76-D3C4-45F4-BC66-116ECD1403EC}" type="pres">
      <dgm:prSet presAssocID="{E024A831-424E-4D27-BF42-913F6EC6403D}" presName="horz1" presStyleCnt="0"/>
      <dgm:spPr/>
    </dgm:pt>
    <dgm:pt modelId="{8C9D82FC-8FF9-49F9-8F26-DB3CC9C035E1}" type="pres">
      <dgm:prSet presAssocID="{E024A831-424E-4D27-BF42-913F6EC6403D}" presName="tx1" presStyleLbl="revTx" presStyleIdx="1" presStyleCnt="6"/>
      <dgm:spPr/>
    </dgm:pt>
    <dgm:pt modelId="{882CC085-6336-43FB-84CD-57817D0B5386}" type="pres">
      <dgm:prSet presAssocID="{E024A831-424E-4D27-BF42-913F6EC6403D}" presName="vert1" presStyleCnt="0"/>
      <dgm:spPr/>
    </dgm:pt>
    <dgm:pt modelId="{9454453C-C57B-4229-B302-0C400C6339A8}" type="pres">
      <dgm:prSet presAssocID="{A6AA7D06-9B13-4C49-AC90-B6D206419D07}" presName="thickLine" presStyleLbl="alignNode1" presStyleIdx="2" presStyleCnt="6"/>
      <dgm:spPr/>
    </dgm:pt>
    <dgm:pt modelId="{ED5D7B63-03FE-448B-94EC-9E2245D877B9}" type="pres">
      <dgm:prSet presAssocID="{A6AA7D06-9B13-4C49-AC90-B6D206419D07}" presName="horz1" presStyleCnt="0"/>
      <dgm:spPr/>
    </dgm:pt>
    <dgm:pt modelId="{AE1E7F98-7273-4A9A-AF43-DCF1C1425F32}" type="pres">
      <dgm:prSet presAssocID="{A6AA7D06-9B13-4C49-AC90-B6D206419D07}" presName="tx1" presStyleLbl="revTx" presStyleIdx="2" presStyleCnt="6"/>
      <dgm:spPr/>
    </dgm:pt>
    <dgm:pt modelId="{D81873F4-0E12-41C2-9699-8F61F37F913E}" type="pres">
      <dgm:prSet presAssocID="{A6AA7D06-9B13-4C49-AC90-B6D206419D07}" presName="vert1" presStyleCnt="0"/>
      <dgm:spPr/>
    </dgm:pt>
    <dgm:pt modelId="{E7AB7471-87A6-4FDF-A2A9-92A9A2E033AE}" type="pres">
      <dgm:prSet presAssocID="{D7500FD9-1288-4C4F-A6E5-C9D24416F5B6}" presName="thickLine" presStyleLbl="alignNode1" presStyleIdx="3" presStyleCnt="6"/>
      <dgm:spPr/>
    </dgm:pt>
    <dgm:pt modelId="{13CA4D43-367F-4281-BF30-15EB60D6BF6F}" type="pres">
      <dgm:prSet presAssocID="{D7500FD9-1288-4C4F-A6E5-C9D24416F5B6}" presName="horz1" presStyleCnt="0"/>
      <dgm:spPr/>
    </dgm:pt>
    <dgm:pt modelId="{00E6AF3B-DEED-449E-960F-DEF688CB2E44}" type="pres">
      <dgm:prSet presAssocID="{D7500FD9-1288-4C4F-A6E5-C9D24416F5B6}" presName="tx1" presStyleLbl="revTx" presStyleIdx="3" presStyleCnt="6"/>
      <dgm:spPr/>
    </dgm:pt>
    <dgm:pt modelId="{B59C45F6-61BE-4453-9DA1-237816A8851A}" type="pres">
      <dgm:prSet presAssocID="{D7500FD9-1288-4C4F-A6E5-C9D24416F5B6}" presName="vert1" presStyleCnt="0"/>
      <dgm:spPr/>
    </dgm:pt>
    <dgm:pt modelId="{B56809A2-FBD8-452F-923B-75C201C55CE5}" type="pres">
      <dgm:prSet presAssocID="{902FDBEC-FF64-4E1E-945E-6AC330FA4855}" presName="thickLine" presStyleLbl="alignNode1" presStyleIdx="4" presStyleCnt="6"/>
      <dgm:spPr/>
    </dgm:pt>
    <dgm:pt modelId="{59D8AA96-150F-4A58-BF97-C540BCAA3E99}" type="pres">
      <dgm:prSet presAssocID="{902FDBEC-FF64-4E1E-945E-6AC330FA4855}" presName="horz1" presStyleCnt="0"/>
      <dgm:spPr/>
    </dgm:pt>
    <dgm:pt modelId="{78534686-753B-45FF-9278-724799E4041C}" type="pres">
      <dgm:prSet presAssocID="{902FDBEC-FF64-4E1E-945E-6AC330FA4855}" presName="tx1" presStyleLbl="revTx" presStyleIdx="4" presStyleCnt="6"/>
      <dgm:spPr/>
    </dgm:pt>
    <dgm:pt modelId="{49E19887-1823-4682-8826-2F3E0304378F}" type="pres">
      <dgm:prSet presAssocID="{902FDBEC-FF64-4E1E-945E-6AC330FA4855}" presName="vert1" presStyleCnt="0"/>
      <dgm:spPr/>
    </dgm:pt>
    <dgm:pt modelId="{8FECF0EF-AF71-4154-B40B-DA7433B9639B}" type="pres">
      <dgm:prSet presAssocID="{D187A51A-C545-4FCD-B7CA-713C8BEFDD26}" presName="thickLine" presStyleLbl="alignNode1" presStyleIdx="5" presStyleCnt="6"/>
      <dgm:spPr/>
    </dgm:pt>
    <dgm:pt modelId="{DAD65C2C-BFB4-4F8F-9294-F7C432309151}" type="pres">
      <dgm:prSet presAssocID="{D187A51A-C545-4FCD-B7CA-713C8BEFDD26}" presName="horz1" presStyleCnt="0"/>
      <dgm:spPr/>
    </dgm:pt>
    <dgm:pt modelId="{B4B8432D-2395-4F65-AEBD-03DFF0A7C7FD}" type="pres">
      <dgm:prSet presAssocID="{D187A51A-C545-4FCD-B7CA-713C8BEFDD26}" presName="tx1" presStyleLbl="revTx" presStyleIdx="5" presStyleCnt="6"/>
      <dgm:spPr/>
    </dgm:pt>
    <dgm:pt modelId="{53ABBA86-6924-4B79-B553-3D8FF3B760C3}" type="pres">
      <dgm:prSet presAssocID="{D187A51A-C545-4FCD-B7CA-713C8BEFDD26}" presName="vert1" presStyleCnt="0"/>
      <dgm:spPr/>
    </dgm:pt>
  </dgm:ptLst>
  <dgm:cxnLst>
    <dgm:cxn modelId="{918B6102-1187-42A8-9C28-D5F7A7E9BDC6}" type="presOf" srcId="{E024A831-424E-4D27-BF42-913F6EC6403D}" destId="{8C9D82FC-8FF9-49F9-8F26-DB3CC9C035E1}" srcOrd="0" destOrd="0" presId="urn:microsoft.com/office/officeart/2008/layout/LinedList"/>
    <dgm:cxn modelId="{86401F0C-CF2D-49C1-9E37-70219BF135CC}" type="presOf" srcId="{A6AA7D06-9B13-4C49-AC90-B6D206419D07}" destId="{AE1E7F98-7273-4A9A-AF43-DCF1C1425F32}" srcOrd="0" destOrd="0" presId="urn:microsoft.com/office/officeart/2008/layout/LinedList"/>
    <dgm:cxn modelId="{69C70F1C-7444-4DB7-AF07-CB02F9CF126D}" srcId="{780AEAC8-A652-42A8-AD34-C0E60C693177}" destId="{D187A51A-C545-4FCD-B7CA-713C8BEFDD26}" srcOrd="5" destOrd="0" parTransId="{D9BFB737-3BC0-46E3-8936-0BEB99634DB3}" sibTransId="{D22B5E0D-4214-45A1-8155-09A16792227D}"/>
    <dgm:cxn modelId="{0BF3771F-89DD-47DA-902B-FDFA7848C0A1}" srcId="{780AEAC8-A652-42A8-AD34-C0E60C693177}" destId="{A6AA7D06-9B13-4C49-AC90-B6D206419D07}" srcOrd="2" destOrd="0" parTransId="{8DF6857F-6C28-436B-A23C-4B9E8E1BCE74}" sibTransId="{0F77B875-3DEC-4A65-B47A-45C03F6F8D81}"/>
    <dgm:cxn modelId="{A74EA136-CF59-40BA-A8B9-339C7EBE5A11}" srcId="{780AEAC8-A652-42A8-AD34-C0E60C693177}" destId="{902FDBEC-FF64-4E1E-945E-6AC330FA4855}" srcOrd="4" destOrd="0" parTransId="{CCD98A34-EA21-4646-8F00-0A95A3675102}" sibTransId="{B6E3C8D8-45E2-45C5-8FC3-2303B130B9E4}"/>
    <dgm:cxn modelId="{4CB34237-6609-4BFD-8535-D27248120CC5}" srcId="{780AEAC8-A652-42A8-AD34-C0E60C693177}" destId="{D7500FD9-1288-4C4F-A6E5-C9D24416F5B6}" srcOrd="3" destOrd="0" parTransId="{CBE20DFD-62EA-4882-9A19-4BEBE3201B52}" sibTransId="{E35F9548-8989-4DC8-A0C1-D1D6745DFBD4}"/>
    <dgm:cxn modelId="{E6A7733E-ED59-40F8-B37A-40371416D2C1}" type="presOf" srcId="{780AEAC8-A652-42A8-AD34-C0E60C693177}" destId="{8E198778-07B0-469A-AA21-010090923945}" srcOrd="0" destOrd="0" presId="urn:microsoft.com/office/officeart/2008/layout/LinedList"/>
    <dgm:cxn modelId="{0E0F7A5A-A8E2-4B46-9100-1CD3B52BA03E}" srcId="{780AEAC8-A652-42A8-AD34-C0E60C693177}" destId="{E024A831-424E-4D27-BF42-913F6EC6403D}" srcOrd="1" destOrd="0" parTransId="{37D68E3B-EF38-4321-9D51-F299BD44D3F6}" sibTransId="{FF010031-997B-42AA-8B95-CA5D59E40EC2}"/>
    <dgm:cxn modelId="{8B6EDB8A-33BC-4B5B-901B-3E09E2EAF876}" srcId="{780AEAC8-A652-42A8-AD34-C0E60C693177}" destId="{4F3B31A1-03F9-421B-B1BB-3430A6D8C825}" srcOrd="0" destOrd="0" parTransId="{E719EBFF-677D-48EF-9B44-38714883CD98}" sibTransId="{F8ACB121-7361-4444-A6C9-7D0BEBAB699E}"/>
    <dgm:cxn modelId="{1BE9BF96-38A4-4561-A391-C7285C2E52E4}" type="presOf" srcId="{D7500FD9-1288-4C4F-A6E5-C9D24416F5B6}" destId="{00E6AF3B-DEED-449E-960F-DEF688CB2E44}" srcOrd="0" destOrd="0" presId="urn:microsoft.com/office/officeart/2008/layout/LinedList"/>
    <dgm:cxn modelId="{402160B2-C867-4D0D-9F7A-8F29C162C077}" type="presOf" srcId="{902FDBEC-FF64-4E1E-945E-6AC330FA4855}" destId="{78534686-753B-45FF-9278-724799E4041C}" srcOrd="0" destOrd="0" presId="urn:microsoft.com/office/officeart/2008/layout/LinedList"/>
    <dgm:cxn modelId="{B0E634F9-B36C-4089-9A18-191A59DB5E2C}" type="presOf" srcId="{D187A51A-C545-4FCD-B7CA-713C8BEFDD26}" destId="{B4B8432D-2395-4F65-AEBD-03DFF0A7C7FD}" srcOrd="0" destOrd="0" presId="urn:microsoft.com/office/officeart/2008/layout/LinedList"/>
    <dgm:cxn modelId="{D0F042F9-0FA7-4AEE-B505-0BB9A3E47ADE}" type="presOf" srcId="{4F3B31A1-03F9-421B-B1BB-3430A6D8C825}" destId="{83CD53FA-CEB1-41D0-9AAD-DD0375167CD1}" srcOrd="0" destOrd="0" presId="urn:microsoft.com/office/officeart/2008/layout/LinedList"/>
    <dgm:cxn modelId="{A0024C40-6E1D-48AE-9C39-752FB777BC15}" type="presParOf" srcId="{8E198778-07B0-469A-AA21-010090923945}" destId="{4A8E68AB-AABE-4E1A-9AD1-8D9D160B6F2B}" srcOrd="0" destOrd="0" presId="urn:microsoft.com/office/officeart/2008/layout/LinedList"/>
    <dgm:cxn modelId="{BA2DC691-A0FE-48F4-B7B3-06705D3842E2}" type="presParOf" srcId="{8E198778-07B0-469A-AA21-010090923945}" destId="{087CE478-1221-43F0-B627-C61A92028EA5}" srcOrd="1" destOrd="0" presId="urn:microsoft.com/office/officeart/2008/layout/LinedList"/>
    <dgm:cxn modelId="{1625A5A6-FC20-4B72-BD38-AE8A15E7C545}" type="presParOf" srcId="{087CE478-1221-43F0-B627-C61A92028EA5}" destId="{83CD53FA-CEB1-41D0-9AAD-DD0375167CD1}" srcOrd="0" destOrd="0" presId="urn:microsoft.com/office/officeart/2008/layout/LinedList"/>
    <dgm:cxn modelId="{07E0A7D5-5769-4E45-B6F2-424DC1F6554C}" type="presParOf" srcId="{087CE478-1221-43F0-B627-C61A92028EA5}" destId="{09EE5ACA-6225-41A8-9D94-B655643FD6FE}" srcOrd="1" destOrd="0" presId="urn:microsoft.com/office/officeart/2008/layout/LinedList"/>
    <dgm:cxn modelId="{EA2AC433-1E7A-4F20-B6E6-5B3F9488E4A5}" type="presParOf" srcId="{8E198778-07B0-469A-AA21-010090923945}" destId="{E658B06D-1BD7-470A-AEA1-A31E1BC82F71}" srcOrd="2" destOrd="0" presId="urn:microsoft.com/office/officeart/2008/layout/LinedList"/>
    <dgm:cxn modelId="{B76D80D9-DADB-4433-A761-1CA319039DA9}" type="presParOf" srcId="{8E198778-07B0-469A-AA21-010090923945}" destId="{BC2FFD76-D3C4-45F4-BC66-116ECD1403EC}" srcOrd="3" destOrd="0" presId="urn:microsoft.com/office/officeart/2008/layout/LinedList"/>
    <dgm:cxn modelId="{E9656AF9-1F07-4885-9F70-201CF4E70985}" type="presParOf" srcId="{BC2FFD76-D3C4-45F4-BC66-116ECD1403EC}" destId="{8C9D82FC-8FF9-49F9-8F26-DB3CC9C035E1}" srcOrd="0" destOrd="0" presId="urn:microsoft.com/office/officeart/2008/layout/LinedList"/>
    <dgm:cxn modelId="{F73F8FE0-47AA-406A-9D43-7106067CE7B5}" type="presParOf" srcId="{BC2FFD76-D3C4-45F4-BC66-116ECD1403EC}" destId="{882CC085-6336-43FB-84CD-57817D0B5386}" srcOrd="1" destOrd="0" presId="urn:microsoft.com/office/officeart/2008/layout/LinedList"/>
    <dgm:cxn modelId="{DE9FBD5D-426D-4C99-BA9C-DE42F42A7FC9}" type="presParOf" srcId="{8E198778-07B0-469A-AA21-010090923945}" destId="{9454453C-C57B-4229-B302-0C400C6339A8}" srcOrd="4" destOrd="0" presId="urn:microsoft.com/office/officeart/2008/layout/LinedList"/>
    <dgm:cxn modelId="{C8E29AB5-64E5-43E9-A8FC-7F33F6B249B0}" type="presParOf" srcId="{8E198778-07B0-469A-AA21-010090923945}" destId="{ED5D7B63-03FE-448B-94EC-9E2245D877B9}" srcOrd="5" destOrd="0" presId="urn:microsoft.com/office/officeart/2008/layout/LinedList"/>
    <dgm:cxn modelId="{8F702BF7-787F-4407-BF87-4573A6E273BF}" type="presParOf" srcId="{ED5D7B63-03FE-448B-94EC-9E2245D877B9}" destId="{AE1E7F98-7273-4A9A-AF43-DCF1C1425F32}" srcOrd="0" destOrd="0" presId="urn:microsoft.com/office/officeart/2008/layout/LinedList"/>
    <dgm:cxn modelId="{511B8E14-7654-4864-8497-EAF336A540B0}" type="presParOf" srcId="{ED5D7B63-03FE-448B-94EC-9E2245D877B9}" destId="{D81873F4-0E12-41C2-9699-8F61F37F913E}" srcOrd="1" destOrd="0" presId="urn:microsoft.com/office/officeart/2008/layout/LinedList"/>
    <dgm:cxn modelId="{EFC28DC2-6F62-40E2-A741-3BD4FB3814AF}" type="presParOf" srcId="{8E198778-07B0-469A-AA21-010090923945}" destId="{E7AB7471-87A6-4FDF-A2A9-92A9A2E033AE}" srcOrd="6" destOrd="0" presId="urn:microsoft.com/office/officeart/2008/layout/LinedList"/>
    <dgm:cxn modelId="{0F0B3006-B05F-4940-AF9E-4221E050A7BF}" type="presParOf" srcId="{8E198778-07B0-469A-AA21-010090923945}" destId="{13CA4D43-367F-4281-BF30-15EB60D6BF6F}" srcOrd="7" destOrd="0" presId="urn:microsoft.com/office/officeart/2008/layout/LinedList"/>
    <dgm:cxn modelId="{7E71303C-F410-4FAF-B337-28F7EB630927}" type="presParOf" srcId="{13CA4D43-367F-4281-BF30-15EB60D6BF6F}" destId="{00E6AF3B-DEED-449E-960F-DEF688CB2E44}" srcOrd="0" destOrd="0" presId="urn:microsoft.com/office/officeart/2008/layout/LinedList"/>
    <dgm:cxn modelId="{5FD579C4-4A7C-472C-89CB-2BFA812779D8}" type="presParOf" srcId="{13CA4D43-367F-4281-BF30-15EB60D6BF6F}" destId="{B59C45F6-61BE-4453-9DA1-237816A8851A}" srcOrd="1" destOrd="0" presId="urn:microsoft.com/office/officeart/2008/layout/LinedList"/>
    <dgm:cxn modelId="{28EE091A-CE29-4746-A2EE-A815AB43FBCC}" type="presParOf" srcId="{8E198778-07B0-469A-AA21-010090923945}" destId="{B56809A2-FBD8-452F-923B-75C201C55CE5}" srcOrd="8" destOrd="0" presId="urn:microsoft.com/office/officeart/2008/layout/LinedList"/>
    <dgm:cxn modelId="{1DB208E7-DC92-4F04-8863-9B76E2365171}" type="presParOf" srcId="{8E198778-07B0-469A-AA21-010090923945}" destId="{59D8AA96-150F-4A58-BF97-C540BCAA3E99}" srcOrd="9" destOrd="0" presId="urn:microsoft.com/office/officeart/2008/layout/LinedList"/>
    <dgm:cxn modelId="{98ADECF4-8D33-4723-948E-392B6CF6A52B}" type="presParOf" srcId="{59D8AA96-150F-4A58-BF97-C540BCAA3E99}" destId="{78534686-753B-45FF-9278-724799E4041C}" srcOrd="0" destOrd="0" presId="urn:microsoft.com/office/officeart/2008/layout/LinedList"/>
    <dgm:cxn modelId="{8A21E9BB-2294-41A1-8584-8E678A044092}" type="presParOf" srcId="{59D8AA96-150F-4A58-BF97-C540BCAA3E99}" destId="{49E19887-1823-4682-8826-2F3E0304378F}" srcOrd="1" destOrd="0" presId="urn:microsoft.com/office/officeart/2008/layout/LinedList"/>
    <dgm:cxn modelId="{AA6EA7FE-F9B6-4E81-A23D-0A16C0B4A156}" type="presParOf" srcId="{8E198778-07B0-469A-AA21-010090923945}" destId="{8FECF0EF-AF71-4154-B40B-DA7433B9639B}" srcOrd="10" destOrd="0" presId="urn:microsoft.com/office/officeart/2008/layout/LinedList"/>
    <dgm:cxn modelId="{0E0CAEDA-9953-4406-A9C4-68FE6EB833CF}" type="presParOf" srcId="{8E198778-07B0-469A-AA21-010090923945}" destId="{DAD65C2C-BFB4-4F8F-9294-F7C432309151}" srcOrd="11" destOrd="0" presId="urn:microsoft.com/office/officeart/2008/layout/LinedList"/>
    <dgm:cxn modelId="{5D8691D8-81F3-4F5F-8E1E-91AC4645B64C}" type="presParOf" srcId="{DAD65C2C-BFB4-4F8F-9294-F7C432309151}" destId="{B4B8432D-2395-4F65-AEBD-03DFF0A7C7FD}" srcOrd="0" destOrd="0" presId="urn:microsoft.com/office/officeart/2008/layout/LinedList"/>
    <dgm:cxn modelId="{BAD0AAFA-00CB-4F51-8361-8C269EBD3057}" type="presParOf" srcId="{DAD65C2C-BFB4-4F8F-9294-F7C432309151}" destId="{53ABBA86-6924-4B79-B553-3D8FF3B760C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ED7961-C532-42C3-ADFD-9CF13E091AE4}"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EC7836BF-2E9D-408E-889B-5BD867988E43}">
      <dgm:prSet/>
      <dgm:spPr/>
      <dgm:t>
        <a:bodyPr/>
        <a:lstStyle/>
        <a:p>
          <a:r>
            <a:rPr lang="en-GB"/>
            <a:t>An order made by an authorised psychiatrist</a:t>
          </a:r>
          <a:endParaRPr lang="en-US"/>
        </a:p>
      </dgm:t>
    </dgm:pt>
    <dgm:pt modelId="{FF7C2A77-0A94-4CD0-906C-F6CA17ED6FCC}" type="parTrans" cxnId="{1E8FBBCC-8F78-4ECF-9E75-0DCCA0EA3B50}">
      <dgm:prSet/>
      <dgm:spPr/>
      <dgm:t>
        <a:bodyPr/>
        <a:lstStyle/>
        <a:p>
          <a:endParaRPr lang="en-US"/>
        </a:p>
      </dgm:t>
    </dgm:pt>
    <dgm:pt modelId="{670225D8-16FD-44E5-8D99-B83D6AE5F95F}" type="sibTrans" cxnId="{1E8FBBCC-8F78-4ECF-9E75-0DCCA0EA3B50}">
      <dgm:prSet/>
      <dgm:spPr/>
      <dgm:t>
        <a:bodyPr/>
        <a:lstStyle/>
        <a:p>
          <a:endParaRPr lang="en-US"/>
        </a:p>
      </dgm:t>
    </dgm:pt>
    <dgm:pt modelId="{788404EB-37CB-40D3-82F3-2E95748BDADC}">
      <dgm:prSet/>
      <dgm:spPr/>
      <dgm:t>
        <a:bodyPr/>
        <a:lstStyle/>
        <a:p>
          <a:r>
            <a:rPr lang="en-GB"/>
            <a:t>For a person having a mental illness </a:t>
          </a:r>
          <a:endParaRPr lang="en-US"/>
        </a:p>
      </dgm:t>
    </dgm:pt>
    <dgm:pt modelId="{DB06F50E-114C-471E-8892-728E085F87EA}" type="parTrans" cxnId="{3C187B11-967A-48B2-BF97-F726A4104EA0}">
      <dgm:prSet/>
      <dgm:spPr/>
      <dgm:t>
        <a:bodyPr/>
        <a:lstStyle/>
        <a:p>
          <a:endParaRPr lang="en-US"/>
        </a:p>
      </dgm:t>
    </dgm:pt>
    <dgm:pt modelId="{618CC087-E3F8-4742-B019-1873246B38AF}" type="sibTrans" cxnId="{3C187B11-967A-48B2-BF97-F726A4104EA0}">
      <dgm:prSet/>
      <dgm:spPr/>
      <dgm:t>
        <a:bodyPr/>
        <a:lstStyle/>
        <a:p>
          <a:endParaRPr lang="en-US"/>
        </a:p>
      </dgm:t>
    </dgm:pt>
    <dgm:pt modelId="{51C4CFED-41F5-47CF-BD10-FDEAD174BFE2}">
      <dgm:prSet/>
      <dgm:spPr/>
      <dgm:t>
        <a:bodyPr/>
        <a:lstStyle/>
        <a:p>
          <a:r>
            <a:rPr lang="en-GB"/>
            <a:t>Involuntary treatment order while not being detained in approved mental health services.</a:t>
          </a:r>
          <a:endParaRPr lang="en-US"/>
        </a:p>
      </dgm:t>
    </dgm:pt>
    <dgm:pt modelId="{787C117B-9D91-404B-85BA-2F443D04D66F}" type="parTrans" cxnId="{28CCBDB2-6BC6-48A6-91F3-2606E27FBE02}">
      <dgm:prSet/>
      <dgm:spPr/>
      <dgm:t>
        <a:bodyPr/>
        <a:lstStyle/>
        <a:p>
          <a:endParaRPr lang="en-US"/>
        </a:p>
      </dgm:t>
    </dgm:pt>
    <dgm:pt modelId="{83A89121-009F-420C-B707-5790556588C2}" type="sibTrans" cxnId="{28CCBDB2-6BC6-48A6-91F3-2606E27FBE02}">
      <dgm:prSet/>
      <dgm:spPr/>
      <dgm:t>
        <a:bodyPr/>
        <a:lstStyle/>
        <a:p>
          <a:endParaRPr lang="en-US"/>
        </a:p>
      </dgm:t>
    </dgm:pt>
    <dgm:pt modelId="{FB42586D-A73F-4F73-A11D-6ED7C0895042}" type="pres">
      <dgm:prSet presAssocID="{42ED7961-C532-42C3-ADFD-9CF13E091AE4}" presName="vert0" presStyleCnt="0">
        <dgm:presLayoutVars>
          <dgm:dir/>
          <dgm:animOne val="branch"/>
          <dgm:animLvl val="lvl"/>
        </dgm:presLayoutVars>
      </dgm:prSet>
      <dgm:spPr/>
    </dgm:pt>
    <dgm:pt modelId="{D95432AE-0289-4556-9719-E8D2113D67E0}" type="pres">
      <dgm:prSet presAssocID="{EC7836BF-2E9D-408E-889B-5BD867988E43}" presName="thickLine" presStyleLbl="alignNode1" presStyleIdx="0" presStyleCnt="3"/>
      <dgm:spPr/>
    </dgm:pt>
    <dgm:pt modelId="{4DF87225-CC9E-48EE-9F87-79E4A50404CA}" type="pres">
      <dgm:prSet presAssocID="{EC7836BF-2E9D-408E-889B-5BD867988E43}" presName="horz1" presStyleCnt="0"/>
      <dgm:spPr/>
    </dgm:pt>
    <dgm:pt modelId="{314DC208-2058-4035-82AC-8529D5E989CA}" type="pres">
      <dgm:prSet presAssocID="{EC7836BF-2E9D-408E-889B-5BD867988E43}" presName="tx1" presStyleLbl="revTx" presStyleIdx="0" presStyleCnt="3"/>
      <dgm:spPr/>
    </dgm:pt>
    <dgm:pt modelId="{A625E3D5-0B55-4B1A-BB00-CEEB41D0C5F4}" type="pres">
      <dgm:prSet presAssocID="{EC7836BF-2E9D-408E-889B-5BD867988E43}" presName="vert1" presStyleCnt="0"/>
      <dgm:spPr/>
    </dgm:pt>
    <dgm:pt modelId="{4309DDE7-7BAB-4961-BACD-B68447CB20EB}" type="pres">
      <dgm:prSet presAssocID="{788404EB-37CB-40D3-82F3-2E95748BDADC}" presName="thickLine" presStyleLbl="alignNode1" presStyleIdx="1" presStyleCnt="3"/>
      <dgm:spPr/>
    </dgm:pt>
    <dgm:pt modelId="{5A5D4BF1-5574-4D71-9443-2C22ADF00B90}" type="pres">
      <dgm:prSet presAssocID="{788404EB-37CB-40D3-82F3-2E95748BDADC}" presName="horz1" presStyleCnt="0"/>
      <dgm:spPr/>
    </dgm:pt>
    <dgm:pt modelId="{65DD5526-B2B5-47EB-8537-2AEED55AF2C2}" type="pres">
      <dgm:prSet presAssocID="{788404EB-37CB-40D3-82F3-2E95748BDADC}" presName="tx1" presStyleLbl="revTx" presStyleIdx="1" presStyleCnt="3"/>
      <dgm:spPr/>
    </dgm:pt>
    <dgm:pt modelId="{C5D95EEE-8F6E-4CAD-81E7-EA222FB825C0}" type="pres">
      <dgm:prSet presAssocID="{788404EB-37CB-40D3-82F3-2E95748BDADC}" presName="vert1" presStyleCnt="0"/>
      <dgm:spPr/>
    </dgm:pt>
    <dgm:pt modelId="{23B7D289-552C-4DEC-9931-8E7B69D2C867}" type="pres">
      <dgm:prSet presAssocID="{51C4CFED-41F5-47CF-BD10-FDEAD174BFE2}" presName="thickLine" presStyleLbl="alignNode1" presStyleIdx="2" presStyleCnt="3"/>
      <dgm:spPr/>
    </dgm:pt>
    <dgm:pt modelId="{63A451FC-33FA-4AF4-87F1-E23760A48D7F}" type="pres">
      <dgm:prSet presAssocID="{51C4CFED-41F5-47CF-BD10-FDEAD174BFE2}" presName="horz1" presStyleCnt="0"/>
      <dgm:spPr/>
    </dgm:pt>
    <dgm:pt modelId="{E4626799-1974-4505-B3E1-3E060A40B49B}" type="pres">
      <dgm:prSet presAssocID="{51C4CFED-41F5-47CF-BD10-FDEAD174BFE2}" presName="tx1" presStyleLbl="revTx" presStyleIdx="2" presStyleCnt="3"/>
      <dgm:spPr/>
    </dgm:pt>
    <dgm:pt modelId="{8F053B9E-D614-4159-911B-9556DA49C8F8}" type="pres">
      <dgm:prSet presAssocID="{51C4CFED-41F5-47CF-BD10-FDEAD174BFE2}" presName="vert1" presStyleCnt="0"/>
      <dgm:spPr/>
    </dgm:pt>
  </dgm:ptLst>
  <dgm:cxnLst>
    <dgm:cxn modelId="{1607B90D-680F-47D3-8EED-036072AD9A68}" type="presOf" srcId="{51C4CFED-41F5-47CF-BD10-FDEAD174BFE2}" destId="{E4626799-1974-4505-B3E1-3E060A40B49B}" srcOrd="0" destOrd="0" presId="urn:microsoft.com/office/officeart/2008/layout/LinedList"/>
    <dgm:cxn modelId="{3C187B11-967A-48B2-BF97-F726A4104EA0}" srcId="{42ED7961-C532-42C3-ADFD-9CF13E091AE4}" destId="{788404EB-37CB-40D3-82F3-2E95748BDADC}" srcOrd="1" destOrd="0" parTransId="{DB06F50E-114C-471E-8892-728E085F87EA}" sibTransId="{618CC087-E3F8-4742-B019-1873246B38AF}"/>
    <dgm:cxn modelId="{07E6C668-9966-43CD-85A8-E95B5F0379A5}" type="presOf" srcId="{EC7836BF-2E9D-408E-889B-5BD867988E43}" destId="{314DC208-2058-4035-82AC-8529D5E989CA}" srcOrd="0" destOrd="0" presId="urn:microsoft.com/office/officeart/2008/layout/LinedList"/>
    <dgm:cxn modelId="{485E3781-6E39-45F5-A046-1958A181FD6B}" type="presOf" srcId="{42ED7961-C532-42C3-ADFD-9CF13E091AE4}" destId="{FB42586D-A73F-4F73-A11D-6ED7C0895042}" srcOrd="0" destOrd="0" presId="urn:microsoft.com/office/officeart/2008/layout/LinedList"/>
    <dgm:cxn modelId="{28CCBDB2-6BC6-48A6-91F3-2606E27FBE02}" srcId="{42ED7961-C532-42C3-ADFD-9CF13E091AE4}" destId="{51C4CFED-41F5-47CF-BD10-FDEAD174BFE2}" srcOrd="2" destOrd="0" parTransId="{787C117B-9D91-404B-85BA-2F443D04D66F}" sibTransId="{83A89121-009F-420C-B707-5790556588C2}"/>
    <dgm:cxn modelId="{B8E673C4-EEF3-44A2-A801-DB87B7D58AF3}" type="presOf" srcId="{788404EB-37CB-40D3-82F3-2E95748BDADC}" destId="{65DD5526-B2B5-47EB-8537-2AEED55AF2C2}" srcOrd="0" destOrd="0" presId="urn:microsoft.com/office/officeart/2008/layout/LinedList"/>
    <dgm:cxn modelId="{1E8FBBCC-8F78-4ECF-9E75-0DCCA0EA3B50}" srcId="{42ED7961-C532-42C3-ADFD-9CF13E091AE4}" destId="{EC7836BF-2E9D-408E-889B-5BD867988E43}" srcOrd="0" destOrd="0" parTransId="{FF7C2A77-0A94-4CD0-906C-F6CA17ED6FCC}" sibTransId="{670225D8-16FD-44E5-8D99-B83D6AE5F95F}"/>
    <dgm:cxn modelId="{9B7466F8-F78E-483B-B1C7-4DD8C89D4D12}" type="presParOf" srcId="{FB42586D-A73F-4F73-A11D-6ED7C0895042}" destId="{D95432AE-0289-4556-9719-E8D2113D67E0}" srcOrd="0" destOrd="0" presId="urn:microsoft.com/office/officeart/2008/layout/LinedList"/>
    <dgm:cxn modelId="{F1373662-4ECE-4033-ACB0-1F80C88B9B93}" type="presParOf" srcId="{FB42586D-A73F-4F73-A11D-6ED7C0895042}" destId="{4DF87225-CC9E-48EE-9F87-79E4A50404CA}" srcOrd="1" destOrd="0" presId="urn:microsoft.com/office/officeart/2008/layout/LinedList"/>
    <dgm:cxn modelId="{62D9228C-7EA4-4001-86D7-DF8ADA10A1CF}" type="presParOf" srcId="{4DF87225-CC9E-48EE-9F87-79E4A50404CA}" destId="{314DC208-2058-4035-82AC-8529D5E989CA}" srcOrd="0" destOrd="0" presId="urn:microsoft.com/office/officeart/2008/layout/LinedList"/>
    <dgm:cxn modelId="{1B64B37D-99B2-41FC-ACD6-D42471BD16F2}" type="presParOf" srcId="{4DF87225-CC9E-48EE-9F87-79E4A50404CA}" destId="{A625E3D5-0B55-4B1A-BB00-CEEB41D0C5F4}" srcOrd="1" destOrd="0" presId="urn:microsoft.com/office/officeart/2008/layout/LinedList"/>
    <dgm:cxn modelId="{E99A4097-E190-4739-822B-EB72B555AEB5}" type="presParOf" srcId="{FB42586D-A73F-4F73-A11D-6ED7C0895042}" destId="{4309DDE7-7BAB-4961-BACD-B68447CB20EB}" srcOrd="2" destOrd="0" presId="urn:microsoft.com/office/officeart/2008/layout/LinedList"/>
    <dgm:cxn modelId="{783E556B-5024-4FFA-9E07-B9D83E0571B3}" type="presParOf" srcId="{FB42586D-A73F-4F73-A11D-6ED7C0895042}" destId="{5A5D4BF1-5574-4D71-9443-2C22ADF00B90}" srcOrd="3" destOrd="0" presId="urn:microsoft.com/office/officeart/2008/layout/LinedList"/>
    <dgm:cxn modelId="{6D66E5BA-CAD4-4A4A-AD21-2D02A61F8321}" type="presParOf" srcId="{5A5D4BF1-5574-4D71-9443-2C22ADF00B90}" destId="{65DD5526-B2B5-47EB-8537-2AEED55AF2C2}" srcOrd="0" destOrd="0" presId="urn:microsoft.com/office/officeart/2008/layout/LinedList"/>
    <dgm:cxn modelId="{6B7D1450-0E04-4581-85DE-056FC9E25729}" type="presParOf" srcId="{5A5D4BF1-5574-4D71-9443-2C22ADF00B90}" destId="{C5D95EEE-8F6E-4CAD-81E7-EA222FB825C0}" srcOrd="1" destOrd="0" presId="urn:microsoft.com/office/officeart/2008/layout/LinedList"/>
    <dgm:cxn modelId="{ADD042B0-2D5E-4E07-8F39-7E53E0239DF2}" type="presParOf" srcId="{FB42586D-A73F-4F73-A11D-6ED7C0895042}" destId="{23B7D289-552C-4DEC-9931-8E7B69D2C867}" srcOrd="4" destOrd="0" presId="urn:microsoft.com/office/officeart/2008/layout/LinedList"/>
    <dgm:cxn modelId="{9072020C-119A-4E11-A35C-E4FE4D586389}" type="presParOf" srcId="{FB42586D-A73F-4F73-A11D-6ED7C0895042}" destId="{63A451FC-33FA-4AF4-87F1-E23760A48D7F}" srcOrd="5" destOrd="0" presId="urn:microsoft.com/office/officeart/2008/layout/LinedList"/>
    <dgm:cxn modelId="{CC6A5DF2-40D8-40B8-AA84-EFB2C90878EB}" type="presParOf" srcId="{63A451FC-33FA-4AF4-87F1-E23760A48D7F}" destId="{E4626799-1974-4505-B3E1-3E060A40B49B}" srcOrd="0" destOrd="0" presId="urn:microsoft.com/office/officeart/2008/layout/LinedList"/>
    <dgm:cxn modelId="{3DE0C18A-2F19-4E15-AA42-577CD2408B93}" type="presParOf" srcId="{63A451FC-33FA-4AF4-87F1-E23760A48D7F}" destId="{8F053B9E-D614-4159-911B-9556DA49C8F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AACA17-CCF6-4EB9-9F03-39B55B4EACE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536D9D0-1B7C-4E47-885F-2C0E70F0E6CA}">
      <dgm:prSet/>
      <dgm:spPr/>
      <dgm:t>
        <a:bodyPr/>
        <a:lstStyle/>
        <a:p>
          <a:r>
            <a:rPr lang="en-US"/>
            <a:t>The goal of the mental capacity act is to protect individuals, who may lack capacity to make an informed decisions.</a:t>
          </a:r>
        </a:p>
      </dgm:t>
    </dgm:pt>
    <dgm:pt modelId="{3627B374-C76F-4623-B265-0254B9CE5759}" type="parTrans" cxnId="{7A47DF6E-6807-42D5-8443-65EFE857B225}">
      <dgm:prSet/>
      <dgm:spPr/>
      <dgm:t>
        <a:bodyPr/>
        <a:lstStyle/>
        <a:p>
          <a:endParaRPr lang="en-US"/>
        </a:p>
      </dgm:t>
    </dgm:pt>
    <dgm:pt modelId="{6B362BB2-1852-4E71-8FA2-74A65620E7ED}" type="sibTrans" cxnId="{7A47DF6E-6807-42D5-8443-65EFE857B225}">
      <dgm:prSet/>
      <dgm:spPr/>
      <dgm:t>
        <a:bodyPr/>
        <a:lstStyle/>
        <a:p>
          <a:endParaRPr lang="en-US"/>
        </a:p>
      </dgm:t>
    </dgm:pt>
    <dgm:pt modelId="{04ED937E-A462-4199-A438-2735387220D3}">
      <dgm:prSet/>
      <dgm:spPr/>
      <dgm:t>
        <a:bodyPr/>
        <a:lstStyle/>
        <a:p>
          <a:r>
            <a:rPr lang="en-US" dirty="0"/>
            <a:t>The act is in place to support individuals and their carers to make a decision, based on the best interest of the client. </a:t>
          </a:r>
        </a:p>
      </dgm:t>
    </dgm:pt>
    <dgm:pt modelId="{B77BBC89-204C-4B84-82B1-A7B46E6BC16C}" type="parTrans" cxnId="{E7758FFB-66FF-4217-B577-F60E245FDA03}">
      <dgm:prSet/>
      <dgm:spPr/>
      <dgm:t>
        <a:bodyPr/>
        <a:lstStyle/>
        <a:p>
          <a:endParaRPr lang="en-US"/>
        </a:p>
      </dgm:t>
    </dgm:pt>
    <dgm:pt modelId="{989AF261-F461-4D56-B702-97578CA09BB3}" type="sibTrans" cxnId="{E7758FFB-66FF-4217-B577-F60E245FDA03}">
      <dgm:prSet/>
      <dgm:spPr/>
      <dgm:t>
        <a:bodyPr/>
        <a:lstStyle/>
        <a:p>
          <a:endParaRPr lang="en-US"/>
        </a:p>
      </dgm:t>
    </dgm:pt>
    <dgm:pt modelId="{EE01CA25-4099-4951-A2A3-79FD1EA859F2}">
      <dgm:prSet/>
      <dgm:spPr/>
      <dgm:t>
        <a:bodyPr/>
        <a:lstStyle/>
        <a:p>
          <a:r>
            <a:rPr lang="en-US"/>
            <a:t>The key mental capacity acts</a:t>
          </a:r>
        </a:p>
      </dgm:t>
    </dgm:pt>
    <dgm:pt modelId="{6F9F89EF-36A6-4FC4-A864-94E72E4C2A12}" type="parTrans" cxnId="{3E5F4873-424D-42C1-9714-67BE1DCC94EA}">
      <dgm:prSet/>
      <dgm:spPr/>
      <dgm:t>
        <a:bodyPr/>
        <a:lstStyle/>
        <a:p>
          <a:endParaRPr lang="en-US"/>
        </a:p>
      </dgm:t>
    </dgm:pt>
    <dgm:pt modelId="{580E5333-E6A4-42AF-ADD6-88D86FF99F3C}" type="sibTrans" cxnId="{3E5F4873-424D-42C1-9714-67BE1DCC94EA}">
      <dgm:prSet/>
      <dgm:spPr/>
      <dgm:t>
        <a:bodyPr/>
        <a:lstStyle/>
        <a:p>
          <a:endParaRPr lang="en-US"/>
        </a:p>
      </dgm:t>
    </dgm:pt>
    <dgm:pt modelId="{572155F0-AFEE-433B-9884-A4B108C42FB6}">
      <dgm:prSet/>
      <dgm:spPr/>
      <dgm:t>
        <a:bodyPr/>
        <a:lstStyle/>
        <a:p>
          <a:r>
            <a:rPr lang="en-US"/>
            <a:t>Mental Capacity Act (2005)</a:t>
          </a:r>
        </a:p>
      </dgm:t>
    </dgm:pt>
    <dgm:pt modelId="{889EC851-CF9E-4A05-A2D9-FB7B46682F1E}" type="parTrans" cxnId="{2D7901CA-F9CA-47FD-914D-22B44FD84942}">
      <dgm:prSet/>
      <dgm:spPr/>
      <dgm:t>
        <a:bodyPr/>
        <a:lstStyle/>
        <a:p>
          <a:endParaRPr lang="en-US"/>
        </a:p>
      </dgm:t>
    </dgm:pt>
    <dgm:pt modelId="{EBD4BE85-C52C-4CC4-AE4C-F59898ADC0C0}" type="sibTrans" cxnId="{2D7901CA-F9CA-47FD-914D-22B44FD84942}">
      <dgm:prSet/>
      <dgm:spPr/>
      <dgm:t>
        <a:bodyPr/>
        <a:lstStyle/>
        <a:p>
          <a:endParaRPr lang="en-US"/>
        </a:p>
      </dgm:t>
    </dgm:pt>
    <dgm:pt modelId="{7875D7D7-5841-441B-9099-35533A904C6C}">
      <dgm:prSet/>
      <dgm:spPr/>
      <dgm:t>
        <a:bodyPr/>
        <a:lstStyle/>
        <a:p>
          <a:r>
            <a:rPr lang="en-US"/>
            <a:t>Mental Capacity Act (2007)</a:t>
          </a:r>
        </a:p>
      </dgm:t>
    </dgm:pt>
    <dgm:pt modelId="{AAC9AD1D-DADF-4AA7-A0F2-43CD355EBC6C}" type="parTrans" cxnId="{1C0F54A9-C9EC-40AF-9450-E33A3FBDCB0C}">
      <dgm:prSet/>
      <dgm:spPr/>
      <dgm:t>
        <a:bodyPr/>
        <a:lstStyle/>
        <a:p>
          <a:endParaRPr lang="en-US"/>
        </a:p>
      </dgm:t>
    </dgm:pt>
    <dgm:pt modelId="{47747624-F922-47F1-850F-A43496C17B2B}" type="sibTrans" cxnId="{1C0F54A9-C9EC-40AF-9450-E33A3FBDCB0C}">
      <dgm:prSet/>
      <dgm:spPr/>
      <dgm:t>
        <a:bodyPr/>
        <a:lstStyle/>
        <a:p>
          <a:endParaRPr lang="en-US"/>
        </a:p>
      </dgm:t>
    </dgm:pt>
    <dgm:pt modelId="{3E0E4708-C038-45EB-B8FC-FE17E17CCCF8}" type="pres">
      <dgm:prSet presAssocID="{F3AACA17-CCF6-4EB9-9F03-39B55B4EACE3}" presName="linear" presStyleCnt="0">
        <dgm:presLayoutVars>
          <dgm:animLvl val="lvl"/>
          <dgm:resizeHandles val="exact"/>
        </dgm:presLayoutVars>
      </dgm:prSet>
      <dgm:spPr/>
    </dgm:pt>
    <dgm:pt modelId="{F1E07FA5-4750-4F18-B353-5A7EF42AFC7C}" type="pres">
      <dgm:prSet presAssocID="{4536D9D0-1B7C-4E47-885F-2C0E70F0E6CA}" presName="parentText" presStyleLbl="node1" presStyleIdx="0" presStyleCnt="3">
        <dgm:presLayoutVars>
          <dgm:chMax val="0"/>
          <dgm:bulletEnabled val="1"/>
        </dgm:presLayoutVars>
      </dgm:prSet>
      <dgm:spPr/>
    </dgm:pt>
    <dgm:pt modelId="{358185B8-E528-440E-914E-EBBFC2F7BDBC}" type="pres">
      <dgm:prSet presAssocID="{6B362BB2-1852-4E71-8FA2-74A65620E7ED}" presName="spacer" presStyleCnt="0"/>
      <dgm:spPr/>
    </dgm:pt>
    <dgm:pt modelId="{CC2E553C-F85C-446D-A80F-F02B26298F61}" type="pres">
      <dgm:prSet presAssocID="{04ED937E-A462-4199-A438-2735387220D3}" presName="parentText" presStyleLbl="node1" presStyleIdx="1" presStyleCnt="3">
        <dgm:presLayoutVars>
          <dgm:chMax val="0"/>
          <dgm:bulletEnabled val="1"/>
        </dgm:presLayoutVars>
      </dgm:prSet>
      <dgm:spPr/>
    </dgm:pt>
    <dgm:pt modelId="{566A9F3C-12E0-45AF-803A-E113907EE0BC}" type="pres">
      <dgm:prSet presAssocID="{989AF261-F461-4D56-B702-97578CA09BB3}" presName="spacer" presStyleCnt="0"/>
      <dgm:spPr/>
    </dgm:pt>
    <dgm:pt modelId="{EE1C2348-31F9-4C16-8E20-ADEAE1A8FD60}" type="pres">
      <dgm:prSet presAssocID="{EE01CA25-4099-4951-A2A3-79FD1EA859F2}" presName="parentText" presStyleLbl="node1" presStyleIdx="2" presStyleCnt="3">
        <dgm:presLayoutVars>
          <dgm:chMax val="0"/>
          <dgm:bulletEnabled val="1"/>
        </dgm:presLayoutVars>
      </dgm:prSet>
      <dgm:spPr/>
    </dgm:pt>
    <dgm:pt modelId="{2C80F722-4671-4FE1-B55F-66EE51D6F0E4}" type="pres">
      <dgm:prSet presAssocID="{EE01CA25-4099-4951-A2A3-79FD1EA859F2}" presName="childText" presStyleLbl="revTx" presStyleIdx="0" presStyleCnt="1">
        <dgm:presLayoutVars>
          <dgm:bulletEnabled val="1"/>
        </dgm:presLayoutVars>
      </dgm:prSet>
      <dgm:spPr/>
    </dgm:pt>
  </dgm:ptLst>
  <dgm:cxnLst>
    <dgm:cxn modelId="{B1A46D4C-6510-42B7-A84F-99AD6B2D96F5}" type="presOf" srcId="{7875D7D7-5841-441B-9099-35533A904C6C}" destId="{2C80F722-4671-4FE1-B55F-66EE51D6F0E4}" srcOrd="0" destOrd="1" presId="urn:microsoft.com/office/officeart/2005/8/layout/vList2"/>
    <dgm:cxn modelId="{7A47DF6E-6807-42D5-8443-65EFE857B225}" srcId="{F3AACA17-CCF6-4EB9-9F03-39B55B4EACE3}" destId="{4536D9D0-1B7C-4E47-885F-2C0E70F0E6CA}" srcOrd="0" destOrd="0" parTransId="{3627B374-C76F-4623-B265-0254B9CE5759}" sibTransId="{6B362BB2-1852-4E71-8FA2-74A65620E7ED}"/>
    <dgm:cxn modelId="{3E5F4873-424D-42C1-9714-67BE1DCC94EA}" srcId="{F3AACA17-CCF6-4EB9-9F03-39B55B4EACE3}" destId="{EE01CA25-4099-4951-A2A3-79FD1EA859F2}" srcOrd="2" destOrd="0" parTransId="{6F9F89EF-36A6-4FC4-A864-94E72E4C2A12}" sibTransId="{580E5333-E6A4-42AF-ADD6-88D86FF99F3C}"/>
    <dgm:cxn modelId="{7BBDD754-A84C-40E4-A3D2-A50394050BF2}" type="presOf" srcId="{4536D9D0-1B7C-4E47-885F-2C0E70F0E6CA}" destId="{F1E07FA5-4750-4F18-B353-5A7EF42AFC7C}" srcOrd="0" destOrd="0" presId="urn:microsoft.com/office/officeart/2005/8/layout/vList2"/>
    <dgm:cxn modelId="{3AB7D178-440F-429D-9B38-F77B69F9ECD6}" type="presOf" srcId="{04ED937E-A462-4199-A438-2735387220D3}" destId="{CC2E553C-F85C-446D-A80F-F02B26298F61}" srcOrd="0" destOrd="0" presId="urn:microsoft.com/office/officeart/2005/8/layout/vList2"/>
    <dgm:cxn modelId="{1C0F54A9-C9EC-40AF-9450-E33A3FBDCB0C}" srcId="{EE01CA25-4099-4951-A2A3-79FD1EA859F2}" destId="{7875D7D7-5841-441B-9099-35533A904C6C}" srcOrd="1" destOrd="0" parTransId="{AAC9AD1D-DADF-4AA7-A0F2-43CD355EBC6C}" sibTransId="{47747624-F922-47F1-850F-A43496C17B2B}"/>
    <dgm:cxn modelId="{2D7901CA-F9CA-47FD-914D-22B44FD84942}" srcId="{EE01CA25-4099-4951-A2A3-79FD1EA859F2}" destId="{572155F0-AFEE-433B-9884-A4B108C42FB6}" srcOrd="0" destOrd="0" parTransId="{889EC851-CF9E-4A05-A2D9-FB7B46682F1E}" sibTransId="{EBD4BE85-C52C-4CC4-AE4C-F59898ADC0C0}"/>
    <dgm:cxn modelId="{4B44AECA-1924-430A-9360-EFE5260D4558}" type="presOf" srcId="{EE01CA25-4099-4951-A2A3-79FD1EA859F2}" destId="{EE1C2348-31F9-4C16-8E20-ADEAE1A8FD60}" srcOrd="0" destOrd="0" presId="urn:microsoft.com/office/officeart/2005/8/layout/vList2"/>
    <dgm:cxn modelId="{2489A8E0-4455-4978-828B-C9556FE507D7}" type="presOf" srcId="{572155F0-AFEE-433B-9884-A4B108C42FB6}" destId="{2C80F722-4671-4FE1-B55F-66EE51D6F0E4}" srcOrd="0" destOrd="0" presId="urn:microsoft.com/office/officeart/2005/8/layout/vList2"/>
    <dgm:cxn modelId="{E7758FFB-66FF-4217-B577-F60E245FDA03}" srcId="{F3AACA17-CCF6-4EB9-9F03-39B55B4EACE3}" destId="{04ED937E-A462-4199-A438-2735387220D3}" srcOrd="1" destOrd="0" parTransId="{B77BBC89-204C-4B84-82B1-A7B46E6BC16C}" sibTransId="{989AF261-F461-4D56-B702-97578CA09BB3}"/>
    <dgm:cxn modelId="{37315AFE-3725-460D-84EC-58CFE1A3610E}" type="presOf" srcId="{F3AACA17-CCF6-4EB9-9F03-39B55B4EACE3}" destId="{3E0E4708-C038-45EB-B8FC-FE17E17CCCF8}" srcOrd="0" destOrd="0" presId="urn:microsoft.com/office/officeart/2005/8/layout/vList2"/>
    <dgm:cxn modelId="{56BA1EDC-EC50-4AAD-B74D-F7D94EAFAC0B}" type="presParOf" srcId="{3E0E4708-C038-45EB-B8FC-FE17E17CCCF8}" destId="{F1E07FA5-4750-4F18-B353-5A7EF42AFC7C}" srcOrd="0" destOrd="0" presId="urn:microsoft.com/office/officeart/2005/8/layout/vList2"/>
    <dgm:cxn modelId="{9B102982-5BDC-41FD-BD98-6E9685C0D7CA}" type="presParOf" srcId="{3E0E4708-C038-45EB-B8FC-FE17E17CCCF8}" destId="{358185B8-E528-440E-914E-EBBFC2F7BDBC}" srcOrd="1" destOrd="0" presId="urn:microsoft.com/office/officeart/2005/8/layout/vList2"/>
    <dgm:cxn modelId="{AB90B3A6-7998-4C5F-8ABE-D088951DF1CF}" type="presParOf" srcId="{3E0E4708-C038-45EB-B8FC-FE17E17CCCF8}" destId="{CC2E553C-F85C-446D-A80F-F02B26298F61}" srcOrd="2" destOrd="0" presId="urn:microsoft.com/office/officeart/2005/8/layout/vList2"/>
    <dgm:cxn modelId="{46A1F448-E0CF-4DC9-A407-B0752B91F6A8}" type="presParOf" srcId="{3E0E4708-C038-45EB-B8FC-FE17E17CCCF8}" destId="{566A9F3C-12E0-45AF-803A-E113907EE0BC}" srcOrd="3" destOrd="0" presId="urn:microsoft.com/office/officeart/2005/8/layout/vList2"/>
    <dgm:cxn modelId="{3CA66510-A3D0-4266-8233-1C9D83B1F545}" type="presParOf" srcId="{3E0E4708-C038-45EB-B8FC-FE17E17CCCF8}" destId="{EE1C2348-31F9-4C16-8E20-ADEAE1A8FD60}" srcOrd="4" destOrd="0" presId="urn:microsoft.com/office/officeart/2005/8/layout/vList2"/>
    <dgm:cxn modelId="{6B3F8F39-2257-4D91-9205-8212CA2E6336}" type="presParOf" srcId="{3E0E4708-C038-45EB-B8FC-FE17E17CCCF8}" destId="{2C80F722-4671-4FE1-B55F-66EE51D6F0E4}"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827AFF9-9C4A-485E-B216-BAE9C1FBDC0C}" type="doc">
      <dgm:prSet loTypeId="urn:microsoft.com/office/officeart/2005/8/layout/vList2" loCatId="list" qsTypeId="urn:microsoft.com/office/officeart/2005/8/quickstyle/simple4" qsCatId="simple" csTypeId="urn:microsoft.com/office/officeart/2005/8/colors/accent0_3" csCatId="mainScheme"/>
      <dgm:spPr/>
      <dgm:t>
        <a:bodyPr/>
        <a:lstStyle/>
        <a:p>
          <a:endParaRPr lang="en-US"/>
        </a:p>
      </dgm:t>
    </dgm:pt>
    <dgm:pt modelId="{E50CF43E-9833-4032-B769-79EE706E8AEE}">
      <dgm:prSet/>
      <dgm:spPr/>
      <dgm:t>
        <a:bodyPr/>
        <a:lstStyle/>
        <a:p>
          <a:r>
            <a:rPr lang="en-GB"/>
            <a:t>A person must be assumed to </a:t>
          </a:r>
          <a:r>
            <a:rPr lang="en-GB" b="1"/>
            <a:t>have capacity </a:t>
          </a:r>
          <a:r>
            <a:rPr lang="en-GB"/>
            <a:t>unless it is established that they lack capacity.</a:t>
          </a:r>
          <a:endParaRPr lang="en-US"/>
        </a:p>
      </dgm:t>
    </dgm:pt>
    <dgm:pt modelId="{CC6F93AC-3980-472C-8E2B-555AA12174D9}" type="parTrans" cxnId="{342E04D4-856F-4B95-9DF3-B6B4FF2E912E}">
      <dgm:prSet/>
      <dgm:spPr/>
      <dgm:t>
        <a:bodyPr/>
        <a:lstStyle/>
        <a:p>
          <a:endParaRPr lang="en-US"/>
        </a:p>
      </dgm:t>
    </dgm:pt>
    <dgm:pt modelId="{5A6077BB-D6DD-47C5-AA91-7F0928F095E6}" type="sibTrans" cxnId="{342E04D4-856F-4B95-9DF3-B6B4FF2E912E}">
      <dgm:prSet/>
      <dgm:spPr/>
      <dgm:t>
        <a:bodyPr/>
        <a:lstStyle/>
        <a:p>
          <a:endParaRPr lang="en-US"/>
        </a:p>
      </dgm:t>
    </dgm:pt>
    <dgm:pt modelId="{54DBA360-E7CD-42D2-B7D1-4C77EB7FBED6}">
      <dgm:prSet/>
      <dgm:spPr/>
      <dgm:t>
        <a:bodyPr/>
        <a:lstStyle/>
        <a:p>
          <a:r>
            <a:rPr lang="en-GB"/>
            <a:t>A person is not to be treated as unable to make a decision unless </a:t>
          </a:r>
          <a:r>
            <a:rPr lang="en-GB" b="1"/>
            <a:t>all practicable steps</a:t>
          </a:r>
          <a:r>
            <a:rPr lang="en-GB"/>
            <a:t> to help him to do so have been taken without success.</a:t>
          </a:r>
          <a:endParaRPr lang="en-US"/>
        </a:p>
      </dgm:t>
    </dgm:pt>
    <dgm:pt modelId="{8C9337A6-191B-4CBD-ACA5-915F3117A1A1}" type="parTrans" cxnId="{4BE36CFA-64A6-4191-9D87-37C587789C3C}">
      <dgm:prSet/>
      <dgm:spPr/>
      <dgm:t>
        <a:bodyPr/>
        <a:lstStyle/>
        <a:p>
          <a:endParaRPr lang="en-US"/>
        </a:p>
      </dgm:t>
    </dgm:pt>
    <dgm:pt modelId="{B134DB65-3FF6-4B6A-AF4C-D96081749718}" type="sibTrans" cxnId="{4BE36CFA-64A6-4191-9D87-37C587789C3C}">
      <dgm:prSet/>
      <dgm:spPr/>
      <dgm:t>
        <a:bodyPr/>
        <a:lstStyle/>
        <a:p>
          <a:endParaRPr lang="en-US"/>
        </a:p>
      </dgm:t>
    </dgm:pt>
    <dgm:pt modelId="{EF6D1594-DA08-4F39-A28A-807E9FDFB9F6}">
      <dgm:prSet/>
      <dgm:spPr/>
      <dgm:t>
        <a:bodyPr/>
        <a:lstStyle/>
        <a:p>
          <a:r>
            <a:rPr lang="en-GB" dirty="0"/>
            <a:t>A person is not to be treated as unable to make a decision merely because he makes an </a:t>
          </a:r>
          <a:r>
            <a:rPr lang="en-GB" b="1" dirty="0"/>
            <a:t>unwise decision</a:t>
          </a:r>
          <a:r>
            <a:rPr lang="en-GB" dirty="0"/>
            <a:t>.</a:t>
          </a:r>
          <a:endParaRPr lang="en-US" dirty="0"/>
        </a:p>
      </dgm:t>
    </dgm:pt>
    <dgm:pt modelId="{DABD2A2A-4031-4164-BE15-ABBB27794F0C}" type="parTrans" cxnId="{702267D2-0FF3-44C6-A99C-369A6169458E}">
      <dgm:prSet/>
      <dgm:spPr/>
      <dgm:t>
        <a:bodyPr/>
        <a:lstStyle/>
        <a:p>
          <a:endParaRPr lang="en-US"/>
        </a:p>
      </dgm:t>
    </dgm:pt>
    <dgm:pt modelId="{F4C50CA0-EA85-4BCE-A075-228F408EA0EB}" type="sibTrans" cxnId="{702267D2-0FF3-44C6-A99C-369A6169458E}">
      <dgm:prSet/>
      <dgm:spPr/>
      <dgm:t>
        <a:bodyPr/>
        <a:lstStyle/>
        <a:p>
          <a:endParaRPr lang="en-US"/>
        </a:p>
      </dgm:t>
    </dgm:pt>
    <dgm:pt modelId="{1E829E04-EEEE-4FD8-A02E-A6D6DA9C631B}">
      <dgm:prSet/>
      <dgm:spPr/>
      <dgm:t>
        <a:bodyPr/>
        <a:lstStyle/>
        <a:p>
          <a:r>
            <a:rPr lang="en-GB"/>
            <a:t>An act done, or decision made, under this Act for or on behalf of a person must be done, or made, in </a:t>
          </a:r>
          <a:r>
            <a:rPr lang="en-GB" b="1"/>
            <a:t>their best interests</a:t>
          </a:r>
          <a:r>
            <a:rPr lang="en-GB"/>
            <a:t>.</a:t>
          </a:r>
          <a:endParaRPr lang="en-US"/>
        </a:p>
      </dgm:t>
    </dgm:pt>
    <dgm:pt modelId="{CD625249-6A52-4261-A753-64B9098370C1}" type="parTrans" cxnId="{E4716B3B-E0B3-44B6-8857-2C3590383A50}">
      <dgm:prSet/>
      <dgm:spPr/>
      <dgm:t>
        <a:bodyPr/>
        <a:lstStyle/>
        <a:p>
          <a:endParaRPr lang="en-US"/>
        </a:p>
      </dgm:t>
    </dgm:pt>
    <dgm:pt modelId="{BB0E0D53-01D4-406F-B378-656E19650F18}" type="sibTrans" cxnId="{E4716B3B-E0B3-44B6-8857-2C3590383A50}">
      <dgm:prSet/>
      <dgm:spPr/>
      <dgm:t>
        <a:bodyPr/>
        <a:lstStyle/>
        <a:p>
          <a:endParaRPr lang="en-US"/>
        </a:p>
      </dgm:t>
    </dgm:pt>
    <dgm:pt modelId="{BA449159-E193-4528-99C3-8FEC26B5F4AC}">
      <dgm:prSet/>
      <dgm:spPr/>
      <dgm:t>
        <a:bodyPr/>
        <a:lstStyle/>
        <a:p>
          <a:r>
            <a:rPr lang="en-GB" dirty="0"/>
            <a:t>Before the act is done, or the decision is made, regard must be had to whether the purpose for which it is needed can be </a:t>
          </a:r>
          <a:r>
            <a:rPr lang="en-GB" b="1" dirty="0"/>
            <a:t>as effectively achieved </a:t>
          </a:r>
          <a:r>
            <a:rPr lang="en-GB" dirty="0"/>
            <a:t>in a way which is less restrictive of the person’s rights and freedom of action.  </a:t>
          </a:r>
          <a:endParaRPr lang="en-US" dirty="0"/>
        </a:p>
      </dgm:t>
    </dgm:pt>
    <dgm:pt modelId="{80818966-708F-4DFD-93A1-0BB0A587A164}" type="parTrans" cxnId="{06237FBD-4549-4904-9D31-EFB2EE44E36C}">
      <dgm:prSet/>
      <dgm:spPr/>
      <dgm:t>
        <a:bodyPr/>
        <a:lstStyle/>
        <a:p>
          <a:endParaRPr lang="en-US"/>
        </a:p>
      </dgm:t>
    </dgm:pt>
    <dgm:pt modelId="{EBB59B9A-FE1F-4CE3-8EE7-EA4126F99546}" type="sibTrans" cxnId="{06237FBD-4549-4904-9D31-EFB2EE44E36C}">
      <dgm:prSet/>
      <dgm:spPr/>
      <dgm:t>
        <a:bodyPr/>
        <a:lstStyle/>
        <a:p>
          <a:endParaRPr lang="en-US"/>
        </a:p>
      </dgm:t>
    </dgm:pt>
    <dgm:pt modelId="{5B6AB484-25B0-4EF9-A8E6-FAF167D47C06}" type="pres">
      <dgm:prSet presAssocID="{6827AFF9-9C4A-485E-B216-BAE9C1FBDC0C}" presName="linear" presStyleCnt="0">
        <dgm:presLayoutVars>
          <dgm:animLvl val="lvl"/>
          <dgm:resizeHandles val="exact"/>
        </dgm:presLayoutVars>
      </dgm:prSet>
      <dgm:spPr/>
    </dgm:pt>
    <dgm:pt modelId="{67C309CF-9B9F-4046-9000-450ACBC25CD1}" type="pres">
      <dgm:prSet presAssocID="{E50CF43E-9833-4032-B769-79EE706E8AEE}" presName="parentText" presStyleLbl="node1" presStyleIdx="0" presStyleCnt="5" custLinFactY="3234" custLinFactNeighborX="6844" custLinFactNeighborY="100000">
        <dgm:presLayoutVars>
          <dgm:chMax val="0"/>
          <dgm:bulletEnabled val="1"/>
        </dgm:presLayoutVars>
      </dgm:prSet>
      <dgm:spPr/>
    </dgm:pt>
    <dgm:pt modelId="{C2C30E6B-7FC5-46FF-8041-B00FFC8DADE3}" type="pres">
      <dgm:prSet presAssocID="{5A6077BB-D6DD-47C5-AA91-7F0928F095E6}" presName="spacer" presStyleCnt="0"/>
      <dgm:spPr/>
    </dgm:pt>
    <dgm:pt modelId="{FDA84692-9542-4814-828B-D5F27731C039}" type="pres">
      <dgm:prSet presAssocID="{54DBA360-E7CD-42D2-B7D1-4C77EB7FBED6}" presName="parentText" presStyleLbl="node1" presStyleIdx="1" presStyleCnt="5">
        <dgm:presLayoutVars>
          <dgm:chMax val="0"/>
          <dgm:bulletEnabled val="1"/>
        </dgm:presLayoutVars>
      </dgm:prSet>
      <dgm:spPr/>
    </dgm:pt>
    <dgm:pt modelId="{74198CA4-07A5-4E45-A5BE-BA3FD0B123ED}" type="pres">
      <dgm:prSet presAssocID="{B134DB65-3FF6-4B6A-AF4C-D96081749718}" presName="spacer" presStyleCnt="0"/>
      <dgm:spPr/>
    </dgm:pt>
    <dgm:pt modelId="{C666C53E-D863-441B-890B-5E77A7F67A2D}" type="pres">
      <dgm:prSet presAssocID="{EF6D1594-DA08-4F39-A28A-807E9FDFB9F6}" presName="parentText" presStyleLbl="node1" presStyleIdx="2" presStyleCnt="5">
        <dgm:presLayoutVars>
          <dgm:chMax val="0"/>
          <dgm:bulletEnabled val="1"/>
        </dgm:presLayoutVars>
      </dgm:prSet>
      <dgm:spPr/>
    </dgm:pt>
    <dgm:pt modelId="{43BCDCE8-777A-470E-8D6C-842D8B206494}" type="pres">
      <dgm:prSet presAssocID="{F4C50CA0-EA85-4BCE-A075-228F408EA0EB}" presName="spacer" presStyleCnt="0"/>
      <dgm:spPr/>
    </dgm:pt>
    <dgm:pt modelId="{259326CE-2D73-4057-9638-B38CFBFEE6FB}" type="pres">
      <dgm:prSet presAssocID="{1E829E04-EEEE-4FD8-A02E-A6D6DA9C631B}" presName="parentText" presStyleLbl="node1" presStyleIdx="3" presStyleCnt="5">
        <dgm:presLayoutVars>
          <dgm:chMax val="0"/>
          <dgm:bulletEnabled val="1"/>
        </dgm:presLayoutVars>
      </dgm:prSet>
      <dgm:spPr/>
    </dgm:pt>
    <dgm:pt modelId="{D1C6076E-1DEB-4355-AC05-197431990EFF}" type="pres">
      <dgm:prSet presAssocID="{BB0E0D53-01D4-406F-B378-656E19650F18}" presName="spacer" presStyleCnt="0"/>
      <dgm:spPr/>
    </dgm:pt>
    <dgm:pt modelId="{26452EC3-1D0F-4084-B35E-1169EF30C7FC}" type="pres">
      <dgm:prSet presAssocID="{BA449159-E193-4528-99C3-8FEC26B5F4AC}" presName="parentText" presStyleLbl="node1" presStyleIdx="4" presStyleCnt="5">
        <dgm:presLayoutVars>
          <dgm:chMax val="0"/>
          <dgm:bulletEnabled val="1"/>
        </dgm:presLayoutVars>
      </dgm:prSet>
      <dgm:spPr/>
    </dgm:pt>
  </dgm:ptLst>
  <dgm:cxnLst>
    <dgm:cxn modelId="{FC38581E-3029-4082-B460-FF4FB8D2944E}" type="presOf" srcId="{EF6D1594-DA08-4F39-A28A-807E9FDFB9F6}" destId="{C666C53E-D863-441B-890B-5E77A7F67A2D}" srcOrd="0" destOrd="0" presId="urn:microsoft.com/office/officeart/2005/8/layout/vList2"/>
    <dgm:cxn modelId="{14F51125-4EBC-406A-8A04-F8D04725D5A1}" type="presOf" srcId="{6827AFF9-9C4A-485E-B216-BAE9C1FBDC0C}" destId="{5B6AB484-25B0-4EF9-A8E6-FAF167D47C06}" srcOrd="0" destOrd="0" presId="urn:microsoft.com/office/officeart/2005/8/layout/vList2"/>
    <dgm:cxn modelId="{E4716B3B-E0B3-44B6-8857-2C3590383A50}" srcId="{6827AFF9-9C4A-485E-B216-BAE9C1FBDC0C}" destId="{1E829E04-EEEE-4FD8-A02E-A6D6DA9C631B}" srcOrd="3" destOrd="0" parTransId="{CD625249-6A52-4261-A753-64B9098370C1}" sibTransId="{BB0E0D53-01D4-406F-B378-656E19650F18}"/>
    <dgm:cxn modelId="{D760655D-C107-4333-AFB1-F8DFA1AEFCA0}" type="presOf" srcId="{E50CF43E-9833-4032-B769-79EE706E8AEE}" destId="{67C309CF-9B9F-4046-9000-450ACBC25CD1}" srcOrd="0" destOrd="0" presId="urn:microsoft.com/office/officeart/2005/8/layout/vList2"/>
    <dgm:cxn modelId="{9B277041-09D0-477A-A7E0-79052EAC08D5}" type="presOf" srcId="{BA449159-E193-4528-99C3-8FEC26B5F4AC}" destId="{26452EC3-1D0F-4084-B35E-1169EF30C7FC}" srcOrd="0" destOrd="0" presId="urn:microsoft.com/office/officeart/2005/8/layout/vList2"/>
    <dgm:cxn modelId="{4EBA6F91-C426-4883-8811-4D1F66ECCF3A}" type="presOf" srcId="{1E829E04-EEEE-4FD8-A02E-A6D6DA9C631B}" destId="{259326CE-2D73-4057-9638-B38CFBFEE6FB}" srcOrd="0" destOrd="0" presId="urn:microsoft.com/office/officeart/2005/8/layout/vList2"/>
    <dgm:cxn modelId="{EE813AAC-0B5B-486A-8A78-4FFF07F6BD9D}" type="presOf" srcId="{54DBA360-E7CD-42D2-B7D1-4C77EB7FBED6}" destId="{FDA84692-9542-4814-828B-D5F27731C039}" srcOrd="0" destOrd="0" presId="urn:microsoft.com/office/officeart/2005/8/layout/vList2"/>
    <dgm:cxn modelId="{06237FBD-4549-4904-9D31-EFB2EE44E36C}" srcId="{6827AFF9-9C4A-485E-B216-BAE9C1FBDC0C}" destId="{BA449159-E193-4528-99C3-8FEC26B5F4AC}" srcOrd="4" destOrd="0" parTransId="{80818966-708F-4DFD-93A1-0BB0A587A164}" sibTransId="{EBB59B9A-FE1F-4CE3-8EE7-EA4126F99546}"/>
    <dgm:cxn modelId="{702267D2-0FF3-44C6-A99C-369A6169458E}" srcId="{6827AFF9-9C4A-485E-B216-BAE9C1FBDC0C}" destId="{EF6D1594-DA08-4F39-A28A-807E9FDFB9F6}" srcOrd="2" destOrd="0" parTransId="{DABD2A2A-4031-4164-BE15-ABBB27794F0C}" sibTransId="{F4C50CA0-EA85-4BCE-A075-228F408EA0EB}"/>
    <dgm:cxn modelId="{342E04D4-856F-4B95-9DF3-B6B4FF2E912E}" srcId="{6827AFF9-9C4A-485E-B216-BAE9C1FBDC0C}" destId="{E50CF43E-9833-4032-B769-79EE706E8AEE}" srcOrd="0" destOrd="0" parTransId="{CC6F93AC-3980-472C-8E2B-555AA12174D9}" sibTransId="{5A6077BB-D6DD-47C5-AA91-7F0928F095E6}"/>
    <dgm:cxn modelId="{4BE36CFA-64A6-4191-9D87-37C587789C3C}" srcId="{6827AFF9-9C4A-485E-B216-BAE9C1FBDC0C}" destId="{54DBA360-E7CD-42D2-B7D1-4C77EB7FBED6}" srcOrd="1" destOrd="0" parTransId="{8C9337A6-191B-4CBD-ACA5-915F3117A1A1}" sibTransId="{B134DB65-3FF6-4B6A-AF4C-D96081749718}"/>
    <dgm:cxn modelId="{E81E2CBB-6252-4498-BC76-846B2A4834D0}" type="presParOf" srcId="{5B6AB484-25B0-4EF9-A8E6-FAF167D47C06}" destId="{67C309CF-9B9F-4046-9000-450ACBC25CD1}" srcOrd="0" destOrd="0" presId="urn:microsoft.com/office/officeart/2005/8/layout/vList2"/>
    <dgm:cxn modelId="{8F5E0CD8-DD56-4BAC-9064-2D7FD7E7FA19}" type="presParOf" srcId="{5B6AB484-25B0-4EF9-A8E6-FAF167D47C06}" destId="{C2C30E6B-7FC5-46FF-8041-B00FFC8DADE3}" srcOrd="1" destOrd="0" presId="urn:microsoft.com/office/officeart/2005/8/layout/vList2"/>
    <dgm:cxn modelId="{961D3EC8-4E8E-47D2-9717-C348EF7DFAB6}" type="presParOf" srcId="{5B6AB484-25B0-4EF9-A8E6-FAF167D47C06}" destId="{FDA84692-9542-4814-828B-D5F27731C039}" srcOrd="2" destOrd="0" presId="urn:microsoft.com/office/officeart/2005/8/layout/vList2"/>
    <dgm:cxn modelId="{2852CB85-20A1-40A8-AFF5-FD49B7062AD3}" type="presParOf" srcId="{5B6AB484-25B0-4EF9-A8E6-FAF167D47C06}" destId="{74198CA4-07A5-4E45-A5BE-BA3FD0B123ED}" srcOrd="3" destOrd="0" presId="urn:microsoft.com/office/officeart/2005/8/layout/vList2"/>
    <dgm:cxn modelId="{B33C371C-4355-433D-A4B8-3D50C0C28F87}" type="presParOf" srcId="{5B6AB484-25B0-4EF9-A8E6-FAF167D47C06}" destId="{C666C53E-D863-441B-890B-5E77A7F67A2D}" srcOrd="4" destOrd="0" presId="urn:microsoft.com/office/officeart/2005/8/layout/vList2"/>
    <dgm:cxn modelId="{3F98E4DC-DB22-48B9-AD9F-D6674D309B9D}" type="presParOf" srcId="{5B6AB484-25B0-4EF9-A8E6-FAF167D47C06}" destId="{43BCDCE8-777A-470E-8D6C-842D8B206494}" srcOrd="5" destOrd="0" presId="urn:microsoft.com/office/officeart/2005/8/layout/vList2"/>
    <dgm:cxn modelId="{4465F258-831B-431A-B688-F096585D1FD2}" type="presParOf" srcId="{5B6AB484-25B0-4EF9-A8E6-FAF167D47C06}" destId="{259326CE-2D73-4057-9638-B38CFBFEE6FB}" srcOrd="6" destOrd="0" presId="urn:microsoft.com/office/officeart/2005/8/layout/vList2"/>
    <dgm:cxn modelId="{B84516F9-2017-42FE-A445-8CCFBC5573EA}" type="presParOf" srcId="{5B6AB484-25B0-4EF9-A8E6-FAF167D47C06}" destId="{D1C6076E-1DEB-4355-AC05-197431990EFF}" srcOrd="7" destOrd="0" presId="urn:microsoft.com/office/officeart/2005/8/layout/vList2"/>
    <dgm:cxn modelId="{A84951C6-9D7B-4281-8D3A-469D036DA33C}" type="presParOf" srcId="{5B6AB484-25B0-4EF9-A8E6-FAF167D47C06}" destId="{26452EC3-1D0F-4084-B35E-1169EF30C7F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7FC646E-8F26-4829-A9CF-9659C5C31DF6}" type="doc">
      <dgm:prSet loTypeId="urn:microsoft.com/office/officeart/2005/8/layout/process2" loCatId="process" qsTypeId="urn:microsoft.com/office/officeart/2005/8/quickstyle/simple1" qsCatId="simple" csTypeId="urn:microsoft.com/office/officeart/2005/8/colors/colorful1" csCatId="colorful" phldr="1"/>
      <dgm:spPr/>
      <dgm:t>
        <a:bodyPr/>
        <a:lstStyle/>
        <a:p>
          <a:endParaRPr lang="en-GB"/>
        </a:p>
      </dgm:t>
    </dgm:pt>
    <dgm:pt modelId="{6315887C-FA91-4D15-B7A4-F8F2386981B4}">
      <dgm:prSet phldrT="[Text]"/>
      <dgm:spPr/>
      <dgm:t>
        <a:bodyPr/>
        <a:lstStyle/>
        <a:p>
          <a:pPr>
            <a:buNone/>
          </a:pPr>
          <a:r>
            <a:rPr lang="en-US" sz="1900" b="1" dirty="0"/>
            <a:t>First Stage</a:t>
          </a:r>
          <a:endParaRPr lang="en-GB" sz="1900" dirty="0"/>
        </a:p>
      </dgm:t>
    </dgm:pt>
    <dgm:pt modelId="{929A9CD6-D33C-4970-A0CE-C4D0ADDE2F06}" type="parTrans" cxnId="{56330C03-0382-4894-9743-E85BE88383D1}">
      <dgm:prSet/>
      <dgm:spPr/>
      <dgm:t>
        <a:bodyPr/>
        <a:lstStyle/>
        <a:p>
          <a:endParaRPr lang="en-GB"/>
        </a:p>
      </dgm:t>
    </dgm:pt>
    <dgm:pt modelId="{94FC713E-E787-460A-9894-D879399B0B47}" type="sibTrans" cxnId="{56330C03-0382-4894-9743-E85BE88383D1}">
      <dgm:prSet/>
      <dgm:spPr/>
      <dgm:t>
        <a:bodyPr/>
        <a:lstStyle/>
        <a:p>
          <a:endParaRPr lang="en-GB"/>
        </a:p>
      </dgm:t>
    </dgm:pt>
    <dgm:pt modelId="{64BF395B-FAEB-405F-A9FE-844C7BA17380}">
      <dgm:prSet custT="1"/>
      <dgm:spPr/>
      <dgm:t>
        <a:bodyPr/>
        <a:lstStyle/>
        <a:p>
          <a:r>
            <a:rPr lang="en-US" sz="1800" dirty="0"/>
            <a:t>Identifying if there is an impairment or disturbance in the functioning of the individual’s brain </a:t>
          </a:r>
        </a:p>
      </dgm:t>
    </dgm:pt>
    <dgm:pt modelId="{B9D0C6AB-5755-400D-AAEE-501730873FF8}" type="parTrans" cxnId="{2EDD6AB5-FB84-48C5-B229-C758E790010C}">
      <dgm:prSet/>
      <dgm:spPr/>
      <dgm:t>
        <a:bodyPr/>
        <a:lstStyle/>
        <a:p>
          <a:endParaRPr lang="en-GB"/>
        </a:p>
      </dgm:t>
    </dgm:pt>
    <dgm:pt modelId="{FD909EBF-DC1C-40E2-8F8A-A86EC21EDB24}" type="sibTrans" cxnId="{2EDD6AB5-FB84-48C5-B229-C758E790010C}">
      <dgm:prSet/>
      <dgm:spPr/>
      <dgm:t>
        <a:bodyPr/>
        <a:lstStyle/>
        <a:p>
          <a:endParaRPr lang="en-GB"/>
        </a:p>
      </dgm:t>
    </dgm:pt>
    <dgm:pt modelId="{578CCF38-93F7-436F-9537-FB3D077BB982}">
      <dgm:prSet custT="1"/>
      <dgm:spPr/>
      <dgm:t>
        <a:bodyPr/>
        <a:lstStyle/>
        <a:p>
          <a:r>
            <a:rPr lang="en-US" sz="1800" dirty="0"/>
            <a:t>The level of impact such impairment would have on one’s decision-making skills. </a:t>
          </a:r>
        </a:p>
      </dgm:t>
    </dgm:pt>
    <dgm:pt modelId="{48542E3E-EA6D-4404-9013-3172175C5A51}" type="parTrans" cxnId="{933CCEEC-0136-4057-886F-9FC57F117B68}">
      <dgm:prSet/>
      <dgm:spPr/>
      <dgm:t>
        <a:bodyPr/>
        <a:lstStyle/>
        <a:p>
          <a:endParaRPr lang="en-GB"/>
        </a:p>
      </dgm:t>
    </dgm:pt>
    <dgm:pt modelId="{21D31C06-B635-4A08-A3B8-CA68E4976EE9}" type="sibTrans" cxnId="{933CCEEC-0136-4057-886F-9FC57F117B68}">
      <dgm:prSet/>
      <dgm:spPr/>
      <dgm:t>
        <a:bodyPr/>
        <a:lstStyle/>
        <a:p>
          <a:endParaRPr lang="en-GB"/>
        </a:p>
      </dgm:t>
    </dgm:pt>
    <dgm:pt modelId="{06CA759D-C1B8-4BD8-BE13-04AB95B3747C}">
      <dgm:prSet/>
      <dgm:spPr/>
      <dgm:t>
        <a:bodyPr/>
        <a:lstStyle/>
        <a:p>
          <a:r>
            <a:rPr lang="en-US" sz="1900" b="1" dirty="0"/>
            <a:t>Second Stage </a:t>
          </a:r>
        </a:p>
      </dgm:t>
    </dgm:pt>
    <dgm:pt modelId="{63B85416-DEFF-4106-B6B1-A4C2218ABB89}" type="parTrans" cxnId="{6DC14CB7-452D-4F9F-925E-2881B6105FE6}">
      <dgm:prSet/>
      <dgm:spPr/>
      <dgm:t>
        <a:bodyPr/>
        <a:lstStyle/>
        <a:p>
          <a:endParaRPr lang="en-GB"/>
        </a:p>
      </dgm:t>
    </dgm:pt>
    <dgm:pt modelId="{5B0F67CD-83F6-46D1-BA5A-9187CF5376EE}" type="sibTrans" cxnId="{6DC14CB7-452D-4F9F-925E-2881B6105FE6}">
      <dgm:prSet/>
      <dgm:spPr/>
      <dgm:t>
        <a:bodyPr/>
        <a:lstStyle/>
        <a:p>
          <a:endParaRPr lang="en-GB"/>
        </a:p>
      </dgm:t>
    </dgm:pt>
    <dgm:pt modelId="{B978313F-F224-4BE2-8313-5AED2E76B54E}">
      <dgm:prSet custT="1"/>
      <dgm:spPr/>
      <dgm:t>
        <a:bodyPr/>
        <a:lstStyle/>
        <a:p>
          <a:r>
            <a:rPr lang="en-US" sz="1600" dirty="0"/>
            <a:t>It would be determined that an individual is not able to make a decision if:</a:t>
          </a:r>
        </a:p>
      </dgm:t>
    </dgm:pt>
    <dgm:pt modelId="{273CCE7A-773C-41DC-81EF-F7E6368867A6}" type="parTrans" cxnId="{893AB416-E907-47F2-84FA-BF2D0B6B48E4}">
      <dgm:prSet/>
      <dgm:spPr/>
      <dgm:t>
        <a:bodyPr/>
        <a:lstStyle/>
        <a:p>
          <a:endParaRPr lang="en-GB"/>
        </a:p>
      </dgm:t>
    </dgm:pt>
    <dgm:pt modelId="{FBAFC7CD-0BA0-4FA9-B7DB-8C97698D684C}" type="sibTrans" cxnId="{893AB416-E907-47F2-84FA-BF2D0B6B48E4}">
      <dgm:prSet/>
      <dgm:spPr/>
      <dgm:t>
        <a:bodyPr/>
        <a:lstStyle/>
        <a:p>
          <a:endParaRPr lang="en-GB"/>
        </a:p>
      </dgm:t>
    </dgm:pt>
    <dgm:pt modelId="{4E8AEDB6-B3D1-4543-A602-C6A598769E1C}">
      <dgm:prSet custT="1"/>
      <dgm:spPr/>
      <dgm:t>
        <a:bodyPr/>
        <a:lstStyle/>
        <a:p>
          <a:r>
            <a:rPr lang="en-US" sz="1600" dirty="0"/>
            <a:t>They are unable to understand the information about the decision that has to be made</a:t>
          </a:r>
        </a:p>
      </dgm:t>
    </dgm:pt>
    <dgm:pt modelId="{41725EA4-A0B9-4CC3-8B75-FB98BE83A8BE}" type="parTrans" cxnId="{8881EE1D-0C77-49A2-9CA1-B81A6388AFBE}">
      <dgm:prSet/>
      <dgm:spPr/>
      <dgm:t>
        <a:bodyPr/>
        <a:lstStyle/>
        <a:p>
          <a:endParaRPr lang="en-GB"/>
        </a:p>
      </dgm:t>
    </dgm:pt>
    <dgm:pt modelId="{E06DEC50-7723-41EA-9AF4-74213A9DC0A9}" type="sibTrans" cxnId="{8881EE1D-0C77-49A2-9CA1-B81A6388AFBE}">
      <dgm:prSet/>
      <dgm:spPr/>
      <dgm:t>
        <a:bodyPr/>
        <a:lstStyle/>
        <a:p>
          <a:endParaRPr lang="en-GB"/>
        </a:p>
      </dgm:t>
    </dgm:pt>
    <dgm:pt modelId="{19B38851-EC06-42BA-A1C3-31013E6E9D80}">
      <dgm:prSet custT="1"/>
      <dgm:spPr/>
      <dgm:t>
        <a:bodyPr/>
        <a:lstStyle/>
        <a:p>
          <a:r>
            <a:rPr lang="en-US" sz="1600" dirty="0"/>
            <a:t>They are unable to remember information </a:t>
          </a:r>
        </a:p>
      </dgm:t>
    </dgm:pt>
    <dgm:pt modelId="{5E388F47-E7FF-4C0F-9E7B-C9ABCD9DE04E}" type="parTrans" cxnId="{C85FC14C-899C-44D7-ADF9-F74639C6AB70}">
      <dgm:prSet/>
      <dgm:spPr/>
      <dgm:t>
        <a:bodyPr/>
        <a:lstStyle/>
        <a:p>
          <a:endParaRPr lang="en-GB"/>
        </a:p>
      </dgm:t>
    </dgm:pt>
    <dgm:pt modelId="{393E9523-C23E-466E-AE08-EB7F7CE19946}" type="sibTrans" cxnId="{C85FC14C-899C-44D7-ADF9-F74639C6AB70}">
      <dgm:prSet/>
      <dgm:spPr/>
      <dgm:t>
        <a:bodyPr/>
        <a:lstStyle/>
        <a:p>
          <a:endParaRPr lang="en-GB"/>
        </a:p>
      </dgm:t>
    </dgm:pt>
    <dgm:pt modelId="{2CFD0587-BA49-491C-9C55-1336B15B8749}">
      <dgm:prSet custT="1"/>
      <dgm:spPr/>
      <dgm:t>
        <a:bodyPr/>
        <a:lstStyle/>
        <a:p>
          <a:r>
            <a:rPr lang="en-US" sz="1600" dirty="0"/>
            <a:t>They are unable to use the information received to evaluate the consequences of their decision</a:t>
          </a:r>
        </a:p>
      </dgm:t>
    </dgm:pt>
    <dgm:pt modelId="{AB20991A-891C-4ADE-AEC3-6B2EE9F1C1D1}" type="parTrans" cxnId="{E57095AC-99FE-4CBF-8E17-E7F7BC9D1F2B}">
      <dgm:prSet/>
      <dgm:spPr/>
      <dgm:t>
        <a:bodyPr/>
        <a:lstStyle/>
        <a:p>
          <a:endParaRPr lang="en-GB"/>
        </a:p>
      </dgm:t>
    </dgm:pt>
    <dgm:pt modelId="{02B41FDA-8032-4362-83BB-5BF01DF95F96}" type="sibTrans" cxnId="{E57095AC-99FE-4CBF-8E17-E7F7BC9D1F2B}">
      <dgm:prSet/>
      <dgm:spPr/>
      <dgm:t>
        <a:bodyPr/>
        <a:lstStyle/>
        <a:p>
          <a:endParaRPr lang="en-GB"/>
        </a:p>
      </dgm:t>
    </dgm:pt>
    <dgm:pt modelId="{2D30E3D5-1620-440A-BBBA-ED10936CF0BB}">
      <dgm:prSet custT="1"/>
      <dgm:spPr/>
      <dgm:t>
        <a:bodyPr/>
        <a:lstStyle/>
        <a:p>
          <a:r>
            <a:rPr lang="en-US" sz="1600" dirty="0"/>
            <a:t>Unable to communicate their decision effectively </a:t>
          </a:r>
        </a:p>
      </dgm:t>
    </dgm:pt>
    <dgm:pt modelId="{9D5525B2-28B9-4D56-ACE6-ADB706666A58}" type="parTrans" cxnId="{03464E0B-18D0-418F-A682-BF73E196A940}">
      <dgm:prSet/>
      <dgm:spPr/>
      <dgm:t>
        <a:bodyPr/>
        <a:lstStyle/>
        <a:p>
          <a:endParaRPr lang="en-GB"/>
        </a:p>
      </dgm:t>
    </dgm:pt>
    <dgm:pt modelId="{8248D5CD-B2FC-42C2-81CC-A8E4D41F27FE}" type="sibTrans" cxnId="{03464E0B-18D0-418F-A682-BF73E196A940}">
      <dgm:prSet/>
      <dgm:spPr/>
      <dgm:t>
        <a:bodyPr/>
        <a:lstStyle/>
        <a:p>
          <a:endParaRPr lang="en-GB"/>
        </a:p>
      </dgm:t>
    </dgm:pt>
    <dgm:pt modelId="{B4669EF0-4294-49DD-9BC0-7030910D10ED}" type="pres">
      <dgm:prSet presAssocID="{F7FC646E-8F26-4829-A9CF-9659C5C31DF6}" presName="linearFlow" presStyleCnt="0">
        <dgm:presLayoutVars>
          <dgm:resizeHandles val="exact"/>
        </dgm:presLayoutVars>
      </dgm:prSet>
      <dgm:spPr/>
    </dgm:pt>
    <dgm:pt modelId="{9F061A66-C431-4DEA-8E21-E57461D31278}" type="pres">
      <dgm:prSet presAssocID="{6315887C-FA91-4D15-B7A4-F8F2386981B4}" presName="node" presStyleLbl="node1" presStyleIdx="0" presStyleCnt="2" custScaleX="137372">
        <dgm:presLayoutVars>
          <dgm:bulletEnabled val="1"/>
        </dgm:presLayoutVars>
      </dgm:prSet>
      <dgm:spPr/>
    </dgm:pt>
    <dgm:pt modelId="{C7F2CED8-7162-419B-973C-0205548CDC3B}" type="pres">
      <dgm:prSet presAssocID="{94FC713E-E787-460A-9894-D879399B0B47}" presName="sibTrans" presStyleLbl="sibTrans2D1" presStyleIdx="0" presStyleCnt="1"/>
      <dgm:spPr/>
    </dgm:pt>
    <dgm:pt modelId="{66A2DB5A-32BD-4D17-9518-ABFB6298F537}" type="pres">
      <dgm:prSet presAssocID="{94FC713E-E787-460A-9894-D879399B0B47}" presName="connectorText" presStyleLbl="sibTrans2D1" presStyleIdx="0" presStyleCnt="1"/>
      <dgm:spPr/>
    </dgm:pt>
    <dgm:pt modelId="{289FBD74-A095-433F-A3D8-F9EED5874745}" type="pres">
      <dgm:prSet presAssocID="{06CA759D-C1B8-4BD8-BE13-04AB95B3747C}" presName="node" presStyleLbl="node1" presStyleIdx="1" presStyleCnt="2" custScaleX="133262">
        <dgm:presLayoutVars>
          <dgm:bulletEnabled val="1"/>
        </dgm:presLayoutVars>
      </dgm:prSet>
      <dgm:spPr/>
    </dgm:pt>
  </dgm:ptLst>
  <dgm:cxnLst>
    <dgm:cxn modelId="{56330C03-0382-4894-9743-E85BE88383D1}" srcId="{F7FC646E-8F26-4829-A9CF-9659C5C31DF6}" destId="{6315887C-FA91-4D15-B7A4-F8F2386981B4}" srcOrd="0" destOrd="0" parTransId="{929A9CD6-D33C-4970-A0CE-C4D0ADDE2F06}" sibTransId="{94FC713E-E787-460A-9894-D879399B0B47}"/>
    <dgm:cxn modelId="{03464E0B-18D0-418F-A682-BF73E196A940}" srcId="{06CA759D-C1B8-4BD8-BE13-04AB95B3747C}" destId="{2D30E3D5-1620-440A-BBBA-ED10936CF0BB}" srcOrd="4" destOrd="0" parTransId="{9D5525B2-28B9-4D56-ACE6-ADB706666A58}" sibTransId="{8248D5CD-B2FC-42C2-81CC-A8E4D41F27FE}"/>
    <dgm:cxn modelId="{8F906714-827A-4CEC-9766-83F83FC67867}" type="presOf" srcId="{2CFD0587-BA49-491C-9C55-1336B15B8749}" destId="{289FBD74-A095-433F-A3D8-F9EED5874745}" srcOrd="0" destOrd="4" presId="urn:microsoft.com/office/officeart/2005/8/layout/process2"/>
    <dgm:cxn modelId="{893AB416-E907-47F2-84FA-BF2D0B6B48E4}" srcId="{06CA759D-C1B8-4BD8-BE13-04AB95B3747C}" destId="{B978313F-F224-4BE2-8313-5AED2E76B54E}" srcOrd="0" destOrd="0" parTransId="{273CCE7A-773C-41DC-81EF-F7E6368867A6}" sibTransId="{FBAFC7CD-0BA0-4FA9-B7DB-8C97698D684C}"/>
    <dgm:cxn modelId="{8881EE1D-0C77-49A2-9CA1-B81A6388AFBE}" srcId="{06CA759D-C1B8-4BD8-BE13-04AB95B3747C}" destId="{4E8AEDB6-B3D1-4543-A602-C6A598769E1C}" srcOrd="1" destOrd="0" parTransId="{41725EA4-A0B9-4CC3-8B75-FB98BE83A8BE}" sibTransId="{E06DEC50-7723-41EA-9AF4-74213A9DC0A9}"/>
    <dgm:cxn modelId="{A9DC231E-C95A-480F-93C0-F16E76DD705B}" type="presOf" srcId="{F7FC646E-8F26-4829-A9CF-9659C5C31DF6}" destId="{B4669EF0-4294-49DD-9BC0-7030910D10ED}" srcOrd="0" destOrd="0" presId="urn:microsoft.com/office/officeart/2005/8/layout/process2"/>
    <dgm:cxn modelId="{C9F41D3E-F888-4422-B0D7-9A440396646E}" type="presOf" srcId="{4E8AEDB6-B3D1-4543-A602-C6A598769E1C}" destId="{289FBD74-A095-433F-A3D8-F9EED5874745}" srcOrd="0" destOrd="2" presId="urn:microsoft.com/office/officeart/2005/8/layout/process2"/>
    <dgm:cxn modelId="{1212DA60-EAE5-4D52-88CB-F376B8009247}" type="presOf" srcId="{578CCF38-93F7-436F-9537-FB3D077BB982}" destId="{9F061A66-C431-4DEA-8E21-E57461D31278}" srcOrd="0" destOrd="2" presId="urn:microsoft.com/office/officeart/2005/8/layout/process2"/>
    <dgm:cxn modelId="{EA502743-C969-47C8-936B-D68BE408E21E}" type="presOf" srcId="{94FC713E-E787-460A-9894-D879399B0B47}" destId="{C7F2CED8-7162-419B-973C-0205548CDC3B}" srcOrd="0" destOrd="0" presId="urn:microsoft.com/office/officeart/2005/8/layout/process2"/>
    <dgm:cxn modelId="{C85FC14C-899C-44D7-ADF9-F74639C6AB70}" srcId="{06CA759D-C1B8-4BD8-BE13-04AB95B3747C}" destId="{19B38851-EC06-42BA-A1C3-31013E6E9D80}" srcOrd="2" destOrd="0" parTransId="{5E388F47-E7FF-4C0F-9E7B-C9ABCD9DE04E}" sibTransId="{393E9523-C23E-466E-AE08-EB7F7CE19946}"/>
    <dgm:cxn modelId="{1EB6A66D-F870-4528-BACD-72891114D235}" type="presOf" srcId="{94FC713E-E787-460A-9894-D879399B0B47}" destId="{66A2DB5A-32BD-4D17-9518-ABFB6298F537}" srcOrd="1" destOrd="0" presId="urn:microsoft.com/office/officeart/2005/8/layout/process2"/>
    <dgm:cxn modelId="{9033616E-C8C8-4F53-B7B4-18AB69AD851B}" type="presOf" srcId="{2D30E3D5-1620-440A-BBBA-ED10936CF0BB}" destId="{289FBD74-A095-433F-A3D8-F9EED5874745}" srcOrd="0" destOrd="5" presId="urn:microsoft.com/office/officeart/2005/8/layout/process2"/>
    <dgm:cxn modelId="{AFB8AD88-9170-4F79-9D5A-DA62178510D7}" type="presOf" srcId="{6315887C-FA91-4D15-B7A4-F8F2386981B4}" destId="{9F061A66-C431-4DEA-8E21-E57461D31278}" srcOrd="0" destOrd="0" presId="urn:microsoft.com/office/officeart/2005/8/layout/process2"/>
    <dgm:cxn modelId="{E57095AC-99FE-4CBF-8E17-E7F7BC9D1F2B}" srcId="{06CA759D-C1B8-4BD8-BE13-04AB95B3747C}" destId="{2CFD0587-BA49-491C-9C55-1336B15B8749}" srcOrd="3" destOrd="0" parTransId="{AB20991A-891C-4ADE-AEC3-6B2EE9F1C1D1}" sibTransId="{02B41FDA-8032-4362-83BB-5BF01DF95F96}"/>
    <dgm:cxn modelId="{5B9C10B0-AAE0-42B0-B732-5D9AAA5EAF6D}" type="presOf" srcId="{19B38851-EC06-42BA-A1C3-31013E6E9D80}" destId="{289FBD74-A095-433F-A3D8-F9EED5874745}" srcOrd="0" destOrd="3" presId="urn:microsoft.com/office/officeart/2005/8/layout/process2"/>
    <dgm:cxn modelId="{2EDD6AB5-FB84-48C5-B229-C758E790010C}" srcId="{6315887C-FA91-4D15-B7A4-F8F2386981B4}" destId="{64BF395B-FAEB-405F-A9FE-844C7BA17380}" srcOrd="0" destOrd="0" parTransId="{B9D0C6AB-5755-400D-AAEE-501730873FF8}" sibTransId="{FD909EBF-DC1C-40E2-8F8A-A86EC21EDB24}"/>
    <dgm:cxn modelId="{6DC14CB7-452D-4F9F-925E-2881B6105FE6}" srcId="{F7FC646E-8F26-4829-A9CF-9659C5C31DF6}" destId="{06CA759D-C1B8-4BD8-BE13-04AB95B3747C}" srcOrd="1" destOrd="0" parTransId="{63B85416-DEFF-4106-B6B1-A4C2218ABB89}" sibTransId="{5B0F67CD-83F6-46D1-BA5A-9187CF5376EE}"/>
    <dgm:cxn modelId="{3F2ADCC0-AF9B-4161-B702-27E3B9805BF8}" type="presOf" srcId="{64BF395B-FAEB-405F-A9FE-844C7BA17380}" destId="{9F061A66-C431-4DEA-8E21-E57461D31278}" srcOrd="0" destOrd="1" presId="urn:microsoft.com/office/officeart/2005/8/layout/process2"/>
    <dgm:cxn modelId="{C1960EEB-78F9-4277-A2B3-8B733149452F}" type="presOf" srcId="{06CA759D-C1B8-4BD8-BE13-04AB95B3747C}" destId="{289FBD74-A095-433F-A3D8-F9EED5874745}" srcOrd="0" destOrd="0" presId="urn:microsoft.com/office/officeart/2005/8/layout/process2"/>
    <dgm:cxn modelId="{933CCEEC-0136-4057-886F-9FC57F117B68}" srcId="{6315887C-FA91-4D15-B7A4-F8F2386981B4}" destId="{578CCF38-93F7-436F-9537-FB3D077BB982}" srcOrd="1" destOrd="0" parTransId="{48542E3E-EA6D-4404-9013-3172175C5A51}" sibTransId="{21D31C06-B635-4A08-A3B8-CA68E4976EE9}"/>
    <dgm:cxn modelId="{5B95DCF6-E74E-4CC1-9613-C0C8C38BD619}" type="presOf" srcId="{B978313F-F224-4BE2-8313-5AED2E76B54E}" destId="{289FBD74-A095-433F-A3D8-F9EED5874745}" srcOrd="0" destOrd="1" presId="urn:microsoft.com/office/officeart/2005/8/layout/process2"/>
    <dgm:cxn modelId="{752FC048-5DCA-4531-B8FF-5C4A0051F6E3}" type="presParOf" srcId="{B4669EF0-4294-49DD-9BC0-7030910D10ED}" destId="{9F061A66-C431-4DEA-8E21-E57461D31278}" srcOrd="0" destOrd="0" presId="urn:microsoft.com/office/officeart/2005/8/layout/process2"/>
    <dgm:cxn modelId="{D4CC2B75-D3BE-4844-A258-FFC274D2B8EF}" type="presParOf" srcId="{B4669EF0-4294-49DD-9BC0-7030910D10ED}" destId="{C7F2CED8-7162-419B-973C-0205548CDC3B}" srcOrd="1" destOrd="0" presId="urn:microsoft.com/office/officeart/2005/8/layout/process2"/>
    <dgm:cxn modelId="{1CA84C0A-F5FB-46A5-B0C5-FE91FF74BA68}" type="presParOf" srcId="{C7F2CED8-7162-419B-973C-0205548CDC3B}" destId="{66A2DB5A-32BD-4D17-9518-ABFB6298F537}" srcOrd="0" destOrd="0" presId="urn:microsoft.com/office/officeart/2005/8/layout/process2"/>
    <dgm:cxn modelId="{15D5DD15-0015-4EA0-8B38-175E6F814BE7}" type="presParOf" srcId="{B4669EF0-4294-49DD-9BC0-7030910D10ED}" destId="{289FBD74-A095-433F-A3D8-F9EED5874745}"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75134CB-90CB-49A2-863F-F32FDE13E1C1}" type="doc">
      <dgm:prSet loTypeId="urn:microsoft.com/office/officeart/2005/8/layout/hList9" loCatId="list" qsTypeId="urn:microsoft.com/office/officeart/2005/8/quickstyle/simple1" qsCatId="simple" csTypeId="urn:microsoft.com/office/officeart/2005/8/colors/colorful3" csCatId="colorful" phldr="1"/>
      <dgm:spPr/>
      <dgm:t>
        <a:bodyPr/>
        <a:lstStyle/>
        <a:p>
          <a:endParaRPr lang="en-GB"/>
        </a:p>
      </dgm:t>
    </dgm:pt>
    <dgm:pt modelId="{D0C5274F-D835-4DDA-8DFD-8C674BA1D60B}">
      <dgm:prSet phldrT="[Text]"/>
      <dgm:spPr/>
      <dgm:t>
        <a:bodyPr/>
        <a:lstStyle/>
        <a:p>
          <a:r>
            <a:rPr lang="en-GB" dirty="0"/>
            <a:t>Positive symptoms </a:t>
          </a:r>
        </a:p>
      </dgm:t>
    </dgm:pt>
    <dgm:pt modelId="{82355A51-F557-4FE3-B2CD-C72CF51BAD76}" type="parTrans" cxnId="{B985FA00-4F5C-4A41-A532-BE7827C370C9}">
      <dgm:prSet/>
      <dgm:spPr/>
      <dgm:t>
        <a:bodyPr/>
        <a:lstStyle/>
        <a:p>
          <a:endParaRPr lang="en-GB"/>
        </a:p>
      </dgm:t>
    </dgm:pt>
    <dgm:pt modelId="{ED6A2C5B-5BF8-42F5-B416-DB5EA3C0BDD5}" type="sibTrans" cxnId="{B985FA00-4F5C-4A41-A532-BE7827C370C9}">
      <dgm:prSet/>
      <dgm:spPr/>
      <dgm:t>
        <a:bodyPr/>
        <a:lstStyle/>
        <a:p>
          <a:endParaRPr lang="en-GB"/>
        </a:p>
      </dgm:t>
    </dgm:pt>
    <dgm:pt modelId="{4C76B593-0D04-4D7D-BE06-D61317ED1176}">
      <dgm:prSet phldrT="[Text]"/>
      <dgm:spPr/>
      <dgm:t>
        <a:bodyPr/>
        <a:lstStyle/>
        <a:p>
          <a:r>
            <a:rPr lang="en-GB" dirty="0"/>
            <a:t>Known as psychosis or the psychotic syndrome  </a:t>
          </a:r>
        </a:p>
      </dgm:t>
    </dgm:pt>
    <dgm:pt modelId="{F9F6B65E-151B-435F-A8EC-DB8D93430D50}" type="parTrans" cxnId="{F7965D42-69C6-47BF-8878-CF63BDEEF619}">
      <dgm:prSet/>
      <dgm:spPr/>
      <dgm:t>
        <a:bodyPr/>
        <a:lstStyle/>
        <a:p>
          <a:endParaRPr lang="en-GB"/>
        </a:p>
      </dgm:t>
    </dgm:pt>
    <dgm:pt modelId="{D0C92177-0103-49B2-B471-3F26B2391640}" type="sibTrans" cxnId="{F7965D42-69C6-47BF-8878-CF63BDEEF619}">
      <dgm:prSet/>
      <dgm:spPr/>
      <dgm:t>
        <a:bodyPr/>
        <a:lstStyle/>
        <a:p>
          <a:endParaRPr lang="en-GB"/>
        </a:p>
      </dgm:t>
    </dgm:pt>
    <dgm:pt modelId="{A9BA91A3-4995-4BFF-9B97-8873BD05616C}">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dirty="0"/>
            <a:t>Hallucinations Delusions (persecution, grandeur, control).</a:t>
          </a:r>
        </a:p>
        <a:p>
          <a:pPr marL="0" lvl="0" defTabSz="711200">
            <a:lnSpc>
              <a:spcPct val="90000"/>
            </a:lnSpc>
            <a:spcBef>
              <a:spcPct val="0"/>
            </a:spcBef>
            <a:spcAft>
              <a:spcPct val="35000"/>
            </a:spcAft>
            <a:buNone/>
          </a:pPr>
          <a:r>
            <a:rPr lang="en-GB" dirty="0"/>
            <a:t>Formal thought disorders</a:t>
          </a:r>
        </a:p>
      </dgm:t>
    </dgm:pt>
    <dgm:pt modelId="{023F62EF-0262-4BD3-B94E-F07DFAF57965}" type="parTrans" cxnId="{0774ACD5-B98A-429A-AEED-64A9DD6E6636}">
      <dgm:prSet/>
      <dgm:spPr/>
      <dgm:t>
        <a:bodyPr/>
        <a:lstStyle/>
        <a:p>
          <a:endParaRPr lang="en-GB"/>
        </a:p>
      </dgm:t>
    </dgm:pt>
    <dgm:pt modelId="{F1D80432-B4B8-4341-B9BD-C140BCFDB2D5}" type="sibTrans" cxnId="{0774ACD5-B98A-429A-AEED-64A9DD6E6636}">
      <dgm:prSet/>
      <dgm:spPr/>
      <dgm:t>
        <a:bodyPr/>
        <a:lstStyle/>
        <a:p>
          <a:endParaRPr lang="en-GB"/>
        </a:p>
      </dgm:t>
    </dgm:pt>
    <dgm:pt modelId="{3FE1F22B-38C5-428E-A50E-DF055F3ECD2F}">
      <dgm:prSet phldrT="[Text]"/>
      <dgm:spPr/>
      <dgm:t>
        <a:bodyPr/>
        <a:lstStyle/>
        <a:p>
          <a:r>
            <a:rPr lang="en-GB" dirty="0"/>
            <a:t>Negative symptoms </a:t>
          </a:r>
        </a:p>
      </dgm:t>
    </dgm:pt>
    <dgm:pt modelId="{22418203-5196-4682-BF5A-C146F8969C14}" type="parTrans" cxnId="{6C97F238-4B59-4B09-95B8-DC715D58F3B2}">
      <dgm:prSet/>
      <dgm:spPr/>
      <dgm:t>
        <a:bodyPr/>
        <a:lstStyle/>
        <a:p>
          <a:endParaRPr lang="en-GB"/>
        </a:p>
      </dgm:t>
    </dgm:pt>
    <dgm:pt modelId="{A6B49DC6-FCC1-4BCB-A613-BADC14DF1D97}" type="sibTrans" cxnId="{6C97F238-4B59-4B09-95B8-DC715D58F3B2}">
      <dgm:prSet/>
      <dgm:spPr/>
      <dgm:t>
        <a:bodyPr/>
        <a:lstStyle/>
        <a:p>
          <a:endParaRPr lang="en-GB"/>
        </a:p>
      </dgm:t>
    </dgm:pt>
    <dgm:pt modelId="{2E390507-844D-425D-B12F-185A404F3E4E}">
      <dgm:prSet phldrT="[Text]"/>
      <dgm:spPr/>
      <dgm:t>
        <a:bodyPr/>
        <a:lstStyle/>
        <a:p>
          <a:r>
            <a:rPr lang="en-GB" dirty="0"/>
            <a:t>Absence or reduction of normal behaviour (</a:t>
          </a:r>
          <a:r>
            <a:rPr lang="en-GB" dirty="0" err="1"/>
            <a:t>Correll</a:t>
          </a:r>
          <a:r>
            <a:rPr lang="en-GB" dirty="0"/>
            <a:t> &amp; Schooler, 2020)</a:t>
          </a:r>
        </a:p>
      </dgm:t>
    </dgm:pt>
    <dgm:pt modelId="{8FD47942-7D6A-48BC-BE7B-F963987845BD}" type="parTrans" cxnId="{83421B7C-D028-423E-86E3-844B272ED6CB}">
      <dgm:prSet/>
      <dgm:spPr/>
      <dgm:t>
        <a:bodyPr/>
        <a:lstStyle/>
        <a:p>
          <a:endParaRPr lang="en-GB"/>
        </a:p>
      </dgm:t>
    </dgm:pt>
    <dgm:pt modelId="{4FC9373B-9B6B-4FB3-8310-15C95AB5A970}" type="sibTrans" cxnId="{83421B7C-D028-423E-86E3-844B272ED6CB}">
      <dgm:prSet/>
      <dgm:spPr/>
      <dgm:t>
        <a:bodyPr/>
        <a:lstStyle/>
        <a:p>
          <a:endParaRPr lang="en-GB"/>
        </a:p>
      </dgm:t>
    </dgm:pt>
    <dgm:pt modelId="{F2BC9D9A-8FB6-48BD-8769-4F405872B44A}">
      <dgm:prSet phldrT="[Text]"/>
      <dgm:spPr/>
      <dgm:t>
        <a:bodyPr/>
        <a:lstStyle/>
        <a:p>
          <a:r>
            <a:rPr lang="en-GB" dirty="0"/>
            <a:t>Flattened emotional response             </a:t>
          </a:r>
        </a:p>
        <a:p>
          <a:r>
            <a:rPr lang="en-GB" dirty="0"/>
            <a:t>Poverty of speech                     Lack of initiative and persistence                 Social withdrawal.</a:t>
          </a:r>
        </a:p>
      </dgm:t>
    </dgm:pt>
    <dgm:pt modelId="{AED7D1DB-D917-406B-9CE3-AF3940646475}" type="parTrans" cxnId="{FABFBA2E-80EE-4861-818C-34868554C89D}">
      <dgm:prSet/>
      <dgm:spPr/>
      <dgm:t>
        <a:bodyPr/>
        <a:lstStyle/>
        <a:p>
          <a:endParaRPr lang="en-GB"/>
        </a:p>
      </dgm:t>
    </dgm:pt>
    <dgm:pt modelId="{A04A269A-FA9D-4FE1-B01C-8BD5F84BAEE9}" type="sibTrans" cxnId="{FABFBA2E-80EE-4861-818C-34868554C89D}">
      <dgm:prSet/>
      <dgm:spPr/>
      <dgm:t>
        <a:bodyPr/>
        <a:lstStyle/>
        <a:p>
          <a:endParaRPr lang="en-GB"/>
        </a:p>
      </dgm:t>
    </dgm:pt>
    <dgm:pt modelId="{3A106BB2-4B5D-4D66-ADE3-FA48D81ADF93}" type="pres">
      <dgm:prSet presAssocID="{F75134CB-90CB-49A2-863F-F32FDE13E1C1}" presName="list" presStyleCnt="0">
        <dgm:presLayoutVars>
          <dgm:dir/>
          <dgm:animLvl val="lvl"/>
        </dgm:presLayoutVars>
      </dgm:prSet>
      <dgm:spPr/>
    </dgm:pt>
    <dgm:pt modelId="{398530DA-B78D-408D-89E8-2B22116D9540}" type="pres">
      <dgm:prSet presAssocID="{D0C5274F-D835-4DDA-8DFD-8C674BA1D60B}" presName="posSpace" presStyleCnt="0"/>
      <dgm:spPr/>
    </dgm:pt>
    <dgm:pt modelId="{96B97238-7535-4BE8-B387-0822EDD99B43}" type="pres">
      <dgm:prSet presAssocID="{D0C5274F-D835-4DDA-8DFD-8C674BA1D60B}" presName="vertFlow" presStyleCnt="0"/>
      <dgm:spPr/>
    </dgm:pt>
    <dgm:pt modelId="{8BDBB1F1-6E92-476F-80B6-9405DF61E518}" type="pres">
      <dgm:prSet presAssocID="{D0C5274F-D835-4DDA-8DFD-8C674BA1D60B}" presName="topSpace" presStyleCnt="0"/>
      <dgm:spPr/>
    </dgm:pt>
    <dgm:pt modelId="{2970C20F-0141-4ACD-9847-DB241C07CA7B}" type="pres">
      <dgm:prSet presAssocID="{D0C5274F-D835-4DDA-8DFD-8C674BA1D60B}" presName="firstComp" presStyleCnt="0"/>
      <dgm:spPr/>
    </dgm:pt>
    <dgm:pt modelId="{481AEB8F-8913-4294-A648-E7AD460CA8C0}" type="pres">
      <dgm:prSet presAssocID="{D0C5274F-D835-4DDA-8DFD-8C674BA1D60B}" presName="firstChild" presStyleLbl="bgAccFollowNode1" presStyleIdx="0" presStyleCnt="4"/>
      <dgm:spPr/>
    </dgm:pt>
    <dgm:pt modelId="{8879CCA7-058F-416B-B114-232950E5357A}" type="pres">
      <dgm:prSet presAssocID="{D0C5274F-D835-4DDA-8DFD-8C674BA1D60B}" presName="firstChildTx" presStyleLbl="bgAccFollowNode1" presStyleIdx="0" presStyleCnt="4">
        <dgm:presLayoutVars>
          <dgm:bulletEnabled val="1"/>
        </dgm:presLayoutVars>
      </dgm:prSet>
      <dgm:spPr/>
    </dgm:pt>
    <dgm:pt modelId="{E78DC2BF-387C-41B1-B19F-8CE93FED20C5}" type="pres">
      <dgm:prSet presAssocID="{A9BA91A3-4995-4BFF-9B97-8873BD05616C}" presName="comp" presStyleCnt="0"/>
      <dgm:spPr/>
    </dgm:pt>
    <dgm:pt modelId="{C3061C6D-EC08-4581-8B4B-AFBA6A81AB99}" type="pres">
      <dgm:prSet presAssocID="{A9BA91A3-4995-4BFF-9B97-8873BD05616C}" presName="child" presStyleLbl="bgAccFollowNode1" presStyleIdx="1" presStyleCnt="4"/>
      <dgm:spPr/>
    </dgm:pt>
    <dgm:pt modelId="{9177D896-E08F-46D6-86CD-311D278E4331}" type="pres">
      <dgm:prSet presAssocID="{A9BA91A3-4995-4BFF-9B97-8873BD05616C}" presName="childTx" presStyleLbl="bgAccFollowNode1" presStyleIdx="1" presStyleCnt="4">
        <dgm:presLayoutVars>
          <dgm:bulletEnabled val="1"/>
        </dgm:presLayoutVars>
      </dgm:prSet>
      <dgm:spPr/>
    </dgm:pt>
    <dgm:pt modelId="{1B5F27CA-B634-4CEB-B52D-412E876BE645}" type="pres">
      <dgm:prSet presAssocID="{D0C5274F-D835-4DDA-8DFD-8C674BA1D60B}" presName="negSpace" presStyleCnt="0"/>
      <dgm:spPr/>
    </dgm:pt>
    <dgm:pt modelId="{5499EE93-88AF-4C46-AD6E-20C0E7552E85}" type="pres">
      <dgm:prSet presAssocID="{D0C5274F-D835-4DDA-8DFD-8C674BA1D60B}" presName="circle" presStyleLbl="node1" presStyleIdx="0" presStyleCnt="2"/>
      <dgm:spPr/>
    </dgm:pt>
    <dgm:pt modelId="{8B791B07-8418-477C-B79F-CA0A3DC1D8A2}" type="pres">
      <dgm:prSet presAssocID="{ED6A2C5B-5BF8-42F5-B416-DB5EA3C0BDD5}" presName="transSpace" presStyleCnt="0"/>
      <dgm:spPr/>
    </dgm:pt>
    <dgm:pt modelId="{F676907B-D211-4C35-A957-71CCDD510942}" type="pres">
      <dgm:prSet presAssocID="{3FE1F22B-38C5-428E-A50E-DF055F3ECD2F}" presName="posSpace" presStyleCnt="0"/>
      <dgm:spPr/>
    </dgm:pt>
    <dgm:pt modelId="{A778DA3C-2F57-474C-8DC0-02DEC71C49A4}" type="pres">
      <dgm:prSet presAssocID="{3FE1F22B-38C5-428E-A50E-DF055F3ECD2F}" presName="vertFlow" presStyleCnt="0"/>
      <dgm:spPr/>
    </dgm:pt>
    <dgm:pt modelId="{F8980BE3-DD77-4489-98BE-A0EF6914F2D3}" type="pres">
      <dgm:prSet presAssocID="{3FE1F22B-38C5-428E-A50E-DF055F3ECD2F}" presName="topSpace" presStyleCnt="0"/>
      <dgm:spPr/>
    </dgm:pt>
    <dgm:pt modelId="{CE517F5F-CE42-4410-9F19-FBA97BDAC62A}" type="pres">
      <dgm:prSet presAssocID="{3FE1F22B-38C5-428E-A50E-DF055F3ECD2F}" presName="firstComp" presStyleCnt="0"/>
      <dgm:spPr/>
    </dgm:pt>
    <dgm:pt modelId="{6FDBD22E-3113-4B70-B837-19203C7B81FA}" type="pres">
      <dgm:prSet presAssocID="{3FE1F22B-38C5-428E-A50E-DF055F3ECD2F}" presName="firstChild" presStyleLbl="bgAccFollowNode1" presStyleIdx="2" presStyleCnt="4"/>
      <dgm:spPr/>
    </dgm:pt>
    <dgm:pt modelId="{351A02FE-92B4-40E1-92DF-05033970421C}" type="pres">
      <dgm:prSet presAssocID="{3FE1F22B-38C5-428E-A50E-DF055F3ECD2F}" presName="firstChildTx" presStyleLbl="bgAccFollowNode1" presStyleIdx="2" presStyleCnt="4">
        <dgm:presLayoutVars>
          <dgm:bulletEnabled val="1"/>
        </dgm:presLayoutVars>
      </dgm:prSet>
      <dgm:spPr/>
    </dgm:pt>
    <dgm:pt modelId="{21D33448-DE09-45D0-B9B1-D61631F3FA3B}" type="pres">
      <dgm:prSet presAssocID="{F2BC9D9A-8FB6-48BD-8769-4F405872B44A}" presName="comp" presStyleCnt="0"/>
      <dgm:spPr/>
    </dgm:pt>
    <dgm:pt modelId="{AE3217AF-9F91-4D1A-A69C-17BD32365036}" type="pres">
      <dgm:prSet presAssocID="{F2BC9D9A-8FB6-48BD-8769-4F405872B44A}" presName="child" presStyleLbl="bgAccFollowNode1" presStyleIdx="3" presStyleCnt="4"/>
      <dgm:spPr/>
    </dgm:pt>
    <dgm:pt modelId="{7BF02D4E-D0DA-433B-9C85-11BE55E0004F}" type="pres">
      <dgm:prSet presAssocID="{F2BC9D9A-8FB6-48BD-8769-4F405872B44A}" presName="childTx" presStyleLbl="bgAccFollowNode1" presStyleIdx="3" presStyleCnt="4">
        <dgm:presLayoutVars>
          <dgm:bulletEnabled val="1"/>
        </dgm:presLayoutVars>
      </dgm:prSet>
      <dgm:spPr/>
    </dgm:pt>
    <dgm:pt modelId="{7211DB36-F827-4E70-A766-BB598D7466EA}" type="pres">
      <dgm:prSet presAssocID="{3FE1F22B-38C5-428E-A50E-DF055F3ECD2F}" presName="negSpace" presStyleCnt="0"/>
      <dgm:spPr/>
    </dgm:pt>
    <dgm:pt modelId="{4396FA88-184A-4F86-9B0A-4CADC76C3D77}" type="pres">
      <dgm:prSet presAssocID="{3FE1F22B-38C5-428E-A50E-DF055F3ECD2F}" presName="circle" presStyleLbl="node1" presStyleIdx="1" presStyleCnt="2"/>
      <dgm:spPr/>
    </dgm:pt>
  </dgm:ptLst>
  <dgm:cxnLst>
    <dgm:cxn modelId="{B985FA00-4F5C-4A41-A532-BE7827C370C9}" srcId="{F75134CB-90CB-49A2-863F-F32FDE13E1C1}" destId="{D0C5274F-D835-4DDA-8DFD-8C674BA1D60B}" srcOrd="0" destOrd="0" parTransId="{82355A51-F557-4FE3-B2CD-C72CF51BAD76}" sibTransId="{ED6A2C5B-5BF8-42F5-B416-DB5EA3C0BDD5}"/>
    <dgm:cxn modelId="{FABFBA2E-80EE-4861-818C-34868554C89D}" srcId="{3FE1F22B-38C5-428E-A50E-DF055F3ECD2F}" destId="{F2BC9D9A-8FB6-48BD-8769-4F405872B44A}" srcOrd="1" destOrd="0" parTransId="{AED7D1DB-D917-406B-9CE3-AF3940646475}" sibTransId="{A04A269A-FA9D-4FE1-B01C-8BD5F84BAEE9}"/>
    <dgm:cxn modelId="{6C97F238-4B59-4B09-95B8-DC715D58F3B2}" srcId="{F75134CB-90CB-49A2-863F-F32FDE13E1C1}" destId="{3FE1F22B-38C5-428E-A50E-DF055F3ECD2F}" srcOrd="1" destOrd="0" parTransId="{22418203-5196-4682-BF5A-C146F8969C14}" sibTransId="{A6B49DC6-FCC1-4BCB-A613-BADC14DF1D97}"/>
    <dgm:cxn modelId="{F7965D42-69C6-47BF-8878-CF63BDEEF619}" srcId="{D0C5274F-D835-4DDA-8DFD-8C674BA1D60B}" destId="{4C76B593-0D04-4D7D-BE06-D61317ED1176}" srcOrd="0" destOrd="0" parTransId="{F9F6B65E-151B-435F-A8EC-DB8D93430D50}" sibTransId="{D0C92177-0103-49B2-B471-3F26B2391640}"/>
    <dgm:cxn modelId="{4892D865-7EB5-43DB-A1F0-382203335691}" type="presOf" srcId="{2E390507-844D-425D-B12F-185A404F3E4E}" destId="{351A02FE-92B4-40E1-92DF-05033970421C}" srcOrd="1" destOrd="0" presId="urn:microsoft.com/office/officeart/2005/8/layout/hList9"/>
    <dgm:cxn modelId="{83421B7C-D028-423E-86E3-844B272ED6CB}" srcId="{3FE1F22B-38C5-428E-A50E-DF055F3ECD2F}" destId="{2E390507-844D-425D-B12F-185A404F3E4E}" srcOrd="0" destOrd="0" parTransId="{8FD47942-7D6A-48BC-BE7B-F963987845BD}" sibTransId="{4FC9373B-9B6B-4FB3-8310-15C95AB5A970}"/>
    <dgm:cxn modelId="{BA08848E-C947-4F29-8ED9-8A38BF4BB5F6}" type="presOf" srcId="{A9BA91A3-4995-4BFF-9B97-8873BD05616C}" destId="{C3061C6D-EC08-4581-8B4B-AFBA6A81AB99}" srcOrd="0" destOrd="0" presId="urn:microsoft.com/office/officeart/2005/8/layout/hList9"/>
    <dgm:cxn modelId="{C1B8EE94-0D78-4BA2-81A6-F379C711E907}" type="presOf" srcId="{F75134CB-90CB-49A2-863F-F32FDE13E1C1}" destId="{3A106BB2-4B5D-4D66-ADE3-FA48D81ADF93}" srcOrd="0" destOrd="0" presId="urn:microsoft.com/office/officeart/2005/8/layout/hList9"/>
    <dgm:cxn modelId="{FDA4EF96-3CDA-437B-AB51-3F9F5ECFCBA5}" type="presOf" srcId="{F2BC9D9A-8FB6-48BD-8769-4F405872B44A}" destId="{AE3217AF-9F91-4D1A-A69C-17BD32365036}" srcOrd="0" destOrd="0" presId="urn:microsoft.com/office/officeart/2005/8/layout/hList9"/>
    <dgm:cxn modelId="{63BB8E9E-A476-4D50-B30E-E39A29DDD0DD}" type="presOf" srcId="{D0C5274F-D835-4DDA-8DFD-8C674BA1D60B}" destId="{5499EE93-88AF-4C46-AD6E-20C0E7552E85}" srcOrd="0" destOrd="0" presId="urn:microsoft.com/office/officeart/2005/8/layout/hList9"/>
    <dgm:cxn modelId="{D2D982A2-69AC-4BE3-8E9D-89EFEC290B50}" type="presOf" srcId="{4C76B593-0D04-4D7D-BE06-D61317ED1176}" destId="{8879CCA7-058F-416B-B114-232950E5357A}" srcOrd="1" destOrd="0" presId="urn:microsoft.com/office/officeart/2005/8/layout/hList9"/>
    <dgm:cxn modelId="{AB9ED1B3-C054-4C42-9795-7072387BE498}" type="presOf" srcId="{4C76B593-0D04-4D7D-BE06-D61317ED1176}" destId="{481AEB8F-8913-4294-A648-E7AD460CA8C0}" srcOrd="0" destOrd="0" presId="urn:microsoft.com/office/officeart/2005/8/layout/hList9"/>
    <dgm:cxn modelId="{518EB2B4-80A8-4187-8F93-2886A3C3DB62}" type="presOf" srcId="{A9BA91A3-4995-4BFF-9B97-8873BD05616C}" destId="{9177D896-E08F-46D6-86CD-311D278E4331}" srcOrd="1" destOrd="0" presId="urn:microsoft.com/office/officeart/2005/8/layout/hList9"/>
    <dgm:cxn modelId="{0297F1CE-4A22-4324-97D4-2FD9DB703FBE}" type="presOf" srcId="{3FE1F22B-38C5-428E-A50E-DF055F3ECD2F}" destId="{4396FA88-184A-4F86-9B0A-4CADC76C3D77}" srcOrd="0" destOrd="0" presId="urn:microsoft.com/office/officeart/2005/8/layout/hList9"/>
    <dgm:cxn modelId="{0774ACD5-B98A-429A-AEED-64A9DD6E6636}" srcId="{D0C5274F-D835-4DDA-8DFD-8C674BA1D60B}" destId="{A9BA91A3-4995-4BFF-9B97-8873BD05616C}" srcOrd="1" destOrd="0" parTransId="{023F62EF-0262-4BD3-B94E-F07DFAF57965}" sibTransId="{F1D80432-B4B8-4341-B9BD-C140BCFDB2D5}"/>
    <dgm:cxn modelId="{3CDC31DC-BF8C-4380-84E4-17BE66E29F62}" type="presOf" srcId="{F2BC9D9A-8FB6-48BD-8769-4F405872B44A}" destId="{7BF02D4E-D0DA-433B-9C85-11BE55E0004F}" srcOrd="1" destOrd="0" presId="urn:microsoft.com/office/officeart/2005/8/layout/hList9"/>
    <dgm:cxn modelId="{F52305F2-6310-4F11-84DF-E207DD1E8360}" type="presOf" srcId="{2E390507-844D-425D-B12F-185A404F3E4E}" destId="{6FDBD22E-3113-4B70-B837-19203C7B81FA}" srcOrd="0" destOrd="0" presId="urn:microsoft.com/office/officeart/2005/8/layout/hList9"/>
    <dgm:cxn modelId="{BC962CAB-E0FA-4EC1-96D3-383A726C402D}" type="presParOf" srcId="{3A106BB2-4B5D-4D66-ADE3-FA48D81ADF93}" destId="{398530DA-B78D-408D-89E8-2B22116D9540}" srcOrd="0" destOrd="0" presId="urn:microsoft.com/office/officeart/2005/8/layout/hList9"/>
    <dgm:cxn modelId="{5AA3D783-7233-4B06-BFF3-052635BE7A37}" type="presParOf" srcId="{3A106BB2-4B5D-4D66-ADE3-FA48D81ADF93}" destId="{96B97238-7535-4BE8-B387-0822EDD99B43}" srcOrd="1" destOrd="0" presId="urn:microsoft.com/office/officeart/2005/8/layout/hList9"/>
    <dgm:cxn modelId="{39451715-38EE-4226-AA3A-0786B1883011}" type="presParOf" srcId="{96B97238-7535-4BE8-B387-0822EDD99B43}" destId="{8BDBB1F1-6E92-476F-80B6-9405DF61E518}" srcOrd="0" destOrd="0" presId="urn:microsoft.com/office/officeart/2005/8/layout/hList9"/>
    <dgm:cxn modelId="{D636A847-CC6F-4041-ACF7-30AE84F0A19F}" type="presParOf" srcId="{96B97238-7535-4BE8-B387-0822EDD99B43}" destId="{2970C20F-0141-4ACD-9847-DB241C07CA7B}" srcOrd="1" destOrd="0" presId="urn:microsoft.com/office/officeart/2005/8/layout/hList9"/>
    <dgm:cxn modelId="{4EE72B3B-E9E3-41F1-A0B7-EE15C0343639}" type="presParOf" srcId="{2970C20F-0141-4ACD-9847-DB241C07CA7B}" destId="{481AEB8F-8913-4294-A648-E7AD460CA8C0}" srcOrd="0" destOrd="0" presId="urn:microsoft.com/office/officeart/2005/8/layout/hList9"/>
    <dgm:cxn modelId="{B2C59B13-37D3-436A-9B95-C812222F29A0}" type="presParOf" srcId="{2970C20F-0141-4ACD-9847-DB241C07CA7B}" destId="{8879CCA7-058F-416B-B114-232950E5357A}" srcOrd="1" destOrd="0" presId="urn:microsoft.com/office/officeart/2005/8/layout/hList9"/>
    <dgm:cxn modelId="{3748800B-52A8-4209-BC9F-5D1D329F8BA4}" type="presParOf" srcId="{96B97238-7535-4BE8-B387-0822EDD99B43}" destId="{E78DC2BF-387C-41B1-B19F-8CE93FED20C5}" srcOrd="2" destOrd="0" presId="urn:microsoft.com/office/officeart/2005/8/layout/hList9"/>
    <dgm:cxn modelId="{8F5F729D-FA56-4F44-BC11-020D4D9EE782}" type="presParOf" srcId="{E78DC2BF-387C-41B1-B19F-8CE93FED20C5}" destId="{C3061C6D-EC08-4581-8B4B-AFBA6A81AB99}" srcOrd="0" destOrd="0" presId="urn:microsoft.com/office/officeart/2005/8/layout/hList9"/>
    <dgm:cxn modelId="{862315D2-3BC8-4718-9372-E01C08200B31}" type="presParOf" srcId="{E78DC2BF-387C-41B1-B19F-8CE93FED20C5}" destId="{9177D896-E08F-46D6-86CD-311D278E4331}" srcOrd="1" destOrd="0" presId="urn:microsoft.com/office/officeart/2005/8/layout/hList9"/>
    <dgm:cxn modelId="{CB2A9525-9F1F-4B27-BA1B-EAECE42E83BD}" type="presParOf" srcId="{3A106BB2-4B5D-4D66-ADE3-FA48D81ADF93}" destId="{1B5F27CA-B634-4CEB-B52D-412E876BE645}" srcOrd="2" destOrd="0" presId="urn:microsoft.com/office/officeart/2005/8/layout/hList9"/>
    <dgm:cxn modelId="{6E370928-386E-489C-9321-EF4F2E5717D4}" type="presParOf" srcId="{3A106BB2-4B5D-4D66-ADE3-FA48D81ADF93}" destId="{5499EE93-88AF-4C46-AD6E-20C0E7552E85}" srcOrd="3" destOrd="0" presId="urn:microsoft.com/office/officeart/2005/8/layout/hList9"/>
    <dgm:cxn modelId="{B841AF67-0E29-4C68-9CA3-25979DB8FBF8}" type="presParOf" srcId="{3A106BB2-4B5D-4D66-ADE3-FA48D81ADF93}" destId="{8B791B07-8418-477C-B79F-CA0A3DC1D8A2}" srcOrd="4" destOrd="0" presId="urn:microsoft.com/office/officeart/2005/8/layout/hList9"/>
    <dgm:cxn modelId="{47AE01E8-3B65-485D-8704-36CA7E2B9506}" type="presParOf" srcId="{3A106BB2-4B5D-4D66-ADE3-FA48D81ADF93}" destId="{F676907B-D211-4C35-A957-71CCDD510942}" srcOrd="5" destOrd="0" presId="urn:microsoft.com/office/officeart/2005/8/layout/hList9"/>
    <dgm:cxn modelId="{CB697F02-439C-4A37-B158-21E2644F5329}" type="presParOf" srcId="{3A106BB2-4B5D-4D66-ADE3-FA48D81ADF93}" destId="{A778DA3C-2F57-474C-8DC0-02DEC71C49A4}" srcOrd="6" destOrd="0" presId="urn:microsoft.com/office/officeart/2005/8/layout/hList9"/>
    <dgm:cxn modelId="{3F494C8E-584A-45C6-834D-EC9D712091E4}" type="presParOf" srcId="{A778DA3C-2F57-474C-8DC0-02DEC71C49A4}" destId="{F8980BE3-DD77-4489-98BE-A0EF6914F2D3}" srcOrd="0" destOrd="0" presId="urn:microsoft.com/office/officeart/2005/8/layout/hList9"/>
    <dgm:cxn modelId="{836ED3A7-C835-4D0F-881B-C7D520556CA6}" type="presParOf" srcId="{A778DA3C-2F57-474C-8DC0-02DEC71C49A4}" destId="{CE517F5F-CE42-4410-9F19-FBA97BDAC62A}" srcOrd="1" destOrd="0" presId="urn:microsoft.com/office/officeart/2005/8/layout/hList9"/>
    <dgm:cxn modelId="{B3CF7230-F108-4B35-BEB3-EC0DA568557A}" type="presParOf" srcId="{CE517F5F-CE42-4410-9F19-FBA97BDAC62A}" destId="{6FDBD22E-3113-4B70-B837-19203C7B81FA}" srcOrd="0" destOrd="0" presId="urn:microsoft.com/office/officeart/2005/8/layout/hList9"/>
    <dgm:cxn modelId="{9677AC4C-1592-4F0A-A3BC-4FDB355D3510}" type="presParOf" srcId="{CE517F5F-CE42-4410-9F19-FBA97BDAC62A}" destId="{351A02FE-92B4-40E1-92DF-05033970421C}" srcOrd="1" destOrd="0" presId="urn:microsoft.com/office/officeart/2005/8/layout/hList9"/>
    <dgm:cxn modelId="{D5894E42-A817-4B74-87A6-0970E4A339E5}" type="presParOf" srcId="{A778DA3C-2F57-474C-8DC0-02DEC71C49A4}" destId="{21D33448-DE09-45D0-B9B1-D61631F3FA3B}" srcOrd="2" destOrd="0" presId="urn:microsoft.com/office/officeart/2005/8/layout/hList9"/>
    <dgm:cxn modelId="{CC81439D-2EA1-49A3-A594-6C4BFDC9F05B}" type="presParOf" srcId="{21D33448-DE09-45D0-B9B1-D61631F3FA3B}" destId="{AE3217AF-9F91-4D1A-A69C-17BD32365036}" srcOrd="0" destOrd="0" presId="urn:microsoft.com/office/officeart/2005/8/layout/hList9"/>
    <dgm:cxn modelId="{25AD6ACC-6D72-47A5-9BBD-49154AC79F7E}" type="presParOf" srcId="{21D33448-DE09-45D0-B9B1-D61631F3FA3B}" destId="{7BF02D4E-D0DA-433B-9C85-11BE55E0004F}" srcOrd="1" destOrd="0" presId="urn:microsoft.com/office/officeart/2005/8/layout/hList9"/>
    <dgm:cxn modelId="{EE8A014B-7C4C-45BF-BF4C-5133561EAF86}" type="presParOf" srcId="{3A106BB2-4B5D-4D66-ADE3-FA48D81ADF93}" destId="{7211DB36-F827-4E70-A766-BB598D7466EA}" srcOrd="7" destOrd="0" presId="urn:microsoft.com/office/officeart/2005/8/layout/hList9"/>
    <dgm:cxn modelId="{8F0F2923-2A8F-4755-94F9-535F12DA931D}" type="presParOf" srcId="{3A106BB2-4B5D-4D66-ADE3-FA48D81ADF93}" destId="{4396FA88-184A-4F86-9B0A-4CADC76C3D77}"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F95FC1A-351B-48EA-8A67-19C8148C7FCF}" type="doc">
      <dgm:prSet loTypeId="urn:microsoft.com/office/officeart/2005/8/layout/hProcess9" loCatId="process" qsTypeId="urn:microsoft.com/office/officeart/2005/8/quickstyle/simple1" qsCatId="simple" csTypeId="urn:microsoft.com/office/officeart/2005/8/colors/colorful1" csCatId="colorful" phldr="1"/>
      <dgm:spPr/>
    </dgm:pt>
    <dgm:pt modelId="{4F7517F2-AEF8-42EB-B76E-17998CCC3798}">
      <dgm:prSet phldrT="[Text]"/>
      <dgm:spPr/>
      <dgm:t>
        <a:bodyPr/>
        <a:lstStyle/>
        <a:p>
          <a:r>
            <a:rPr lang="en-GB" dirty="0"/>
            <a:t>abnormal behaviour: disorganised behaviour such as wandering aimlessly, mumbling or laughing to self, strange appearance, self-neglect or appearing unkempt</a:t>
          </a:r>
        </a:p>
      </dgm:t>
    </dgm:pt>
    <dgm:pt modelId="{7F7AA780-401E-4EDB-A5C5-649FD66F749C}" type="parTrans" cxnId="{D5258367-5232-4A59-9DF9-07073DE597D0}">
      <dgm:prSet/>
      <dgm:spPr/>
      <dgm:t>
        <a:bodyPr/>
        <a:lstStyle/>
        <a:p>
          <a:endParaRPr lang="en-GB"/>
        </a:p>
      </dgm:t>
    </dgm:pt>
    <dgm:pt modelId="{60346559-5CED-4A66-A454-513A01A53389}" type="sibTrans" cxnId="{D5258367-5232-4A59-9DF9-07073DE597D0}">
      <dgm:prSet/>
      <dgm:spPr/>
      <dgm:t>
        <a:bodyPr/>
        <a:lstStyle/>
        <a:p>
          <a:endParaRPr lang="en-GB"/>
        </a:p>
      </dgm:t>
    </dgm:pt>
    <dgm:pt modelId="{773428A2-1240-4D8A-8E49-541A697C01FE}">
      <dgm:prSet/>
      <dgm:spPr/>
      <dgm:t>
        <a:bodyPr/>
        <a:lstStyle/>
        <a:p>
          <a:r>
            <a:rPr lang="en-GB"/>
            <a:t>Impaired cognitive functioning</a:t>
          </a:r>
          <a:endParaRPr lang="en-GB" dirty="0"/>
        </a:p>
      </dgm:t>
    </dgm:pt>
    <dgm:pt modelId="{5F0849CC-53DA-4414-8F6C-04DC92EC041C}" type="parTrans" cxnId="{70FB0C17-4A64-43E3-96AE-B4CD315F36A2}">
      <dgm:prSet/>
      <dgm:spPr/>
      <dgm:t>
        <a:bodyPr/>
        <a:lstStyle/>
        <a:p>
          <a:endParaRPr lang="en-GB"/>
        </a:p>
      </dgm:t>
    </dgm:pt>
    <dgm:pt modelId="{F378DB39-69FF-4F84-945E-DFADF727ACCF}" type="sibTrans" cxnId="{70FB0C17-4A64-43E3-96AE-B4CD315F36A2}">
      <dgm:prSet/>
      <dgm:spPr/>
      <dgm:t>
        <a:bodyPr/>
        <a:lstStyle/>
        <a:p>
          <a:endParaRPr lang="en-GB"/>
        </a:p>
      </dgm:t>
    </dgm:pt>
    <dgm:pt modelId="{7914A1D3-24DF-4623-8D8E-1D93F84C731F}">
      <dgm:prSet/>
      <dgm:spPr/>
      <dgm:t>
        <a:bodyPr/>
        <a:lstStyle/>
        <a:p>
          <a:r>
            <a:rPr lang="en-GB" dirty="0"/>
            <a:t>disorganised speech: incoherent or irrelevant speech</a:t>
          </a:r>
        </a:p>
      </dgm:t>
    </dgm:pt>
    <dgm:pt modelId="{19951C48-B46D-4CC9-9834-6315E8DF5E42}" type="parTrans" cxnId="{37036E0B-DAF0-46F7-BC29-1E102F7E3E47}">
      <dgm:prSet/>
      <dgm:spPr/>
      <dgm:t>
        <a:bodyPr/>
        <a:lstStyle/>
        <a:p>
          <a:endParaRPr lang="en-GB"/>
        </a:p>
      </dgm:t>
    </dgm:pt>
    <dgm:pt modelId="{65240571-7D40-44F7-BC77-F3F8AA3204B3}" type="sibTrans" cxnId="{37036E0B-DAF0-46F7-BC29-1E102F7E3E47}">
      <dgm:prSet/>
      <dgm:spPr/>
      <dgm:t>
        <a:bodyPr/>
        <a:lstStyle/>
        <a:p>
          <a:endParaRPr lang="en-GB"/>
        </a:p>
      </dgm:t>
    </dgm:pt>
    <dgm:pt modelId="{EA2E864D-B4CE-44E2-AF7D-21AD450A7AD5}">
      <dgm:prSet/>
      <dgm:spPr/>
      <dgm:t>
        <a:bodyPr/>
        <a:lstStyle/>
        <a:p>
          <a:r>
            <a:rPr lang="en-GB" dirty="0"/>
            <a:t>disturbances of emotions: marked apathy or disconnect between reported emotion and what is observed such as facial expression or body language.</a:t>
          </a:r>
        </a:p>
      </dgm:t>
    </dgm:pt>
    <dgm:pt modelId="{31EBFD66-5942-4213-B011-90F9A601CB28}" type="parTrans" cxnId="{F94ECC39-0D9E-433A-961E-B11D8918DB01}">
      <dgm:prSet/>
      <dgm:spPr/>
      <dgm:t>
        <a:bodyPr/>
        <a:lstStyle/>
        <a:p>
          <a:endParaRPr lang="en-GB"/>
        </a:p>
      </dgm:t>
    </dgm:pt>
    <dgm:pt modelId="{A2DDC090-0D44-4D84-9214-0160F1B90474}" type="sibTrans" cxnId="{F94ECC39-0D9E-433A-961E-B11D8918DB01}">
      <dgm:prSet/>
      <dgm:spPr/>
      <dgm:t>
        <a:bodyPr/>
        <a:lstStyle/>
        <a:p>
          <a:endParaRPr lang="en-GB"/>
        </a:p>
      </dgm:t>
    </dgm:pt>
    <dgm:pt modelId="{60923056-8AEC-4D1D-9EC4-7F0139097D5A}" type="pres">
      <dgm:prSet presAssocID="{8F95FC1A-351B-48EA-8A67-19C8148C7FCF}" presName="CompostProcess" presStyleCnt="0">
        <dgm:presLayoutVars>
          <dgm:dir/>
          <dgm:resizeHandles val="exact"/>
        </dgm:presLayoutVars>
      </dgm:prSet>
      <dgm:spPr/>
    </dgm:pt>
    <dgm:pt modelId="{62E7B55C-86C9-4ADC-BA54-A399BA74FAC5}" type="pres">
      <dgm:prSet presAssocID="{8F95FC1A-351B-48EA-8A67-19C8148C7FCF}" presName="arrow" presStyleLbl="bgShp" presStyleIdx="0" presStyleCnt="1" custLinFactNeighborX="0" custLinFactNeighborY="470"/>
      <dgm:spPr/>
    </dgm:pt>
    <dgm:pt modelId="{D5D13CD5-E687-46DC-AC99-ECD5A99808CB}" type="pres">
      <dgm:prSet presAssocID="{8F95FC1A-351B-48EA-8A67-19C8148C7FCF}" presName="linearProcess" presStyleCnt="0"/>
      <dgm:spPr/>
    </dgm:pt>
    <dgm:pt modelId="{F67BFD38-8FA5-488A-8EEA-BB2A7BFD7153}" type="pres">
      <dgm:prSet presAssocID="{4F7517F2-AEF8-42EB-B76E-17998CCC3798}" presName="textNode" presStyleLbl="node1" presStyleIdx="0" presStyleCnt="4">
        <dgm:presLayoutVars>
          <dgm:bulletEnabled val="1"/>
        </dgm:presLayoutVars>
      </dgm:prSet>
      <dgm:spPr/>
    </dgm:pt>
    <dgm:pt modelId="{DD134743-50AA-4F35-AF38-69B8588CCE51}" type="pres">
      <dgm:prSet presAssocID="{60346559-5CED-4A66-A454-513A01A53389}" presName="sibTrans" presStyleCnt="0"/>
      <dgm:spPr/>
    </dgm:pt>
    <dgm:pt modelId="{589DADD2-BBDC-4B56-90B1-32704B692381}" type="pres">
      <dgm:prSet presAssocID="{773428A2-1240-4D8A-8E49-541A697C01FE}" presName="textNode" presStyleLbl="node1" presStyleIdx="1" presStyleCnt="4">
        <dgm:presLayoutVars>
          <dgm:bulletEnabled val="1"/>
        </dgm:presLayoutVars>
      </dgm:prSet>
      <dgm:spPr/>
    </dgm:pt>
    <dgm:pt modelId="{34767ECB-48B1-4388-8007-CF62D636AA6D}" type="pres">
      <dgm:prSet presAssocID="{F378DB39-69FF-4F84-945E-DFADF727ACCF}" presName="sibTrans" presStyleCnt="0"/>
      <dgm:spPr/>
    </dgm:pt>
    <dgm:pt modelId="{3B0CC885-C122-4035-8C0A-C27F9D854D39}" type="pres">
      <dgm:prSet presAssocID="{7914A1D3-24DF-4623-8D8E-1D93F84C731F}" presName="textNode" presStyleLbl="node1" presStyleIdx="2" presStyleCnt="4">
        <dgm:presLayoutVars>
          <dgm:bulletEnabled val="1"/>
        </dgm:presLayoutVars>
      </dgm:prSet>
      <dgm:spPr/>
    </dgm:pt>
    <dgm:pt modelId="{EFD3DE66-EC0C-4E8F-99D7-06E946029C54}" type="pres">
      <dgm:prSet presAssocID="{65240571-7D40-44F7-BC77-F3F8AA3204B3}" presName="sibTrans" presStyleCnt="0"/>
      <dgm:spPr/>
    </dgm:pt>
    <dgm:pt modelId="{AB32077E-F242-41F8-8F69-1CB773EC1392}" type="pres">
      <dgm:prSet presAssocID="{EA2E864D-B4CE-44E2-AF7D-21AD450A7AD5}" presName="textNode" presStyleLbl="node1" presStyleIdx="3" presStyleCnt="4">
        <dgm:presLayoutVars>
          <dgm:bulletEnabled val="1"/>
        </dgm:presLayoutVars>
      </dgm:prSet>
      <dgm:spPr/>
    </dgm:pt>
  </dgm:ptLst>
  <dgm:cxnLst>
    <dgm:cxn modelId="{37036E0B-DAF0-46F7-BC29-1E102F7E3E47}" srcId="{8F95FC1A-351B-48EA-8A67-19C8148C7FCF}" destId="{7914A1D3-24DF-4623-8D8E-1D93F84C731F}" srcOrd="2" destOrd="0" parTransId="{19951C48-B46D-4CC9-9834-6315E8DF5E42}" sibTransId="{65240571-7D40-44F7-BC77-F3F8AA3204B3}"/>
    <dgm:cxn modelId="{0FFAE00C-CE9A-40ED-B04D-1502B47CD83C}" type="presOf" srcId="{7914A1D3-24DF-4623-8D8E-1D93F84C731F}" destId="{3B0CC885-C122-4035-8C0A-C27F9D854D39}" srcOrd="0" destOrd="0" presId="urn:microsoft.com/office/officeart/2005/8/layout/hProcess9"/>
    <dgm:cxn modelId="{70FB0C17-4A64-43E3-96AE-B4CD315F36A2}" srcId="{8F95FC1A-351B-48EA-8A67-19C8148C7FCF}" destId="{773428A2-1240-4D8A-8E49-541A697C01FE}" srcOrd="1" destOrd="0" parTransId="{5F0849CC-53DA-4414-8F6C-04DC92EC041C}" sibTransId="{F378DB39-69FF-4F84-945E-DFADF727ACCF}"/>
    <dgm:cxn modelId="{EE071E27-AC09-44F1-93F4-321361F3F573}" type="presOf" srcId="{773428A2-1240-4D8A-8E49-541A697C01FE}" destId="{589DADD2-BBDC-4B56-90B1-32704B692381}" srcOrd="0" destOrd="0" presId="urn:microsoft.com/office/officeart/2005/8/layout/hProcess9"/>
    <dgm:cxn modelId="{3EF06639-1059-4E09-864A-C4E85D2DD223}" type="presOf" srcId="{EA2E864D-B4CE-44E2-AF7D-21AD450A7AD5}" destId="{AB32077E-F242-41F8-8F69-1CB773EC1392}" srcOrd="0" destOrd="0" presId="urn:microsoft.com/office/officeart/2005/8/layout/hProcess9"/>
    <dgm:cxn modelId="{F94ECC39-0D9E-433A-961E-B11D8918DB01}" srcId="{8F95FC1A-351B-48EA-8A67-19C8148C7FCF}" destId="{EA2E864D-B4CE-44E2-AF7D-21AD450A7AD5}" srcOrd="3" destOrd="0" parTransId="{31EBFD66-5942-4213-B011-90F9A601CB28}" sibTransId="{A2DDC090-0D44-4D84-9214-0160F1B90474}"/>
    <dgm:cxn modelId="{74F71742-355D-4D24-978F-21FCC552490F}" type="presOf" srcId="{4F7517F2-AEF8-42EB-B76E-17998CCC3798}" destId="{F67BFD38-8FA5-488A-8EEA-BB2A7BFD7153}" srcOrd="0" destOrd="0" presId="urn:microsoft.com/office/officeart/2005/8/layout/hProcess9"/>
    <dgm:cxn modelId="{D5258367-5232-4A59-9DF9-07073DE597D0}" srcId="{8F95FC1A-351B-48EA-8A67-19C8148C7FCF}" destId="{4F7517F2-AEF8-42EB-B76E-17998CCC3798}" srcOrd="0" destOrd="0" parTransId="{7F7AA780-401E-4EDB-A5C5-649FD66F749C}" sibTransId="{60346559-5CED-4A66-A454-513A01A53389}"/>
    <dgm:cxn modelId="{607EAF87-0D9E-4E46-940C-F6F734353A27}" type="presOf" srcId="{8F95FC1A-351B-48EA-8A67-19C8148C7FCF}" destId="{60923056-8AEC-4D1D-9EC4-7F0139097D5A}" srcOrd="0" destOrd="0" presId="urn:microsoft.com/office/officeart/2005/8/layout/hProcess9"/>
    <dgm:cxn modelId="{56C23685-E950-48F5-AF6F-FB9838E5F17A}" type="presParOf" srcId="{60923056-8AEC-4D1D-9EC4-7F0139097D5A}" destId="{62E7B55C-86C9-4ADC-BA54-A399BA74FAC5}" srcOrd="0" destOrd="0" presId="urn:microsoft.com/office/officeart/2005/8/layout/hProcess9"/>
    <dgm:cxn modelId="{66E82D7E-DE89-45FE-B00E-C4BAEF89E1AD}" type="presParOf" srcId="{60923056-8AEC-4D1D-9EC4-7F0139097D5A}" destId="{D5D13CD5-E687-46DC-AC99-ECD5A99808CB}" srcOrd="1" destOrd="0" presId="urn:microsoft.com/office/officeart/2005/8/layout/hProcess9"/>
    <dgm:cxn modelId="{E0F4F46C-6C16-4BBD-B3C6-C448DF0D0445}" type="presParOf" srcId="{D5D13CD5-E687-46DC-AC99-ECD5A99808CB}" destId="{F67BFD38-8FA5-488A-8EEA-BB2A7BFD7153}" srcOrd="0" destOrd="0" presId="urn:microsoft.com/office/officeart/2005/8/layout/hProcess9"/>
    <dgm:cxn modelId="{C67CED76-43B8-491C-978B-0AE2DFD540E2}" type="presParOf" srcId="{D5D13CD5-E687-46DC-AC99-ECD5A99808CB}" destId="{DD134743-50AA-4F35-AF38-69B8588CCE51}" srcOrd="1" destOrd="0" presId="urn:microsoft.com/office/officeart/2005/8/layout/hProcess9"/>
    <dgm:cxn modelId="{00CC12C4-9891-45DE-90E2-0305D21E72CA}" type="presParOf" srcId="{D5D13CD5-E687-46DC-AC99-ECD5A99808CB}" destId="{589DADD2-BBDC-4B56-90B1-32704B692381}" srcOrd="2" destOrd="0" presId="urn:microsoft.com/office/officeart/2005/8/layout/hProcess9"/>
    <dgm:cxn modelId="{E3AB1EDE-3868-4B36-84C1-0996407C8674}" type="presParOf" srcId="{D5D13CD5-E687-46DC-AC99-ECD5A99808CB}" destId="{34767ECB-48B1-4388-8007-CF62D636AA6D}" srcOrd="3" destOrd="0" presId="urn:microsoft.com/office/officeart/2005/8/layout/hProcess9"/>
    <dgm:cxn modelId="{9F2CB4D5-2AE0-4139-880C-8D16D415BA97}" type="presParOf" srcId="{D5D13CD5-E687-46DC-AC99-ECD5A99808CB}" destId="{3B0CC885-C122-4035-8C0A-C27F9D854D39}" srcOrd="4" destOrd="0" presId="urn:microsoft.com/office/officeart/2005/8/layout/hProcess9"/>
    <dgm:cxn modelId="{04DD6C18-AC40-4973-B72F-71C87FE9FDC8}" type="presParOf" srcId="{D5D13CD5-E687-46DC-AC99-ECD5A99808CB}" destId="{EFD3DE66-EC0C-4E8F-99D7-06E946029C54}" srcOrd="5" destOrd="0" presId="urn:microsoft.com/office/officeart/2005/8/layout/hProcess9"/>
    <dgm:cxn modelId="{84EB58D1-7BAD-40EB-A661-C16703CD4D0A}" type="presParOf" srcId="{D5D13CD5-E687-46DC-AC99-ECD5A99808CB}" destId="{AB32077E-F242-41F8-8F69-1CB773EC1392}"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777DB-BF15-46B7-AA58-5E86709F6F0F}">
      <dsp:nvSpPr>
        <dsp:cNvPr id="0" name=""/>
        <dsp:cNvSpPr/>
      </dsp:nvSpPr>
      <dsp:spPr>
        <a:xfrm>
          <a:off x="2176344" y="0"/>
          <a:ext cx="1509048" cy="11809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5D5189-DB2E-4050-8E68-9AC493E39CB6}">
      <dsp:nvSpPr>
        <dsp:cNvPr id="0" name=""/>
        <dsp:cNvSpPr/>
      </dsp:nvSpPr>
      <dsp:spPr>
        <a:xfrm>
          <a:off x="775085" y="1256553"/>
          <a:ext cx="4311566" cy="506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90000"/>
            </a:lnSpc>
            <a:spcBef>
              <a:spcPct val="0"/>
            </a:spcBef>
            <a:spcAft>
              <a:spcPct val="35000"/>
            </a:spcAft>
            <a:buNone/>
            <a:defRPr b="1"/>
          </a:pPr>
          <a:r>
            <a:rPr lang="en-US" sz="3600" b="1" kern="1200" dirty="0"/>
            <a:t>Mental Health Act</a:t>
          </a:r>
          <a:endParaRPr lang="en-US" sz="3600" kern="1200" dirty="0"/>
        </a:p>
      </dsp:txBody>
      <dsp:txXfrm>
        <a:off x="775085" y="1256553"/>
        <a:ext cx="4311566" cy="506129"/>
      </dsp:txXfrm>
    </dsp:sp>
    <dsp:sp modelId="{0FD60E91-45FE-4671-975A-6574231740DD}">
      <dsp:nvSpPr>
        <dsp:cNvPr id="0" name=""/>
        <dsp:cNvSpPr/>
      </dsp:nvSpPr>
      <dsp:spPr>
        <a:xfrm>
          <a:off x="775085" y="1797838"/>
          <a:ext cx="4311566" cy="450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dirty="0"/>
            <a:t>The Mental Health Act 1983</a:t>
          </a:r>
        </a:p>
        <a:p>
          <a:pPr marL="0" lvl="0" indent="0" algn="ctr" defTabSz="755650">
            <a:lnSpc>
              <a:spcPct val="90000"/>
            </a:lnSpc>
            <a:spcBef>
              <a:spcPct val="0"/>
            </a:spcBef>
            <a:spcAft>
              <a:spcPct val="35000"/>
            </a:spcAft>
            <a:buNone/>
          </a:pPr>
          <a:r>
            <a:rPr lang="en-US" sz="1700" kern="1200"/>
            <a:t>The Mental Health Act 2007 </a:t>
          </a:r>
        </a:p>
      </dsp:txBody>
      <dsp:txXfrm>
        <a:off x="775085" y="1797838"/>
        <a:ext cx="4311566" cy="450479"/>
      </dsp:txXfrm>
    </dsp:sp>
    <dsp:sp modelId="{BF265EA4-35A7-418D-BDE4-0979B766EC24}">
      <dsp:nvSpPr>
        <dsp:cNvPr id="0" name=""/>
        <dsp:cNvSpPr/>
      </dsp:nvSpPr>
      <dsp:spPr>
        <a:xfrm>
          <a:off x="7242435" y="205218"/>
          <a:ext cx="1509048" cy="11809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19E9FF-AC44-4209-BED1-3ACB028E9D95}">
      <dsp:nvSpPr>
        <dsp:cNvPr id="0" name=""/>
        <dsp:cNvSpPr/>
      </dsp:nvSpPr>
      <dsp:spPr>
        <a:xfrm>
          <a:off x="5841176" y="1461771"/>
          <a:ext cx="4311566" cy="506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90000"/>
            </a:lnSpc>
            <a:spcBef>
              <a:spcPct val="0"/>
            </a:spcBef>
            <a:spcAft>
              <a:spcPct val="35000"/>
            </a:spcAft>
            <a:buNone/>
            <a:defRPr b="1"/>
          </a:pPr>
          <a:r>
            <a:rPr lang="en-US" sz="3600" b="1" kern="1200"/>
            <a:t>Mental Capacity Act </a:t>
          </a:r>
          <a:endParaRPr lang="en-US" sz="3600" kern="1200"/>
        </a:p>
      </dsp:txBody>
      <dsp:txXfrm>
        <a:off x="5841176" y="1461771"/>
        <a:ext cx="4311566" cy="506129"/>
      </dsp:txXfrm>
    </dsp:sp>
    <dsp:sp modelId="{787285FF-B962-465B-B30C-2641922414D3}">
      <dsp:nvSpPr>
        <dsp:cNvPr id="0" name=""/>
        <dsp:cNvSpPr/>
      </dsp:nvSpPr>
      <dsp:spPr>
        <a:xfrm>
          <a:off x="5841176" y="2003057"/>
          <a:ext cx="4311566" cy="40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Mental Capacity Act 2005 </a:t>
          </a:r>
        </a:p>
        <a:p>
          <a:pPr marL="0" lvl="0" indent="0" algn="ctr" defTabSz="755650">
            <a:lnSpc>
              <a:spcPct val="90000"/>
            </a:lnSpc>
            <a:spcBef>
              <a:spcPct val="0"/>
            </a:spcBef>
            <a:spcAft>
              <a:spcPct val="35000"/>
            </a:spcAft>
            <a:buNone/>
          </a:pPr>
          <a:r>
            <a:rPr lang="en-US" sz="1700" kern="1200"/>
            <a:t>Mental Capacity Act 2007t 2007 </a:t>
          </a:r>
        </a:p>
      </dsp:txBody>
      <dsp:txXfrm>
        <a:off x="5841176" y="2003057"/>
        <a:ext cx="4311566" cy="400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B06CE4-30A7-45E4-B5A0-3B63683B391C}">
      <dsp:nvSpPr>
        <dsp:cNvPr id="0" name=""/>
        <dsp:cNvSpPr/>
      </dsp:nvSpPr>
      <dsp:spPr>
        <a:xfrm>
          <a:off x="723" y="387446"/>
          <a:ext cx="3113894" cy="3736673"/>
        </a:xfrm>
        <a:prstGeom prst="roundRect">
          <a:avLst>
            <a:gd name="adj" fmla="val 5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marL="0" lvl="0" indent="0" algn="r" defTabSz="844550">
            <a:lnSpc>
              <a:spcPct val="90000"/>
            </a:lnSpc>
            <a:spcBef>
              <a:spcPct val="0"/>
            </a:spcBef>
            <a:spcAft>
              <a:spcPct val="35000"/>
            </a:spcAft>
            <a:buNone/>
          </a:pPr>
          <a:r>
            <a:rPr lang="en-GB" sz="1900" kern="1200" dirty="0"/>
            <a:t>Conditions for detention</a:t>
          </a:r>
        </a:p>
      </dsp:txBody>
      <dsp:txXfrm rot="16200000">
        <a:off x="-1219923" y="1608093"/>
        <a:ext cx="3064072" cy="622778"/>
      </dsp:txXfrm>
    </dsp:sp>
    <dsp:sp modelId="{44DFDDCB-AED5-4D33-A9B0-8591F2A2EDE6}">
      <dsp:nvSpPr>
        <dsp:cNvPr id="0" name=""/>
        <dsp:cNvSpPr/>
      </dsp:nvSpPr>
      <dsp:spPr>
        <a:xfrm>
          <a:off x="623502" y="387446"/>
          <a:ext cx="2319851" cy="3736673"/>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GB" sz="1800" kern="1200" dirty="0"/>
            <a:t>a. Two doctors must approve order</a:t>
          </a:r>
        </a:p>
        <a:p>
          <a:pPr marL="0" lvl="0" indent="0" algn="l" defTabSz="800100">
            <a:lnSpc>
              <a:spcPct val="90000"/>
            </a:lnSpc>
            <a:spcBef>
              <a:spcPct val="0"/>
            </a:spcBef>
            <a:spcAft>
              <a:spcPct val="35000"/>
            </a:spcAft>
            <a:buNone/>
          </a:pPr>
          <a:r>
            <a:rPr lang="en-GB" sz="1800" kern="1200" dirty="0"/>
            <a:t>b. The patient must be suffering from a mental disorder that requires detention</a:t>
          </a:r>
        </a:p>
        <a:p>
          <a:pPr marL="0" lvl="0" indent="0" algn="l" defTabSz="800100">
            <a:lnSpc>
              <a:spcPct val="90000"/>
            </a:lnSpc>
            <a:spcBef>
              <a:spcPct val="0"/>
            </a:spcBef>
            <a:spcAft>
              <a:spcPct val="35000"/>
            </a:spcAft>
            <a:buNone/>
          </a:pPr>
          <a:r>
            <a:rPr lang="en-GB" sz="1800" kern="1200" dirty="0"/>
            <a:t>c. The patient must be a danger to themselves or others</a:t>
          </a:r>
        </a:p>
      </dsp:txBody>
      <dsp:txXfrm>
        <a:off x="623502" y="387446"/>
        <a:ext cx="2319851" cy="3736673"/>
      </dsp:txXfrm>
    </dsp:sp>
    <dsp:sp modelId="{4E7FEBB4-9A98-493E-A9BE-DA3915D0FA1F}">
      <dsp:nvSpPr>
        <dsp:cNvPr id="0" name=""/>
        <dsp:cNvSpPr/>
      </dsp:nvSpPr>
      <dsp:spPr>
        <a:xfrm>
          <a:off x="3223604" y="387446"/>
          <a:ext cx="3113894" cy="3736673"/>
        </a:xfrm>
        <a:prstGeom prst="roundRect">
          <a:avLst>
            <a:gd name="adj" fmla="val 5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marL="0" lvl="0" indent="0" algn="r" defTabSz="844550">
            <a:lnSpc>
              <a:spcPct val="90000"/>
            </a:lnSpc>
            <a:spcBef>
              <a:spcPct val="0"/>
            </a:spcBef>
            <a:spcAft>
              <a:spcPct val="35000"/>
            </a:spcAft>
            <a:buNone/>
          </a:pPr>
          <a:r>
            <a:rPr lang="en-GB" sz="1900" kern="1200" dirty="0"/>
            <a:t>Duration</a:t>
          </a:r>
        </a:p>
      </dsp:txBody>
      <dsp:txXfrm rot="16200000">
        <a:off x="2002957" y="1608093"/>
        <a:ext cx="3064072" cy="622778"/>
      </dsp:txXfrm>
    </dsp:sp>
    <dsp:sp modelId="{EF83C732-387D-4F14-AB0A-5185F30DA97C}">
      <dsp:nvSpPr>
        <dsp:cNvPr id="0" name=""/>
        <dsp:cNvSpPr/>
      </dsp:nvSpPr>
      <dsp:spPr>
        <a:xfrm rot="5400000">
          <a:off x="2964583" y="3357458"/>
          <a:ext cx="549180" cy="467084"/>
        </a:xfrm>
        <a:prstGeom prst="flowChartExtract">
          <a:avLst/>
        </a:prstGeom>
        <a:solidFill>
          <a:schemeClr val="lt1">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35103C-17F3-425D-B662-13B7040EA14D}">
      <dsp:nvSpPr>
        <dsp:cNvPr id="0" name=""/>
        <dsp:cNvSpPr/>
      </dsp:nvSpPr>
      <dsp:spPr>
        <a:xfrm>
          <a:off x="3846383" y="387446"/>
          <a:ext cx="2319851" cy="3736673"/>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GB" sz="1800" kern="1200" dirty="0"/>
            <a:t>Doctors can authorise 6 months if 2b and 2c </a:t>
          </a:r>
        </a:p>
        <a:p>
          <a:pPr marL="0" lvl="0" indent="0" algn="l" defTabSz="800100">
            <a:lnSpc>
              <a:spcPct val="90000"/>
            </a:lnSpc>
            <a:spcBef>
              <a:spcPct val="0"/>
            </a:spcBef>
            <a:spcAft>
              <a:spcPct val="35000"/>
            </a:spcAft>
            <a:buNone/>
          </a:pPr>
          <a:r>
            <a:rPr lang="en-GB" sz="1800" kern="1200" dirty="0"/>
            <a:t>The treatment is required for the patient’s health and safety and the protection of others</a:t>
          </a:r>
        </a:p>
        <a:p>
          <a:pPr marL="0" lvl="0" indent="0" algn="l" defTabSz="800100">
            <a:lnSpc>
              <a:spcPct val="90000"/>
            </a:lnSpc>
            <a:spcBef>
              <a:spcPct val="0"/>
            </a:spcBef>
            <a:spcAft>
              <a:spcPct val="35000"/>
            </a:spcAft>
            <a:buNone/>
          </a:pPr>
          <a:r>
            <a:rPr lang="en-GB" sz="1800" kern="1200" dirty="0"/>
            <a:t>The detention can be authorised for a further 6 months</a:t>
          </a:r>
        </a:p>
        <a:p>
          <a:pPr marL="0" lvl="0" indent="0" algn="l" defTabSz="800100">
            <a:lnSpc>
              <a:spcPct val="90000"/>
            </a:lnSpc>
            <a:spcBef>
              <a:spcPct val="0"/>
            </a:spcBef>
            <a:spcAft>
              <a:spcPct val="35000"/>
            </a:spcAft>
            <a:buNone/>
          </a:pPr>
          <a:r>
            <a:rPr lang="en-GB" sz="1800" kern="1200" dirty="0"/>
            <a:t>A nearest relative can apply for MHRT (Mental Health Review Tribunal)</a:t>
          </a:r>
        </a:p>
      </dsp:txBody>
      <dsp:txXfrm>
        <a:off x="3846383" y="387446"/>
        <a:ext cx="2319851" cy="3736673"/>
      </dsp:txXfrm>
    </dsp:sp>
    <dsp:sp modelId="{7B8C69F1-7925-4F37-9A9C-7DF96D3B5449}">
      <dsp:nvSpPr>
        <dsp:cNvPr id="0" name=""/>
        <dsp:cNvSpPr/>
      </dsp:nvSpPr>
      <dsp:spPr>
        <a:xfrm>
          <a:off x="6446485" y="387446"/>
          <a:ext cx="3113894" cy="3736673"/>
        </a:xfrm>
        <a:prstGeom prst="roundRect">
          <a:avLst>
            <a:gd name="adj" fmla="val 5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marL="0" lvl="0" indent="0" algn="r" defTabSz="844550">
            <a:lnSpc>
              <a:spcPct val="90000"/>
            </a:lnSpc>
            <a:spcBef>
              <a:spcPct val="0"/>
            </a:spcBef>
            <a:spcAft>
              <a:spcPct val="35000"/>
            </a:spcAft>
            <a:buNone/>
          </a:pPr>
          <a:r>
            <a:rPr lang="en-GB" sz="1900" kern="1200" dirty="0"/>
            <a:t>Short 72 hours detention order </a:t>
          </a:r>
        </a:p>
      </dsp:txBody>
      <dsp:txXfrm rot="16200000">
        <a:off x="5225838" y="1608093"/>
        <a:ext cx="3064072" cy="622778"/>
      </dsp:txXfrm>
    </dsp:sp>
    <dsp:sp modelId="{958E24F7-7099-4174-A59B-B57D85C66F27}">
      <dsp:nvSpPr>
        <dsp:cNvPr id="0" name=""/>
        <dsp:cNvSpPr/>
      </dsp:nvSpPr>
      <dsp:spPr>
        <a:xfrm rot="5400000">
          <a:off x="6187464" y="3357458"/>
          <a:ext cx="549180" cy="467084"/>
        </a:xfrm>
        <a:prstGeom prst="flowChartExtract">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85495F-7CA4-47F4-AECF-5B3EC7579210}">
      <dsp:nvSpPr>
        <dsp:cNvPr id="0" name=""/>
        <dsp:cNvSpPr/>
      </dsp:nvSpPr>
      <dsp:spPr>
        <a:xfrm>
          <a:off x="7069264" y="387446"/>
          <a:ext cx="2319851" cy="3736673"/>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GB" sz="1800" kern="1200" dirty="0"/>
            <a:t>Can be  applied by nearest relative or MHP</a:t>
          </a:r>
        </a:p>
        <a:p>
          <a:pPr marL="0" lvl="0" indent="0" algn="l" defTabSz="800100">
            <a:lnSpc>
              <a:spcPct val="90000"/>
            </a:lnSpc>
            <a:spcBef>
              <a:spcPct val="0"/>
            </a:spcBef>
            <a:spcAft>
              <a:spcPct val="35000"/>
            </a:spcAft>
            <a:buNone/>
          </a:pPr>
          <a:r>
            <a:rPr lang="en-GB" sz="1800" kern="1200" dirty="0"/>
            <a:t>can be done if waiting for a 2</a:t>
          </a:r>
          <a:r>
            <a:rPr lang="en-GB" sz="1800" kern="1200" baseline="30000" dirty="0"/>
            <a:t>nd</a:t>
          </a:r>
          <a:r>
            <a:rPr lang="en-GB" sz="1800" kern="1200" dirty="0"/>
            <a:t> doctor would cause unnecessary delay</a:t>
          </a:r>
        </a:p>
      </dsp:txBody>
      <dsp:txXfrm>
        <a:off x="7069264" y="387446"/>
        <a:ext cx="2319851" cy="37366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2B5991-0FF7-401E-9F07-8679BF2A6E04}">
      <dsp:nvSpPr>
        <dsp:cNvPr id="0" name=""/>
        <dsp:cNvSpPr/>
      </dsp:nvSpPr>
      <dsp:spPr>
        <a:xfrm>
          <a:off x="0" y="28097"/>
          <a:ext cx="8396420" cy="7488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Section 136</a:t>
          </a:r>
          <a:endParaRPr lang="en-US" sz="2400" kern="1200" dirty="0"/>
        </a:p>
      </dsp:txBody>
      <dsp:txXfrm>
        <a:off x="36553" y="64650"/>
        <a:ext cx="8323314" cy="675694"/>
      </dsp:txXfrm>
    </dsp:sp>
    <dsp:sp modelId="{F78E262A-36D4-436E-953A-865BDB9003D0}">
      <dsp:nvSpPr>
        <dsp:cNvPr id="0" name=""/>
        <dsp:cNvSpPr/>
      </dsp:nvSpPr>
      <dsp:spPr>
        <a:xfrm>
          <a:off x="0" y="776897"/>
          <a:ext cx="8396420" cy="1697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586" tIns="22860" rIns="128016" bIns="22860" numCol="1" spcCol="1270" anchor="t" anchorCtr="0">
          <a:noAutofit/>
        </a:bodyPr>
        <a:lstStyle/>
        <a:p>
          <a:pPr marL="171450" lvl="1" indent="-171450" algn="l" defTabSz="800100">
            <a:lnSpc>
              <a:spcPct val="90000"/>
            </a:lnSpc>
            <a:spcBef>
              <a:spcPct val="0"/>
            </a:spcBef>
            <a:spcAft>
              <a:spcPct val="20000"/>
            </a:spcAft>
            <a:buFontTx/>
            <a:buNone/>
          </a:pPr>
          <a:r>
            <a:rPr lang="en-GB" sz="1800" kern="1200" dirty="0"/>
            <a:t>If police need to take someone away from public places to keep them safe from themselves or others, </a:t>
          </a:r>
          <a:endParaRPr lang="en-US" sz="2400" kern="1200" dirty="0"/>
        </a:p>
        <a:p>
          <a:pPr marL="171450" lvl="1" indent="-171450" algn="l" defTabSz="800100">
            <a:lnSpc>
              <a:spcPct val="90000"/>
            </a:lnSpc>
            <a:spcBef>
              <a:spcPct val="0"/>
            </a:spcBef>
            <a:spcAft>
              <a:spcPct val="20000"/>
            </a:spcAft>
            <a:buFontTx/>
            <a:buNone/>
          </a:pPr>
          <a:r>
            <a:rPr lang="en-GB" sz="1800" kern="1200" dirty="0"/>
            <a:t>1) Police will keep the person in a place of safety until an approved mental health professional can examine the person</a:t>
          </a:r>
          <a:endParaRPr lang="en-US" sz="1800" kern="1200" dirty="0"/>
        </a:p>
        <a:p>
          <a:pPr marL="171450" lvl="1" indent="-171450" algn="l" defTabSz="800100">
            <a:lnSpc>
              <a:spcPct val="90000"/>
            </a:lnSpc>
            <a:spcBef>
              <a:spcPct val="0"/>
            </a:spcBef>
            <a:spcAft>
              <a:spcPct val="20000"/>
            </a:spcAft>
            <a:buFontTx/>
            <a:buNone/>
          </a:pPr>
          <a:r>
            <a:rPr lang="en-GB" sz="1800" kern="1200" dirty="0"/>
            <a:t>2) A police station should only be used  as a safe space if there is nowhere else to take that person.</a:t>
          </a:r>
          <a:endParaRPr lang="en-US" sz="1800" kern="1200" dirty="0"/>
        </a:p>
      </dsp:txBody>
      <dsp:txXfrm>
        <a:off x="0" y="776897"/>
        <a:ext cx="8396420" cy="1697400"/>
      </dsp:txXfrm>
    </dsp:sp>
    <dsp:sp modelId="{D07D337B-8A7A-4AF3-B661-A497EC3286F7}">
      <dsp:nvSpPr>
        <dsp:cNvPr id="0" name=""/>
        <dsp:cNvSpPr/>
      </dsp:nvSpPr>
      <dsp:spPr>
        <a:xfrm>
          <a:off x="0" y="2474297"/>
          <a:ext cx="8396420" cy="74880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Section 47</a:t>
          </a:r>
          <a:endParaRPr lang="en-US" sz="2400" kern="1200" dirty="0"/>
        </a:p>
      </dsp:txBody>
      <dsp:txXfrm>
        <a:off x="36553" y="2510850"/>
        <a:ext cx="8323314" cy="675694"/>
      </dsp:txXfrm>
    </dsp:sp>
    <dsp:sp modelId="{C6FAA186-EBAF-4569-9E39-B46C215A8BAA}">
      <dsp:nvSpPr>
        <dsp:cNvPr id="0" name=""/>
        <dsp:cNvSpPr/>
      </dsp:nvSpPr>
      <dsp:spPr>
        <a:xfrm>
          <a:off x="0" y="3223097"/>
          <a:ext cx="8396420" cy="869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586"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GB" sz="1800" kern="1200" dirty="0"/>
            <a:t>Ministry of justice orders a person to be transferred from prison to hospital for treatment</a:t>
          </a:r>
          <a:endParaRPr lang="en-US" sz="1800" kern="1200" dirty="0"/>
        </a:p>
        <a:p>
          <a:pPr marL="171450" lvl="1" indent="-171450" algn="l" defTabSz="800100">
            <a:lnSpc>
              <a:spcPct val="90000"/>
            </a:lnSpc>
            <a:spcBef>
              <a:spcPct val="0"/>
            </a:spcBef>
            <a:spcAft>
              <a:spcPct val="20000"/>
            </a:spcAft>
            <a:buChar char="•"/>
          </a:pPr>
          <a:r>
            <a:rPr lang="en-GB" sz="1800" kern="1200" dirty="0"/>
            <a:t>You can be kept under this section for up to 6 months</a:t>
          </a:r>
          <a:r>
            <a:rPr lang="en-GB" sz="1700" kern="1200" dirty="0"/>
            <a:t>. </a:t>
          </a:r>
          <a:endParaRPr lang="en-US" sz="1700" kern="1200" dirty="0"/>
        </a:p>
      </dsp:txBody>
      <dsp:txXfrm>
        <a:off x="0" y="3223097"/>
        <a:ext cx="8396420" cy="869400"/>
      </dsp:txXfrm>
    </dsp:sp>
    <dsp:sp modelId="{5D4B7E78-9F36-4451-B02A-4FC2DC54B627}">
      <dsp:nvSpPr>
        <dsp:cNvPr id="0" name=""/>
        <dsp:cNvSpPr/>
      </dsp:nvSpPr>
      <dsp:spPr>
        <a:xfrm>
          <a:off x="0" y="4092498"/>
          <a:ext cx="8396420" cy="74880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t>Section 135 </a:t>
          </a:r>
        </a:p>
      </dsp:txBody>
      <dsp:txXfrm>
        <a:off x="36553" y="4129051"/>
        <a:ext cx="8323314" cy="675694"/>
      </dsp:txXfrm>
    </dsp:sp>
    <dsp:sp modelId="{0643D97C-4FC8-4D5C-95BB-98466422635F}">
      <dsp:nvSpPr>
        <dsp:cNvPr id="0" name=""/>
        <dsp:cNvSpPr/>
      </dsp:nvSpPr>
      <dsp:spPr>
        <a:xfrm>
          <a:off x="0" y="4841298"/>
          <a:ext cx="8396420" cy="186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586"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Placed under this section if there is reasonable cause to suspect you have a mental health disorder and</a:t>
          </a:r>
          <a:endParaRPr lang="en-US" sz="1600" kern="1200" dirty="0"/>
        </a:p>
        <a:p>
          <a:pPr marL="342900" lvl="2" indent="-171450" algn="l" defTabSz="711200">
            <a:lnSpc>
              <a:spcPct val="90000"/>
            </a:lnSpc>
            <a:spcBef>
              <a:spcPct val="0"/>
            </a:spcBef>
            <a:spcAft>
              <a:spcPct val="20000"/>
            </a:spcAft>
            <a:buChar char="•"/>
          </a:pPr>
          <a:r>
            <a:rPr lang="en-GB" sz="1600" kern="1200" dirty="0"/>
            <a:t>you are being ill treated or neglected </a:t>
          </a:r>
          <a:endParaRPr lang="en-US" sz="1600" kern="1200" dirty="0"/>
        </a:p>
        <a:p>
          <a:pPr marL="342900" lvl="2" indent="-171450" algn="l" defTabSz="711200">
            <a:lnSpc>
              <a:spcPct val="90000"/>
            </a:lnSpc>
            <a:spcBef>
              <a:spcPct val="0"/>
            </a:spcBef>
            <a:spcAft>
              <a:spcPct val="20000"/>
            </a:spcAft>
            <a:buChar char="•"/>
          </a:pPr>
          <a:r>
            <a:rPr lang="en-GB" sz="1600" kern="1200" dirty="0"/>
            <a:t>unable to look after yourself and live alone. </a:t>
          </a:r>
          <a:endParaRPr lang="en-US" sz="1600" kern="1200" dirty="0"/>
        </a:p>
        <a:p>
          <a:pPr marL="171450" lvl="1" indent="-171450" algn="l" defTabSz="800100">
            <a:lnSpc>
              <a:spcPct val="90000"/>
            </a:lnSpc>
            <a:spcBef>
              <a:spcPct val="0"/>
            </a:spcBef>
            <a:spcAft>
              <a:spcPct val="20000"/>
            </a:spcAft>
            <a:buChar char="•"/>
          </a:pPr>
          <a:r>
            <a:rPr lang="en-GB" sz="1800" kern="1200" dirty="0"/>
            <a:t>A magistrate can issue you a warrant authorising a police office (with a doctor and approved mental health professional to enter any premises where you are  being kept and take you to a place of safety.</a:t>
          </a:r>
          <a:endParaRPr lang="en-US" sz="1800" kern="1200" dirty="0"/>
        </a:p>
      </dsp:txBody>
      <dsp:txXfrm>
        <a:off x="0" y="4841298"/>
        <a:ext cx="8396420" cy="1863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E68AB-AABE-4E1A-9AD1-8D9D160B6F2B}">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3CD53FA-CEB1-41D0-9AAD-DD0375167CD1}">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You don’t have a choice in being sectioned</a:t>
          </a:r>
          <a:endParaRPr lang="en-US" sz="2500" kern="1200"/>
        </a:p>
      </dsp:txBody>
      <dsp:txXfrm>
        <a:off x="0" y="2663"/>
        <a:ext cx="6666833" cy="908098"/>
      </dsp:txXfrm>
    </dsp:sp>
    <dsp:sp modelId="{E658B06D-1BD7-470A-AEA1-A31E1BC82F71}">
      <dsp:nvSpPr>
        <dsp:cNvPr id="0" name=""/>
        <dsp:cNvSpPr/>
      </dsp:nvSpPr>
      <dsp:spPr>
        <a:xfrm>
          <a:off x="0" y="910762"/>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C9D82FC-8FF9-49F9-8F26-DB3CC9C035E1}">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You can apply to be discharged from hospital if you think you are ready</a:t>
          </a:r>
          <a:endParaRPr lang="en-US" sz="2500" kern="1200"/>
        </a:p>
      </dsp:txBody>
      <dsp:txXfrm>
        <a:off x="0" y="910762"/>
        <a:ext cx="6666833" cy="908098"/>
      </dsp:txXfrm>
    </dsp:sp>
    <dsp:sp modelId="{9454453C-C57B-4229-B302-0C400C6339A8}">
      <dsp:nvSpPr>
        <dsp:cNvPr id="0" name=""/>
        <dsp:cNvSpPr/>
      </dsp:nvSpPr>
      <dsp:spPr>
        <a:xfrm>
          <a:off x="0" y="1818861"/>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E1E7F98-7273-4A9A-AF43-DCF1C1425F32}">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This can be done by applying to the Mental Health Tribunal</a:t>
          </a:r>
          <a:endParaRPr lang="en-US" sz="2500" kern="1200" dirty="0"/>
        </a:p>
      </dsp:txBody>
      <dsp:txXfrm>
        <a:off x="0" y="1818861"/>
        <a:ext cx="6666833" cy="908098"/>
      </dsp:txXfrm>
    </dsp:sp>
    <dsp:sp modelId="{E7AB7471-87A6-4FDF-A2A9-92A9A2E033AE}">
      <dsp:nvSpPr>
        <dsp:cNvPr id="0" name=""/>
        <dsp:cNvSpPr/>
      </dsp:nvSpPr>
      <dsp:spPr>
        <a:xfrm>
          <a:off x="0" y="2726960"/>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0E6AF3B-DEED-449E-960F-DEF688CB2E44}">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You or a family member or carer can apply to the MHT</a:t>
          </a:r>
          <a:endParaRPr lang="en-US" sz="2500" kern="1200"/>
        </a:p>
      </dsp:txBody>
      <dsp:txXfrm>
        <a:off x="0" y="2726960"/>
        <a:ext cx="6666833" cy="908098"/>
      </dsp:txXfrm>
    </dsp:sp>
    <dsp:sp modelId="{B56809A2-FBD8-452F-923B-75C201C55CE5}">
      <dsp:nvSpPr>
        <dsp:cNvPr id="0" name=""/>
        <dsp:cNvSpPr/>
      </dsp:nvSpPr>
      <dsp:spPr>
        <a:xfrm>
          <a:off x="0" y="3635058"/>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8534686-753B-45FF-9278-724799E4041C}">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The final decision is made by either a responsible clinician </a:t>
          </a:r>
          <a:endParaRPr lang="en-US" sz="2500" kern="1200" dirty="0"/>
        </a:p>
      </dsp:txBody>
      <dsp:txXfrm>
        <a:off x="0" y="3635058"/>
        <a:ext cx="6666833" cy="908098"/>
      </dsp:txXfrm>
    </dsp:sp>
    <dsp:sp modelId="{8FECF0EF-AF71-4154-B40B-DA7433B9639B}">
      <dsp:nvSpPr>
        <dsp:cNvPr id="0" name=""/>
        <dsp:cNvSpPr/>
      </dsp:nvSpPr>
      <dsp:spPr>
        <a:xfrm>
          <a:off x="0" y="4543157"/>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4B8432D-2395-4F65-AEBD-03DFF0A7C7FD}">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The person who has overall responsibility for your care in hospital </a:t>
          </a:r>
          <a:endParaRPr lang="en-US" sz="2500" kern="1200"/>
        </a:p>
      </dsp:txBody>
      <dsp:txXfrm>
        <a:off x="0" y="4543157"/>
        <a:ext cx="6666833" cy="9080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5432AE-0289-4556-9719-E8D2113D67E0}">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14DC208-2058-4035-82AC-8529D5E989CA}">
      <dsp:nvSpPr>
        <dsp:cNvPr id="0" name=""/>
        <dsp:cNvSpPr/>
      </dsp:nvSpPr>
      <dsp:spPr>
        <a:xfrm>
          <a:off x="0" y="2663"/>
          <a:ext cx="6666833"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An order made by an authorised psychiatrist</a:t>
          </a:r>
          <a:endParaRPr lang="en-US" sz="3500" kern="1200"/>
        </a:p>
      </dsp:txBody>
      <dsp:txXfrm>
        <a:off x="0" y="2663"/>
        <a:ext cx="6666833" cy="1816197"/>
      </dsp:txXfrm>
    </dsp:sp>
    <dsp:sp modelId="{4309DDE7-7BAB-4961-BACD-B68447CB20EB}">
      <dsp:nvSpPr>
        <dsp:cNvPr id="0" name=""/>
        <dsp:cNvSpPr/>
      </dsp:nvSpPr>
      <dsp:spPr>
        <a:xfrm>
          <a:off x="0" y="1818861"/>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5DD5526-B2B5-47EB-8537-2AEED55AF2C2}">
      <dsp:nvSpPr>
        <dsp:cNvPr id="0" name=""/>
        <dsp:cNvSpPr/>
      </dsp:nvSpPr>
      <dsp:spPr>
        <a:xfrm>
          <a:off x="0" y="1818861"/>
          <a:ext cx="6666833"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For a person having a mental illness </a:t>
          </a:r>
          <a:endParaRPr lang="en-US" sz="3500" kern="1200"/>
        </a:p>
      </dsp:txBody>
      <dsp:txXfrm>
        <a:off x="0" y="1818861"/>
        <a:ext cx="6666833" cy="1816197"/>
      </dsp:txXfrm>
    </dsp:sp>
    <dsp:sp modelId="{23B7D289-552C-4DEC-9931-8E7B69D2C867}">
      <dsp:nvSpPr>
        <dsp:cNvPr id="0" name=""/>
        <dsp:cNvSpPr/>
      </dsp:nvSpPr>
      <dsp:spPr>
        <a:xfrm>
          <a:off x="0" y="3635058"/>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4626799-1974-4505-B3E1-3E060A40B49B}">
      <dsp:nvSpPr>
        <dsp:cNvPr id="0" name=""/>
        <dsp:cNvSpPr/>
      </dsp:nvSpPr>
      <dsp:spPr>
        <a:xfrm>
          <a:off x="0" y="3635058"/>
          <a:ext cx="6666833"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Involuntary treatment order while not being detained in approved mental health services.</a:t>
          </a:r>
          <a:endParaRPr lang="en-US" sz="3500" kern="1200"/>
        </a:p>
      </dsp:txBody>
      <dsp:txXfrm>
        <a:off x="0" y="3635058"/>
        <a:ext cx="6666833" cy="18161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E07FA5-4750-4F18-B353-5A7EF42AFC7C}">
      <dsp:nvSpPr>
        <dsp:cNvPr id="0" name=""/>
        <dsp:cNvSpPr/>
      </dsp:nvSpPr>
      <dsp:spPr>
        <a:xfrm>
          <a:off x="0" y="58819"/>
          <a:ext cx="6666833" cy="148473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The goal of the mental capacity act is to protect individuals, who may lack capacity to make an informed decisions.</a:t>
          </a:r>
        </a:p>
      </dsp:txBody>
      <dsp:txXfrm>
        <a:off x="72479" y="131298"/>
        <a:ext cx="6521875" cy="1339772"/>
      </dsp:txXfrm>
    </dsp:sp>
    <dsp:sp modelId="{CC2E553C-F85C-446D-A80F-F02B26298F61}">
      <dsp:nvSpPr>
        <dsp:cNvPr id="0" name=""/>
        <dsp:cNvSpPr/>
      </dsp:nvSpPr>
      <dsp:spPr>
        <a:xfrm>
          <a:off x="0" y="1621309"/>
          <a:ext cx="6666833" cy="148473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The act is in place to support individuals and their carers to make a decision, based on the best interest of the client. </a:t>
          </a:r>
        </a:p>
      </dsp:txBody>
      <dsp:txXfrm>
        <a:off x="72479" y="1693788"/>
        <a:ext cx="6521875" cy="1339772"/>
      </dsp:txXfrm>
    </dsp:sp>
    <dsp:sp modelId="{EE1C2348-31F9-4C16-8E20-ADEAE1A8FD60}">
      <dsp:nvSpPr>
        <dsp:cNvPr id="0" name=""/>
        <dsp:cNvSpPr/>
      </dsp:nvSpPr>
      <dsp:spPr>
        <a:xfrm>
          <a:off x="0" y="3183799"/>
          <a:ext cx="6666833" cy="148473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The key mental capacity acts</a:t>
          </a:r>
        </a:p>
      </dsp:txBody>
      <dsp:txXfrm>
        <a:off x="72479" y="3256278"/>
        <a:ext cx="6521875" cy="1339772"/>
      </dsp:txXfrm>
    </dsp:sp>
    <dsp:sp modelId="{2C80F722-4671-4FE1-B55F-66EE51D6F0E4}">
      <dsp:nvSpPr>
        <dsp:cNvPr id="0" name=""/>
        <dsp:cNvSpPr/>
      </dsp:nvSpPr>
      <dsp:spPr>
        <a:xfrm>
          <a:off x="0" y="4668529"/>
          <a:ext cx="6666833" cy="7265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672"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a:t>Mental Capacity Act (2005)</a:t>
          </a:r>
        </a:p>
        <a:p>
          <a:pPr marL="228600" lvl="1" indent="-228600" algn="l" defTabSz="933450">
            <a:lnSpc>
              <a:spcPct val="90000"/>
            </a:lnSpc>
            <a:spcBef>
              <a:spcPct val="0"/>
            </a:spcBef>
            <a:spcAft>
              <a:spcPct val="20000"/>
            </a:spcAft>
            <a:buChar char="•"/>
          </a:pPr>
          <a:r>
            <a:rPr lang="en-US" sz="2100" kern="1200"/>
            <a:t>Mental Capacity Act (2007)</a:t>
          </a:r>
        </a:p>
      </dsp:txBody>
      <dsp:txXfrm>
        <a:off x="0" y="4668529"/>
        <a:ext cx="6666833" cy="7265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309CF-9B9F-4046-9000-450ACBC25CD1}">
      <dsp:nvSpPr>
        <dsp:cNvPr id="0" name=""/>
        <dsp:cNvSpPr/>
      </dsp:nvSpPr>
      <dsp:spPr>
        <a:xfrm>
          <a:off x="0" y="346782"/>
          <a:ext cx="8735367" cy="111881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 person must be assumed to </a:t>
          </a:r>
          <a:r>
            <a:rPr lang="en-GB" sz="2000" b="1" kern="1200"/>
            <a:t>have capacity </a:t>
          </a:r>
          <a:r>
            <a:rPr lang="en-GB" sz="2000" kern="1200"/>
            <a:t>unless it is established that they lack capacity.</a:t>
          </a:r>
          <a:endParaRPr lang="en-US" sz="2000" kern="1200"/>
        </a:p>
      </dsp:txBody>
      <dsp:txXfrm>
        <a:off x="54616" y="401398"/>
        <a:ext cx="8626135" cy="1009580"/>
      </dsp:txXfrm>
    </dsp:sp>
    <dsp:sp modelId="{FDA84692-9542-4814-828B-D5F27731C039}">
      <dsp:nvSpPr>
        <dsp:cNvPr id="0" name=""/>
        <dsp:cNvSpPr/>
      </dsp:nvSpPr>
      <dsp:spPr>
        <a:xfrm>
          <a:off x="0" y="1429412"/>
          <a:ext cx="8735367" cy="111881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 person is not to be treated as unable to make a decision unless </a:t>
          </a:r>
          <a:r>
            <a:rPr lang="en-GB" sz="2000" b="1" kern="1200"/>
            <a:t>all practicable steps</a:t>
          </a:r>
          <a:r>
            <a:rPr lang="en-GB" sz="2000" kern="1200"/>
            <a:t> to help him to do so have been taken without success.</a:t>
          </a:r>
          <a:endParaRPr lang="en-US" sz="2000" kern="1200"/>
        </a:p>
      </dsp:txBody>
      <dsp:txXfrm>
        <a:off x="54616" y="1484028"/>
        <a:ext cx="8626135" cy="1009580"/>
      </dsp:txXfrm>
    </dsp:sp>
    <dsp:sp modelId="{C666C53E-D863-441B-890B-5E77A7F67A2D}">
      <dsp:nvSpPr>
        <dsp:cNvPr id="0" name=""/>
        <dsp:cNvSpPr/>
      </dsp:nvSpPr>
      <dsp:spPr>
        <a:xfrm>
          <a:off x="0" y="2605824"/>
          <a:ext cx="8735367" cy="111881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A person is not to be treated as unable to make a decision merely because he makes an </a:t>
          </a:r>
          <a:r>
            <a:rPr lang="en-GB" sz="2000" b="1" kern="1200" dirty="0"/>
            <a:t>unwise decision</a:t>
          </a:r>
          <a:r>
            <a:rPr lang="en-GB" sz="2000" kern="1200" dirty="0"/>
            <a:t>.</a:t>
          </a:r>
          <a:endParaRPr lang="en-US" sz="2000" kern="1200" dirty="0"/>
        </a:p>
      </dsp:txBody>
      <dsp:txXfrm>
        <a:off x="54616" y="2660440"/>
        <a:ext cx="8626135" cy="1009580"/>
      </dsp:txXfrm>
    </dsp:sp>
    <dsp:sp modelId="{259326CE-2D73-4057-9638-B38CFBFEE6FB}">
      <dsp:nvSpPr>
        <dsp:cNvPr id="0" name=""/>
        <dsp:cNvSpPr/>
      </dsp:nvSpPr>
      <dsp:spPr>
        <a:xfrm>
          <a:off x="0" y="3782237"/>
          <a:ext cx="8735367" cy="111881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An act done, or decision made, under this Act for or on behalf of a person must be done, or made, in </a:t>
          </a:r>
          <a:r>
            <a:rPr lang="en-GB" sz="2000" b="1" kern="1200"/>
            <a:t>their best interests</a:t>
          </a:r>
          <a:r>
            <a:rPr lang="en-GB" sz="2000" kern="1200"/>
            <a:t>.</a:t>
          </a:r>
          <a:endParaRPr lang="en-US" sz="2000" kern="1200"/>
        </a:p>
      </dsp:txBody>
      <dsp:txXfrm>
        <a:off x="54616" y="3836853"/>
        <a:ext cx="8626135" cy="1009580"/>
      </dsp:txXfrm>
    </dsp:sp>
    <dsp:sp modelId="{26452EC3-1D0F-4084-B35E-1169EF30C7FC}">
      <dsp:nvSpPr>
        <dsp:cNvPr id="0" name=""/>
        <dsp:cNvSpPr/>
      </dsp:nvSpPr>
      <dsp:spPr>
        <a:xfrm>
          <a:off x="0" y="4958649"/>
          <a:ext cx="8735367" cy="111881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Before the act is done, or the decision is made, regard must be had to whether the purpose for which it is needed can be </a:t>
          </a:r>
          <a:r>
            <a:rPr lang="en-GB" sz="2000" b="1" kern="1200" dirty="0"/>
            <a:t>as effectively achieved </a:t>
          </a:r>
          <a:r>
            <a:rPr lang="en-GB" sz="2000" kern="1200" dirty="0"/>
            <a:t>in a way which is less restrictive of the person’s rights and freedom of action.  </a:t>
          </a:r>
          <a:endParaRPr lang="en-US" sz="2000" kern="1200" dirty="0"/>
        </a:p>
      </dsp:txBody>
      <dsp:txXfrm>
        <a:off x="54616" y="5013265"/>
        <a:ext cx="8626135" cy="10095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061A66-C431-4DEA-8E21-E57461D31278}">
      <dsp:nvSpPr>
        <dsp:cNvPr id="0" name=""/>
        <dsp:cNvSpPr/>
      </dsp:nvSpPr>
      <dsp:spPr>
        <a:xfrm>
          <a:off x="715001" y="796"/>
          <a:ext cx="6697996" cy="2609128"/>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44550">
            <a:lnSpc>
              <a:spcPct val="90000"/>
            </a:lnSpc>
            <a:spcBef>
              <a:spcPct val="0"/>
            </a:spcBef>
            <a:spcAft>
              <a:spcPct val="35000"/>
            </a:spcAft>
            <a:buNone/>
          </a:pPr>
          <a:r>
            <a:rPr lang="en-US" sz="1900" b="1" kern="1200" dirty="0"/>
            <a:t>First Stage</a:t>
          </a:r>
          <a:endParaRPr lang="en-GB" sz="1900" kern="1200" dirty="0"/>
        </a:p>
        <a:p>
          <a:pPr marL="171450" lvl="1" indent="-171450" algn="l" defTabSz="800100">
            <a:lnSpc>
              <a:spcPct val="90000"/>
            </a:lnSpc>
            <a:spcBef>
              <a:spcPct val="0"/>
            </a:spcBef>
            <a:spcAft>
              <a:spcPct val="15000"/>
            </a:spcAft>
            <a:buChar char="•"/>
          </a:pPr>
          <a:r>
            <a:rPr lang="en-US" sz="1800" kern="1200" dirty="0"/>
            <a:t>Identifying if there is an impairment or disturbance in the functioning of the individual’s brain </a:t>
          </a:r>
        </a:p>
        <a:p>
          <a:pPr marL="171450" lvl="1" indent="-171450" algn="l" defTabSz="800100">
            <a:lnSpc>
              <a:spcPct val="90000"/>
            </a:lnSpc>
            <a:spcBef>
              <a:spcPct val="0"/>
            </a:spcBef>
            <a:spcAft>
              <a:spcPct val="15000"/>
            </a:spcAft>
            <a:buChar char="•"/>
          </a:pPr>
          <a:r>
            <a:rPr lang="en-US" sz="1800" kern="1200" dirty="0"/>
            <a:t>The level of impact such impairment would have on one’s decision-making skills. </a:t>
          </a:r>
        </a:p>
      </dsp:txBody>
      <dsp:txXfrm>
        <a:off x="791420" y="77215"/>
        <a:ext cx="6545158" cy="2456290"/>
      </dsp:txXfrm>
    </dsp:sp>
    <dsp:sp modelId="{C7F2CED8-7162-419B-973C-0205548CDC3B}">
      <dsp:nvSpPr>
        <dsp:cNvPr id="0" name=""/>
        <dsp:cNvSpPr/>
      </dsp:nvSpPr>
      <dsp:spPr>
        <a:xfrm rot="5400000">
          <a:off x="3574788" y="2675153"/>
          <a:ext cx="978423" cy="117410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133600">
            <a:lnSpc>
              <a:spcPct val="90000"/>
            </a:lnSpc>
            <a:spcBef>
              <a:spcPct val="0"/>
            </a:spcBef>
            <a:spcAft>
              <a:spcPct val="35000"/>
            </a:spcAft>
            <a:buNone/>
          </a:pPr>
          <a:endParaRPr lang="en-GB" sz="4800" kern="1200"/>
        </a:p>
      </dsp:txBody>
      <dsp:txXfrm rot="-5400000">
        <a:off x="3711768" y="2772995"/>
        <a:ext cx="704465" cy="684896"/>
      </dsp:txXfrm>
    </dsp:sp>
    <dsp:sp modelId="{289FBD74-A095-433F-A3D8-F9EED5874745}">
      <dsp:nvSpPr>
        <dsp:cNvPr id="0" name=""/>
        <dsp:cNvSpPr/>
      </dsp:nvSpPr>
      <dsp:spPr>
        <a:xfrm>
          <a:off x="815199" y="3914489"/>
          <a:ext cx="6497600" cy="2609128"/>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844550">
            <a:lnSpc>
              <a:spcPct val="90000"/>
            </a:lnSpc>
            <a:spcBef>
              <a:spcPct val="0"/>
            </a:spcBef>
            <a:spcAft>
              <a:spcPct val="35000"/>
            </a:spcAft>
            <a:buNone/>
          </a:pPr>
          <a:r>
            <a:rPr lang="en-US" sz="1900" b="1" kern="1200" dirty="0"/>
            <a:t>Second Stage </a:t>
          </a:r>
        </a:p>
        <a:p>
          <a:pPr marL="171450" lvl="1" indent="-171450" algn="l" defTabSz="711200">
            <a:lnSpc>
              <a:spcPct val="90000"/>
            </a:lnSpc>
            <a:spcBef>
              <a:spcPct val="0"/>
            </a:spcBef>
            <a:spcAft>
              <a:spcPct val="15000"/>
            </a:spcAft>
            <a:buChar char="•"/>
          </a:pPr>
          <a:r>
            <a:rPr lang="en-US" sz="1600" kern="1200" dirty="0"/>
            <a:t>It would be determined that an individual is not able to make a decision if:</a:t>
          </a:r>
        </a:p>
        <a:p>
          <a:pPr marL="171450" lvl="1" indent="-171450" algn="l" defTabSz="711200">
            <a:lnSpc>
              <a:spcPct val="90000"/>
            </a:lnSpc>
            <a:spcBef>
              <a:spcPct val="0"/>
            </a:spcBef>
            <a:spcAft>
              <a:spcPct val="15000"/>
            </a:spcAft>
            <a:buChar char="•"/>
          </a:pPr>
          <a:r>
            <a:rPr lang="en-US" sz="1600" kern="1200" dirty="0"/>
            <a:t>They are unable to understand the information about the decision that has to be made</a:t>
          </a:r>
        </a:p>
        <a:p>
          <a:pPr marL="171450" lvl="1" indent="-171450" algn="l" defTabSz="711200">
            <a:lnSpc>
              <a:spcPct val="90000"/>
            </a:lnSpc>
            <a:spcBef>
              <a:spcPct val="0"/>
            </a:spcBef>
            <a:spcAft>
              <a:spcPct val="15000"/>
            </a:spcAft>
            <a:buChar char="•"/>
          </a:pPr>
          <a:r>
            <a:rPr lang="en-US" sz="1600" kern="1200" dirty="0"/>
            <a:t>They are unable to remember information </a:t>
          </a:r>
        </a:p>
        <a:p>
          <a:pPr marL="171450" lvl="1" indent="-171450" algn="l" defTabSz="711200">
            <a:lnSpc>
              <a:spcPct val="90000"/>
            </a:lnSpc>
            <a:spcBef>
              <a:spcPct val="0"/>
            </a:spcBef>
            <a:spcAft>
              <a:spcPct val="15000"/>
            </a:spcAft>
            <a:buChar char="•"/>
          </a:pPr>
          <a:r>
            <a:rPr lang="en-US" sz="1600" kern="1200" dirty="0"/>
            <a:t>They are unable to use the information received to evaluate the consequences of their decision</a:t>
          </a:r>
        </a:p>
        <a:p>
          <a:pPr marL="171450" lvl="1" indent="-171450" algn="l" defTabSz="711200">
            <a:lnSpc>
              <a:spcPct val="90000"/>
            </a:lnSpc>
            <a:spcBef>
              <a:spcPct val="0"/>
            </a:spcBef>
            <a:spcAft>
              <a:spcPct val="15000"/>
            </a:spcAft>
            <a:buChar char="•"/>
          </a:pPr>
          <a:r>
            <a:rPr lang="en-US" sz="1600" kern="1200" dirty="0"/>
            <a:t>Unable to communicate their decision effectively </a:t>
          </a:r>
        </a:p>
      </dsp:txBody>
      <dsp:txXfrm>
        <a:off x="891618" y="3990908"/>
        <a:ext cx="6344762" cy="245629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AEB8F-8913-4294-A648-E7AD460CA8C0}">
      <dsp:nvSpPr>
        <dsp:cNvPr id="0" name=""/>
        <dsp:cNvSpPr/>
      </dsp:nvSpPr>
      <dsp:spPr>
        <a:xfrm>
          <a:off x="3541395" y="726010"/>
          <a:ext cx="2716411" cy="1811846"/>
        </a:xfrm>
        <a:prstGeom prst="rect">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0904" rIns="120904" bIns="120904" numCol="1" spcCol="1270" anchor="ctr" anchorCtr="0">
          <a:noAutofit/>
        </a:bodyPr>
        <a:lstStyle/>
        <a:p>
          <a:pPr marL="0" lvl="0" indent="0" algn="l" defTabSz="755650">
            <a:lnSpc>
              <a:spcPct val="90000"/>
            </a:lnSpc>
            <a:spcBef>
              <a:spcPct val="0"/>
            </a:spcBef>
            <a:spcAft>
              <a:spcPct val="35000"/>
            </a:spcAft>
            <a:buNone/>
          </a:pPr>
          <a:r>
            <a:rPr lang="en-GB" sz="1700" kern="1200" dirty="0"/>
            <a:t>Known as psychosis or the psychotic syndrome  </a:t>
          </a:r>
        </a:p>
      </dsp:txBody>
      <dsp:txXfrm>
        <a:off x="3976021" y="726010"/>
        <a:ext cx="2281785" cy="1811846"/>
      </dsp:txXfrm>
    </dsp:sp>
    <dsp:sp modelId="{C3061C6D-EC08-4581-8B4B-AFBA6A81AB99}">
      <dsp:nvSpPr>
        <dsp:cNvPr id="0" name=""/>
        <dsp:cNvSpPr/>
      </dsp:nvSpPr>
      <dsp:spPr>
        <a:xfrm>
          <a:off x="3541395" y="2537857"/>
          <a:ext cx="2716411" cy="1811846"/>
        </a:xfrm>
        <a:prstGeom prst="rect">
          <a:avLst/>
        </a:prstGeom>
        <a:solidFill>
          <a:schemeClr val="accent3">
            <a:tint val="40000"/>
            <a:alpha val="90000"/>
            <a:hueOff val="1685052"/>
            <a:satOff val="14902"/>
            <a:lumOff val="1765"/>
            <a:alphaOff val="0"/>
          </a:schemeClr>
        </a:solidFill>
        <a:ln w="19050" cap="flat" cmpd="sng" algn="ctr">
          <a:solidFill>
            <a:schemeClr val="accent3">
              <a:tint val="40000"/>
              <a:alpha val="90000"/>
              <a:hueOff val="1685052"/>
              <a:satOff val="14902"/>
              <a:lumOff val="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0904" rIns="120904" bIns="120904"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sz="1700" kern="1200" dirty="0"/>
            <a:t>Hallucinations Delusions (persecution, grandeur, control).</a:t>
          </a:r>
        </a:p>
        <a:p>
          <a:pPr marL="0" lvl="0" algn="l" defTabSz="711200">
            <a:lnSpc>
              <a:spcPct val="90000"/>
            </a:lnSpc>
            <a:spcBef>
              <a:spcPct val="0"/>
            </a:spcBef>
            <a:spcAft>
              <a:spcPct val="35000"/>
            </a:spcAft>
            <a:buNone/>
          </a:pPr>
          <a:r>
            <a:rPr lang="en-GB" sz="1700" kern="1200" dirty="0"/>
            <a:t>Formal thought disorders</a:t>
          </a:r>
        </a:p>
      </dsp:txBody>
      <dsp:txXfrm>
        <a:off x="3976021" y="2537857"/>
        <a:ext cx="2281785" cy="1811846"/>
      </dsp:txXfrm>
    </dsp:sp>
    <dsp:sp modelId="{5499EE93-88AF-4C46-AD6E-20C0E7552E85}">
      <dsp:nvSpPr>
        <dsp:cNvPr id="0" name=""/>
        <dsp:cNvSpPr/>
      </dsp:nvSpPr>
      <dsp:spPr>
        <a:xfrm>
          <a:off x="2092642" y="1634"/>
          <a:ext cx="1810940" cy="1810940"/>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Positive symptoms </a:t>
          </a:r>
        </a:p>
      </dsp:txBody>
      <dsp:txXfrm>
        <a:off x="2357848" y="266840"/>
        <a:ext cx="1280528" cy="1280528"/>
      </dsp:txXfrm>
    </dsp:sp>
    <dsp:sp modelId="{6FDBD22E-3113-4B70-B837-19203C7B81FA}">
      <dsp:nvSpPr>
        <dsp:cNvPr id="0" name=""/>
        <dsp:cNvSpPr/>
      </dsp:nvSpPr>
      <dsp:spPr>
        <a:xfrm>
          <a:off x="8068747" y="726010"/>
          <a:ext cx="2716411" cy="1811846"/>
        </a:xfrm>
        <a:prstGeom prst="rect">
          <a:avLst/>
        </a:prstGeom>
        <a:solidFill>
          <a:schemeClr val="accent3">
            <a:tint val="40000"/>
            <a:alpha val="90000"/>
            <a:hueOff val="3370104"/>
            <a:satOff val="29803"/>
            <a:lumOff val="3530"/>
            <a:alphaOff val="0"/>
          </a:schemeClr>
        </a:solidFill>
        <a:ln w="19050" cap="flat" cmpd="sng" algn="ctr">
          <a:solidFill>
            <a:schemeClr val="accent3">
              <a:tint val="40000"/>
              <a:alpha val="90000"/>
              <a:hueOff val="3370104"/>
              <a:satOff val="29803"/>
              <a:lumOff val="353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0904" rIns="120904" bIns="120904" numCol="1" spcCol="1270" anchor="ctr" anchorCtr="0">
          <a:noAutofit/>
        </a:bodyPr>
        <a:lstStyle/>
        <a:p>
          <a:pPr marL="0" lvl="0" indent="0" algn="l" defTabSz="755650">
            <a:lnSpc>
              <a:spcPct val="90000"/>
            </a:lnSpc>
            <a:spcBef>
              <a:spcPct val="0"/>
            </a:spcBef>
            <a:spcAft>
              <a:spcPct val="35000"/>
            </a:spcAft>
            <a:buNone/>
          </a:pPr>
          <a:r>
            <a:rPr lang="en-GB" sz="1700" kern="1200" dirty="0"/>
            <a:t>Absence or reduction of normal behaviour (</a:t>
          </a:r>
          <a:r>
            <a:rPr lang="en-GB" sz="1700" kern="1200" dirty="0" err="1"/>
            <a:t>Correll</a:t>
          </a:r>
          <a:r>
            <a:rPr lang="en-GB" sz="1700" kern="1200" dirty="0"/>
            <a:t> &amp; Schooler, 2020)</a:t>
          </a:r>
        </a:p>
      </dsp:txBody>
      <dsp:txXfrm>
        <a:off x="8503372" y="726010"/>
        <a:ext cx="2281785" cy="1811846"/>
      </dsp:txXfrm>
    </dsp:sp>
    <dsp:sp modelId="{AE3217AF-9F91-4D1A-A69C-17BD32365036}">
      <dsp:nvSpPr>
        <dsp:cNvPr id="0" name=""/>
        <dsp:cNvSpPr/>
      </dsp:nvSpPr>
      <dsp:spPr>
        <a:xfrm>
          <a:off x="8068747" y="2537857"/>
          <a:ext cx="2716411" cy="1811846"/>
        </a:xfrm>
        <a:prstGeom prst="rect">
          <a:avLst/>
        </a:prstGeom>
        <a:solidFill>
          <a:schemeClr val="accent3">
            <a:tint val="40000"/>
            <a:alpha val="90000"/>
            <a:hueOff val="5055155"/>
            <a:satOff val="44705"/>
            <a:lumOff val="5295"/>
            <a:alphaOff val="0"/>
          </a:schemeClr>
        </a:solidFill>
        <a:ln w="19050" cap="flat" cmpd="sng" algn="ctr">
          <a:solidFill>
            <a:schemeClr val="accent3">
              <a:tint val="40000"/>
              <a:alpha val="90000"/>
              <a:hueOff val="5055155"/>
              <a:satOff val="44705"/>
              <a:lumOff val="529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0904" rIns="120904" bIns="120904" numCol="1" spcCol="1270" anchor="ctr" anchorCtr="0">
          <a:noAutofit/>
        </a:bodyPr>
        <a:lstStyle/>
        <a:p>
          <a:pPr marL="0" lvl="0" indent="0" algn="l" defTabSz="755650">
            <a:lnSpc>
              <a:spcPct val="90000"/>
            </a:lnSpc>
            <a:spcBef>
              <a:spcPct val="0"/>
            </a:spcBef>
            <a:spcAft>
              <a:spcPct val="35000"/>
            </a:spcAft>
            <a:buNone/>
          </a:pPr>
          <a:r>
            <a:rPr lang="en-GB" sz="1700" kern="1200" dirty="0"/>
            <a:t>Flattened emotional response             </a:t>
          </a:r>
        </a:p>
        <a:p>
          <a:pPr marL="0" lvl="0" indent="0" algn="l" defTabSz="755650">
            <a:lnSpc>
              <a:spcPct val="90000"/>
            </a:lnSpc>
            <a:spcBef>
              <a:spcPct val="0"/>
            </a:spcBef>
            <a:spcAft>
              <a:spcPct val="35000"/>
            </a:spcAft>
            <a:buNone/>
          </a:pPr>
          <a:r>
            <a:rPr lang="en-GB" sz="1700" kern="1200" dirty="0"/>
            <a:t>Poverty of speech                     Lack of initiative and persistence                 Social withdrawal.</a:t>
          </a:r>
        </a:p>
      </dsp:txBody>
      <dsp:txXfrm>
        <a:off x="8503372" y="2537857"/>
        <a:ext cx="2281785" cy="1811846"/>
      </dsp:txXfrm>
    </dsp:sp>
    <dsp:sp modelId="{4396FA88-184A-4F86-9B0A-4CADC76C3D77}">
      <dsp:nvSpPr>
        <dsp:cNvPr id="0" name=""/>
        <dsp:cNvSpPr/>
      </dsp:nvSpPr>
      <dsp:spPr>
        <a:xfrm>
          <a:off x="6619994" y="1634"/>
          <a:ext cx="1810940" cy="1810940"/>
        </a:xfrm>
        <a:prstGeom prst="ellipse">
          <a:avLst/>
        </a:prstGeom>
        <a:solidFill>
          <a:schemeClr val="accent3">
            <a:hueOff val="4117163"/>
            <a:satOff val="24712"/>
            <a:lumOff val="1882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Negative symptoms </a:t>
          </a:r>
        </a:p>
      </dsp:txBody>
      <dsp:txXfrm>
        <a:off x="6885200" y="266840"/>
        <a:ext cx="1280528" cy="128052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7B55C-86C9-4ADC-BA54-A399BA74FAC5}">
      <dsp:nvSpPr>
        <dsp:cNvPr id="0" name=""/>
        <dsp:cNvSpPr/>
      </dsp:nvSpPr>
      <dsp:spPr>
        <a:xfrm>
          <a:off x="788669" y="0"/>
          <a:ext cx="8938260" cy="4351338"/>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7BFD38-8FA5-488A-8EEA-BB2A7BFD7153}">
      <dsp:nvSpPr>
        <dsp:cNvPr id="0" name=""/>
        <dsp:cNvSpPr/>
      </dsp:nvSpPr>
      <dsp:spPr>
        <a:xfrm>
          <a:off x="5262" y="1305401"/>
          <a:ext cx="2531343" cy="174053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abnormal behaviour: disorganised behaviour such as wandering aimlessly, mumbling or laughing to self, strange appearance, self-neglect or appearing unkempt</a:t>
          </a:r>
        </a:p>
      </dsp:txBody>
      <dsp:txXfrm>
        <a:off x="90228" y="1390367"/>
        <a:ext cx="2361411" cy="1570603"/>
      </dsp:txXfrm>
    </dsp:sp>
    <dsp:sp modelId="{589DADD2-BBDC-4B56-90B1-32704B692381}">
      <dsp:nvSpPr>
        <dsp:cNvPr id="0" name=""/>
        <dsp:cNvSpPr/>
      </dsp:nvSpPr>
      <dsp:spPr>
        <a:xfrm>
          <a:off x="2663173" y="1305401"/>
          <a:ext cx="2531343" cy="1740535"/>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Impaired cognitive functioning</a:t>
          </a:r>
          <a:endParaRPr lang="en-GB" sz="1400" kern="1200" dirty="0"/>
        </a:p>
      </dsp:txBody>
      <dsp:txXfrm>
        <a:off x="2748139" y="1390367"/>
        <a:ext cx="2361411" cy="1570603"/>
      </dsp:txXfrm>
    </dsp:sp>
    <dsp:sp modelId="{3B0CC885-C122-4035-8C0A-C27F9D854D39}">
      <dsp:nvSpPr>
        <dsp:cNvPr id="0" name=""/>
        <dsp:cNvSpPr/>
      </dsp:nvSpPr>
      <dsp:spPr>
        <a:xfrm>
          <a:off x="5321083" y="1305401"/>
          <a:ext cx="2531343" cy="174053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disorganised speech: incoherent or irrelevant speech</a:t>
          </a:r>
        </a:p>
      </dsp:txBody>
      <dsp:txXfrm>
        <a:off x="5406049" y="1390367"/>
        <a:ext cx="2361411" cy="1570603"/>
      </dsp:txXfrm>
    </dsp:sp>
    <dsp:sp modelId="{AB32077E-F242-41F8-8F69-1CB773EC1392}">
      <dsp:nvSpPr>
        <dsp:cNvPr id="0" name=""/>
        <dsp:cNvSpPr/>
      </dsp:nvSpPr>
      <dsp:spPr>
        <a:xfrm>
          <a:off x="7978993" y="1305401"/>
          <a:ext cx="2531343" cy="1740535"/>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disturbances of emotions: marked apathy or disconnect between reported emotion and what is observed such as facial expression or body language.</a:t>
          </a:r>
        </a:p>
      </dsp:txBody>
      <dsp:txXfrm>
        <a:off x="8063959" y="1390367"/>
        <a:ext cx="2361411" cy="1570603"/>
      </dsp:txXfrm>
    </dsp:sp>
  </dsp:spTree>
</dsp:drawing>
</file>

<file path=ppt/diagrams/layout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6498A5-701E-4FBF-B77A-E29E92671128}" type="datetimeFigureOut">
              <a:rPr lang="en-GB" smtClean="0"/>
              <a:t>10/01/2025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51EE8-76F3-4FB5-9386-118713C4D37B}" type="slidenum">
              <a:rPr lang="en-GB" smtClean="0"/>
              <a:t>‹#›</a:t>
            </a:fld>
            <a:endParaRPr lang="en-GB"/>
          </a:p>
        </p:txBody>
      </p:sp>
    </p:spTree>
    <p:extLst>
      <p:ext uri="{BB962C8B-B14F-4D97-AF65-F5344CB8AC3E}">
        <p14:creationId xmlns:p14="http://schemas.microsoft.com/office/powerpoint/2010/main" val="4023330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icd.who.int/ct/icd11_mms/en/release"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t>
            </a:r>
          </a:p>
        </p:txBody>
      </p:sp>
      <p:sp>
        <p:nvSpPr>
          <p:cNvPr id="4" name="Slide Number Placeholder 3"/>
          <p:cNvSpPr>
            <a:spLocks noGrp="1"/>
          </p:cNvSpPr>
          <p:nvPr>
            <p:ph type="sldNum" sz="quarter" idx="5"/>
          </p:nvPr>
        </p:nvSpPr>
        <p:spPr/>
        <p:txBody>
          <a:bodyPr/>
          <a:lstStyle/>
          <a:p>
            <a:fld id="{A7D2D336-AEAD-4B17-8E06-C445770D75A4}" type="slidenum">
              <a:rPr lang="en-GB" smtClean="0"/>
              <a:t>2</a:t>
            </a:fld>
            <a:endParaRPr lang="en-GB"/>
          </a:p>
        </p:txBody>
      </p:sp>
    </p:spTree>
    <p:extLst>
      <p:ext uri="{BB962C8B-B14F-4D97-AF65-F5344CB8AC3E}">
        <p14:creationId xmlns:p14="http://schemas.microsoft.com/office/powerpoint/2010/main" val="389031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4</a:t>
            </a:fld>
            <a:endParaRPr lang="en-GB"/>
          </a:p>
        </p:txBody>
      </p:sp>
    </p:spTree>
    <p:extLst>
      <p:ext uri="{BB962C8B-B14F-4D97-AF65-F5344CB8AC3E}">
        <p14:creationId xmlns:p14="http://schemas.microsoft.com/office/powerpoint/2010/main" val="166090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5</a:t>
            </a:fld>
            <a:endParaRPr lang="en-GB"/>
          </a:p>
        </p:txBody>
      </p:sp>
    </p:spTree>
    <p:extLst>
      <p:ext uri="{BB962C8B-B14F-4D97-AF65-F5344CB8AC3E}">
        <p14:creationId xmlns:p14="http://schemas.microsoft.com/office/powerpoint/2010/main" val="2532823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Least restrictive option </a:t>
            </a:r>
          </a:p>
          <a:p>
            <a:pPr lvl="1"/>
            <a:r>
              <a:rPr lang="en-GB" dirty="0"/>
              <a:t>Keep people in hospital if they really need it</a:t>
            </a:r>
          </a:p>
          <a:p>
            <a:pPr lvl="0"/>
            <a:r>
              <a:rPr lang="en-GB" dirty="0"/>
              <a:t>Independence maximisation </a:t>
            </a:r>
          </a:p>
          <a:p>
            <a:pPr lvl="1"/>
            <a:r>
              <a:rPr lang="en-GB" dirty="0"/>
              <a:t>Help patients get well and be independent</a:t>
            </a:r>
          </a:p>
          <a:p>
            <a:pPr lvl="0"/>
            <a:r>
              <a:rPr lang="en-GB" dirty="0"/>
              <a:t>Empowerment and involvement</a:t>
            </a:r>
          </a:p>
          <a:p>
            <a:pPr lvl="1"/>
            <a:r>
              <a:rPr lang="en-GB" dirty="0"/>
              <a:t>Involve patients in planning their treatment care and plan</a:t>
            </a:r>
          </a:p>
          <a:p>
            <a:pPr lvl="1"/>
            <a:r>
              <a:rPr lang="en-GB" dirty="0"/>
              <a:t>Listen to what is important to them</a:t>
            </a:r>
          </a:p>
          <a:p>
            <a:pPr lvl="1"/>
            <a:r>
              <a:rPr lang="en-GB" dirty="0"/>
              <a:t>Document their views and wishes</a:t>
            </a:r>
          </a:p>
          <a:p>
            <a:pPr lvl="1"/>
            <a:r>
              <a:rPr lang="en-GB" dirty="0"/>
              <a:t>Give patient information and support to be involved in decisions</a:t>
            </a:r>
          </a:p>
          <a:p>
            <a:pPr lvl="1"/>
            <a:r>
              <a:rPr lang="en-GB" dirty="0"/>
              <a:t>Involve family and carers if the patient wants them.</a:t>
            </a:r>
          </a:p>
          <a:p>
            <a:pPr lvl="0"/>
            <a:r>
              <a:rPr lang="en-GB" dirty="0"/>
              <a:t>Respect and dignity</a:t>
            </a:r>
          </a:p>
          <a:p>
            <a:pPr lvl="1">
              <a:buNone/>
            </a:pPr>
            <a:r>
              <a:rPr lang="en-GB" dirty="0"/>
              <a:t>Understand that every patient is different and what this means for their treatment and care.</a:t>
            </a:r>
          </a:p>
          <a:p>
            <a:pPr lvl="0"/>
            <a:r>
              <a:rPr lang="en-GB" dirty="0"/>
              <a:t>Purpose and effectiveness</a:t>
            </a:r>
          </a:p>
          <a:p>
            <a:pPr lvl="0"/>
            <a:r>
              <a:rPr lang="en-GB" dirty="0"/>
              <a:t>Efficiency and equity</a:t>
            </a:r>
          </a:p>
          <a:p>
            <a:pPr lvl="1"/>
            <a:r>
              <a:rPr lang="en-GB" dirty="0"/>
              <a:t>Keep people in hospital for the shortage of time necessary</a:t>
            </a:r>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6</a:t>
            </a:fld>
            <a:endParaRPr lang="en-GB"/>
          </a:p>
        </p:txBody>
      </p:sp>
    </p:spTree>
    <p:extLst>
      <p:ext uri="{BB962C8B-B14F-4D97-AF65-F5344CB8AC3E}">
        <p14:creationId xmlns:p14="http://schemas.microsoft.com/office/powerpoint/2010/main" val="3129884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Section 2 </a:t>
            </a:r>
            <a:r>
              <a:rPr lang="en-GB" sz="3200" dirty="0"/>
              <a:t>of MHA 2007 means an approved mental health professional can apply for a detainment order (and a near relative) for 28 days</a:t>
            </a:r>
          </a:p>
          <a:p>
            <a:pPr lvl="1"/>
            <a:r>
              <a:rPr lang="en-GB" sz="2800" dirty="0"/>
              <a:t>Two doctors must approve order</a:t>
            </a:r>
          </a:p>
          <a:p>
            <a:pPr lvl="1"/>
            <a:r>
              <a:rPr lang="en-GB" sz="2800" dirty="0"/>
              <a:t>The patient must be suffering from a mental disorder that requires detention</a:t>
            </a:r>
          </a:p>
          <a:p>
            <a:pPr lvl="1"/>
            <a:r>
              <a:rPr lang="en-GB" sz="2800" dirty="0"/>
              <a:t>The patient must be a danger to themselves or others</a:t>
            </a:r>
          </a:p>
          <a:p>
            <a:r>
              <a:rPr lang="en-GB" sz="2800" dirty="0"/>
              <a:t>Section 3</a:t>
            </a:r>
          </a:p>
          <a:p>
            <a:r>
              <a:rPr lang="en-GB" sz="2800" dirty="0"/>
              <a:t>Doctors can authorise 6 months detention if the patient is suffering from a mental disorder that means they are a danger to themselves or others</a:t>
            </a:r>
          </a:p>
          <a:p>
            <a:r>
              <a:rPr lang="en-GB" sz="2800" dirty="0"/>
              <a:t>The treatment is required for the patient’s health and safety and the protection of others</a:t>
            </a:r>
          </a:p>
          <a:p>
            <a:r>
              <a:rPr lang="en-GB" sz="2800" dirty="0"/>
              <a:t>The detention can be authorised for a further 6 months</a:t>
            </a:r>
          </a:p>
          <a:p>
            <a:r>
              <a:rPr lang="en-GB" sz="2800" dirty="0"/>
              <a:t>A nearest relative can apply for MHRT (Mental Health Review Tribunal)</a:t>
            </a:r>
          </a:p>
          <a:p>
            <a:r>
              <a:rPr lang="en-GB" sz="2800" dirty="0"/>
              <a:t>Section 4</a:t>
            </a:r>
            <a:endParaRPr lang="en-GB" sz="5400" dirty="0"/>
          </a:p>
          <a:p>
            <a:r>
              <a:rPr lang="en-GB" sz="5400" dirty="0"/>
              <a:t>A nearest relative or mental health professional can apply for a 72 hour detention order</a:t>
            </a:r>
          </a:p>
          <a:p>
            <a:r>
              <a:rPr lang="en-GB" sz="5400" dirty="0"/>
              <a:t>This can be done if waiting for a 2</a:t>
            </a:r>
            <a:r>
              <a:rPr lang="en-GB" sz="5400" baseline="30000" dirty="0"/>
              <a:t>nd</a:t>
            </a:r>
            <a:r>
              <a:rPr lang="en-GB" sz="5400" dirty="0"/>
              <a:t> doctor would cause unnecessary delay</a:t>
            </a:r>
          </a:p>
          <a:p>
            <a:endParaRPr lang="en-GB" sz="2800" dirty="0"/>
          </a:p>
          <a:p>
            <a:pPr lvl="1"/>
            <a:endParaRPr lang="en-GB" sz="2800" dirty="0"/>
          </a:p>
          <a:p>
            <a:pPr lvl="1"/>
            <a:endParaRPr lang="en-GB" sz="2800" dirty="0"/>
          </a:p>
          <a:p>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8</a:t>
            </a:fld>
            <a:endParaRPr lang="en-GB"/>
          </a:p>
        </p:txBody>
      </p:sp>
    </p:spTree>
    <p:extLst>
      <p:ext uri="{BB962C8B-B14F-4D97-AF65-F5344CB8AC3E}">
        <p14:creationId xmlns:p14="http://schemas.microsoft.com/office/powerpoint/2010/main" val="2970448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1" dirty="0"/>
              <a:t>Summarizing notes for the comparison table: </a:t>
            </a:r>
          </a:p>
          <a:p>
            <a:pPr lvl="0"/>
            <a:r>
              <a:rPr lang="en-GB" dirty="0"/>
              <a:t>The removal of all different categories of mental health</a:t>
            </a:r>
            <a:endParaRPr lang="en-US" dirty="0"/>
          </a:p>
          <a:p>
            <a:pPr lvl="0"/>
            <a:r>
              <a:rPr lang="en-GB" dirty="0"/>
              <a:t>The term ‘mental disorder’ is categorised as being any disorder or disability of the mind.</a:t>
            </a:r>
            <a:endParaRPr lang="en-US" dirty="0"/>
          </a:p>
          <a:p>
            <a:pPr lvl="0"/>
            <a:r>
              <a:rPr lang="en-GB" dirty="0"/>
              <a:t>MHP Role changes include:  </a:t>
            </a:r>
            <a:endParaRPr lang="en-US" dirty="0"/>
          </a:p>
          <a:p>
            <a:pPr lvl="0"/>
            <a:r>
              <a:rPr lang="en-GB" dirty="0"/>
              <a:t>1. Created Approved Mental Health Professionals (AMHP’s)</a:t>
            </a:r>
            <a:endParaRPr lang="en-US" dirty="0"/>
          </a:p>
          <a:p>
            <a:pPr lvl="0"/>
            <a:r>
              <a:rPr lang="en-GB" dirty="0"/>
              <a:t>2. Instead of the Responsible clinicians  (psychiatrists on duty)  to detain or discharge  patients </a:t>
            </a:r>
            <a:endParaRPr lang="en-US" dirty="0"/>
          </a:p>
          <a:p>
            <a:pPr lvl="0"/>
            <a:r>
              <a:rPr lang="en-GB" dirty="0"/>
              <a:t>3. Wider professions such as nurses, psychologist, social workers, occupational health will be trained to do so. </a:t>
            </a:r>
            <a:endParaRPr lang="en-US" dirty="0"/>
          </a:p>
          <a:p>
            <a:pPr marL="0" indent="0">
              <a:buNone/>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Nearest relative and patient’s right to displace them</a:t>
            </a:r>
            <a:endParaRPr lang="en-GB" dirty="0"/>
          </a:p>
          <a:p>
            <a:pPr marL="0" indent="0">
              <a:buNone/>
            </a:pPr>
            <a:endParaRPr lang="en-US" b="1" dirty="0"/>
          </a:p>
          <a:p>
            <a:pPr marL="0" indent="0">
              <a:buNone/>
            </a:pPr>
            <a:r>
              <a:rPr lang="en-US" b="1" dirty="0"/>
              <a:t>Nearest relative list:</a:t>
            </a:r>
          </a:p>
          <a:p>
            <a:r>
              <a:rPr lang="en-US" dirty="0"/>
              <a:t>Husband, wife or civil partner or a partner, who had lived with the patient for more than 6 months</a:t>
            </a:r>
          </a:p>
          <a:p>
            <a:r>
              <a:rPr lang="en-US" dirty="0"/>
              <a:t>Eldest child</a:t>
            </a:r>
          </a:p>
          <a:p>
            <a:r>
              <a:rPr lang="en-US" dirty="0"/>
              <a:t>Eldest parent </a:t>
            </a:r>
          </a:p>
          <a:p>
            <a:r>
              <a:rPr lang="en-US" dirty="0"/>
              <a:t>Eldest brother or sister </a:t>
            </a:r>
          </a:p>
          <a:p>
            <a:r>
              <a:rPr lang="en-US" dirty="0"/>
              <a:t>Eldest grandparent</a:t>
            </a:r>
          </a:p>
          <a:p>
            <a:r>
              <a:rPr lang="en-US" dirty="0"/>
              <a:t>Eldest grandchild</a:t>
            </a:r>
          </a:p>
          <a:p>
            <a:r>
              <a:rPr lang="en-US" dirty="0"/>
              <a:t>Eldest Aunt or uncle</a:t>
            </a:r>
          </a:p>
          <a:p>
            <a:r>
              <a:rPr lang="en-US" dirty="0"/>
              <a:t>Eldest niece or nephew</a:t>
            </a:r>
          </a:p>
          <a:p>
            <a:r>
              <a:rPr lang="en-US" dirty="0"/>
              <a:t>Someone who had lived with the patient for at least 5 years</a:t>
            </a:r>
          </a:p>
          <a:p>
            <a:endParaRPr lang="en-GB" dirty="0"/>
          </a:p>
          <a:p>
            <a:r>
              <a:rPr lang="en-US" sz="1650" b="1" dirty="0"/>
              <a:t>Illegitimate child</a:t>
            </a:r>
          </a:p>
          <a:p>
            <a:pPr lvl="1"/>
            <a:r>
              <a:rPr lang="en-US" sz="1650" dirty="0"/>
              <a:t>Illegitimate child is still treated as legitimate child</a:t>
            </a:r>
          </a:p>
          <a:p>
            <a:pPr lvl="1"/>
            <a:r>
              <a:rPr lang="en-US" sz="1650" dirty="0"/>
              <a:t>Always for mother</a:t>
            </a:r>
          </a:p>
          <a:p>
            <a:pPr lvl="1"/>
            <a:r>
              <a:rPr lang="en-US" sz="1650" dirty="0"/>
              <a:t>For father – only if parental responsibility was shared by father</a:t>
            </a:r>
          </a:p>
          <a:p>
            <a:r>
              <a:rPr lang="en-US" sz="1650" b="1" dirty="0"/>
              <a:t>Half blood relative </a:t>
            </a:r>
          </a:p>
          <a:p>
            <a:pPr lvl="1"/>
            <a:r>
              <a:rPr lang="en-US" sz="1650" dirty="0"/>
              <a:t>Full blood relative would generally be preferred</a:t>
            </a:r>
          </a:p>
          <a:p>
            <a:r>
              <a:rPr lang="en-US" sz="1650" b="1" dirty="0"/>
              <a:t>Adoptive Relationship </a:t>
            </a:r>
          </a:p>
          <a:p>
            <a:pPr lvl="1"/>
            <a:r>
              <a:rPr lang="en-US" sz="1650" dirty="0"/>
              <a:t>Adoptive relationship will be treated as nearest relative but a step-relationship will not be.</a:t>
            </a:r>
          </a:p>
          <a:p>
            <a:r>
              <a:rPr lang="en-US" sz="1650" b="1" dirty="0"/>
              <a:t>UK Resident </a:t>
            </a:r>
          </a:p>
          <a:p>
            <a:pPr lvl="1"/>
            <a:r>
              <a:rPr lang="en-US" sz="1650" dirty="0"/>
              <a:t>The nearest relative should always be a resident of UK</a:t>
            </a:r>
          </a:p>
          <a:p>
            <a:pPr lvl="1"/>
            <a:r>
              <a:rPr lang="en-US" sz="1650" dirty="0"/>
              <a:t>Exception would be, if the patient is a foreign national</a:t>
            </a:r>
          </a:p>
          <a:p>
            <a:pPr lvl="1"/>
            <a:endParaRPr lang="en-US" sz="1650" dirty="0"/>
          </a:p>
          <a:p>
            <a:pPr marL="0" indent="0">
              <a:buNone/>
            </a:pPr>
            <a:r>
              <a:rPr lang="en-US" b="1" dirty="0"/>
              <a:t>Displacing nearest relative </a:t>
            </a:r>
          </a:p>
          <a:p>
            <a:pPr lvl="1"/>
            <a:r>
              <a:rPr lang="en-US" sz="1800" dirty="0"/>
              <a:t>There is no nearest relative </a:t>
            </a:r>
          </a:p>
          <a:p>
            <a:pPr lvl="1"/>
            <a:r>
              <a:rPr lang="en-US" sz="1800" dirty="0"/>
              <a:t>Nearest relative is ill and not within capacity to engage in such role</a:t>
            </a:r>
          </a:p>
          <a:p>
            <a:pPr lvl="1"/>
            <a:r>
              <a:rPr lang="en-US" sz="1800" dirty="0"/>
              <a:t>Nearest relative has objected unreasonably </a:t>
            </a:r>
          </a:p>
          <a:p>
            <a:pPr lvl="1"/>
            <a:r>
              <a:rPr lang="en-US" sz="1800" dirty="0"/>
              <a:t>The nearest relative has discharged the patient without taking into account the patient’s needs or safety </a:t>
            </a:r>
          </a:p>
          <a:p>
            <a:pPr lvl="1"/>
            <a:r>
              <a:rPr lang="en-US" sz="1800" dirty="0"/>
              <a:t>The nearest relative is unsuitable</a:t>
            </a:r>
          </a:p>
          <a:p>
            <a:pPr lvl="1"/>
            <a:endParaRPr lang="en-US" sz="1650" dirty="0"/>
          </a:p>
          <a:p>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12</a:t>
            </a:fld>
            <a:endParaRPr lang="en-GB"/>
          </a:p>
        </p:txBody>
      </p:sp>
    </p:spTree>
    <p:extLst>
      <p:ext uri="{BB962C8B-B14F-4D97-AF65-F5344CB8AC3E}">
        <p14:creationId xmlns:p14="http://schemas.microsoft.com/office/powerpoint/2010/main" val="3117551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Definition and delivery of treatment </a:t>
            </a:r>
          </a:p>
          <a:p>
            <a:pPr lvl="1"/>
            <a:r>
              <a:rPr lang="en-US" dirty="0"/>
              <a:t>Community Treatments</a:t>
            </a:r>
          </a:p>
          <a:p>
            <a:pPr lvl="1"/>
            <a:endParaRPr lang="en-US" dirty="0"/>
          </a:p>
          <a:p>
            <a:pPr lvl="0"/>
            <a:r>
              <a:rPr lang="en-US" dirty="0"/>
              <a:t>Added advocacy </a:t>
            </a:r>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13</a:t>
            </a:fld>
            <a:endParaRPr lang="en-GB"/>
          </a:p>
        </p:txBody>
      </p:sp>
    </p:spTree>
    <p:extLst>
      <p:ext uri="{BB962C8B-B14F-4D97-AF65-F5344CB8AC3E}">
        <p14:creationId xmlns:p14="http://schemas.microsoft.com/office/powerpoint/2010/main" val="1583244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F9A4B77B-1915-4D4C-8AE2-5B68C99322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35349611-D0F0-4FAC-B9A8-19B8CD0D1A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50000"/>
              </a:lnSpc>
            </a:pPr>
            <a:r>
              <a:rPr lang="en-US" sz="1200" dirty="0"/>
              <a:t>Always assuming that one has capacity to make their own decision unless it is proven otherwise.</a:t>
            </a:r>
          </a:p>
          <a:p>
            <a:pPr>
              <a:lnSpc>
                <a:spcPct val="150000"/>
              </a:lnSpc>
            </a:pPr>
            <a:r>
              <a:rPr lang="en-US" sz="1200" dirty="0"/>
              <a:t>Every measure should be taken prior to determining that an individual is not capable of making a decision.</a:t>
            </a:r>
          </a:p>
          <a:p>
            <a:pPr>
              <a:lnSpc>
                <a:spcPct val="150000"/>
              </a:lnSpc>
            </a:pPr>
            <a:r>
              <a:rPr lang="en-US" sz="1200" dirty="0"/>
              <a:t>It is not unreasonable for an individual to make unwise decisions.</a:t>
            </a:r>
          </a:p>
          <a:p>
            <a:pPr>
              <a:lnSpc>
                <a:spcPct val="150000"/>
              </a:lnSpc>
            </a:pPr>
            <a:r>
              <a:rPr lang="en-US" sz="1200" dirty="0"/>
              <a:t>Every decision made on behalf of an individual, who lacks capacity should take into account their best interest.</a:t>
            </a:r>
          </a:p>
          <a:p>
            <a:pPr>
              <a:lnSpc>
                <a:spcPct val="150000"/>
              </a:lnSpc>
            </a:pPr>
            <a:r>
              <a:rPr lang="en-US" sz="1200" dirty="0"/>
              <a:t>Decisions made on behalf of individuals, who lack capacity should always be least restrictive while taking into account their basic needs.</a:t>
            </a:r>
          </a:p>
          <a:p>
            <a:pPr eaLnBrk="1" hangingPunct="1">
              <a:spcBef>
                <a:spcPct val="0"/>
              </a:spcBef>
            </a:pPr>
            <a:endParaRPr lang="en-GB" altLang="en-US" b="1" dirty="0"/>
          </a:p>
        </p:txBody>
      </p:sp>
      <p:sp>
        <p:nvSpPr>
          <p:cNvPr id="6148" name="Slide Number Placeholder 5">
            <a:extLst>
              <a:ext uri="{FF2B5EF4-FFF2-40B4-BE49-F238E27FC236}">
                <a16:creationId xmlns:a16="http://schemas.microsoft.com/office/drawing/2014/main" id="{E1BE3FF3-94C9-4CFE-B880-A950797531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Arial" panose="020B0604020202020204" pitchFamily="34" charset="0"/>
              </a:defRPr>
            </a:lvl1pPr>
            <a:lvl2pPr marL="742950" indent="-285750" defTabSz="912813">
              <a:defRPr>
                <a:solidFill>
                  <a:schemeClr val="tx1"/>
                </a:solidFill>
                <a:latin typeface="Arial" panose="020B0604020202020204" pitchFamily="34" charset="0"/>
              </a:defRPr>
            </a:lvl2pPr>
            <a:lvl3pPr marL="1143000" indent="-228600" defTabSz="912813">
              <a:defRPr>
                <a:solidFill>
                  <a:schemeClr val="tx1"/>
                </a:solidFill>
                <a:latin typeface="Arial" panose="020B0604020202020204" pitchFamily="34" charset="0"/>
              </a:defRPr>
            </a:lvl3pPr>
            <a:lvl4pPr marL="1600200" indent="-228600" defTabSz="912813">
              <a:defRPr>
                <a:solidFill>
                  <a:schemeClr val="tx1"/>
                </a:solidFill>
                <a:latin typeface="Arial" panose="020B0604020202020204" pitchFamily="34" charset="0"/>
              </a:defRPr>
            </a:lvl4pPr>
            <a:lvl5pPr marL="2057400" indent="-228600" defTabSz="912813">
              <a:defRPr>
                <a:solidFill>
                  <a:schemeClr val="tx1"/>
                </a:solidFill>
                <a:latin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defRPr>
            </a:lvl9pPr>
          </a:lstStyle>
          <a:p>
            <a:fld id="{65E8B295-C414-4BA6-86B0-45E71E8E77BF}" type="slidenum">
              <a:rPr lang="en-US" altLang="en-US">
                <a:latin typeface="Calibri" panose="020F0502020204030204" pitchFamily="34" charset="0"/>
              </a:rPr>
              <a:pPr/>
              <a:t>17</a:t>
            </a:fld>
            <a:endParaRPr lang="en-US" altLang="en-US">
              <a:latin typeface="Calibri" panose="020F0502020204030204" pitchFamily="34" charset="0"/>
            </a:endParaRPr>
          </a:p>
        </p:txBody>
      </p:sp>
      <p:sp>
        <p:nvSpPr>
          <p:cNvPr id="6149" name="Footer Placeholder 6">
            <a:extLst>
              <a:ext uri="{FF2B5EF4-FFF2-40B4-BE49-F238E27FC236}">
                <a16:creationId xmlns:a16="http://schemas.microsoft.com/office/drawing/2014/main" id="{664D5207-278A-4ADA-97DB-94E9B617C415}"/>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Copyright (c) SHARP Records &amp; Plans</a:t>
            </a:r>
          </a:p>
        </p:txBody>
      </p:sp>
      <p:sp>
        <p:nvSpPr>
          <p:cNvPr id="6150" name="Header Placeholder 7">
            <a:extLst>
              <a:ext uri="{FF2B5EF4-FFF2-40B4-BE49-F238E27FC236}">
                <a16:creationId xmlns:a16="http://schemas.microsoft.com/office/drawing/2014/main" id="{B9811A68-B3B8-4C2D-AB79-56EF6DA85820}"/>
              </a:ext>
            </a:extLst>
          </p:cNvPr>
          <p:cNvSpPr>
            <a:spLocks noGrp="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MCA Presentation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18</a:t>
            </a:fld>
            <a:endParaRPr lang="en-GB"/>
          </a:p>
        </p:txBody>
      </p:sp>
    </p:spTree>
    <p:extLst>
      <p:ext uri="{BB962C8B-B14F-4D97-AF65-F5344CB8AC3E}">
        <p14:creationId xmlns:p14="http://schemas.microsoft.com/office/powerpoint/2010/main" val="4046925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defRPr/>
            </a:pPr>
            <a:r>
              <a:rPr lang="en-GB" sz="1200" b="1" dirty="0"/>
              <a:t>“</a:t>
            </a:r>
            <a:r>
              <a:rPr lang="en-GB" dirty="0"/>
              <a:t>Mr A faces decisions about both his physical and mental health, both requiring a capacity assessment if his decision-making ability is in doubt. In relation to the treatment for psychosis, it is necessary to assess his capacity to consent in order to decide which limb of section 58 of the MHA is going to be relied on. Consent to an endoscopy is unrelated to the MHA: what is being considered is not medical </a:t>
            </a:r>
            <a:r>
              <a:rPr lang="en-GB" dirty="0" err="1"/>
              <a:t>treatmentformental</a:t>
            </a:r>
            <a:r>
              <a:rPr lang="en-GB" dirty="0"/>
              <a:t> disorder but a procedure </a:t>
            </a:r>
            <a:r>
              <a:rPr lang="en-GB" dirty="0" err="1"/>
              <a:t>toinvestigate</a:t>
            </a:r>
            <a:r>
              <a:rPr lang="en-GB" dirty="0"/>
              <a:t> his epigastric pain and nausea. Despite the fact that he is a patient detained under the MHA, the test is that set out in the MCA – because the basis for treatment will either be (a) </a:t>
            </a:r>
            <a:r>
              <a:rPr lang="en-GB" dirty="0" err="1"/>
              <a:t>capacitous</a:t>
            </a:r>
            <a:r>
              <a:rPr lang="en-GB" dirty="0"/>
              <a:t> consent or (b) the operation of section 5 of the MCA</a:t>
            </a:r>
            <a:r>
              <a:rPr lang="en-GB" sz="1200" b="1" dirty="0"/>
              <a:t>” (Beale et al., 2022, p.3)</a:t>
            </a:r>
          </a:p>
          <a:p>
            <a:pPr marL="0" indent="0">
              <a:buNone/>
              <a:defRPr/>
            </a:pPr>
            <a:endParaRPr lang="en-GB" sz="1200" b="1" dirty="0"/>
          </a:p>
          <a:p>
            <a:pPr marL="0" indent="0">
              <a:buNone/>
              <a:defRPr/>
            </a:pPr>
            <a:r>
              <a:rPr lang="en-GB" dirty="0"/>
              <a:t>A </a:t>
            </a:r>
            <a:r>
              <a:rPr lang="en-GB" dirty="0" err="1"/>
              <a:t>capacitous</a:t>
            </a:r>
            <a:r>
              <a:rPr lang="en-GB" dirty="0"/>
              <a:t> refusal to consent to the endoscopy is a bar, whereas a </a:t>
            </a:r>
            <a:r>
              <a:rPr lang="en-GB" dirty="0" err="1"/>
              <a:t>capacitous</a:t>
            </a:r>
            <a:r>
              <a:rPr lang="en-GB" dirty="0"/>
              <a:t> refusal to consent to treatment for psychosis under the MHA is not. We have chosen to discuss the principles of the MCA in relation to the endoscopy, as this decision falls within the remit of this Act. In describing how to approach the test for capacity, we focus on the decision to take depot antipsychotic medication, as it is this for which a psychiatrist will be the decision maker. Although this is treatment under the MHA, the MHA Code of Practice (Department for Constitutional Affairs 2015) makes clear that, for purposes of determining this issue, while the statutory language is that of ‘capable’, the test is actually that under the MCA (para 24.31).</a:t>
            </a:r>
            <a:endParaRPr lang="en-US" sz="1200" b="1" dirty="0"/>
          </a:p>
          <a:p>
            <a:pPr marL="0" indent="0">
              <a:buNone/>
              <a:defRPr/>
            </a:pPr>
            <a:endParaRPr lang="en-US" sz="1200" b="1" dirty="0"/>
          </a:p>
          <a:p>
            <a:pPr marL="0" indent="0">
              <a:buNone/>
              <a:defRPr/>
            </a:pPr>
            <a:r>
              <a:rPr lang="en-US" sz="1200" b="1" dirty="0"/>
              <a:t>The statutory (legal) check list:</a:t>
            </a:r>
          </a:p>
          <a:p>
            <a:pPr marL="0" indent="0">
              <a:buNone/>
              <a:defRPr/>
            </a:pPr>
            <a:endParaRPr lang="en-US" sz="1200" b="1" dirty="0"/>
          </a:p>
          <a:p>
            <a:pPr marL="266700" indent="-266700">
              <a:spcBef>
                <a:spcPts val="225"/>
              </a:spcBef>
              <a:spcAft>
                <a:spcPts val="225"/>
              </a:spcAft>
              <a:defRPr/>
            </a:pPr>
            <a:r>
              <a:rPr lang="en-US" sz="1200" dirty="0"/>
              <a:t>Avoid making assumptions about someone’s best interests merely on the basis of the person’s age, appearance, condition or </a:t>
            </a:r>
            <a:r>
              <a:rPr lang="en-US" sz="1200" dirty="0" err="1"/>
              <a:t>behaviour</a:t>
            </a:r>
            <a:r>
              <a:rPr lang="en-US" sz="1200" dirty="0"/>
              <a:t>.</a:t>
            </a:r>
          </a:p>
          <a:p>
            <a:pPr marL="266700" indent="-266700">
              <a:spcBef>
                <a:spcPts val="225"/>
              </a:spcBef>
              <a:spcAft>
                <a:spcPts val="225"/>
              </a:spcAft>
              <a:defRPr/>
            </a:pPr>
            <a:r>
              <a:rPr lang="en-US" sz="1200" dirty="0"/>
              <a:t>Consider a person’s own wishes, feelings, beliefs and values and any written statements made by the person when they had capacity.</a:t>
            </a:r>
          </a:p>
          <a:p>
            <a:pPr marL="266700" indent="-266700">
              <a:spcBef>
                <a:spcPts val="225"/>
              </a:spcBef>
              <a:spcAft>
                <a:spcPts val="225"/>
              </a:spcAft>
              <a:defRPr/>
            </a:pPr>
            <a:r>
              <a:rPr lang="en-US" sz="1200" dirty="0"/>
              <a:t>Take account of the views of family and informal carers.</a:t>
            </a:r>
          </a:p>
          <a:p>
            <a:pPr marL="266700" indent="-266700">
              <a:spcBef>
                <a:spcPts val="225"/>
              </a:spcBef>
              <a:spcAft>
                <a:spcPts val="225"/>
              </a:spcAft>
              <a:defRPr/>
            </a:pPr>
            <a:r>
              <a:rPr lang="en-US" sz="1200" dirty="0"/>
              <a:t>Can the decision be put off until the person regains capacity?</a:t>
            </a:r>
          </a:p>
          <a:p>
            <a:pPr marL="266700" indent="-266700">
              <a:spcBef>
                <a:spcPts val="225"/>
              </a:spcBef>
              <a:spcAft>
                <a:spcPts val="225"/>
              </a:spcAft>
              <a:defRPr/>
            </a:pPr>
            <a:r>
              <a:rPr lang="en-US" sz="1200" dirty="0"/>
              <a:t>Involve the person in the decision-making process.</a:t>
            </a:r>
          </a:p>
          <a:p>
            <a:pPr marL="266700" indent="-266700">
              <a:spcBef>
                <a:spcPts val="225"/>
              </a:spcBef>
              <a:spcAft>
                <a:spcPts val="225"/>
              </a:spcAft>
              <a:defRPr/>
            </a:pPr>
            <a:r>
              <a:rPr lang="en-US" sz="1200" dirty="0"/>
              <a:t>Demonstrate that you have carefully assessed any conflicting evidence or views.</a:t>
            </a:r>
          </a:p>
          <a:p>
            <a:pPr marL="266700" indent="-266700">
              <a:spcBef>
                <a:spcPts val="225"/>
              </a:spcBef>
              <a:spcAft>
                <a:spcPts val="225"/>
              </a:spcAft>
              <a:defRPr/>
            </a:pPr>
            <a:r>
              <a:rPr lang="en-US" sz="1200" dirty="0"/>
              <a:t>Provide clear, objective reasons as to why you are acting in the person’s best interests.</a:t>
            </a:r>
          </a:p>
          <a:p>
            <a:pPr marL="266700" indent="-266700">
              <a:spcBef>
                <a:spcPts val="225"/>
              </a:spcBef>
              <a:spcAft>
                <a:spcPts val="225"/>
              </a:spcAft>
              <a:defRPr/>
            </a:pPr>
            <a:r>
              <a:rPr lang="en-US" sz="1200" dirty="0"/>
              <a:t>Take account of the views of any Independent Mental Capacity Advocate.</a:t>
            </a:r>
          </a:p>
          <a:p>
            <a:pPr marL="266700" indent="-266700">
              <a:spcBef>
                <a:spcPts val="225"/>
              </a:spcBef>
              <a:spcAft>
                <a:spcPts val="225"/>
              </a:spcAft>
              <a:defRPr/>
            </a:pPr>
            <a:r>
              <a:rPr lang="en-US" sz="1200" dirty="0"/>
              <a:t>Take the less restrictive alternative or intervention.</a:t>
            </a:r>
          </a:p>
          <a:p>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19</a:t>
            </a:fld>
            <a:endParaRPr lang="en-GB"/>
          </a:p>
        </p:txBody>
      </p:sp>
    </p:spTree>
    <p:extLst>
      <p:ext uri="{BB962C8B-B14F-4D97-AF65-F5344CB8AC3E}">
        <p14:creationId xmlns:p14="http://schemas.microsoft.com/office/powerpoint/2010/main" val="46329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21</a:t>
            </a:fld>
            <a:endParaRPr lang="en-GB"/>
          </a:p>
        </p:txBody>
      </p:sp>
    </p:spTree>
    <p:extLst>
      <p:ext uri="{BB962C8B-B14F-4D97-AF65-F5344CB8AC3E}">
        <p14:creationId xmlns:p14="http://schemas.microsoft.com/office/powerpoint/2010/main" val="140402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judge ruled that C still had her capacity and her decision to refuse treatment, although unwise, should be respected.  The medical profession should continue to convince C to change her mind but should not enforce treatment on her. </a:t>
            </a:r>
          </a:p>
          <a:p>
            <a:endParaRPr lang="en-GB" dirty="0"/>
          </a:p>
          <a:p>
            <a:pPr marL="0" indent="0">
              <a:buNone/>
              <a:defRPr/>
            </a:pPr>
            <a:r>
              <a:rPr lang="en-US" sz="1200" b="1" dirty="0"/>
              <a:t>The statutory (legal) check list:</a:t>
            </a:r>
          </a:p>
          <a:p>
            <a:pPr marL="0" indent="0">
              <a:buNone/>
              <a:defRPr/>
            </a:pPr>
            <a:endParaRPr lang="en-US" sz="1200" b="1" dirty="0"/>
          </a:p>
          <a:p>
            <a:pPr marL="266700" indent="-266700">
              <a:spcBef>
                <a:spcPts val="225"/>
              </a:spcBef>
              <a:spcAft>
                <a:spcPts val="225"/>
              </a:spcAft>
              <a:defRPr/>
            </a:pPr>
            <a:r>
              <a:rPr lang="en-US" sz="1200" dirty="0"/>
              <a:t>Avoid making assumptions about someone’s best interests merely on the basis of the person’s age, appearance, condition or </a:t>
            </a:r>
            <a:r>
              <a:rPr lang="en-US" sz="1200" dirty="0" err="1"/>
              <a:t>behaviour</a:t>
            </a:r>
            <a:r>
              <a:rPr lang="en-US" sz="1200" dirty="0"/>
              <a:t>.</a:t>
            </a:r>
          </a:p>
          <a:p>
            <a:pPr marL="266700" indent="-266700">
              <a:spcBef>
                <a:spcPts val="225"/>
              </a:spcBef>
              <a:spcAft>
                <a:spcPts val="225"/>
              </a:spcAft>
              <a:defRPr/>
            </a:pPr>
            <a:r>
              <a:rPr lang="en-US" sz="1200" dirty="0"/>
              <a:t>Consider a person’s own wishes, feelings, beliefs and values and any written statements made by the person when they had capacity.</a:t>
            </a:r>
          </a:p>
          <a:p>
            <a:pPr marL="266700" indent="-266700">
              <a:spcBef>
                <a:spcPts val="225"/>
              </a:spcBef>
              <a:spcAft>
                <a:spcPts val="225"/>
              </a:spcAft>
              <a:defRPr/>
            </a:pPr>
            <a:r>
              <a:rPr lang="en-US" sz="1200" dirty="0"/>
              <a:t>Take account of the views of family and informal carers.</a:t>
            </a:r>
          </a:p>
          <a:p>
            <a:pPr marL="266700" indent="-266700">
              <a:spcBef>
                <a:spcPts val="225"/>
              </a:spcBef>
              <a:spcAft>
                <a:spcPts val="225"/>
              </a:spcAft>
              <a:defRPr/>
            </a:pPr>
            <a:r>
              <a:rPr lang="en-US" sz="1200" dirty="0"/>
              <a:t>Can the decision be put off until the person regains capacity?</a:t>
            </a:r>
          </a:p>
          <a:p>
            <a:pPr marL="266700" indent="-266700">
              <a:spcBef>
                <a:spcPts val="225"/>
              </a:spcBef>
              <a:spcAft>
                <a:spcPts val="225"/>
              </a:spcAft>
              <a:defRPr/>
            </a:pPr>
            <a:r>
              <a:rPr lang="en-US" sz="1200" dirty="0"/>
              <a:t>Involve the person in the decision-making process.</a:t>
            </a:r>
          </a:p>
          <a:p>
            <a:pPr marL="266700" indent="-266700">
              <a:spcBef>
                <a:spcPts val="225"/>
              </a:spcBef>
              <a:spcAft>
                <a:spcPts val="225"/>
              </a:spcAft>
              <a:defRPr/>
            </a:pPr>
            <a:r>
              <a:rPr lang="en-US" sz="1200" dirty="0"/>
              <a:t>Demonstrate that you have carefully assessed any conflicting evidence or views.</a:t>
            </a:r>
          </a:p>
          <a:p>
            <a:pPr marL="266700" indent="-266700">
              <a:spcBef>
                <a:spcPts val="225"/>
              </a:spcBef>
              <a:spcAft>
                <a:spcPts val="225"/>
              </a:spcAft>
              <a:defRPr/>
            </a:pPr>
            <a:r>
              <a:rPr lang="en-US" sz="1200" dirty="0"/>
              <a:t>Provide clear, objective reasons as to why you are acting in the person’s best interests.</a:t>
            </a:r>
          </a:p>
          <a:p>
            <a:pPr marL="266700" indent="-266700">
              <a:spcBef>
                <a:spcPts val="225"/>
              </a:spcBef>
              <a:spcAft>
                <a:spcPts val="225"/>
              </a:spcAft>
              <a:defRPr/>
            </a:pPr>
            <a:r>
              <a:rPr lang="en-US" sz="1200" dirty="0"/>
              <a:t>Take account of the views of any Independent Mental Capacity Advocate.</a:t>
            </a:r>
          </a:p>
          <a:p>
            <a:pPr marL="266700" indent="-266700">
              <a:spcBef>
                <a:spcPts val="225"/>
              </a:spcBef>
              <a:spcAft>
                <a:spcPts val="225"/>
              </a:spcAft>
              <a:defRPr/>
            </a:pPr>
            <a:r>
              <a:rPr lang="en-US" sz="1200" dirty="0"/>
              <a:t>Take the less restrictive alternative or intervention.</a:t>
            </a:r>
          </a:p>
          <a:p>
            <a:endParaRPr lang="en-GB" dirty="0"/>
          </a:p>
          <a:p>
            <a:r>
              <a:rPr lang="en-GB" dirty="0"/>
              <a:t>C continued to refuse treatment and passed away a few days following the ruling.  </a:t>
            </a:r>
          </a:p>
        </p:txBody>
      </p:sp>
      <p:sp>
        <p:nvSpPr>
          <p:cNvPr id="4" name="Slide Number Placeholder 3"/>
          <p:cNvSpPr>
            <a:spLocks noGrp="1"/>
          </p:cNvSpPr>
          <p:nvPr>
            <p:ph type="sldNum" sz="quarter" idx="5"/>
          </p:nvPr>
        </p:nvSpPr>
        <p:spPr/>
        <p:txBody>
          <a:bodyPr/>
          <a:lstStyle/>
          <a:p>
            <a:fld id="{2367EB50-1511-4700-A934-15A4EADE5EF0}" type="slidenum">
              <a:rPr lang="en-GB" smtClean="0"/>
              <a:t>22</a:t>
            </a:fld>
            <a:endParaRPr lang="en-GB"/>
          </a:p>
        </p:txBody>
      </p:sp>
    </p:spTree>
    <p:extLst>
      <p:ext uri="{BB962C8B-B14F-4D97-AF65-F5344CB8AC3E}">
        <p14:creationId xmlns:p14="http://schemas.microsoft.com/office/powerpoint/2010/main" val="4066039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96FA4A57-97EA-41DF-AE54-DEBF6D0E522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Arial" panose="020B0604020202020204" pitchFamily="34" charset="0"/>
              </a:defRPr>
            </a:lvl1pPr>
            <a:lvl2pPr marL="742950" indent="-285750" defTabSz="912813">
              <a:defRPr>
                <a:solidFill>
                  <a:schemeClr val="tx1"/>
                </a:solidFill>
                <a:latin typeface="Arial" panose="020B0604020202020204" pitchFamily="34" charset="0"/>
              </a:defRPr>
            </a:lvl2pPr>
            <a:lvl3pPr marL="1143000" indent="-228600" defTabSz="912813">
              <a:defRPr>
                <a:solidFill>
                  <a:schemeClr val="tx1"/>
                </a:solidFill>
                <a:latin typeface="Arial" panose="020B0604020202020204" pitchFamily="34" charset="0"/>
              </a:defRPr>
            </a:lvl3pPr>
            <a:lvl4pPr marL="1600200" indent="-228600" defTabSz="912813">
              <a:defRPr>
                <a:solidFill>
                  <a:schemeClr val="tx1"/>
                </a:solidFill>
                <a:latin typeface="Arial" panose="020B0604020202020204" pitchFamily="34" charset="0"/>
              </a:defRPr>
            </a:lvl4pPr>
            <a:lvl5pPr marL="2057400" indent="-228600" defTabSz="912813">
              <a:defRPr>
                <a:solidFill>
                  <a:schemeClr val="tx1"/>
                </a:solidFill>
                <a:latin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defRPr>
            </a:lvl9pPr>
          </a:lstStyle>
          <a:p>
            <a:fld id="{5967105F-080E-4D02-9F6F-84310258CDC3}" type="slidenum">
              <a:rPr lang="en-US" altLang="en-US">
                <a:latin typeface="Calibri" panose="020F0502020204030204" pitchFamily="34" charset="0"/>
              </a:rPr>
              <a:pPr/>
              <a:t>23</a:t>
            </a:fld>
            <a:endParaRPr lang="en-US" altLang="en-US">
              <a:latin typeface="Calibri" panose="020F0502020204030204" pitchFamily="34" charset="0"/>
            </a:endParaRPr>
          </a:p>
        </p:txBody>
      </p:sp>
      <p:sp>
        <p:nvSpPr>
          <p:cNvPr id="8195" name="Rectangle 2">
            <a:extLst>
              <a:ext uri="{FF2B5EF4-FFF2-40B4-BE49-F238E27FC236}">
                <a16:creationId xmlns:a16="http://schemas.microsoft.com/office/drawing/2014/main" id="{44C40120-3D5A-4836-995A-FBE162E1B567}"/>
              </a:ext>
            </a:extLst>
          </p:cNvPr>
          <p:cNvSpPr>
            <a:spLocks noGrp="1" noRot="1" noChangeAspect="1" noChangeArrowheads="1" noTextEdit="1"/>
          </p:cNvSpPr>
          <p:nvPr>
            <p:ph type="sldImg"/>
          </p:nvPr>
        </p:nvSpPr>
        <p:spPr bwMode="auto">
          <a:xfrm>
            <a:off x="384175" y="685800"/>
            <a:ext cx="6094413"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6" name="Rectangle 3">
            <a:extLst>
              <a:ext uri="{FF2B5EF4-FFF2-40B4-BE49-F238E27FC236}">
                <a16:creationId xmlns:a16="http://schemas.microsoft.com/office/drawing/2014/main" id="{C243E6BD-1E65-4EAB-8F5F-0FA703443FF2}"/>
              </a:ext>
            </a:extLst>
          </p:cNvPr>
          <p:cNvSpPr>
            <a:spLocks noGrp="1" noChangeArrowheads="1"/>
          </p:cNvSpPr>
          <p:nvPr>
            <p:ph type="body" idx="1"/>
          </p:nvPr>
        </p:nvSpPr>
        <p:spPr bwMode="auto">
          <a:xfrm>
            <a:off x="685800" y="4344988"/>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We will be discussing the issue of cognitive impairments when we cover schizophrenia in the second half of the session.  </a:t>
            </a:r>
          </a:p>
        </p:txBody>
      </p:sp>
      <p:sp>
        <p:nvSpPr>
          <p:cNvPr id="8197" name="Footer Placeholder 6">
            <a:extLst>
              <a:ext uri="{FF2B5EF4-FFF2-40B4-BE49-F238E27FC236}">
                <a16:creationId xmlns:a16="http://schemas.microsoft.com/office/drawing/2014/main" id="{6F24E922-4724-4769-9D6E-C26533C2B80E}"/>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Copyright (c) SHARP Records &amp; Plans</a:t>
            </a:r>
          </a:p>
        </p:txBody>
      </p:sp>
      <p:sp>
        <p:nvSpPr>
          <p:cNvPr id="8198" name="Header Placeholder 7">
            <a:extLst>
              <a:ext uri="{FF2B5EF4-FFF2-40B4-BE49-F238E27FC236}">
                <a16:creationId xmlns:a16="http://schemas.microsoft.com/office/drawing/2014/main" id="{1DB1E3B5-F320-4E5D-A9A9-C64071EAEA4F}"/>
              </a:ext>
            </a:extLst>
          </p:cNvPr>
          <p:cNvSpPr>
            <a:spLocks noGrp="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MCA Presentation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answers to these questions are embedded in the next activity. </a:t>
            </a:r>
          </a:p>
          <a:p>
            <a:r>
              <a:rPr lang="en-GB" dirty="0"/>
              <a:t>There is a section on mental health acts and MCAs in the online reading list!!! Please plug this function to the students.  </a:t>
            </a:r>
          </a:p>
          <a:p>
            <a:r>
              <a:rPr lang="en-GB" dirty="0"/>
              <a:t>Two of the main charities have been asking for changes and update to the act.     </a:t>
            </a:r>
          </a:p>
          <a:p>
            <a:endParaRPr lang="en-GB" dirty="0"/>
          </a:p>
          <a:p>
            <a:endParaRPr lang="en-GB" dirty="0"/>
          </a:p>
          <a:p>
            <a:r>
              <a:rPr lang="en-GB" dirty="0"/>
              <a:t>Here are the changes in DSM and ICD since the mental health act in 1983</a:t>
            </a:r>
          </a:p>
          <a:p>
            <a:endParaRPr lang="en-GB" dirty="0"/>
          </a:p>
          <a:p>
            <a:r>
              <a:rPr lang="en-GB" dirty="0"/>
              <a:t> </a:t>
            </a:r>
          </a:p>
          <a:p>
            <a:r>
              <a:rPr lang="en-GB" dirty="0"/>
              <a:t>DSM III (1980)  DSM III –R (1987)  DSM IV (1994) and DSM V (2013) DSM V- TR (2022)</a:t>
            </a:r>
          </a:p>
          <a:p>
            <a:r>
              <a:rPr lang="en-GB" dirty="0"/>
              <a:t>ICD-9 (1975)  ICD -10 (1994) and ICD-11 (2022)</a:t>
            </a:r>
          </a:p>
        </p:txBody>
      </p:sp>
      <p:sp>
        <p:nvSpPr>
          <p:cNvPr id="4" name="Slide Number Placeholder 3"/>
          <p:cNvSpPr>
            <a:spLocks noGrp="1"/>
          </p:cNvSpPr>
          <p:nvPr>
            <p:ph type="sldNum" sz="quarter" idx="5"/>
          </p:nvPr>
        </p:nvSpPr>
        <p:spPr/>
        <p:txBody>
          <a:bodyPr/>
          <a:lstStyle/>
          <a:p>
            <a:fld id="{D1E51EE8-76F3-4FB5-9386-118713C4D37B}" type="slidenum">
              <a:rPr lang="en-GB" smtClean="0"/>
              <a:t>25</a:t>
            </a:fld>
            <a:endParaRPr lang="en-GB"/>
          </a:p>
        </p:txBody>
      </p:sp>
    </p:spTree>
    <p:extLst>
      <p:ext uri="{BB962C8B-B14F-4D97-AF65-F5344CB8AC3E}">
        <p14:creationId xmlns:p14="http://schemas.microsoft.com/office/powerpoint/2010/main" val="822986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28</a:t>
            </a:fld>
            <a:endParaRPr lang="en-GB"/>
          </a:p>
        </p:txBody>
      </p:sp>
    </p:spTree>
    <p:extLst>
      <p:ext uri="{BB962C8B-B14F-4D97-AF65-F5344CB8AC3E}">
        <p14:creationId xmlns:p14="http://schemas.microsoft.com/office/powerpoint/2010/main" val="17809175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30</a:t>
            </a:fld>
            <a:endParaRPr lang="en-GB"/>
          </a:p>
        </p:txBody>
      </p:sp>
    </p:spTree>
    <p:extLst>
      <p:ext uri="{BB962C8B-B14F-4D97-AF65-F5344CB8AC3E}">
        <p14:creationId xmlns:p14="http://schemas.microsoft.com/office/powerpoint/2010/main" val="32233746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defTabSz="914400" latinLnBrk="1" hangingPunct="0">
              <a:buClr>
                <a:srgbClr val="007BA4"/>
              </a:buClr>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31</a:t>
            </a:fld>
            <a:endParaRPr lang="en-GB"/>
          </a:p>
        </p:txBody>
      </p:sp>
    </p:spTree>
    <p:extLst>
      <p:ext uri="{BB962C8B-B14F-4D97-AF65-F5344CB8AC3E}">
        <p14:creationId xmlns:p14="http://schemas.microsoft.com/office/powerpoint/2010/main" val="30075329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more common among males (12 million), than females (9 million). </a:t>
            </a:r>
          </a:p>
          <a:p>
            <a:r>
              <a:rPr lang="en-GB" dirty="0"/>
              <a:t>Schizophrenia also commonly starts earlier among men. </a:t>
            </a:r>
          </a:p>
          <a:p>
            <a:r>
              <a:rPr lang="en-GB" dirty="0"/>
              <a:t>Schizophrenia is associated with considerable disability and may affect educational and occupational performance.</a:t>
            </a:r>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33</a:t>
            </a:fld>
            <a:endParaRPr lang="en-GB"/>
          </a:p>
        </p:txBody>
      </p:sp>
    </p:spTree>
    <p:extLst>
      <p:ext uri="{BB962C8B-B14F-4D97-AF65-F5344CB8AC3E}">
        <p14:creationId xmlns:p14="http://schemas.microsoft.com/office/powerpoint/2010/main" val="1241272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opening page on ICD 11 includes a lot of information.    Students can access this using the ICD-11 coding tool </a:t>
            </a:r>
            <a:r>
              <a:rPr lang="en-GB" dirty="0">
                <a:hlinkClick r:id="rId3"/>
              </a:rPr>
              <a:t>ICD-11 Coding Tool Mortality and Morbidity Statistics (MMS) (who.int)</a:t>
            </a:r>
            <a:endParaRPr lang="en-GB" dirty="0"/>
          </a:p>
          <a:p>
            <a:endParaRPr lang="en-GB" dirty="0"/>
          </a:p>
          <a:p>
            <a:r>
              <a:rPr lang="en-GB" dirty="0"/>
              <a:t>Ask the students to identify keywords in the description of symptoms (and their related examples). </a:t>
            </a:r>
          </a:p>
          <a:p>
            <a:endParaRPr lang="en-GB" dirty="0"/>
          </a:p>
          <a:p>
            <a:r>
              <a:rPr lang="en-GB" dirty="0"/>
              <a:t>Once they have identified the keywords, get them to group the keywords.    Can they map their groups to the core symptoms below?  </a:t>
            </a:r>
          </a:p>
          <a:p>
            <a:endParaRPr lang="en-GB" sz="1200" b="0" i="0" dirty="0">
              <a:solidFill>
                <a:srgbClr val="333333"/>
              </a:solidFill>
              <a:effectLst/>
              <a:highlight>
                <a:srgbClr val="FFFFFF"/>
              </a:highlight>
            </a:endParaRPr>
          </a:p>
          <a:p>
            <a:r>
              <a:rPr lang="en-GB" sz="1200" b="0" i="0" dirty="0">
                <a:solidFill>
                  <a:srgbClr val="333333"/>
                </a:solidFill>
                <a:effectLst/>
                <a:highlight>
                  <a:srgbClr val="FFFFFF"/>
                </a:highlight>
              </a:rPr>
              <a:t>These are the core symptoms in ICD-11:  </a:t>
            </a:r>
          </a:p>
          <a:p>
            <a:r>
              <a:rPr lang="en-GB" sz="1200" b="0" i="0" dirty="0">
                <a:solidFill>
                  <a:srgbClr val="333333"/>
                </a:solidFill>
                <a:effectLst/>
                <a:highlight>
                  <a:srgbClr val="FFFFFF"/>
                </a:highlight>
              </a:rPr>
              <a:t>Persistent delusions, persistent hallucinations, thought disorder, and experiences of influence, passivity, or control are considered core symptoms.</a:t>
            </a:r>
            <a:r>
              <a:rPr lang="en-GB" dirty="0"/>
              <a:t> </a:t>
            </a:r>
          </a:p>
          <a:p>
            <a:endParaRPr lang="en-GB" dirty="0"/>
          </a:p>
          <a:p>
            <a:r>
              <a:rPr lang="en-GB" dirty="0"/>
              <a:t>Ask students to identify the duration and exclusion criteria.  </a:t>
            </a:r>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34</a:t>
            </a:fld>
            <a:endParaRPr lang="en-GB"/>
          </a:p>
        </p:txBody>
      </p:sp>
    </p:spTree>
    <p:extLst>
      <p:ext uri="{BB962C8B-B14F-4D97-AF65-F5344CB8AC3E}">
        <p14:creationId xmlns:p14="http://schemas.microsoft.com/office/powerpoint/2010/main" val="1898751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lnSpc>
                <a:spcPct val="100000"/>
              </a:lnSpc>
              <a:defRPr sz="1800"/>
            </a:pPr>
            <a:r>
              <a:rPr lang="en-GB" sz="1100" b="1" dirty="0">
                <a:solidFill>
                  <a:srgbClr val="FF0000"/>
                </a:solidFill>
                <a:latin typeface="Arial"/>
                <a:ea typeface="Arial"/>
                <a:cs typeface="Arial"/>
                <a:sym typeface="Arial"/>
              </a:rPr>
              <a:t>Positive symptoms are ones that are experienced in addition to reality</a:t>
            </a:r>
          </a:p>
          <a:p>
            <a:pPr marL="457200" lvl="1" indent="0" defTabSz="914400">
              <a:lnSpc>
                <a:spcPct val="100000"/>
              </a:lnSpc>
              <a:buSzPct val="100000"/>
              <a:buFont typeface="Arial"/>
              <a:buChar char="•"/>
              <a:defRPr sz="1800"/>
            </a:pPr>
            <a:r>
              <a:rPr lang="en-GB" sz="1200" i="1" dirty="0">
                <a:latin typeface="Arial"/>
                <a:ea typeface="Arial"/>
                <a:cs typeface="Arial"/>
                <a:sym typeface="Arial"/>
              </a:rPr>
              <a:t> Thought disorders</a:t>
            </a:r>
            <a:r>
              <a:rPr lang="en-GB" sz="1200" dirty="0">
                <a:latin typeface="Arial"/>
                <a:ea typeface="Arial"/>
                <a:cs typeface="Arial"/>
                <a:sym typeface="Arial"/>
              </a:rPr>
              <a:t> – A pattern of disorganised, irrational thinking; the most pronounced symptom of schizophrenia. </a:t>
            </a:r>
            <a:r>
              <a:rPr lang="en-GB" sz="1200" dirty="0"/>
              <a:t>[speech that is difficult to follow, sometimes to the point of incomprehensibility</a:t>
            </a:r>
            <a:endParaRPr lang="en-GB" sz="1200" dirty="0">
              <a:latin typeface="Arial"/>
              <a:ea typeface="Arial"/>
              <a:cs typeface="Arial"/>
              <a:sym typeface="Arial"/>
            </a:endParaRPr>
          </a:p>
          <a:p>
            <a:pPr marL="457200" lvl="1" indent="0" defTabSz="914400">
              <a:lnSpc>
                <a:spcPct val="100000"/>
              </a:lnSpc>
              <a:buSzPct val="100000"/>
              <a:buFont typeface="Arial"/>
              <a:buChar char="•"/>
              <a:defRPr sz="1800"/>
            </a:pPr>
            <a:r>
              <a:rPr lang="en-GB" sz="1200" i="1" dirty="0">
                <a:latin typeface="Arial"/>
                <a:ea typeface="Arial"/>
                <a:cs typeface="Arial"/>
                <a:sym typeface="Arial"/>
              </a:rPr>
              <a:t> Hallucinations</a:t>
            </a:r>
            <a:r>
              <a:rPr lang="en-GB" sz="1200" dirty="0">
                <a:latin typeface="Arial"/>
                <a:ea typeface="Arial"/>
                <a:cs typeface="Arial"/>
                <a:sym typeface="Arial"/>
              </a:rPr>
              <a:t> – Perceptions of stimuli (usually, but not exclusively, auditory) that are not actually present.</a:t>
            </a:r>
          </a:p>
          <a:p>
            <a:pPr marL="457200" lvl="1" indent="0" defTabSz="914400">
              <a:lnSpc>
                <a:spcPct val="100000"/>
              </a:lnSpc>
              <a:buSzPct val="100000"/>
              <a:buFont typeface="Arial"/>
              <a:buChar char="•"/>
              <a:defRPr sz="1800"/>
            </a:pPr>
            <a:r>
              <a:rPr lang="en-GB" sz="1200" i="1" dirty="0">
                <a:latin typeface="Arial"/>
                <a:ea typeface="Arial"/>
                <a:cs typeface="Arial"/>
                <a:sym typeface="Arial"/>
              </a:rPr>
              <a:t> Delusions</a:t>
            </a:r>
            <a:r>
              <a:rPr lang="en-GB" sz="1200" dirty="0">
                <a:latin typeface="Arial"/>
                <a:ea typeface="Arial"/>
                <a:cs typeface="Arial"/>
                <a:sym typeface="Arial"/>
              </a:rPr>
              <a:t> – Beliefs that are obviously contrary to fact, e.g. beliefs that others are plotting against oneself (persecution), false beliefs in one’s own importance (grandeur), and beliefs that others are controlling oneself by radio receivers in the brain (control).</a:t>
            </a:r>
          </a:p>
          <a:p>
            <a:pPr marL="457200" lvl="1" indent="0" defTabSz="914400">
              <a:lnSpc>
                <a:spcPct val="100000"/>
              </a:lnSpc>
              <a:buSzPct val="100000"/>
              <a:buFont typeface="Arial"/>
              <a:buChar char="•"/>
              <a:defRPr sz="1800"/>
            </a:pPr>
            <a:endParaRPr lang="en-GB" sz="1200" dirty="0">
              <a:latin typeface="Arial"/>
              <a:ea typeface="Arial"/>
              <a:cs typeface="Arial"/>
              <a:sym typeface="Arial"/>
            </a:endParaRPr>
          </a:p>
          <a:p>
            <a:pPr lvl="0" defTabSz="914400">
              <a:lnSpc>
                <a:spcPct val="100000"/>
              </a:lnSpc>
              <a:defRPr sz="1800"/>
            </a:pPr>
            <a:r>
              <a:rPr lang="en-GB" sz="1100" dirty="0">
                <a:latin typeface="Arial"/>
                <a:ea typeface="Arial"/>
                <a:cs typeface="Arial"/>
                <a:sym typeface="Arial"/>
              </a:rPr>
              <a:t>Negative symptoms:</a:t>
            </a:r>
          </a:p>
          <a:p>
            <a:pPr lvl="0" defTabSz="914400">
              <a:lnSpc>
                <a:spcPct val="100000"/>
              </a:lnSpc>
              <a:defRPr sz="1800"/>
            </a:pPr>
            <a:r>
              <a:rPr lang="en-GB" sz="1100" dirty="0">
                <a:latin typeface="Arial"/>
                <a:ea typeface="Arial"/>
                <a:cs typeface="Arial"/>
                <a:sym typeface="Arial"/>
              </a:rPr>
              <a:t>   These symptoms are known by the absence of normal behaviour, but they are not specific to schizophrenia.   They can be found in other mental disorders.  </a:t>
            </a:r>
          </a:p>
        </p:txBody>
      </p:sp>
      <p:sp>
        <p:nvSpPr>
          <p:cNvPr id="4" name="Slide Number Placeholder 3"/>
          <p:cNvSpPr>
            <a:spLocks noGrp="1"/>
          </p:cNvSpPr>
          <p:nvPr>
            <p:ph type="sldNum" sz="quarter" idx="5"/>
          </p:nvPr>
        </p:nvSpPr>
        <p:spPr/>
        <p:txBody>
          <a:bodyPr/>
          <a:lstStyle/>
          <a:p>
            <a:fld id="{D1E51EE8-76F3-4FB5-9386-118713C4D37B}" type="slidenum">
              <a:rPr lang="en-GB" smtClean="0"/>
              <a:t>35</a:t>
            </a:fld>
            <a:endParaRPr lang="en-GB"/>
          </a:p>
        </p:txBody>
      </p:sp>
    </p:spTree>
    <p:extLst>
      <p:ext uri="{BB962C8B-B14F-4D97-AF65-F5344CB8AC3E}">
        <p14:creationId xmlns:p14="http://schemas.microsoft.com/office/powerpoint/2010/main" val="12590650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to students about creditable sources </a:t>
            </a:r>
          </a:p>
        </p:txBody>
      </p:sp>
      <p:sp>
        <p:nvSpPr>
          <p:cNvPr id="4" name="Slide Number Placeholder 3"/>
          <p:cNvSpPr>
            <a:spLocks noGrp="1"/>
          </p:cNvSpPr>
          <p:nvPr>
            <p:ph type="sldNum" sz="quarter" idx="5"/>
          </p:nvPr>
        </p:nvSpPr>
        <p:spPr/>
        <p:txBody>
          <a:bodyPr/>
          <a:lstStyle/>
          <a:p>
            <a:fld id="{D1E51EE8-76F3-4FB5-9386-118713C4D37B}" type="slidenum">
              <a:rPr lang="en-GB" smtClean="0"/>
              <a:t>36</a:t>
            </a:fld>
            <a:endParaRPr lang="en-GB"/>
          </a:p>
        </p:txBody>
      </p:sp>
    </p:spTree>
    <p:extLst>
      <p:ext uri="{BB962C8B-B14F-4D97-AF65-F5344CB8AC3E}">
        <p14:creationId xmlns:p14="http://schemas.microsoft.com/office/powerpoint/2010/main" val="3682628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are not unusual experiences. We can experience either to some extent.   High fever or substance use can induce hallucinations whereas we all know someone with delusional ideations. </a:t>
            </a:r>
            <a:r>
              <a:rPr lang="en-GB" sz="1200" dirty="0">
                <a:latin typeface="Arial"/>
                <a:ea typeface="Arial"/>
                <a:cs typeface="Arial"/>
                <a:sym typeface="Arial"/>
              </a:rPr>
              <a:t>e.g. beliefs that others are plotting against oneself (persecution), false beliefs in one’s own importance (grandeur), and beliefs that others are controlling oneself by radio receivers in the brain (control).</a:t>
            </a:r>
            <a:r>
              <a:rPr lang="en-GB" dirty="0"/>
              <a:t>    They are best seen as a spectrum.  </a:t>
            </a:r>
          </a:p>
          <a:p>
            <a:endParaRPr lang="en-GB" dirty="0"/>
          </a:p>
          <a:p>
            <a:r>
              <a:rPr lang="en-GB" dirty="0"/>
              <a:t>This is a good case in point  where the categorical approach used by  ICD and DSM is not entirely effective.  A dimensional approach would be more helpful with these two.  </a:t>
            </a:r>
          </a:p>
        </p:txBody>
      </p:sp>
      <p:sp>
        <p:nvSpPr>
          <p:cNvPr id="4" name="Slide Number Placeholder 3"/>
          <p:cNvSpPr>
            <a:spLocks noGrp="1"/>
          </p:cNvSpPr>
          <p:nvPr>
            <p:ph type="sldNum" sz="quarter" idx="5"/>
          </p:nvPr>
        </p:nvSpPr>
        <p:spPr/>
        <p:txBody>
          <a:bodyPr/>
          <a:lstStyle/>
          <a:p>
            <a:fld id="{D1E51EE8-76F3-4FB5-9386-118713C4D37B}" type="slidenum">
              <a:rPr lang="en-GB" smtClean="0"/>
              <a:t>37</a:t>
            </a:fld>
            <a:endParaRPr lang="en-GB"/>
          </a:p>
        </p:txBody>
      </p:sp>
    </p:spTree>
    <p:extLst>
      <p:ext uri="{BB962C8B-B14F-4D97-AF65-F5344CB8AC3E}">
        <p14:creationId xmlns:p14="http://schemas.microsoft.com/office/powerpoint/2010/main" val="39899278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38</a:t>
            </a:fld>
            <a:endParaRPr lang="en-GB"/>
          </a:p>
        </p:txBody>
      </p:sp>
    </p:spTree>
    <p:extLst>
      <p:ext uri="{BB962C8B-B14F-4D97-AF65-F5344CB8AC3E}">
        <p14:creationId xmlns:p14="http://schemas.microsoft.com/office/powerpoint/2010/main" val="29647426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39</a:t>
            </a:fld>
            <a:endParaRPr lang="en-GB"/>
          </a:p>
        </p:txBody>
      </p:sp>
    </p:spTree>
    <p:extLst>
      <p:ext uri="{BB962C8B-B14F-4D97-AF65-F5344CB8AC3E}">
        <p14:creationId xmlns:p14="http://schemas.microsoft.com/office/powerpoint/2010/main" val="36401330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i="0" u="none" strike="noStrike" baseline="0" dirty="0">
                <a:solidFill>
                  <a:schemeClr val="tx1"/>
                </a:solidFill>
                <a:latin typeface="Arial" panose="020B0604020202020204" pitchFamily="34" charset="0"/>
                <a:cs typeface="Arial" panose="020B0604020202020204" pitchFamily="34" charset="0"/>
              </a:rPr>
              <a:t>Figure 17.8 </a:t>
            </a:r>
          </a:p>
          <a:p>
            <a:pPr algn="l"/>
            <a:r>
              <a:rPr lang="en-US" sz="1200" b="0" i="0" u="none" strike="noStrike" baseline="0" dirty="0">
                <a:solidFill>
                  <a:schemeClr val="tx1"/>
                </a:solidFill>
                <a:latin typeface="Arial" panose="020B0604020202020204" pitchFamily="34" charset="0"/>
                <a:cs typeface="Arial" panose="020B0604020202020204" pitchFamily="34" charset="0"/>
              </a:rPr>
              <a:t>Changes in brain volume between healthy people, schizophrenic patients and those at risk of developing schizophrenia who later go on to develop (or not develop) the disorder.</a:t>
            </a:r>
          </a:p>
          <a:p>
            <a:pPr algn="l"/>
            <a:endParaRPr lang="en-US" sz="1200" b="0" i="0" u="none" strike="noStrike" baseline="0" dirty="0">
              <a:solidFill>
                <a:schemeClr val="tx1"/>
              </a:solidFill>
              <a:latin typeface="Arial" panose="020B0604020202020204" pitchFamily="34" charset="0"/>
              <a:cs typeface="Arial" panose="020B0604020202020204" pitchFamily="34" charset="0"/>
            </a:endParaRPr>
          </a:p>
          <a:p>
            <a:pPr marL="0" indent="0">
              <a:buNone/>
            </a:pPr>
            <a:r>
              <a:rPr lang="en-GB" b="1" dirty="0">
                <a:effectLst/>
                <a:latin typeface="Calibri" panose="020F0502020204030204" pitchFamily="34" charset="0"/>
                <a:ea typeface="Calibri" panose="020F0502020204030204" pitchFamily="34" charset="0"/>
                <a:cs typeface="Times New Roman" panose="02020603050405020304" pitchFamily="18" charset="0"/>
              </a:rPr>
              <a:t>Neurotransmitters - The dopamine hypothesis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b="1" i="1"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eaLnBrk="0" fontAlgn="base" hangingPunct="0">
              <a:lnSpc>
                <a:spcPct val="107000"/>
              </a:lnSpc>
              <a:spcAft>
                <a:spcPts val="800"/>
              </a:spcAft>
              <a:buNone/>
            </a:pPr>
            <a:r>
              <a:rPr lang="en-GB"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There is a significant link between high levels of dopamine</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eaLnBrk="0" fontAlgn="base" hangingPunct="0">
              <a:lnSpc>
                <a:spcPct val="107000"/>
              </a:lnSpc>
              <a:spcAft>
                <a:spcPts val="800"/>
              </a:spcAft>
              <a:buNone/>
            </a:pPr>
            <a:r>
              <a:rPr lang="en-GB"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(which overstimulate the dopamine receptors in the brain) </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eaLnBrk="0" fontAlgn="base" hangingPunct="0">
              <a:lnSpc>
                <a:spcPct val="107000"/>
              </a:lnSpc>
              <a:spcAft>
                <a:spcPts val="800"/>
              </a:spcAft>
              <a:buNone/>
            </a:pPr>
            <a:r>
              <a:rPr lang="en-GB"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and schizophrenia =</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eaLnBrk="0" fontAlgn="base" hangingPunct="0">
              <a:lnSpc>
                <a:spcPct val="107000"/>
              </a:lnSpc>
              <a:spcAft>
                <a:spcPts val="800"/>
              </a:spcAft>
              <a:buNone/>
            </a:pPr>
            <a:r>
              <a:rPr lang="en-GB"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Hyperdopaminergia</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IN" sz="1200" dirty="0">
              <a:solidFill>
                <a:schemeClr val="tx1"/>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42</a:t>
            </a:fld>
            <a:endParaRPr lang="en-GB"/>
          </a:p>
        </p:txBody>
      </p:sp>
    </p:spTree>
    <p:extLst>
      <p:ext uri="{BB962C8B-B14F-4D97-AF65-F5344CB8AC3E}">
        <p14:creationId xmlns:p14="http://schemas.microsoft.com/office/powerpoint/2010/main" val="1075341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lnSpc>
                <a:spcPct val="100000"/>
              </a:lnSpc>
              <a:spcBef>
                <a:spcPts val="400"/>
              </a:spcBef>
              <a:defRPr sz="1800"/>
            </a:pPr>
            <a:r>
              <a:rPr lang="en-GB" sz="1200" b="1" i="0" u="none" strike="noStrike" baseline="0" dirty="0">
                <a:solidFill>
                  <a:schemeClr val="tx1"/>
                </a:solidFill>
                <a:latin typeface="Arial" panose="020B0604020202020204" pitchFamily="34" charset="0"/>
                <a:cs typeface="Arial" panose="020B0604020202020204" pitchFamily="34" charset="0"/>
              </a:rPr>
              <a:t>Figure 17.6 </a:t>
            </a:r>
          </a:p>
          <a:p>
            <a:pPr lvl="0" defTabSz="914400">
              <a:lnSpc>
                <a:spcPct val="100000"/>
              </a:lnSpc>
              <a:spcBef>
                <a:spcPts val="400"/>
              </a:spcBef>
              <a:defRPr sz="1800"/>
            </a:pPr>
            <a:r>
              <a:rPr lang="en-GB" sz="1200" b="0" i="0" u="none" strike="noStrike" baseline="0" dirty="0">
                <a:solidFill>
                  <a:schemeClr val="tx1"/>
                </a:solidFill>
                <a:latin typeface="Arial" panose="020B0604020202020204" pitchFamily="34" charset="0"/>
                <a:cs typeface="Arial" panose="020B0604020202020204" pitchFamily="34" charset="0"/>
              </a:rPr>
              <a:t>Heritability of schizophrenia. An explanation for evidence that people can have an unexpressed ‘schizophrenia gene’.</a:t>
            </a:r>
          </a:p>
          <a:p>
            <a:pPr lvl="0" defTabSz="914400">
              <a:lnSpc>
                <a:spcPct val="100000"/>
              </a:lnSpc>
              <a:spcBef>
                <a:spcPts val="400"/>
              </a:spcBef>
              <a:defRPr sz="1800"/>
            </a:pPr>
            <a:endParaRPr lang="en-GB" sz="1200" dirty="0">
              <a:latin typeface="Arial"/>
              <a:ea typeface="Arial"/>
              <a:cs typeface="Arial"/>
              <a:sym typeface="Arial"/>
            </a:endParaRPr>
          </a:p>
          <a:p>
            <a:pPr lvl="0" defTabSz="914400">
              <a:lnSpc>
                <a:spcPct val="100000"/>
              </a:lnSpc>
              <a:spcBef>
                <a:spcPts val="400"/>
              </a:spcBef>
              <a:defRPr sz="1800"/>
            </a:pPr>
            <a:r>
              <a:rPr lang="en-GB" sz="1200" dirty="0">
                <a:latin typeface="Arial"/>
                <a:ea typeface="Arial"/>
                <a:cs typeface="Arial"/>
                <a:sym typeface="Arial"/>
              </a:rPr>
              <a:t>Gottesman and </a:t>
            </a:r>
            <a:r>
              <a:rPr lang="en-GB" sz="1200" dirty="0" err="1">
                <a:latin typeface="Arial"/>
                <a:ea typeface="Arial"/>
                <a:cs typeface="Arial"/>
                <a:sym typeface="Arial"/>
              </a:rPr>
              <a:t>Bertelsen</a:t>
            </a:r>
            <a:r>
              <a:rPr lang="en-GB" sz="1200" dirty="0">
                <a:latin typeface="Arial"/>
                <a:ea typeface="Arial"/>
                <a:cs typeface="Arial"/>
                <a:sym typeface="Arial"/>
              </a:rPr>
              <a:t> (1989) have provided strong evidence that schizophrenia is heritable:</a:t>
            </a:r>
          </a:p>
          <a:p>
            <a:pPr marL="457200" lvl="1" indent="0" defTabSz="914400">
              <a:lnSpc>
                <a:spcPct val="100000"/>
              </a:lnSpc>
              <a:spcBef>
                <a:spcPts val="400"/>
              </a:spcBef>
              <a:buSzPct val="100000"/>
              <a:buFont typeface="Arial"/>
              <a:buChar char="•"/>
              <a:defRPr sz="1800"/>
            </a:pPr>
            <a:r>
              <a:rPr lang="en-GB" sz="1200" dirty="0">
                <a:latin typeface="Arial"/>
                <a:ea typeface="Arial"/>
                <a:cs typeface="Arial"/>
                <a:sym typeface="Arial"/>
              </a:rPr>
              <a:t> For monozygotic twins, the percentage of schizophrenic children born to schizophrenic and non-schizophrenic parents is nearly identical (16.8% and 17.4%  respectively).</a:t>
            </a:r>
          </a:p>
          <a:p>
            <a:pPr marL="457200" lvl="1" indent="0" defTabSz="914400">
              <a:lnSpc>
                <a:spcPct val="100000"/>
              </a:lnSpc>
              <a:spcBef>
                <a:spcPts val="400"/>
              </a:spcBef>
              <a:buSzPct val="100000"/>
              <a:buFont typeface="Arial"/>
              <a:buChar char="•"/>
              <a:defRPr sz="1800"/>
            </a:pPr>
            <a:r>
              <a:rPr lang="en-GB" sz="1200" dirty="0">
                <a:latin typeface="Arial"/>
                <a:ea typeface="Arial"/>
                <a:cs typeface="Arial"/>
                <a:sym typeface="Arial"/>
              </a:rPr>
              <a:t> For dizygotic twins, the percentages are 17.4% and 2.1%.</a:t>
            </a:r>
          </a:p>
          <a:p>
            <a:pPr lvl="0" defTabSz="914400">
              <a:lnSpc>
                <a:spcPct val="100000"/>
              </a:lnSpc>
              <a:spcBef>
                <a:spcPts val="400"/>
              </a:spcBef>
              <a:defRPr sz="1800"/>
            </a:pPr>
            <a:endParaRPr lang="en-GB" sz="1200" dirty="0">
              <a:latin typeface="Arial"/>
              <a:ea typeface="Arial"/>
              <a:cs typeface="Arial"/>
              <a:sym typeface="Arial"/>
            </a:endParaRPr>
          </a:p>
          <a:p>
            <a:pPr lvl="0" defTabSz="914400">
              <a:lnSpc>
                <a:spcPct val="100000"/>
              </a:lnSpc>
              <a:spcBef>
                <a:spcPts val="400"/>
              </a:spcBef>
              <a:defRPr sz="1800"/>
            </a:pPr>
            <a:r>
              <a:rPr lang="en-GB" sz="1200" dirty="0">
                <a:latin typeface="Arial"/>
                <a:ea typeface="Arial"/>
                <a:cs typeface="Arial"/>
                <a:sym typeface="Arial"/>
              </a:rPr>
              <a:t>Therefore, carrying a ‘schizophrenia gene’ does not mean that a person will necessarily become schizophrenic.</a:t>
            </a:r>
          </a:p>
          <a:p>
            <a:pPr lvl="0" defTabSz="914400">
              <a:lnSpc>
                <a:spcPct val="100000"/>
              </a:lnSpc>
              <a:spcBef>
                <a:spcPts val="400"/>
              </a:spcBef>
              <a:defRPr sz="1800"/>
            </a:pPr>
            <a:r>
              <a:rPr lang="en-GB" sz="1200" dirty="0">
                <a:latin typeface="Arial"/>
                <a:ea typeface="Arial"/>
                <a:cs typeface="Arial"/>
                <a:sym typeface="Arial"/>
              </a:rPr>
              <a:t>The environment may be an important trigger for the activation of a biological predisposition.</a:t>
            </a:r>
          </a:p>
          <a:p>
            <a:pPr lvl="0" defTabSz="914400">
              <a:lnSpc>
                <a:spcPct val="95000"/>
              </a:lnSpc>
              <a:defRPr sz="1800"/>
            </a:pPr>
            <a:endParaRPr lang="en-GB" sz="900" dirty="0">
              <a:latin typeface="Arial"/>
              <a:ea typeface="Arial"/>
              <a:cs typeface="Arial"/>
              <a:sym typeface="Arial"/>
            </a:endParaRPr>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43</a:t>
            </a:fld>
            <a:endParaRPr lang="en-GB"/>
          </a:p>
        </p:txBody>
      </p:sp>
    </p:spTree>
    <p:extLst>
      <p:ext uri="{BB962C8B-B14F-4D97-AF65-F5344CB8AC3E}">
        <p14:creationId xmlns:p14="http://schemas.microsoft.com/office/powerpoint/2010/main" val="41595233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baseline="0" dirty="0">
                <a:solidFill>
                  <a:schemeClr val="tx1"/>
                </a:solidFill>
                <a:latin typeface="Arial" panose="020B0604020202020204" pitchFamily="34" charset="0"/>
                <a:cs typeface="Arial" panose="020B0604020202020204" pitchFamily="34" charset="0"/>
              </a:rPr>
              <a:t>Figure 17.7 </a:t>
            </a:r>
          </a:p>
          <a:p>
            <a:r>
              <a:rPr lang="en-US" sz="1200" b="0" i="0" u="none" strike="noStrike" baseline="0" dirty="0">
                <a:solidFill>
                  <a:schemeClr val="tx1"/>
                </a:solidFill>
                <a:latin typeface="Arial" panose="020B0604020202020204" pitchFamily="34" charset="0"/>
                <a:cs typeface="Arial" panose="020B0604020202020204" pitchFamily="34" charset="0"/>
              </a:rPr>
              <a:t>Some of the risk factors for schizophrenia.</a:t>
            </a:r>
            <a:endParaRPr lang="en-IN"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30217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effectLst/>
                <a:highlight>
                  <a:srgbClr val="FFFFFF"/>
                </a:highlight>
                <a:latin typeface="Times New Roman" panose="02020603050405020304" pitchFamily="18" charset="0"/>
              </a:rPr>
              <a:t>A sister talked about her younger brother with schizophrenia </a:t>
            </a:r>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46</a:t>
            </a:fld>
            <a:endParaRPr lang="en-GB"/>
          </a:p>
        </p:txBody>
      </p:sp>
    </p:spTree>
    <p:extLst>
      <p:ext uri="{BB962C8B-B14F-4D97-AF65-F5344CB8AC3E}">
        <p14:creationId xmlns:p14="http://schemas.microsoft.com/office/powerpoint/2010/main" val="2799354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52</a:t>
            </a:fld>
            <a:endParaRPr lang="en-GB"/>
          </a:p>
        </p:txBody>
      </p:sp>
    </p:spTree>
    <p:extLst>
      <p:ext uri="{BB962C8B-B14F-4D97-AF65-F5344CB8AC3E}">
        <p14:creationId xmlns:p14="http://schemas.microsoft.com/office/powerpoint/2010/main" val="4909129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 representation of black males and people from more challenging backgrounds in mental health hospitals  </a:t>
            </a:r>
          </a:p>
        </p:txBody>
      </p:sp>
      <p:sp>
        <p:nvSpPr>
          <p:cNvPr id="4" name="Slide Number Placeholder 3"/>
          <p:cNvSpPr>
            <a:spLocks noGrp="1"/>
          </p:cNvSpPr>
          <p:nvPr>
            <p:ph type="sldNum" sz="quarter" idx="5"/>
          </p:nvPr>
        </p:nvSpPr>
        <p:spPr/>
        <p:txBody>
          <a:bodyPr/>
          <a:lstStyle/>
          <a:p>
            <a:fld id="{D1E51EE8-76F3-4FB5-9386-118713C4D37B}" type="slidenum">
              <a:rPr lang="en-GB" smtClean="0"/>
              <a:t>54</a:t>
            </a:fld>
            <a:endParaRPr lang="en-GB"/>
          </a:p>
        </p:txBody>
      </p:sp>
    </p:spTree>
    <p:extLst>
      <p:ext uri="{BB962C8B-B14F-4D97-AF65-F5344CB8AC3E}">
        <p14:creationId xmlns:p14="http://schemas.microsoft.com/office/powerpoint/2010/main" val="11654746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22222"/>
                </a:solidFill>
                <a:effectLst/>
                <a:highlight>
                  <a:srgbClr val="FFFFFF"/>
                </a:highlight>
                <a:latin typeface="Arial" panose="020B0604020202020204" pitchFamily="34" charset="0"/>
              </a:rPr>
              <a:t>Ongoing debates: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22222"/>
                </a:solidFill>
                <a:effectLst/>
                <a:highlight>
                  <a:srgbClr val="FFFFFF"/>
                </a:highlight>
                <a:latin typeface="Arial" panose="020B0604020202020204" pitchFamily="34" charset="0"/>
              </a:rPr>
              <a:t>Cooke, A. and </a:t>
            </a:r>
            <a:r>
              <a:rPr lang="en-GB" b="0" i="0" dirty="0" err="1">
                <a:solidFill>
                  <a:srgbClr val="222222"/>
                </a:solidFill>
                <a:effectLst/>
                <a:highlight>
                  <a:srgbClr val="FFFFFF"/>
                </a:highlight>
                <a:latin typeface="Arial" panose="020B0604020202020204" pitchFamily="34" charset="0"/>
              </a:rPr>
              <a:t>Kinderman</a:t>
            </a:r>
            <a:r>
              <a:rPr lang="en-GB" b="0" i="0" dirty="0">
                <a:solidFill>
                  <a:srgbClr val="222222"/>
                </a:solidFill>
                <a:effectLst/>
                <a:highlight>
                  <a:srgbClr val="FFFFFF"/>
                </a:highlight>
                <a:latin typeface="Arial" panose="020B0604020202020204" pitchFamily="34" charset="0"/>
              </a:rPr>
              <a:t>, P. (2018</a:t>
            </a:r>
            <a:r>
              <a:rPr lang="en-GB" dirty="0">
                <a:solidFill>
                  <a:srgbClr val="222222"/>
                </a:solidFill>
                <a:highlight>
                  <a:srgbClr val="FFFFFF"/>
                </a:highlight>
                <a:latin typeface="Arial" panose="020B0604020202020204" pitchFamily="34" charset="0"/>
              </a:rPr>
              <a:t>)</a:t>
            </a:r>
            <a:r>
              <a:rPr lang="en-GB" b="0" i="0" dirty="0">
                <a:solidFill>
                  <a:srgbClr val="222222"/>
                </a:solidFill>
                <a:effectLst/>
                <a:highlight>
                  <a:srgbClr val="FFFFFF"/>
                </a:highlight>
                <a:latin typeface="Arial" panose="020B0604020202020204" pitchFamily="34" charset="0"/>
              </a:rPr>
              <a:t> “But what about real mental illnesses? Alternatives to the disease model approach to “schizophrenia”. </a:t>
            </a:r>
            <a:r>
              <a:rPr lang="en-GB" b="0" i="1" dirty="0">
                <a:solidFill>
                  <a:srgbClr val="222222"/>
                </a:solidFill>
                <a:effectLst/>
                <a:highlight>
                  <a:srgbClr val="FFFFFF"/>
                </a:highlight>
                <a:latin typeface="Arial" panose="020B0604020202020204" pitchFamily="34" charset="0"/>
              </a:rPr>
              <a:t>Journal of humanistic psychology</a:t>
            </a:r>
            <a:r>
              <a:rPr lang="en-GB" b="0" i="0" dirty="0">
                <a:solidFill>
                  <a:srgbClr val="222222"/>
                </a:solidFill>
                <a:effectLst/>
                <a:highlight>
                  <a:srgbClr val="FFFFFF"/>
                </a:highlight>
                <a:latin typeface="Arial" panose="020B0604020202020204" pitchFamily="34" charset="0"/>
              </a:rPr>
              <a:t>, </a:t>
            </a:r>
            <a:r>
              <a:rPr lang="en-GB" b="0" i="1" dirty="0">
                <a:solidFill>
                  <a:srgbClr val="222222"/>
                </a:solidFill>
                <a:effectLst/>
                <a:highlight>
                  <a:srgbClr val="FFFFFF"/>
                </a:highlight>
                <a:latin typeface="Arial" panose="020B0604020202020204" pitchFamily="34" charset="0"/>
              </a:rPr>
              <a:t>58</a:t>
            </a:r>
            <a:r>
              <a:rPr lang="en-GB" b="0" i="0" dirty="0">
                <a:solidFill>
                  <a:srgbClr val="222222"/>
                </a:solidFill>
                <a:effectLst/>
                <a:highlight>
                  <a:srgbClr val="FFFFFF"/>
                </a:highlight>
                <a:latin typeface="Arial" panose="020B0604020202020204" pitchFamily="34" charset="0"/>
              </a:rPr>
              <a:t>(1), pp.47-71.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Also the stigma that it induces in people. </a:t>
            </a:r>
            <a:endParaRPr lang="en-GB" b="0" i="0" dirty="0">
              <a:solidFill>
                <a:srgbClr val="222222"/>
              </a:solidFill>
              <a:effectLst/>
              <a:highlight>
                <a:srgbClr val="FFFFFF"/>
              </a:highlight>
              <a:latin typeface="Arial" panose="020B0604020202020204" pitchFamily="34" charset="0"/>
            </a:endParaRPr>
          </a:p>
          <a:p>
            <a:endParaRPr lang="en-GB" dirty="0"/>
          </a:p>
          <a:p>
            <a:r>
              <a:rPr lang="en-GB" dirty="0"/>
              <a:t>Strong neurological links lead to medication being the dominant approach in treatment. However, some argue whether schizophrenia being a social construct</a:t>
            </a:r>
          </a:p>
          <a:p>
            <a:r>
              <a:rPr lang="en-GB" dirty="0"/>
              <a:t>Hearing voice movement in the early 90s: individuals learn to embrace their hallucinations and learn to adapt to it rather than using medication to rid of it. </a:t>
            </a:r>
          </a:p>
          <a:p>
            <a:endParaRPr lang="en-GB" dirty="0"/>
          </a:p>
          <a:p>
            <a:r>
              <a:rPr lang="en-GB" dirty="0"/>
              <a:t>Effect size of Childhood adversity is more marked when measured with retrospective methods.  However more recent longitudinal studies or prospective studies show no to small effect size.   Still ongoing to explore the links and mechanisms. </a:t>
            </a:r>
          </a:p>
          <a:p>
            <a:r>
              <a:rPr lang="en-GB" dirty="0"/>
              <a:t>     </a:t>
            </a:r>
          </a:p>
          <a:p>
            <a:endParaRPr lang="en-GB" dirty="0"/>
          </a:p>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58</a:t>
            </a:fld>
            <a:endParaRPr lang="en-GB"/>
          </a:p>
        </p:txBody>
      </p:sp>
    </p:spTree>
    <p:extLst>
      <p:ext uri="{BB962C8B-B14F-4D97-AF65-F5344CB8AC3E}">
        <p14:creationId xmlns:p14="http://schemas.microsoft.com/office/powerpoint/2010/main" val="4088194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6CB52-E8AC-07D7-62FA-BD273678DF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594222F-A453-AA1F-C667-33F73D5A67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FF822D-7169-2509-C6C6-38561F215AAF}"/>
              </a:ext>
            </a:extLst>
          </p:cNvPr>
          <p:cNvSpPr>
            <a:spLocks noGrp="1"/>
          </p:cNvSpPr>
          <p:nvPr>
            <p:ph type="dt" sz="half" idx="10"/>
          </p:nvPr>
        </p:nvSpPr>
        <p:spPr/>
        <p:txBody>
          <a:bodyPr/>
          <a:lstStyle/>
          <a:p>
            <a:fld id="{ECD19FB2-3AAB-4D03-B13A-2960828C78E3}" type="datetimeFigureOut">
              <a:rPr lang="en-US" smtClean="0"/>
              <a:t>1/10/2025</a:t>
            </a:fld>
            <a:endParaRPr lang="en-US" dirty="0"/>
          </a:p>
        </p:txBody>
      </p:sp>
      <p:sp>
        <p:nvSpPr>
          <p:cNvPr id="5" name="Footer Placeholder 4">
            <a:extLst>
              <a:ext uri="{FF2B5EF4-FFF2-40B4-BE49-F238E27FC236}">
                <a16:creationId xmlns:a16="http://schemas.microsoft.com/office/drawing/2014/main" id="{2284979A-6B2D-0408-50F5-77FADB51618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C21E3A-5D10-4620-077E-ABD5C9D84BCA}"/>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3471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444E8-DD7D-F5CE-4F7E-C3B9445E1B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1D939A-CF87-FA85-604B-FDAE274FDE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75323B-ED18-8A64-7863-5CAADFAEBB8C}"/>
              </a:ext>
            </a:extLst>
          </p:cNvPr>
          <p:cNvSpPr>
            <a:spLocks noGrp="1"/>
          </p:cNvSpPr>
          <p:nvPr>
            <p:ph type="dt" sz="half" idx="10"/>
          </p:nvPr>
        </p:nvSpPr>
        <p:spPr/>
        <p:txBody>
          <a:bodyPr/>
          <a:lstStyle/>
          <a:p>
            <a:fld id="{99916976-5D93-46E4-A98A-FAD63E4D0EA8}" type="datetimeFigureOut">
              <a:rPr lang="en-US" smtClean="0"/>
              <a:t>1/10/2025</a:t>
            </a:fld>
            <a:endParaRPr lang="en-US" dirty="0"/>
          </a:p>
        </p:txBody>
      </p:sp>
      <p:sp>
        <p:nvSpPr>
          <p:cNvPr id="5" name="Footer Placeholder 4">
            <a:extLst>
              <a:ext uri="{FF2B5EF4-FFF2-40B4-BE49-F238E27FC236}">
                <a16:creationId xmlns:a16="http://schemas.microsoft.com/office/drawing/2014/main" id="{C1F01BDF-9CB8-DAA6-618A-44F94555EB8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DE315E4-FE7E-B481-E20B-6DAF616C76D4}"/>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2045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2C562-A358-41C4-80D8-676E17AC2B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541B02C-CC94-4FFE-88C1-03A459B8EA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2E817-7EDC-F83E-694A-32F0F976049B}"/>
              </a:ext>
            </a:extLst>
          </p:cNvPr>
          <p:cNvSpPr>
            <a:spLocks noGrp="1"/>
          </p:cNvSpPr>
          <p:nvPr>
            <p:ph type="dt" sz="half" idx="10"/>
          </p:nvPr>
        </p:nvSpPr>
        <p:spPr/>
        <p:txBody>
          <a:bodyPr/>
          <a:lstStyle/>
          <a:p>
            <a:fld id="{0F39F4F5-F4D2-4D2A-AB60-88D37ADCB869}" type="datetimeFigureOut">
              <a:rPr lang="en-US" smtClean="0"/>
              <a:t>1/10/2025</a:t>
            </a:fld>
            <a:endParaRPr lang="en-US" dirty="0"/>
          </a:p>
        </p:txBody>
      </p:sp>
      <p:sp>
        <p:nvSpPr>
          <p:cNvPr id="5" name="Footer Placeholder 4">
            <a:extLst>
              <a:ext uri="{FF2B5EF4-FFF2-40B4-BE49-F238E27FC236}">
                <a16:creationId xmlns:a16="http://schemas.microsoft.com/office/drawing/2014/main" id="{1AD0C2B4-DCF3-9855-4B81-EC9DE570C29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E6109EC-806E-ABE7-97AF-E0A0EF59B754}"/>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4804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A4416-55CD-BB6E-2B6A-450F8FB4F9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37F5D4-1D9E-88D4-15F4-C00B18F8784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1ECC9D0-4B86-5BCC-65CB-647C5AA9F2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11F0060-4C62-B6FA-6BF7-77EC71FD8D43}"/>
              </a:ext>
            </a:extLst>
          </p:cNvPr>
          <p:cNvSpPr>
            <a:spLocks noGrp="1"/>
          </p:cNvSpPr>
          <p:nvPr>
            <p:ph type="dt" sz="half" idx="10"/>
          </p:nvPr>
        </p:nvSpPr>
        <p:spPr/>
        <p:txBody>
          <a:bodyPr/>
          <a:lstStyle/>
          <a:p>
            <a:fld id="{D23BC6CE-6D1E-47E5-8859-F31AC5380EB2}" type="datetimeFigureOut">
              <a:rPr lang="en-US" smtClean="0"/>
              <a:t>1/10/2025</a:t>
            </a:fld>
            <a:endParaRPr lang="en-US" dirty="0"/>
          </a:p>
        </p:txBody>
      </p:sp>
      <p:sp>
        <p:nvSpPr>
          <p:cNvPr id="6" name="Footer Placeholder 5">
            <a:extLst>
              <a:ext uri="{FF2B5EF4-FFF2-40B4-BE49-F238E27FC236}">
                <a16:creationId xmlns:a16="http://schemas.microsoft.com/office/drawing/2014/main" id="{39EDA89B-BE46-9672-70F6-452241E58A8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DE610E2-8528-2797-E67B-A36BC2729AFE}"/>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86561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A2B0B-B817-3AD7-7053-19EFD676539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CBF0D6-CCD2-9DB9-CA12-EE60DFC6C9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E02D97-5994-24EB-E5CD-46C39838B93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14AF99-918A-91B7-0B5F-71029AFAC5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E99731-1D36-65EE-0970-123BDFE100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20A656-CBF6-8FB6-0E5C-A34F7E182E39}"/>
              </a:ext>
            </a:extLst>
          </p:cNvPr>
          <p:cNvSpPr>
            <a:spLocks noGrp="1"/>
          </p:cNvSpPr>
          <p:nvPr>
            <p:ph type="dt" sz="half" idx="10"/>
          </p:nvPr>
        </p:nvSpPr>
        <p:spPr/>
        <p:txBody>
          <a:bodyPr/>
          <a:lstStyle/>
          <a:p>
            <a:fld id="{B1B4E7C4-4DA4-404D-9965-B13F2DD7D8BF}" type="datetimeFigureOut">
              <a:rPr lang="en-US" smtClean="0"/>
              <a:t>1/10/2025</a:t>
            </a:fld>
            <a:endParaRPr lang="en-US" dirty="0"/>
          </a:p>
        </p:txBody>
      </p:sp>
      <p:sp>
        <p:nvSpPr>
          <p:cNvPr id="8" name="Footer Placeholder 7">
            <a:extLst>
              <a:ext uri="{FF2B5EF4-FFF2-40B4-BE49-F238E27FC236}">
                <a16:creationId xmlns:a16="http://schemas.microsoft.com/office/drawing/2014/main" id="{1D565038-35D8-4D66-A789-DFA873AAED5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A5E3F53A-E9BB-AF27-BC58-B4E01A503103}"/>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0615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54E6C-6172-7FF6-A466-EE635713579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D1044C-4330-4E81-7531-643788A4A6F2}"/>
              </a:ext>
            </a:extLst>
          </p:cNvPr>
          <p:cNvSpPr>
            <a:spLocks noGrp="1"/>
          </p:cNvSpPr>
          <p:nvPr>
            <p:ph type="dt" sz="half" idx="10"/>
          </p:nvPr>
        </p:nvSpPr>
        <p:spPr/>
        <p:txBody>
          <a:bodyPr/>
          <a:lstStyle/>
          <a:p>
            <a:fld id="{476FB7AA-4A53-424F-AD41-70827B6504BA}" type="datetimeFigureOut">
              <a:rPr lang="en-US" smtClean="0"/>
              <a:t>1/10/2025</a:t>
            </a:fld>
            <a:endParaRPr lang="en-US" dirty="0"/>
          </a:p>
        </p:txBody>
      </p:sp>
      <p:sp>
        <p:nvSpPr>
          <p:cNvPr id="4" name="Footer Placeholder 3">
            <a:extLst>
              <a:ext uri="{FF2B5EF4-FFF2-40B4-BE49-F238E27FC236}">
                <a16:creationId xmlns:a16="http://schemas.microsoft.com/office/drawing/2014/main" id="{D4DA1951-E292-FA7A-1CF2-F0BED182B26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6728AA6-4EDD-E4D7-1588-47E54047BEF3}"/>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71918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3722E7-FAAF-D5B4-4472-34167065E558}"/>
              </a:ext>
            </a:extLst>
          </p:cNvPr>
          <p:cNvSpPr>
            <a:spLocks noGrp="1"/>
          </p:cNvSpPr>
          <p:nvPr>
            <p:ph type="dt" sz="half" idx="10"/>
          </p:nvPr>
        </p:nvSpPr>
        <p:spPr/>
        <p:txBody>
          <a:bodyPr/>
          <a:lstStyle/>
          <a:p>
            <a:fld id="{E7884882-FB12-4BC8-9960-9AD8104D7FAE}" type="datetimeFigureOut">
              <a:rPr lang="en-US" smtClean="0"/>
              <a:t>1/10/2025</a:t>
            </a:fld>
            <a:endParaRPr lang="en-US" dirty="0"/>
          </a:p>
        </p:txBody>
      </p:sp>
      <p:sp>
        <p:nvSpPr>
          <p:cNvPr id="3" name="Footer Placeholder 2">
            <a:extLst>
              <a:ext uri="{FF2B5EF4-FFF2-40B4-BE49-F238E27FC236}">
                <a16:creationId xmlns:a16="http://schemas.microsoft.com/office/drawing/2014/main" id="{89582E08-B8C8-ABBC-A3F8-4389AF19BDD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7CBD663-CCB0-254C-9259-121F4E4300D0}"/>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7037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23F6F-1846-0619-F59C-B9CFCFA49A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8A630E6-AC98-D023-A7E2-B25953FC35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022D130-B401-B8ED-98CD-7665D0B966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6AAF43-063C-70EF-A705-D9A50AA7AC2F}"/>
              </a:ext>
            </a:extLst>
          </p:cNvPr>
          <p:cNvSpPr>
            <a:spLocks noGrp="1"/>
          </p:cNvSpPr>
          <p:nvPr>
            <p:ph type="dt" sz="half" idx="10"/>
          </p:nvPr>
        </p:nvSpPr>
        <p:spPr/>
        <p:txBody>
          <a:bodyPr/>
          <a:lstStyle/>
          <a:p>
            <a:fld id="{F7D1BD23-6E54-4D9D-AD88-A2813C73CC25}" type="datetimeFigureOut">
              <a:rPr lang="en-US" smtClean="0"/>
              <a:t>1/10/2025</a:t>
            </a:fld>
            <a:endParaRPr lang="en-US" dirty="0"/>
          </a:p>
        </p:txBody>
      </p:sp>
      <p:sp>
        <p:nvSpPr>
          <p:cNvPr id="6" name="Footer Placeholder 5">
            <a:extLst>
              <a:ext uri="{FF2B5EF4-FFF2-40B4-BE49-F238E27FC236}">
                <a16:creationId xmlns:a16="http://schemas.microsoft.com/office/drawing/2014/main" id="{E74D87A0-1D06-C144-7D82-F1C815C62E2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B06926F-817D-9000-702F-5A7B3730B1DE}"/>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0525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70A43-E5A3-8513-99A0-7C62282C23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761682-E1D3-FEFD-69B5-AAEAC87F15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6DEE5E-253B-EEBB-17CD-9CA3E80EC0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8ADD53-2ABB-9589-53D2-0EEA259A2D08}"/>
              </a:ext>
            </a:extLst>
          </p:cNvPr>
          <p:cNvSpPr>
            <a:spLocks noGrp="1"/>
          </p:cNvSpPr>
          <p:nvPr>
            <p:ph type="dt" sz="half" idx="10"/>
          </p:nvPr>
        </p:nvSpPr>
        <p:spPr/>
        <p:txBody>
          <a:bodyPr/>
          <a:lstStyle/>
          <a:p>
            <a:fld id="{1471A834-4F3C-4AF9-9C74-05EC35A0F292}" type="datetimeFigureOut">
              <a:rPr lang="en-US" smtClean="0"/>
              <a:t>1/10/2025</a:t>
            </a:fld>
            <a:endParaRPr lang="en-US" dirty="0"/>
          </a:p>
        </p:txBody>
      </p:sp>
      <p:sp>
        <p:nvSpPr>
          <p:cNvPr id="6" name="Footer Placeholder 5">
            <a:extLst>
              <a:ext uri="{FF2B5EF4-FFF2-40B4-BE49-F238E27FC236}">
                <a16:creationId xmlns:a16="http://schemas.microsoft.com/office/drawing/2014/main" id="{D96FCDA3-9767-02FA-9413-B27F5ACA2A3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B64030D-D805-6972-31DC-D1759097E1E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864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0A8E4-2378-8BC7-8403-DF379F0DE6A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02CCD5-1C77-F800-6C06-876771806B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CF4209-5DF9-5F57-8DCD-7BAC13B471ED}"/>
              </a:ext>
            </a:extLst>
          </p:cNvPr>
          <p:cNvSpPr>
            <a:spLocks noGrp="1"/>
          </p:cNvSpPr>
          <p:nvPr>
            <p:ph type="dt" sz="half" idx="10"/>
          </p:nvPr>
        </p:nvSpPr>
        <p:spPr/>
        <p:txBody>
          <a:bodyPr/>
          <a:lstStyle/>
          <a:p>
            <a:fld id="{0DED02AE-B9A4-47BD-AF8E-97E16144138B}" type="datetimeFigureOut">
              <a:rPr lang="en-US" smtClean="0"/>
              <a:t>1/10/2025</a:t>
            </a:fld>
            <a:endParaRPr lang="en-US" dirty="0"/>
          </a:p>
        </p:txBody>
      </p:sp>
      <p:sp>
        <p:nvSpPr>
          <p:cNvPr id="5" name="Footer Placeholder 4">
            <a:extLst>
              <a:ext uri="{FF2B5EF4-FFF2-40B4-BE49-F238E27FC236}">
                <a16:creationId xmlns:a16="http://schemas.microsoft.com/office/drawing/2014/main" id="{AE4253FD-47B4-F0FF-C7A7-CCCA85A3480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12DA542-2233-91A4-76C8-9962181F6981}"/>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17361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FCC5AA-E47A-E075-09EA-BE4D5C1C66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2CCA71-35E5-7FE0-6910-6A89F4FE71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C19B03-1A53-4954-9D0C-2D7BB104FBEE}"/>
              </a:ext>
            </a:extLst>
          </p:cNvPr>
          <p:cNvSpPr>
            <a:spLocks noGrp="1"/>
          </p:cNvSpPr>
          <p:nvPr>
            <p:ph type="dt" sz="half" idx="10"/>
          </p:nvPr>
        </p:nvSpPr>
        <p:spPr/>
        <p:txBody>
          <a:bodyPr/>
          <a:lstStyle/>
          <a:p>
            <a:fld id="{CF0FD78B-DB02-4362-BCDC-98A55456977C}" type="datetimeFigureOut">
              <a:rPr lang="en-US" smtClean="0"/>
              <a:t>1/10/2025</a:t>
            </a:fld>
            <a:endParaRPr lang="en-US" dirty="0"/>
          </a:p>
        </p:txBody>
      </p:sp>
      <p:sp>
        <p:nvSpPr>
          <p:cNvPr id="5" name="Footer Placeholder 4">
            <a:extLst>
              <a:ext uri="{FF2B5EF4-FFF2-40B4-BE49-F238E27FC236}">
                <a16:creationId xmlns:a16="http://schemas.microsoft.com/office/drawing/2014/main" id="{D6B4C146-BBD2-9CCF-E8D1-38A75AC6D32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51B9D9B-37DE-EA19-8DA4-0E766850E35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0587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hape 11"/>
          <p:cNvSpPr>
            <a:spLocks noGrp="1"/>
          </p:cNvSpPr>
          <p:nvPr>
            <p:ph type="title"/>
          </p:nvPr>
        </p:nvSpPr>
        <p:spPr>
          <a:prstGeom prst="rect">
            <a:avLst/>
          </a:prstGeom>
        </p:spPr>
        <p:txBody>
          <a:bodyPr/>
          <a:lstStyle/>
          <a:p>
            <a:pPr lvl="0">
              <a:defRPr sz="1800" b="0">
                <a:solidFill>
                  <a:srgbClr val="000000"/>
                </a:solidFill>
              </a:defRPr>
            </a:pPr>
            <a:r>
              <a:rPr sz="3600" b="1">
                <a:solidFill>
                  <a:srgbClr val="007FA3"/>
                </a:solidFill>
              </a:rPr>
              <a:t>Title Text</a:t>
            </a:r>
          </a:p>
        </p:txBody>
      </p:sp>
      <p:sp>
        <p:nvSpPr>
          <p:cNvPr id="12" name="Shape 12"/>
          <p:cNvSpPr>
            <a:spLocks noGrp="1"/>
          </p:cNvSpPr>
          <p:nvPr>
            <p:ph type="body" idx="1"/>
          </p:nvPr>
        </p:nvSpPr>
        <p:spPr>
          <a:prstGeom prst="rect">
            <a:avLst/>
          </a:prstGeom>
        </p:spPr>
        <p:txBody>
          <a:bodyPr/>
          <a:lstStyle/>
          <a:p>
            <a:pPr lvl="0">
              <a:defRPr sz="1800"/>
            </a:pPr>
            <a:r>
              <a:rPr sz="3200" dirty="0"/>
              <a:t>Body Level One</a:t>
            </a:r>
          </a:p>
          <a:p>
            <a:pPr lvl="1">
              <a:defRPr sz="1800"/>
            </a:pPr>
            <a:r>
              <a:rPr sz="3200" dirty="0"/>
              <a:t>Body Level Two</a:t>
            </a:r>
          </a:p>
          <a:p>
            <a:pPr lvl="2">
              <a:defRPr sz="1800"/>
            </a:pPr>
            <a:r>
              <a:rPr sz="3200" dirty="0"/>
              <a:t>Body Level Three</a:t>
            </a:r>
          </a:p>
          <a:p>
            <a:pPr lvl="3">
              <a:defRPr sz="1800"/>
            </a:pPr>
            <a:r>
              <a:rPr sz="3200" dirty="0"/>
              <a:t>Body Level Four</a:t>
            </a:r>
          </a:p>
          <a:p>
            <a:pPr lvl="4">
              <a:defRPr sz="1800"/>
            </a:pPr>
            <a:r>
              <a:rPr sz="3200" dirty="0"/>
              <a:t>Body Level Five</a:t>
            </a:r>
          </a:p>
        </p:txBody>
      </p:sp>
      <p:sp>
        <p:nvSpPr>
          <p:cNvPr id="13" name="Shape 13"/>
          <p:cNvSpPr>
            <a:spLocks noGrp="1"/>
          </p:cNvSpPr>
          <p:nvPr>
            <p:ph type="sldNum" sz="quarter" idx="2"/>
          </p:nvPr>
        </p:nvSpPr>
        <p:spPr>
          <a:prstGeom prst="rect">
            <a:avLst/>
          </a:prstGeom>
        </p:spPr>
        <p:txBody>
          <a:bodyPr/>
          <a:lstStyle/>
          <a:p>
            <a:pPr lvl="0"/>
            <a:fld id="{86CB4B4D-7CA3-9044-876B-883B54F8677D}" type="slidenum">
              <a:t>‹#›</a:t>
            </a:fld>
            <a:endParaRPr/>
          </a:p>
        </p:txBody>
      </p:sp>
    </p:spTree>
    <p:extLst>
      <p:ext uri="{BB962C8B-B14F-4D97-AF65-F5344CB8AC3E}">
        <p14:creationId xmlns:p14="http://schemas.microsoft.com/office/powerpoint/2010/main" val="1592570588"/>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FE5B40-9E42-B934-BA12-3B780893F9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49A70-191E-3C2A-C666-004F9D7D7F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01DE2B-E994-4883-7C4A-0C43E57B70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1CF1133-3259-4C45-BABA-5B62D9C6F78D}" type="datetimeFigureOut">
              <a:rPr lang="en-US" smtClean="0"/>
              <a:t>1/10/2025</a:t>
            </a:fld>
            <a:endParaRPr lang="en-US" dirty="0"/>
          </a:p>
        </p:txBody>
      </p:sp>
      <p:sp>
        <p:nvSpPr>
          <p:cNvPr id="5" name="Footer Placeholder 4">
            <a:extLst>
              <a:ext uri="{FF2B5EF4-FFF2-40B4-BE49-F238E27FC236}">
                <a16:creationId xmlns:a16="http://schemas.microsoft.com/office/drawing/2014/main" id="{EFD7E726-3008-78CE-1FC2-49702869BD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6DCC3FEA-6E79-C182-9F7A-AB4F8A643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57572081"/>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hyperlink" Target="https://creativecommons.org/licenses/by-sa/3.0/" TargetMode="External"/><Relationship Id="rId4" Type="http://schemas.openxmlformats.org/officeDocument/2006/relationships/hyperlink" Target="https://www.picserver.org/highway-signs2/s/structural.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pixabay.com/fr/offre-main-poign%C3%A9e-de-aide-respect-442903/"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michaelmilton.org/2020/06/11/idea-the-way-to-write-a-discussion-board-post-in-online-teaching-and-learning/" TargetMode="External"/><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www.josegalan.es/tipos-de-paginas-web/"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www.josegalan.es/tipos-de-paginas-web/" TargetMode="Externa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2.1"/><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hyperlink" Target="https://www.rawpixel.com/search/decisions"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view.officeapps.live.com/op/view.aspx?src=https%3A%2F%2Fcdn.posternerd.com%2Fdownload%2Fgeneric-scientific-poster-templates%2Fbillboard8_48x36.pptx&amp;wdOrigin=BROWSELINK" TargetMode="External"/><Relationship Id="rId2" Type="http://schemas.openxmlformats.org/officeDocument/2006/relationships/image" Target="../media/image23.png"/><Relationship Id="rId1" Type="http://schemas.openxmlformats.org/officeDocument/2006/relationships/slideLayout" Target="../slideLayouts/slideLayout6.xml"/><Relationship Id="rId5" Type="http://schemas.openxmlformats.org/officeDocument/2006/relationships/hyperlink" Target="https://pixabay.com/en/hand-pencil-pen-edit-eraser-write-160538/" TargetMode="Externa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8" Type="http://schemas.openxmlformats.org/officeDocument/2006/relationships/hyperlink" Target="https://www.movieloci.com/3830-Donnie-Darko" TargetMode="External"/><Relationship Id="rId13" Type="http://schemas.openxmlformats.org/officeDocument/2006/relationships/hyperlink" Target="https://creativecommons.org/licenses/by-nc-sa/3.0/" TargetMode="External"/><Relationship Id="rId3" Type="http://schemas.openxmlformats.org/officeDocument/2006/relationships/image" Target="../media/image25.jpg"/><Relationship Id="rId7" Type="http://schemas.openxmlformats.org/officeDocument/2006/relationships/image" Target="../media/image27.jpg"/><Relationship Id="rId12" Type="http://schemas.openxmlformats.org/officeDocument/2006/relationships/hyperlink" Target="https://www.flickr.com/photos/nihgov/28164921462"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techboomers.com/best-hbo-now-shows-and-movies" TargetMode="External"/><Relationship Id="rId11" Type="http://schemas.openxmlformats.org/officeDocument/2006/relationships/image" Target="../media/image30.jpg"/><Relationship Id="rId5" Type="http://schemas.openxmlformats.org/officeDocument/2006/relationships/image" Target="../media/image26.png"/><Relationship Id="rId10" Type="http://schemas.openxmlformats.org/officeDocument/2006/relationships/image" Target="../media/image29.svg"/><Relationship Id="rId4" Type="http://schemas.openxmlformats.org/officeDocument/2006/relationships/hyperlink" Target="https://publicdomainpictures.net/view-image.php?image=126473&amp;picture=spanish-spirit-hallucination" TargetMode="External"/><Relationship Id="rId9" Type="http://schemas.openxmlformats.org/officeDocument/2006/relationships/image" Target="../media/image28.png"/><Relationship Id="rId14" Type="http://schemas.openxmlformats.org/officeDocument/2006/relationships/hyperlink" Target="https://creativecommons.org/licenses/by-nc/3.0/"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ideo" Target="https://www.youtube.com/embed/W8I2SkO6MRE?feature=oembed"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nhs.uk/mental-health/conditions/schizophrenia/overview/"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www.who.int/news-room/fact-sheets/detail/schizophrenia" TargetMode="External"/><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2.xml"/><Relationship Id="rId1" Type="http://schemas.openxmlformats.org/officeDocument/2006/relationships/video" Target="https://www.youtube.com/embed/K2sc_ck5BZU?feature=oembed" TargetMode="External"/><Relationship Id="rId4" Type="http://schemas.openxmlformats.org/officeDocument/2006/relationships/hyperlink" Target="https://www.youtube.com/watch?v=K2sc_ck5BZU"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hyperlink" Target="https://www.healthline.com/health/schizophrenia#causes"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39.gif"/></Relationships>
</file>

<file path=ppt/slides/_rels/slide43.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hyperlink" Target="https://www.who.int/news-room/fact-sheets/detail/schizophrenia"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hyperlink" Target="https://svgsilh.com/image/153596.html"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nicolehiltibran.blogspot.com/2012/05/reducing-off-label-use-of-antipsychotic.html" TargetMode="External"/><Relationship Id="rId2" Type="http://schemas.openxmlformats.org/officeDocument/2006/relationships/image" Target="../media/image44.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pixabay.com/es/surf-www-internet-binaria-null-107865/" TargetMode="External"/><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www.tasnimnews.com/en/news/2017/04/28/1391441/positive-side-to-worrying" TargetMode="External"/><Relationship Id="rId2" Type="http://schemas.openxmlformats.org/officeDocument/2006/relationships/image" Target="../media/image46.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https://www.who.int/news-room/fact-sheets/detail/schizophrenia"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hyperlink" Target="https://pxhere.com/ru/photo/725329" TargetMode="External"/><Relationship Id="rId2" Type="http://schemas.openxmlformats.org/officeDocument/2006/relationships/image" Target="../media/image49.jp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1.xml"/><Relationship Id="rId1" Type="http://schemas.openxmlformats.org/officeDocument/2006/relationships/slideLayout" Target="../slideLayouts/slideLayout12.xml"/><Relationship Id="rId6" Type="http://schemas.openxmlformats.org/officeDocument/2006/relationships/hyperlink" Target="https://creativecommons.org/licenses/by-nc-nd/3.0/" TargetMode="External"/><Relationship Id="rId5" Type="http://schemas.openxmlformats.org/officeDocument/2006/relationships/hyperlink" Target="https://waytodisasterpjo.blogspot.com/2020/01/tarea-5-el-movimiento-obrero.html" TargetMode="External"/><Relationship Id="rId4" Type="http://schemas.openxmlformats.org/officeDocument/2006/relationships/image" Target="../media/image51.jpg"/></Relationships>
</file>

<file path=ppt/slides/_rels/slide59.xml.rels><?xml version="1.0" encoding="UTF-8" standalone="yes"?>
<Relationships xmlns="http://schemas.openxmlformats.org/package/2006/relationships"><Relationship Id="rId3" Type="http://schemas.openxmlformats.org/officeDocument/2006/relationships/hyperlink" Target="https://www.flickr.com/photos/opensourceway/5556249000" TargetMode="External"/><Relationship Id="rId2" Type="http://schemas.openxmlformats.org/officeDocument/2006/relationships/image" Target="../media/image52.jpg"/><Relationship Id="rId1" Type="http://schemas.openxmlformats.org/officeDocument/2006/relationships/slideLayout" Target="../slideLayouts/slideLayout12.xml"/><Relationship Id="rId4" Type="http://schemas.openxmlformats.org/officeDocument/2006/relationships/hyperlink" Target="https://creativecommons.org/licenses/by-sa/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31D6E6-DB40-DD92-E26E-B2F39FCF92A6}"/>
              </a:ext>
            </a:extLst>
          </p:cNvPr>
          <p:cNvSpPr>
            <a:spLocks noGrp="1"/>
          </p:cNvSpPr>
          <p:nvPr>
            <p:ph type="ctrTitle"/>
          </p:nvPr>
        </p:nvSpPr>
        <p:spPr>
          <a:xfrm>
            <a:off x="398929" y="2617346"/>
            <a:ext cx="5561233" cy="3566160"/>
          </a:xfrm>
        </p:spPr>
        <p:txBody>
          <a:bodyPr anchor="b">
            <a:normAutofit fontScale="90000"/>
          </a:bodyPr>
          <a:lstStyle/>
          <a:p>
            <a:r>
              <a:rPr lang="en-GB" sz="4800" b="1" dirty="0">
                <a:latin typeface="+mn-lt"/>
              </a:rPr>
              <a:t>BMHP6029</a:t>
            </a:r>
            <a:br>
              <a:rPr lang="en-GB" sz="4800" b="1" dirty="0">
                <a:latin typeface="+mn-lt"/>
              </a:rPr>
            </a:br>
            <a:br>
              <a:rPr lang="en-GB" sz="4800" b="1" dirty="0">
                <a:latin typeface="+mn-lt"/>
              </a:rPr>
            </a:br>
            <a:r>
              <a:rPr lang="en-GB" sz="4900" b="1" i="0" dirty="0">
                <a:effectLst/>
                <a:latin typeface="-apple-system"/>
              </a:rPr>
              <a:t>Psychopathological Classifications and Provisions</a:t>
            </a:r>
            <a:br>
              <a:rPr lang="en-GB" sz="12800" b="1" dirty="0">
                <a:latin typeface="+mn-lt"/>
              </a:rPr>
            </a:br>
            <a:br>
              <a:rPr lang="en-GB" sz="4800" b="1" dirty="0">
                <a:latin typeface="+mn-lt"/>
              </a:rPr>
            </a:br>
            <a:r>
              <a:rPr lang="en-GB" sz="4400" dirty="0">
                <a:latin typeface="+mn-lt"/>
              </a:rPr>
              <a:t>Week 3</a:t>
            </a:r>
            <a:br>
              <a:rPr lang="en-GB" sz="4400" dirty="0">
                <a:latin typeface="+mn-lt"/>
              </a:rPr>
            </a:br>
            <a:r>
              <a:rPr lang="en-GB" sz="4400" dirty="0"/>
              <a:t>Schizophrenia </a:t>
            </a:r>
            <a:br>
              <a:rPr lang="en-GB" sz="4400" dirty="0">
                <a:latin typeface="+mn-lt"/>
              </a:rPr>
            </a:br>
            <a:r>
              <a:rPr lang="en-GB" sz="4400" dirty="0">
                <a:latin typeface="+mn-lt"/>
              </a:rPr>
              <a:t>Sept 2024</a:t>
            </a:r>
          </a:p>
        </p:txBody>
      </p:sp>
      <p:pic>
        <p:nvPicPr>
          <p:cNvPr id="5" name="Picture 4" descr="A colorful brain drawing on a white background&#10;&#10;Description automatically generated">
            <a:extLst>
              <a:ext uri="{FF2B5EF4-FFF2-40B4-BE49-F238E27FC236}">
                <a16:creationId xmlns:a16="http://schemas.microsoft.com/office/drawing/2014/main" id="{F90C2FC3-CFA6-D93F-6B3B-13239EEBDC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4647" y="1257580"/>
            <a:ext cx="6096000" cy="4638675"/>
          </a:xfrm>
          <a:prstGeom prst="rect">
            <a:avLst/>
          </a:prstGeom>
        </p:spPr>
      </p:pic>
    </p:spTree>
    <p:extLst>
      <p:ext uri="{BB962C8B-B14F-4D97-AF65-F5344CB8AC3E}">
        <p14:creationId xmlns:p14="http://schemas.microsoft.com/office/powerpoint/2010/main" val="3172906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close-up of a street sign&#10;&#10;Description automatically generated">
            <a:extLst>
              <a:ext uri="{FF2B5EF4-FFF2-40B4-BE49-F238E27FC236}">
                <a16:creationId xmlns:a16="http://schemas.microsoft.com/office/drawing/2014/main" id="{573482CF-90A7-CDDA-3C6E-73BA4B29C6DD}"/>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08" r="4175" b="-1"/>
          <a:stretch/>
        </p:blipFill>
        <p:spPr>
          <a:xfrm>
            <a:off x="1" y="10"/>
            <a:ext cx="9669642" cy="6857990"/>
          </a:xfrm>
          <a:prstGeom prst="rect">
            <a:avLst/>
          </a:prstGeom>
        </p:spPr>
      </p:pic>
      <p:sp>
        <p:nvSpPr>
          <p:cNvPr id="6" name="Text Placeholder 5">
            <a:extLst>
              <a:ext uri="{FF2B5EF4-FFF2-40B4-BE49-F238E27FC236}">
                <a16:creationId xmlns:a16="http://schemas.microsoft.com/office/drawing/2014/main" id="{5E2CCE91-B376-ED81-1EF6-DA2371700E79}"/>
              </a:ext>
            </a:extLst>
          </p:cNvPr>
          <p:cNvSpPr>
            <a:spLocks noGrp="1"/>
          </p:cNvSpPr>
          <p:nvPr>
            <p:ph type="body" sz="half" idx="2"/>
          </p:nvPr>
        </p:nvSpPr>
        <p:spPr>
          <a:xfrm>
            <a:off x="6812783" y="886755"/>
            <a:ext cx="4727761" cy="3742762"/>
          </a:xfrm>
        </p:spPr>
        <p:txBody>
          <a:bodyPr vert="horz" lIns="91440" tIns="45720" rIns="91440" bIns="45720" rtlCol="0">
            <a:normAutofit/>
          </a:bodyPr>
          <a:lstStyle/>
          <a:p>
            <a:pPr indent="-228600">
              <a:buFont typeface="Arial" panose="020B0604020202020204" pitchFamily="34" charset="0"/>
              <a:buChar char="•"/>
            </a:pPr>
            <a:r>
              <a:rPr lang="en-US" sz="3600" dirty="0"/>
              <a:t>Mental Health Acts</a:t>
            </a:r>
          </a:p>
          <a:p>
            <a:pPr indent="-228600">
              <a:buFont typeface="Arial" panose="020B0604020202020204" pitchFamily="34" charset="0"/>
              <a:buChar char="•"/>
            </a:pPr>
            <a:r>
              <a:rPr lang="en-US" sz="3600" dirty="0"/>
              <a:t>Mental Capacity Acts </a:t>
            </a:r>
          </a:p>
          <a:p>
            <a:pPr indent="-228600">
              <a:buFont typeface="Arial" panose="020B0604020202020204" pitchFamily="34" charset="0"/>
              <a:buChar char="•"/>
            </a:pPr>
            <a:r>
              <a:rPr lang="en-US" sz="3600" dirty="0"/>
              <a:t>Schizophrenia </a:t>
            </a:r>
          </a:p>
          <a:p>
            <a:pPr indent="-228600">
              <a:buFont typeface="Arial" panose="020B0604020202020204" pitchFamily="34" charset="0"/>
              <a:buChar char="•"/>
            </a:pPr>
            <a:endParaRPr lang="en-US" sz="3600" dirty="0"/>
          </a:p>
        </p:txBody>
      </p:sp>
      <p:sp>
        <p:nvSpPr>
          <p:cNvPr id="9" name="TextBox 8">
            <a:extLst>
              <a:ext uri="{FF2B5EF4-FFF2-40B4-BE49-F238E27FC236}">
                <a16:creationId xmlns:a16="http://schemas.microsoft.com/office/drawing/2014/main" id="{1C0C565E-86AD-23C6-CA40-2C88F7D6F9EC}"/>
              </a:ext>
            </a:extLst>
          </p:cNvPr>
          <p:cNvSpPr txBox="1"/>
          <p:nvPr/>
        </p:nvSpPr>
        <p:spPr>
          <a:xfrm>
            <a:off x="7362601"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picserver.org/highway-signs2/s/structural.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089082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B4F7E-D748-C650-92BF-817A1A8AB169}"/>
              </a:ext>
            </a:extLst>
          </p:cNvPr>
          <p:cNvSpPr>
            <a:spLocks noGrp="1"/>
          </p:cNvSpPr>
          <p:nvPr>
            <p:ph type="title"/>
          </p:nvPr>
        </p:nvSpPr>
        <p:spPr>
          <a:xfrm>
            <a:off x="1113140" y="158021"/>
            <a:ext cx="10542412" cy="1640180"/>
          </a:xfrm>
        </p:spPr>
        <p:txBody>
          <a:bodyPr vert="horz" lIns="91440" tIns="45720" rIns="91440" bIns="45720" rtlCol="0" anchor="b">
            <a:normAutofit/>
          </a:bodyPr>
          <a:lstStyle/>
          <a:p>
            <a:r>
              <a:rPr lang="en-US" sz="4000" b="1" kern="1200" dirty="0">
                <a:solidFill>
                  <a:schemeClr val="tx1"/>
                </a:solidFill>
                <a:latin typeface="+mj-lt"/>
                <a:ea typeface="+mj-ea"/>
                <a:cs typeface="+mj-cs"/>
              </a:rPr>
              <a:t>Purpose of mental health legislation</a:t>
            </a:r>
          </a:p>
        </p:txBody>
      </p:sp>
      <p:sp>
        <p:nvSpPr>
          <p:cNvPr id="4" name="Content Placeholder 2">
            <a:extLst>
              <a:ext uri="{FF2B5EF4-FFF2-40B4-BE49-F238E27FC236}">
                <a16:creationId xmlns:a16="http://schemas.microsoft.com/office/drawing/2014/main" id="{7A773BCE-C231-4593-BB38-39C4E0780174}"/>
              </a:ext>
            </a:extLst>
          </p:cNvPr>
          <p:cNvSpPr>
            <a:spLocks noGrp="1"/>
          </p:cNvSpPr>
          <p:nvPr/>
        </p:nvSpPr>
        <p:spPr>
          <a:xfrm>
            <a:off x="304800" y="2423820"/>
            <a:ext cx="8766048" cy="40623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Care and treat individuals with mental disorders</a:t>
            </a:r>
          </a:p>
          <a:p>
            <a:r>
              <a:rPr lang="en-US" dirty="0"/>
              <a:t>It provides a legal framework for individuals, who are admitted within a hospital setting due to a mental disorder.</a:t>
            </a:r>
          </a:p>
          <a:p>
            <a:r>
              <a:rPr lang="en-US" dirty="0"/>
              <a:t>The act could primarily be used to assess and treat the identified mental disorder only</a:t>
            </a:r>
          </a:p>
          <a:p>
            <a:r>
              <a:rPr lang="en-US" dirty="0"/>
              <a:t>Based on the act, individuals could be brought into hospital or detained either on a voluntary or involuntary basis.</a:t>
            </a:r>
          </a:p>
          <a:p>
            <a:r>
              <a:rPr lang="en-US" dirty="0"/>
              <a:t>However, safeguarding is in place to protect such individuals.</a:t>
            </a:r>
          </a:p>
        </p:txBody>
      </p:sp>
      <p:pic>
        <p:nvPicPr>
          <p:cNvPr id="10" name="Graphic 9" descr="Gavel with solid fill">
            <a:extLst>
              <a:ext uri="{FF2B5EF4-FFF2-40B4-BE49-F238E27FC236}">
                <a16:creationId xmlns:a16="http://schemas.microsoft.com/office/drawing/2014/main" id="{D6B0D1C3-81F1-7092-1A0D-9C94392B5F3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76702" y="2423820"/>
            <a:ext cx="2833980" cy="2833980"/>
          </a:xfrm>
          <a:prstGeom prst="rect">
            <a:avLst/>
          </a:prstGeom>
        </p:spPr>
      </p:pic>
    </p:spTree>
    <p:extLst>
      <p:ext uri="{BB962C8B-B14F-4D97-AF65-F5344CB8AC3E}">
        <p14:creationId xmlns:p14="http://schemas.microsoft.com/office/powerpoint/2010/main" val="57606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B4F7E-D748-C650-92BF-817A1A8AB169}"/>
              </a:ext>
            </a:extLst>
          </p:cNvPr>
          <p:cNvSpPr>
            <a:spLocks noGrp="1"/>
          </p:cNvSpPr>
          <p:nvPr>
            <p:ph type="title"/>
          </p:nvPr>
        </p:nvSpPr>
        <p:spPr>
          <a:xfrm>
            <a:off x="1149717" y="267749"/>
            <a:ext cx="9701164" cy="1224875"/>
          </a:xfrm>
        </p:spPr>
        <p:txBody>
          <a:bodyPr vert="horz" lIns="91440" tIns="45720" rIns="91440" bIns="45720" rtlCol="0" anchor="b">
            <a:normAutofit/>
          </a:bodyPr>
          <a:lstStyle/>
          <a:p>
            <a:r>
              <a:rPr lang="en-US" sz="4000" b="1" kern="1200" dirty="0">
                <a:solidFill>
                  <a:schemeClr val="tx1"/>
                </a:solidFill>
                <a:latin typeface="+mj-lt"/>
                <a:ea typeface="+mj-ea"/>
                <a:cs typeface="+mj-cs"/>
              </a:rPr>
              <a:t>Powers of Mental Health Legislation</a:t>
            </a:r>
          </a:p>
        </p:txBody>
      </p:sp>
      <p:sp>
        <p:nvSpPr>
          <p:cNvPr id="3" name="Content Placeholder 2">
            <a:extLst>
              <a:ext uri="{FF2B5EF4-FFF2-40B4-BE49-F238E27FC236}">
                <a16:creationId xmlns:a16="http://schemas.microsoft.com/office/drawing/2014/main" id="{5E65F74A-C219-4798-82D2-54419E7D3357}"/>
              </a:ext>
            </a:extLst>
          </p:cNvPr>
          <p:cNvSpPr>
            <a:spLocks noGrp="1"/>
          </p:cNvSpPr>
          <p:nvPr/>
        </p:nvSpPr>
        <p:spPr>
          <a:xfrm>
            <a:off x="803869" y="1608230"/>
            <a:ext cx="6816132" cy="4298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powers within the mental health acts could be enforced by the following people only</a:t>
            </a:r>
          </a:p>
          <a:p>
            <a:pPr lvl="1"/>
            <a:r>
              <a:rPr lang="en-US" sz="2800" dirty="0"/>
              <a:t>Approved mental health professionals (AMHPS)</a:t>
            </a:r>
          </a:p>
          <a:p>
            <a:pPr lvl="1"/>
            <a:r>
              <a:rPr lang="en-US" sz="2800" dirty="0"/>
              <a:t>Approved / responsible clinician (RCs)</a:t>
            </a:r>
          </a:p>
          <a:p>
            <a:pPr lvl="1"/>
            <a:r>
              <a:rPr lang="en-US" sz="2800" dirty="0"/>
              <a:t>Doctors and professionals have the capacity and authority to make recommendations</a:t>
            </a:r>
          </a:p>
        </p:txBody>
      </p:sp>
      <p:pic>
        <p:nvPicPr>
          <p:cNvPr id="6" name="Graphic 5" descr="Badge Tick with solid fill">
            <a:extLst>
              <a:ext uri="{FF2B5EF4-FFF2-40B4-BE49-F238E27FC236}">
                <a16:creationId xmlns:a16="http://schemas.microsoft.com/office/drawing/2014/main" id="{056A8EB8-BF67-D4B6-2A05-9EAAF6E0C06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45506" y="1492624"/>
            <a:ext cx="3765176" cy="3765176"/>
          </a:xfrm>
          <a:prstGeom prst="rect">
            <a:avLst/>
          </a:prstGeom>
        </p:spPr>
      </p:pic>
    </p:spTree>
    <p:extLst>
      <p:ext uri="{BB962C8B-B14F-4D97-AF65-F5344CB8AC3E}">
        <p14:creationId xmlns:p14="http://schemas.microsoft.com/office/powerpoint/2010/main" val="3243980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EF394-04E6-4AFA-B6FC-A5AC9DBDC712}"/>
              </a:ext>
            </a:extLst>
          </p:cNvPr>
          <p:cNvSpPr>
            <a:spLocks noGrp="1"/>
          </p:cNvSpPr>
          <p:nvPr>
            <p:ph type="title"/>
          </p:nvPr>
        </p:nvSpPr>
        <p:spPr>
          <a:xfrm>
            <a:off x="1149716" y="292133"/>
            <a:ext cx="8701420" cy="933766"/>
          </a:xfrm>
        </p:spPr>
        <p:txBody>
          <a:bodyPr anchor="b">
            <a:normAutofit/>
          </a:bodyPr>
          <a:lstStyle/>
          <a:p>
            <a:r>
              <a:rPr lang="en-US" sz="4000" b="1" dirty="0"/>
              <a:t>The principles of mental health </a:t>
            </a:r>
          </a:p>
        </p:txBody>
      </p:sp>
      <p:sp>
        <p:nvSpPr>
          <p:cNvPr id="3" name="Content Placeholder 2">
            <a:extLst>
              <a:ext uri="{FF2B5EF4-FFF2-40B4-BE49-F238E27FC236}">
                <a16:creationId xmlns:a16="http://schemas.microsoft.com/office/drawing/2014/main" id="{B79A7EDA-4950-4DF7-AFAD-764078538375}"/>
              </a:ext>
            </a:extLst>
          </p:cNvPr>
          <p:cNvSpPr>
            <a:spLocks noGrp="1"/>
          </p:cNvSpPr>
          <p:nvPr>
            <p:ph idx="1"/>
          </p:nvPr>
        </p:nvSpPr>
        <p:spPr>
          <a:xfrm>
            <a:off x="475487" y="1326382"/>
            <a:ext cx="10748521" cy="5239485"/>
          </a:xfrm>
        </p:spPr>
        <p:txBody>
          <a:bodyPr>
            <a:normAutofit/>
          </a:bodyPr>
          <a:lstStyle/>
          <a:p>
            <a:r>
              <a:rPr lang="en-US" dirty="0"/>
              <a:t>The mental health act tells professionals what they are required to do. The mental health act code states how an individual is required to do it. </a:t>
            </a:r>
          </a:p>
          <a:p>
            <a:pPr marL="0" indent="0">
              <a:buNone/>
            </a:pPr>
            <a:endParaRPr lang="en-US" dirty="0"/>
          </a:p>
        </p:txBody>
      </p:sp>
      <p:graphicFrame>
        <p:nvGraphicFramePr>
          <p:cNvPr id="4" name="TextBox 3">
            <a:extLst>
              <a:ext uri="{FF2B5EF4-FFF2-40B4-BE49-F238E27FC236}">
                <a16:creationId xmlns:a16="http://schemas.microsoft.com/office/drawing/2014/main" id="{ED61EB64-B2CE-375D-1C88-BB37770FB898}"/>
              </a:ext>
            </a:extLst>
          </p:cNvPr>
          <p:cNvGraphicFramePr/>
          <p:nvPr>
            <p:extLst>
              <p:ext uri="{D42A27DB-BD31-4B8C-83A1-F6EECF244321}">
                <p14:modId xmlns:p14="http://schemas.microsoft.com/office/powerpoint/2010/main" val="3459995370"/>
              </p:ext>
            </p:extLst>
          </p:nvPr>
        </p:nvGraphicFramePr>
        <p:xfrm>
          <a:off x="159812" y="2640205"/>
          <a:ext cx="10927829" cy="22483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4E5122F-8B1D-673E-3256-2FC4B0590CC9}"/>
              </a:ext>
            </a:extLst>
          </p:cNvPr>
          <p:cNvSpPr txBox="1"/>
          <p:nvPr/>
        </p:nvSpPr>
        <p:spPr>
          <a:xfrm>
            <a:off x="569406" y="5173699"/>
            <a:ext cx="11053187" cy="1261884"/>
          </a:xfrm>
          <a:prstGeom prst="rect">
            <a:avLst/>
          </a:prstGeom>
          <a:noFill/>
        </p:spPr>
        <p:txBody>
          <a:bodyPr wrap="square">
            <a:spAutoFit/>
          </a:bodyPr>
          <a:lstStyle/>
          <a:p>
            <a:r>
              <a:rPr lang="en-US" sz="2800" dirty="0"/>
              <a:t>All professionals are required to abide by the mental heath act by </a:t>
            </a:r>
            <a:r>
              <a:rPr lang="en-US" sz="2800" b="1" dirty="0"/>
              <a:t>law.</a:t>
            </a:r>
            <a:r>
              <a:rPr lang="en-US" sz="2800" dirty="0"/>
              <a:t> </a:t>
            </a:r>
          </a:p>
          <a:p>
            <a:pPr lvl="1"/>
            <a:r>
              <a:rPr lang="en-US" sz="2400" dirty="0"/>
              <a:t>The mental health act code of practice 2008</a:t>
            </a:r>
          </a:p>
          <a:p>
            <a:pPr lvl="1"/>
            <a:r>
              <a:rPr lang="en-US" sz="2400" dirty="0"/>
              <a:t>The mental health act code of practice 2015 (revised version)</a:t>
            </a:r>
            <a:endParaRPr lang="en-US" sz="2800" dirty="0"/>
          </a:p>
        </p:txBody>
      </p:sp>
    </p:spTree>
    <p:extLst>
      <p:ext uri="{BB962C8B-B14F-4D97-AF65-F5344CB8AC3E}">
        <p14:creationId xmlns:p14="http://schemas.microsoft.com/office/powerpoint/2010/main" val="1629210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D09B9-A5BE-145B-E748-0733F5561B65}"/>
              </a:ext>
            </a:extLst>
          </p:cNvPr>
          <p:cNvSpPr>
            <a:spLocks noGrp="1"/>
          </p:cNvSpPr>
          <p:nvPr>
            <p:ph type="title"/>
          </p:nvPr>
        </p:nvSpPr>
        <p:spPr>
          <a:xfrm>
            <a:off x="78721" y="662473"/>
            <a:ext cx="3444767" cy="3387497"/>
          </a:xfrm>
        </p:spPr>
        <p:txBody>
          <a:bodyPr vert="horz" lIns="91440" tIns="45720" rIns="91440" bIns="45720" rtlCol="0" anchor="b">
            <a:normAutofit/>
          </a:bodyPr>
          <a:lstStyle/>
          <a:p>
            <a:pPr algn="r"/>
            <a:r>
              <a:rPr lang="en-US" sz="4000" b="1" kern="1200" dirty="0">
                <a:latin typeface="+mj-lt"/>
                <a:ea typeface="+mj-ea"/>
                <a:cs typeface="+mj-cs"/>
              </a:rPr>
              <a:t>Key Principles &amp; Code of Practice</a:t>
            </a:r>
            <a:endParaRPr lang="en-US" sz="4000" kern="1200" dirty="0">
              <a:latin typeface="+mj-lt"/>
              <a:ea typeface="+mj-ea"/>
              <a:cs typeface="+mj-cs"/>
            </a:endParaRPr>
          </a:p>
        </p:txBody>
      </p:sp>
      <p:sp>
        <p:nvSpPr>
          <p:cNvPr id="4" name="Content Placeholder 2">
            <a:extLst>
              <a:ext uri="{FF2B5EF4-FFF2-40B4-BE49-F238E27FC236}">
                <a16:creationId xmlns:a16="http://schemas.microsoft.com/office/drawing/2014/main" id="{99C8E4E4-86AF-4B3C-8975-B224FA8D1B5E}"/>
              </a:ext>
            </a:extLst>
          </p:cNvPr>
          <p:cNvSpPr>
            <a:spLocks noGrp="1"/>
          </p:cNvSpPr>
          <p:nvPr/>
        </p:nvSpPr>
        <p:spPr>
          <a:xfrm>
            <a:off x="3523488" y="649480"/>
            <a:ext cx="7842119" cy="5546047"/>
          </a:xfrm>
          <a:prstGeom prst="rect">
            <a:avLst/>
          </a:prstGeom>
        </p:spPr>
        <p:txBody>
          <a:bodyPr vert="horz" lIns="91440" tIns="45720" rIns="91440" bIns="45720" rtlCol="0"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All clients will be assumed to have capacity unless they are assessed and identified to lack capacity. </a:t>
            </a:r>
          </a:p>
          <a:p>
            <a:r>
              <a:rPr lang="en-US" dirty="0"/>
              <a:t>An individual’s right to make a decision should be empowered. Even if there might be circumstances, where unwise decisions may have been made.</a:t>
            </a:r>
          </a:p>
          <a:p>
            <a:r>
              <a:rPr lang="en-US" dirty="0"/>
              <a:t>A person is not to be treated as unable to make a decision unless </a:t>
            </a:r>
            <a:r>
              <a:rPr lang="en-US" b="1" dirty="0"/>
              <a:t>all practicable steps</a:t>
            </a:r>
            <a:r>
              <a:rPr lang="en-US" dirty="0"/>
              <a:t> to help him to do so have been taken without success.</a:t>
            </a:r>
          </a:p>
          <a:p>
            <a:r>
              <a:rPr lang="en-US" dirty="0"/>
              <a:t>An act done, or decision made, under this Act for or on behalf of a person must be done, or made, in </a:t>
            </a:r>
            <a:r>
              <a:rPr lang="en-US" b="1" dirty="0"/>
              <a:t>their best interests</a:t>
            </a:r>
            <a:r>
              <a:rPr lang="en-US" dirty="0"/>
              <a:t>.</a:t>
            </a:r>
          </a:p>
          <a:p>
            <a:r>
              <a:rPr lang="en-US" dirty="0"/>
              <a:t>All decisions made in the best interest of the client, </a:t>
            </a:r>
            <a:r>
              <a:rPr lang="en-US" b="1" dirty="0"/>
              <a:t>should always adhere to the least restrictive approach, where the freedom and rights of the client is taken into consideration.</a:t>
            </a:r>
          </a:p>
          <a:p>
            <a:endParaRPr lang="en-US" sz="2000" dirty="0"/>
          </a:p>
        </p:txBody>
      </p:sp>
      <p:pic>
        <p:nvPicPr>
          <p:cNvPr id="5" name="Picture 4" descr="A hand holding up a sign&#10;&#10;Description automatically generated">
            <a:extLst>
              <a:ext uri="{FF2B5EF4-FFF2-40B4-BE49-F238E27FC236}">
                <a16:creationId xmlns:a16="http://schemas.microsoft.com/office/drawing/2014/main" id="{0594938E-25E6-0C6C-1EAF-29C3B52188E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84530" y="4049970"/>
            <a:ext cx="3337192" cy="2360368"/>
          </a:xfrm>
          <a:prstGeom prst="rect">
            <a:avLst/>
          </a:prstGeom>
        </p:spPr>
      </p:pic>
    </p:spTree>
    <p:extLst>
      <p:ext uri="{BB962C8B-B14F-4D97-AF65-F5344CB8AC3E}">
        <p14:creationId xmlns:p14="http://schemas.microsoft.com/office/powerpoint/2010/main" val="1154584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0FF9C-C6E7-D219-66D7-2B00D24602E3}"/>
              </a:ext>
            </a:extLst>
          </p:cNvPr>
          <p:cNvSpPr>
            <a:spLocks noGrp="1"/>
          </p:cNvSpPr>
          <p:nvPr>
            <p:ph type="title"/>
          </p:nvPr>
        </p:nvSpPr>
        <p:spPr>
          <a:xfrm>
            <a:off x="-122967" y="888306"/>
            <a:ext cx="3201366" cy="3387497"/>
          </a:xfrm>
        </p:spPr>
        <p:txBody>
          <a:bodyPr anchor="b">
            <a:normAutofit/>
          </a:bodyPr>
          <a:lstStyle/>
          <a:p>
            <a:pPr algn="r"/>
            <a:r>
              <a:rPr lang="en-GB" sz="4000" dirty="0"/>
              <a:t>The Mental Health Act (2007) </a:t>
            </a:r>
          </a:p>
        </p:txBody>
      </p:sp>
      <p:sp>
        <p:nvSpPr>
          <p:cNvPr id="3" name="Content Placeholder 2">
            <a:extLst>
              <a:ext uri="{FF2B5EF4-FFF2-40B4-BE49-F238E27FC236}">
                <a16:creationId xmlns:a16="http://schemas.microsoft.com/office/drawing/2014/main" id="{D444225A-6A57-C3C4-9C34-B63026AC9812}"/>
              </a:ext>
            </a:extLst>
          </p:cNvPr>
          <p:cNvSpPr>
            <a:spLocks noGrp="1"/>
          </p:cNvSpPr>
          <p:nvPr>
            <p:ph idx="1"/>
          </p:nvPr>
        </p:nvSpPr>
        <p:spPr>
          <a:xfrm>
            <a:off x="3245618" y="649480"/>
            <a:ext cx="5278295" cy="5546047"/>
          </a:xfrm>
        </p:spPr>
        <p:txBody>
          <a:bodyPr anchor="ctr">
            <a:normAutofit/>
          </a:bodyPr>
          <a:lstStyle/>
          <a:p>
            <a:r>
              <a:rPr lang="en-GB" dirty="0"/>
              <a:t>When a patient can be given treatment even if they do not want it</a:t>
            </a:r>
          </a:p>
          <a:p>
            <a:r>
              <a:rPr lang="en-GB" dirty="0"/>
              <a:t>When they can be held in a hospital for assessment or treatment for your mental health disorder</a:t>
            </a:r>
          </a:p>
          <a:p>
            <a:r>
              <a:rPr lang="en-GB" dirty="0"/>
              <a:t>What the patient’s rights are</a:t>
            </a:r>
          </a:p>
          <a:p>
            <a:r>
              <a:rPr lang="en-GB" dirty="0"/>
              <a:t>Treating patients fairly and equally</a:t>
            </a:r>
          </a:p>
        </p:txBody>
      </p:sp>
      <p:pic>
        <p:nvPicPr>
          <p:cNvPr id="7" name="Graphic 6" descr="Hospital First Aid">
            <a:extLst>
              <a:ext uri="{FF2B5EF4-FFF2-40B4-BE49-F238E27FC236}">
                <a16:creationId xmlns:a16="http://schemas.microsoft.com/office/drawing/2014/main" id="{D39714A3-E9DD-DA83-10CE-1B1F6008D0B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09502" y="1627051"/>
            <a:ext cx="3615776" cy="3615776"/>
          </a:xfrm>
          <a:prstGeom prst="rect">
            <a:avLst/>
          </a:prstGeom>
        </p:spPr>
      </p:pic>
    </p:spTree>
    <p:extLst>
      <p:ext uri="{BB962C8B-B14F-4D97-AF65-F5344CB8AC3E}">
        <p14:creationId xmlns:p14="http://schemas.microsoft.com/office/powerpoint/2010/main" val="2317897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B37BF-1970-766C-BD58-AE6A1F80FC43}"/>
              </a:ext>
            </a:extLst>
          </p:cNvPr>
          <p:cNvSpPr>
            <a:spLocks noGrp="1"/>
          </p:cNvSpPr>
          <p:nvPr>
            <p:ph type="title"/>
          </p:nvPr>
        </p:nvSpPr>
        <p:spPr>
          <a:xfrm>
            <a:off x="1191965" y="549265"/>
            <a:ext cx="9792707" cy="938159"/>
          </a:xfrm>
        </p:spPr>
        <p:txBody>
          <a:bodyPr anchor="b">
            <a:normAutofit/>
          </a:bodyPr>
          <a:lstStyle/>
          <a:p>
            <a:pPr algn="ctr"/>
            <a:r>
              <a:rPr lang="en-GB" sz="4800" b="1" dirty="0"/>
              <a:t>Changes to the 1983 MHA in 2007</a:t>
            </a:r>
            <a:endParaRPr lang="en-GB" sz="4800" dirty="0"/>
          </a:p>
        </p:txBody>
      </p:sp>
      <p:sp>
        <p:nvSpPr>
          <p:cNvPr id="3" name="Content Placeholder 2">
            <a:extLst>
              <a:ext uri="{FF2B5EF4-FFF2-40B4-BE49-F238E27FC236}">
                <a16:creationId xmlns:a16="http://schemas.microsoft.com/office/drawing/2014/main" id="{77221609-D80D-ADC4-233D-CCDC075276CE}"/>
              </a:ext>
            </a:extLst>
          </p:cNvPr>
          <p:cNvSpPr>
            <a:spLocks/>
          </p:cNvSpPr>
          <p:nvPr/>
        </p:nvSpPr>
        <p:spPr>
          <a:xfrm>
            <a:off x="307655" y="2757353"/>
            <a:ext cx="2015586" cy="3743788"/>
          </a:xfrm>
          <a:prstGeom prst="rect">
            <a:avLst/>
          </a:prstGeom>
        </p:spPr>
        <p:txBody>
          <a:bodyPr>
            <a:normAutofit/>
          </a:bodyPr>
          <a:lstStyle/>
          <a:p>
            <a:pPr defTabSz="704088">
              <a:spcAft>
                <a:spcPts val="600"/>
              </a:spcAft>
            </a:pPr>
            <a:r>
              <a:rPr lang="en-GB" sz="2464" kern="1200" dirty="0">
                <a:solidFill>
                  <a:schemeClr val="tx1"/>
                </a:solidFill>
                <a:latin typeface="+mn-lt"/>
                <a:ea typeface="+mn-ea"/>
                <a:cs typeface="+mn-cs"/>
              </a:rPr>
              <a:t>1983 MHA was about the rights of the patient</a:t>
            </a:r>
          </a:p>
          <a:p>
            <a:pPr defTabSz="704088">
              <a:spcAft>
                <a:spcPts val="600"/>
              </a:spcAft>
            </a:pPr>
            <a:r>
              <a:rPr lang="en-GB" sz="2464" kern="1200" dirty="0">
                <a:solidFill>
                  <a:schemeClr val="tx1"/>
                </a:solidFill>
                <a:latin typeface="+mn-lt"/>
                <a:ea typeface="+mn-ea"/>
                <a:cs typeface="+mn-cs"/>
              </a:rPr>
              <a:t>2007 </a:t>
            </a:r>
            <a:r>
              <a:rPr lang="en-GB" sz="2464" dirty="0"/>
              <a:t>was</a:t>
            </a:r>
            <a:r>
              <a:rPr lang="en-GB" sz="2464" kern="1200" dirty="0">
                <a:solidFill>
                  <a:schemeClr val="tx1"/>
                </a:solidFill>
                <a:latin typeface="+mn-lt"/>
                <a:ea typeface="+mn-ea"/>
                <a:cs typeface="+mn-cs"/>
              </a:rPr>
              <a:t> about greater protection for the public</a:t>
            </a:r>
          </a:p>
          <a:p>
            <a:pPr defTabSz="704088">
              <a:spcAft>
                <a:spcPts val="600"/>
              </a:spcAft>
            </a:pPr>
            <a:endParaRPr lang="en-GB" sz="2464" kern="1200" dirty="0">
              <a:solidFill>
                <a:schemeClr val="tx1"/>
              </a:solidFill>
              <a:latin typeface="+mn-lt"/>
              <a:ea typeface="+mn-ea"/>
              <a:cs typeface="+mn-cs"/>
            </a:endParaRPr>
          </a:p>
          <a:p>
            <a:pPr marL="0" indent="0">
              <a:spcAft>
                <a:spcPts val="600"/>
              </a:spcAft>
              <a:buNone/>
            </a:pPr>
            <a:endParaRPr lang="en-GB" dirty="0"/>
          </a:p>
        </p:txBody>
      </p:sp>
      <p:graphicFrame>
        <p:nvGraphicFramePr>
          <p:cNvPr id="4" name="Diagram 3">
            <a:extLst>
              <a:ext uri="{FF2B5EF4-FFF2-40B4-BE49-F238E27FC236}">
                <a16:creationId xmlns:a16="http://schemas.microsoft.com/office/drawing/2014/main" id="{DCCA2990-6D86-57EE-9A42-9A2A44F1CE1C}"/>
              </a:ext>
            </a:extLst>
          </p:cNvPr>
          <p:cNvGraphicFramePr/>
          <p:nvPr>
            <p:extLst>
              <p:ext uri="{D42A27DB-BD31-4B8C-83A1-F6EECF244321}">
                <p14:modId xmlns:p14="http://schemas.microsoft.com/office/powerpoint/2010/main" val="3676708626"/>
              </p:ext>
            </p:extLst>
          </p:nvPr>
        </p:nvGraphicFramePr>
        <p:xfrm>
          <a:off x="2323241" y="1602713"/>
          <a:ext cx="9561104" cy="4511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0497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F9ACB-3876-4177-BAF4-19C0834C51FC}"/>
              </a:ext>
            </a:extLst>
          </p:cNvPr>
          <p:cNvSpPr>
            <a:spLocks noGrp="1"/>
          </p:cNvSpPr>
          <p:nvPr>
            <p:ph type="title"/>
          </p:nvPr>
        </p:nvSpPr>
        <p:spPr>
          <a:xfrm>
            <a:off x="0" y="612061"/>
            <a:ext cx="3115265" cy="2396359"/>
          </a:xfrm>
        </p:spPr>
        <p:txBody>
          <a:bodyPr anchor="b">
            <a:normAutofit/>
          </a:bodyPr>
          <a:lstStyle/>
          <a:p>
            <a:pPr algn="r"/>
            <a:r>
              <a:rPr lang="en-GB" sz="4000" b="1" dirty="0"/>
              <a:t>Help people be safe (MHA, 2007)</a:t>
            </a:r>
          </a:p>
        </p:txBody>
      </p:sp>
      <p:graphicFrame>
        <p:nvGraphicFramePr>
          <p:cNvPr id="22" name="Content Placeholder 2">
            <a:extLst>
              <a:ext uri="{FF2B5EF4-FFF2-40B4-BE49-F238E27FC236}">
                <a16:creationId xmlns:a16="http://schemas.microsoft.com/office/drawing/2014/main" id="{4B39DDAF-43B2-DCB8-F603-07FB30697603}"/>
              </a:ext>
            </a:extLst>
          </p:cNvPr>
          <p:cNvGraphicFramePr>
            <a:graphicFrameLocks noGrp="1"/>
          </p:cNvGraphicFramePr>
          <p:nvPr>
            <p:ph idx="1"/>
            <p:extLst>
              <p:ext uri="{D42A27DB-BD31-4B8C-83A1-F6EECF244321}">
                <p14:modId xmlns:p14="http://schemas.microsoft.com/office/powerpoint/2010/main" val="4140364072"/>
              </p:ext>
            </p:extLst>
          </p:nvPr>
        </p:nvGraphicFramePr>
        <p:xfrm>
          <a:off x="3417628" y="0"/>
          <a:ext cx="8396420" cy="67323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3E6F3BB-387B-EAD7-909A-7328E58C4478}"/>
              </a:ext>
            </a:extLst>
          </p:cNvPr>
          <p:cNvSpPr txBox="1"/>
          <p:nvPr/>
        </p:nvSpPr>
        <p:spPr>
          <a:xfrm>
            <a:off x="110808" y="3196438"/>
            <a:ext cx="3004457" cy="2585323"/>
          </a:xfrm>
          <a:prstGeom prst="rect">
            <a:avLst/>
          </a:prstGeom>
          <a:noFill/>
        </p:spPr>
        <p:txBody>
          <a:bodyPr wrap="square" rtlCol="0">
            <a:spAutoFit/>
          </a:bodyPr>
          <a:lstStyle/>
          <a:p>
            <a:pPr lvl="0"/>
            <a:r>
              <a:rPr lang="en-GB" sz="2400" dirty="0"/>
              <a:t>Treat people in places that are safe</a:t>
            </a:r>
            <a:endParaRPr lang="en-US" sz="2400" dirty="0"/>
          </a:p>
          <a:p>
            <a:pPr lvl="0"/>
            <a:r>
              <a:rPr lang="en-GB" sz="2400" dirty="0"/>
              <a:t>Help them get help by referring to the correct agencies and support</a:t>
            </a:r>
            <a:endParaRPr lang="en-US" sz="2400" dirty="0"/>
          </a:p>
          <a:p>
            <a:endParaRPr lang="en-GB" dirty="0"/>
          </a:p>
        </p:txBody>
      </p:sp>
    </p:spTree>
    <p:extLst>
      <p:ext uri="{BB962C8B-B14F-4D97-AF65-F5344CB8AC3E}">
        <p14:creationId xmlns:p14="http://schemas.microsoft.com/office/powerpoint/2010/main" val="240372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5F5E2-6A0D-4BCC-A39F-05C4739A8B27}"/>
              </a:ext>
            </a:extLst>
          </p:cNvPr>
          <p:cNvSpPr>
            <a:spLocks noGrp="1"/>
          </p:cNvSpPr>
          <p:nvPr>
            <p:ph type="title"/>
          </p:nvPr>
        </p:nvSpPr>
        <p:spPr>
          <a:xfrm>
            <a:off x="0" y="1673708"/>
            <a:ext cx="3115265" cy="2396359"/>
          </a:xfrm>
        </p:spPr>
        <p:txBody>
          <a:bodyPr anchor="b">
            <a:normAutofit/>
          </a:bodyPr>
          <a:lstStyle/>
          <a:p>
            <a:pPr algn="r"/>
            <a:r>
              <a:rPr lang="en-GB" sz="4000" b="1" dirty="0"/>
              <a:t>What are your rights</a:t>
            </a:r>
          </a:p>
        </p:txBody>
      </p:sp>
      <p:graphicFrame>
        <p:nvGraphicFramePr>
          <p:cNvPr id="5" name="Content Placeholder 2">
            <a:extLst>
              <a:ext uri="{FF2B5EF4-FFF2-40B4-BE49-F238E27FC236}">
                <a16:creationId xmlns:a16="http://schemas.microsoft.com/office/drawing/2014/main" id="{40521E1E-D8F0-E2DC-4626-43FAC0A3FE9F}"/>
              </a:ext>
            </a:extLst>
          </p:cNvPr>
          <p:cNvGraphicFramePr>
            <a:graphicFrameLocks noGrp="1"/>
          </p:cNvGraphicFramePr>
          <p:nvPr>
            <p:ph idx="1"/>
            <p:extLst>
              <p:ext uri="{D42A27DB-BD31-4B8C-83A1-F6EECF244321}">
                <p14:modId xmlns:p14="http://schemas.microsoft.com/office/powerpoint/2010/main" val="31464230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4676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7A13E-27D5-4194-83A1-EE024EC97961}"/>
              </a:ext>
            </a:extLst>
          </p:cNvPr>
          <p:cNvSpPr>
            <a:spLocks noGrp="1"/>
          </p:cNvSpPr>
          <p:nvPr>
            <p:ph type="title"/>
          </p:nvPr>
        </p:nvSpPr>
        <p:spPr>
          <a:xfrm>
            <a:off x="586478" y="1683756"/>
            <a:ext cx="3115265" cy="2396359"/>
          </a:xfrm>
        </p:spPr>
        <p:txBody>
          <a:bodyPr anchor="b">
            <a:normAutofit/>
          </a:bodyPr>
          <a:lstStyle/>
          <a:p>
            <a:pPr algn="r"/>
            <a:r>
              <a:rPr lang="en-GB" sz="4000" b="1" dirty="0"/>
              <a:t>Community Treatment order (CTO)</a:t>
            </a:r>
          </a:p>
        </p:txBody>
      </p:sp>
      <p:graphicFrame>
        <p:nvGraphicFramePr>
          <p:cNvPr id="5" name="Content Placeholder 2">
            <a:extLst>
              <a:ext uri="{FF2B5EF4-FFF2-40B4-BE49-F238E27FC236}">
                <a16:creationId xmlns:a16="http://schemas.microsoft.com/office/drawing/2014/main" id="{92B2D626-5039-6241-164D-D8D8B298966F}"/>
              </a:ext>
            </a:extLst>
          </p:cNvPr>
          <p:cNvGraphicFramePr>
            <a:graphicFrameLocks noGrp="1"/>
          </p:cNvGraphicFramePr>
          <p:nvPr>
            <p:ph idx="1"/>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3442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383E0-293C-B949-BB81-B1BA4FF2B728}"/>
              </a:ext>
            </a:extLst>
          </p:cNvPr>
          <p:cNvSpPr>
            <a:spLocks noGrp="1"/>
          </p:cNvSpPr>
          <p:nvPr>
            <p:ph type="title"/>
          </p:nvPr>
        </p:nvSpPr>
        <p:spPr>
          <a:xfrm>
            <a:off x="1703512" y="274638"/>
            <a:ext cx="8856984" cy="1143000"/>
          </a:xfrm>
        </p:spPr>
        <p:txBody>
          <a:bodyPr>
            <a:normAutofit/>
          </a:bodyPr>
          <a:lstStyle/>
          <a:p>
            <a:r>
              <a:rPr lang="en-GB" sz="3200" b="1" dirty="0"/>
              <a:t>Changes in MHA Legislation (1983 to 2007)</a:t>
            </a:r>
            <a:endParaRPr lang="en-GB" sz="3200" dirty="0"/>
          </a:p>
        </p:txBody>
      </p:sp>
      <p:pic>
        <p:nvPicPr>
          <p:cNvPr id="6" name="table">
            <a:extLst>
              <a:ext uri="{FF2B5EF4-FFF2-40B4-BE49-F238E27FC236}">
                <a16:creationId xmlns:a16="http://schemas.microsoft.com/office/drawing/2014/main" id="{1800D581-6D8E-37E8-C74D-82990399D67A}"/>
              </a:ext>
            </a:extLst>
          </p:cNvPr>
          <p:cNvPicPr>
            <a:picLocks noChangeAspect="1"/>
          </p:cNvPicPr>
          <p:nvPr/>
        </p:nvPicPr>
        <p:blipFill>
          <a:blip r:embed="rId3"/>
          <a:stretch>
            <a:fillRect/>
          </a:stretch>
        </p:blipFill>
        <p:spPr>
          <a:xfrm>
            <a:off x="149511" y="1057899"/>
            <a:ext cx="12151252" cy="5661248"/>
          </a:xfrm>
          <a:prstGeom prst="rect">
            <a:avLst/>
          </a:prstGeom>
        </p:spPr>
      </p:pic>
    </p:spTree>
    <p:extLst>
      <p:ext uri="{BB962C8B-B14F-4D97-AF65-F5344CB8AC3E}">
        <p14:creationId xmlns:p14="http://schemas.microsoft.com/office/powerpoint/2010/main" val="2164884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able">
            <a:extLst>
              <a:ext uri="{FF2B5EF4-FFF2-40B4-BE49-F238E27FC236}">
                <a16:creationId xmlns:a16="http://schemas.microsoft.com/office/drawing/2014/main" id="{9023255F-A2A6-FA8D-3399-5E772741B209}"/>
              </a:ext>
            </a:extLst>
          </p:cNvPr>
          <p:cNvPicPr>
            <a:picLocks noChangeAspect="1"/>
          </p:cNvPicPr>
          <p:nvPr/>
        </p:nvPicPr>
        <p:blipFill>
          <a:blip r:embed="rId3"/>
          <a:stretch>
            <a:fillRect/>
          </a:stretch>
        </p:blipFill>
        <p:spPr>
          <a:xfrm>
            <a:off x="358748" y="183437"/>
            <a:ext cx="11579252" cy="6226259"/>
          </a:xfrm>
          <a:prstGeom prst="rect">
            <a:avLst/>
          </a:prstGeom>
          <a:noFill/>
        </p:spPr>
      </p:pic>
    </p:spTree>
    <p:extLst>
      <p:ext uri="{BB962C8B-B14F-4D97-AF65-F5344CB8AC3E}">
        <p14:creationId xmlns:p14="http://schemas.microsoft.com/office/powerpoint/2010/main" val="3407436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E5C247-CF38-F8AC-EBDC-8C42B7ABDA78}"/>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r>
              <a:rPr lang="en-US" sz="2400" kern="1200" dirty="0">
                <a:solidFill>
                  <a:srgbClr val="FFFFFF"/>
                </a:solidFill>
                <a:latin typeface="+mj-lt"/>
                <a:ea typeface="+mj-ea"/>
                <a:cs typeface="+mj-cs"/>
              </a:rPr>
              <a:t>How would the changes in the 2 mental health acts change the care and support for individuals with mental health disorders? </a:t>
            </a:r>
          </a:p>
        </p:txBody>
      </p:sp>
      <p:pic>
        <p:nvPicPr>
          <p:cNvPr id="5" name="Content Placeholder 4" descr="A group of people with speech bubbles&#10;&#10;Description automatically generated">
            <a:extLst>
              <a:ext uri="{FF2B5EF4-FFF2-40B4-BE49-F238E27FC236}">
                <a16:creationId xmlns:a16="http://schemas.microsoft.com/office/drawing/2014/main" id="{3473346C-CBC5-0F53-A054-95CD500D735E}"/>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4777316" y="1732660"/>
            <a:ext cx="6780700" cy="3390350"/>
          </a:xfrm>
          <a:prstGeom prst="rect">
            <a:avLst/>
          </a:prstGeom>
        </p:spPr>
      </p:pic>
      <p:sp>
        <p:nvSpPr>
          <p:cNvPr id="6" name="TextBox 5">
            <a:extLst>
              <a:ext uri="{FF2B5EF4-FFF2-40B4-BE49-F238E27FC236}">
                <a16:creationId xmlns:a16="http://schemas.microsoft.com/office/drawing/2014/main" id="{0B763FED-6C91-EA75-2FD5-AC4547F2793E}"/>
              </a:ext>
            </a:extLst>
          </p:cNvPr>
          <p:cNvSpPr txBox="1"/>
          <p:nvPr/>
        </p:nvSpPr>
        <p:spPr>
          <a:xfrm>
            <a:off x="8968846" y="4922955"/>
            <a:ext cx="258917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michaelmilton.org/2020/06/11/idea-the-way-to-write-a-discussion-board-post-in-online-teaching-and-learn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1080985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A79B0-47E1-4CCF-AC58-F14FA240CE1A}"/>
              </a:ext>
            </a:extLst>
          </p:cNvPr>
          <p:cNvSpPr>
            <a:spLocks noGrp="1"/>
          </p:cNvSpPr>
          <p:nvPr>
            <p:ph type="title"/>
          </p:nvPr>
        </p:nvSpPr>
        <p:spPr>
          <a:xfrm>
            <a:off x="586478" y="1683756"/>
            <a:ext cx="3115265" cy="2396359"/>
          </a:xfrm>
        </p:spPr>
        <p:txBody>
          <a:bodyPr anchor="b">
            <a:normAutofit/>
          </a:bodyPr>
          <a:lstStyle/>
          <a:p>
            <a:pPr algn="r"/>
            <a:r>
              <a:rPr lang="en-US" sz="4000" dirty="0"/>
              <a:t>Mental Capacity Acts</a:t>
            </a:r>
          </a:p>
        </p:txBody>
      </p:sp>
      <p:graphicFrame>
        <p:nvGraphicFramePr>
          <p:cNvPr id="5" name="Content Placeholder 2">
            <a:extLst>
              <a:ext uri="{FF2B5EF4-FFF2-40B4-BE49-F238E27FC236}">
                <a16:creationId xmlns:a16="http://schemas.microsoft.com/office/drawing/2014/main" id="{E131471C-E63F-50CC-DAD0-1E42E9A1880A}"/>
              </a:ext>
            </a:extLst>
          </p:cNvPr>
          <p:cNvGraphicFramePr>
            <a:graphicFrameLocks noGrp="1"/>
          </p:cNvGraphicFramePr>
          <p:nvPr>
            <p:ph idx="1"/>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291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B4F7E-D748-C650-92BF-817A1A8AB169}"/>
              </a:ext>
            </a:extLst>
          </p:cNvPr>
          <p:cNvSpPr>
            <a:spLocks noGrp="1"/>
          </p:cNvSpPr>
          <p:nvPr>
            <p:ph type="title"/>
          </p:nvPr>
        </p:nvSpPr>
        <p:spPr>
          <a:xfrm>
            <a:off x="5596501" y="489508"/>
            <a:ext cx="5754896" cy="1667569"/>
          </a:xfrm>
        </p:spPr>
        <p:txBody>
          <a:bodyPr vert="horz" lIns="91440" tIns="45720" rIns="91440" bIns="45720" rtlCol="0" anchor="b">
            <a:normAutofit/>
          </a:bodyPr>
          <a:lstStyle/>
          <a:p>
            <a:r>
              <a:rPr lang="en-US" sz="4000" b="1" kern="1200">
                <a:solidFill>
                  <a:schemeClr val="tx1"/>
                </a:solidFill>
                <a:latin typeface="+mj-lt"/>
                <a:ea typeface="+mj-ea"/>
                <a:cs typeface="+mj-cs"/>
              </a:rPr>
              <a:t>Mental Capacity</a:t>
            </a:r>
          </a:p>
        </p:txBody>
      </p:sp>
      <p:pic>
        <p:nvPicPr>
          <p:cNvPr id="5" name="Graphic 4" descr="Right And Left Brain with solid fill">
            <a:extLst>
              <a:ext uri="{FF2B5EF4-FFF2-40B4-BE49-F238E27FC236}">
                <a16:creationId xmlns:a16="http://schemas.microsoft.com/office/drawing/2014/main" id="{B3AA6E69-3C78-FF6A-CCD0-470056ED02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326" y="1490917"/>
            <a:ext cx="3876165" cy="3876165"/>
          </a:xfrm>
          <a:prstGeom prst="rect">
            <a:avLst/>
          </a:prstGeom>
        </p:spPr>
      </p:pic>
      <p:sp>
        <p:nvSpPr>
          <p:cNvPr id="6" name="Content Placeholder 2">
            <a:extLst>
              <a:ext uri="{FF2B5EF4-FFF2-40B4-BE49-F238E27FC236}">
                <a16:creationId xmlns:a16="http://schemas.microsoft.com/office/drawing/2014/main" id="{35178575-37B6-4FED-AD53-4B9A863A4090}"/>
              </a:ext>
            </a:extLst>
          </p:cNvPr>
          <p:cNvSpPr>
            <a:spLocks noGrp="1"/>
          </p:cNvSpPr>
          <p:nvPr/>
        </p:nvSpPr>
        <p:spPr>
          <a:xfrm>
            <a:off x="4049486" y="2405894"/>
            <a:ext cx="7301912" cy="3197464"/>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Capacity is the ability for an individual to make an informed decision and have the ability to recall it.</a:t>
            </a:r>
          </a:p>
          <a:p>
            <a:r>
              <a:rPr lang="en-US" sz="2400" dirty="0"/>
              <a:t>An individual would be deemed to lack capacity</a:t>
            </a:r>
          </a:p>
          <a:p>
            <a:pPr lvl="1"/>
            <a:r>
              <a:rPr lang="en-US" dirty="0"/>
              <a:t>If they are unable to make a decision</a:t>
            </a:r>
          </a:p>
          <a:p>
            <a:pPr lvl="1"/>
            <a:r>
              <a:rPr lang="en-US" dirty="0"/>
              <a:t>Or if an individual finds it challenging to make a decision within a given time period</a:t>
            </a:r>
          </a:p>
          <a:p>
            <a:pPr lvl="1"/>
            <a:r>
              <a:rPr lang="en-US" dirty="0"/>
              <a:t>Mental capacity is both time and decision specific.</a:t>
            </a:r>
          </a:p>
          <a:p>
            <a:pPr marL="457200" lvl="1"/>
            <a:r>
              <a:rPr lang="en-US" b="1" dirty="0"/>
              <a:t>Note: </a:t>
            </a:r>
            <a:r>
              <a:rPr lang="en-US" dirty="0"/>
              <a:t>It might be crucial to assess an individuals understanding of risks associated with a particular behavior, when they are making an informed decision. </a:t>
            </a:r>
          </a:p>
        </p:txBody>
      </p:sp>
    </p:spTree>
    <p:extLst>
      <p:ext uri="{BB962C8B-B14F-4D97-AF65-F5344CB8AC3E}">
        <p14:creationId xmlns:p14="http://schemas.microsoft.com/office/powerpoint/2010/main" val="351234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5CEC7A41-7D54-4472-876D-88973E33817D}"/>
              </a:ext>
            </a:extLst>
          </p:cNvPr>
          <p:cNvSpPr>
            <a:spLocks noGrp="1" noChangeArrowheads="1"/>
          </p:cNvSpPr>
          <p:nvPr>
            <p:ph type="title"/>
          </p:nvPr>
        </p:nvSpPr>
        <p:spPr>
          <a:xfrm>
            <a:off x="586478" y="1453662"/>
            <a:ext cx="2227059" cy="3528646"/>
          </a:xfrm>
        </p:spPr>
        <p:txBody>
          <a:bodyPr anchor="b">
            <a:normAutofit fontScale="90000"/>
          </a:bodyPr>
          <a:lstStyle/>
          <a:p>
            <a:pPr algn="r" eaLnBrk="1" hangingPunct="1"/>
            <a:r>
              <a:rPr lang="en-GB" altLang="en-US" sz="4000" dirty="0"/>
              <a:t>5 Statutory principles of Mental Capacity Act (2005)</a:t>
            </a:r>
            <a:br>
              <a:rPr lang="en-GB" altLang="en-US" sz="4000" dirty="0"/>
            </a:br>
            <a:r>
              <a:rPr lang="en-GB" altLang="en-US" sz="4000" dirty="0"/>
              <a:t>Section 1 </a:t>
            </a:r>
          </a:p>
        </p:txBody>
      </p:sp>
      <p:graphicFrame>
        <p:nvGraphicFramePr>
          <p:cNvPr id="14363" name="Rectangle 3">
            <a:extLst>
              <a:ext uri="{FF2B5EF4-FFF2-40B4-BE49-F238E27FC236}">
                <a16:creationId xmlns:a16="http://schemas.microsoft.com/office/drawing/2014/main" id="{D5E0B06F-9DE9-9913-180B-C1FEB6E3180C}"/>
              </a:ext>
            </a:extLst>
          </p:cNvPr>
          <p:cNvGraphicFramePr>
            <a:graphicFrameLocks noGrp="1"/>
          </p:cNvGraphicFramePr>
          <p:nvPr>
            <p:ph idx="1"/>
            <p:extLst>
              <p:ext uri="{D42A27DB-BD31-4B8C-83A1-F6EECF244321}">
                <p14:modId xmlns:p14="http://schemas.microsoft.com/office/powerpoint/2010/main" val="4184177477"/>
              </p:ext>
            </p:extLst>
          </p:nvPr>
        </p:nvGraphicFramePr>
        <p:xfrm>
          <a:off x="3163555" y="0"/>
          <a:ext cx="8735367" cy="63304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A28C4-C293-B22D-335C-8DA9503A606A}"/>
              </a:ext>
            </a:extLst>
          </p:cNvPr>
          <p:cNvSpPr>
            <a:spLocks noGrp="1"/>
          </p:cNvSpPr>
          <p:nvPr>
            <p:ph type="title"/>
          </p:nvPr>
        </p:nvSpPr>
        <p:spPr/>
        <p:txBody>
          <a:bodyPr/>
          <a:lstStyle/>
          <a:p>
            <a:r>
              <a:rPr lang="en-GB" dirty="0"/>
              <a:t>Putting MCA in practice (Beale, Lee-Davey, Lee, &amp; Keene, 2022)</a:t>
            </a:r>
          </a:p>
        </p:txBody>
      </p:sp>
      <p:sp>
        <p:nvSpPr>
          <p:cNvPr id="4" name="TextBox 3">
            <a:extLst>
              <a:ext uri="{FF2B5EF4-FFF2-40B4-BE49-F238E27FC236}">
                <a16:creationId xmlns:a16="http://schemas.microsoft.com/office/drawing/2014/main" id="{103279F6-3AC1-4D32-FB9F-E9D153C78ABC}"/>
              </a:ext>
            </a:extLst>
          </p:cNvPr>
          <p:cNvSpPr txBox="1"/>
          <p:nvPr/>
        </p:nvSpPr>
        <p:spPr>
          <a:xfrm>
            <a:off x="695848" y="1690688"/>
            <a:ext cx="11000433" cy="4832092"/>
          </a:xfrm>
          <a:prstGeom prst="rect">
            <a:avLst/>
          </a:prstGeom>
          <a:noFill/>
        </p:spPr>
        <p:txBody>
          <a:bodyPr wrap="square">
            <a:spAutoFit/>
          </a:bodyPr>
          <a:lstStyle/>
          <a:p>
            <a:r>
              <a:rPr lang="en-GB" sz="2800" dirty="0"/>
              <a:t>Mr A is a 47-year-old man who has been detained under section 3 of the MHA 1983 for the past 3 months. He has a diagnosis of schizophrenia and this is his fifth admission to hospital. He is being treated with a depot antipsychotic and occasional benzodiazepines for agitation. He is slowly improving but remains psychotic and does not believe he is unwell. His consent to treatment is due. Over the past few weeks he has been complaining of intermittent epigastric pain and nausea, and has had episode of melaena. Blood tests have shown a mild anaemia. He has lost some weight since admission. You have discussed the situation with a gastroenterologist, who advises that Mr A should have an endoscopy. Mr A refuses this. </a:t>
            </a:r>
          </a:p>
        </p:txBody>
      </p:sp>
    </p:spTree>
    <p:extLst>
      <p:ext uri="{BB962C8B-B14F-4D97-AF65-F5344CB8AC3E}">
        <p14:creationId xmlns:p14="http://schemas.microsoft.com/office/powerpoint/2010/main" val="2526248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D68DC3-A38F-6266-2BE8-877A240C541D}"/>
              </a:ext>
            </a:extLst>
          </p:cNvPr>
          <p:cNvSpPr>
            <a:spLocks noGrp="1"/>
          </p:cNvSpPr>
          <p:nvPr>
            <p:ph idx="1"/>
          </p:nvPr>
        </p:nvSpPr>
        <p:spPr>
          <a:xfrm>
            <a:off x="838200" y="929148"/>
            <a:ext cx="5724832" cy="5247815"/>
          </a:xfrm>
        </p:spPr>
        <p:txBody>
          <a:bodyPr>
            <a:normAutofit/>
          </a:bodyPr>
          <a:lstStyle/>
          <a:p>
            <a:pPr marL="0" indent="0">
              <a:buNone/>
            </a:pPr>
            <a:r>
              <a:rPr lang="en-GB" sz="3200" dirty="0"/>
              <a:t>Discuss the case of Mr A and see how the principles may apply. </a:t>
            </a:r>
          </a:p>
          <a:p>
            <a:pPr marL="0" indent="0">
              <a:buNone/>
            </a:pPr>
            <a:endParaRPr lang="en-GB" sz="3200" dirty="0"/>
          </a:p>
          <a:p>
            <a:pPr marL="0" indent="0">
              <a:buNone/>
            </a:pPr>
            <a:r>
              <a:rPr lang="en-GB" sz="3200" dirty="0"/>
              <a:t>How will you approach the assessment of capacity regarding Mr A’s physical and mental health?</a:t>
            </a:r>
          </a:p>
        </p:txBody>
      </p:sp>
      <p:pic>
        <p:nvPicPr>
          <p:cNvPr id="4" name="Picture 3" descr="A group of people with speech bubbles&#10;&#10;Description automatically generated">
            <a:extLst>
              <a:ext uri="{FF2B5EF4-FFF2-40B4-BE49-F238E27FC236}">
                <a16:creationId xmlns:a16="http://schemas.microsoft.com/office/drawing/2014/main" id="{E6EAC84D-B401-0AD2-CC0E-163230BE510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9822" r="29099" b="1"/>
          <a:stretch/>
        </p:blipFill>
        <p:spPr>
          <a:xfrm>
            <a:off x="6168348" y="12406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id="{F1061FB9-D69A-52E4-2F6E-2F18468F73BA}"/>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josegalan.es/tipos-de-paginas-web/">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0853511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5DE47-A0DB-477E-9018-426F58B1492F}"/>
              </a:ext>
            </a:extLst>
          </p:cNvPr>
          <p:cNvSpPr>
            <a:spLocks noGrp="1"/>
          </p:cNvSpPr>
          <p:nvPr>
            <p:ph type="title"/>
          </p:nvPr>
        </p:nvSpPr>
        <p:spPr/>
        <p:txBody>
          <a:bodyPr/>
          <a:lstStyle/>
          <a:p>
            <a:r>
              <a:rPr lang="en-US" dirty="0"/>
              <a:t>Mental Capacity Act (2005)</a:t>
            </a:r>
          </a:p>
        </p:txBody>
      </p:sp>
      <p:sp>
        <p:nvSpPr>
          <p:cNvPr id="3" name="Content Placeholder 2">
            <a:extLst>
              <a:ext uri="{FF2B5EF4-FFF2-40B4-BE49-F238E27FC236}">
                <a16:creationId xmlns:a16="http://schemas.microsoft.com/office/drawing/2014/main" id="{A57A577A-29D2-4556-8982-7841C1EE5FB0}"/>
              </a:ext>
            </a:extLst>
          </p:cNvPr>
          <p:cNvSpPr>
            <a:spLocks noGrp="1"/>
          </p:cNvSpPr>
          <p:nvPr>
            <p:ph idx="1"/>
          </p:nvPr>
        </p:nvSpPr>
        <p:spPr/>
        <p:txBody>
          <a:bodyPr/>
          <a:lstStyle/>
          <a:p>
            <a:r>
              <a:rPr lang="en-US" sz="3200" dirty="0"/>
              <a:t>The deprivation of liberty safeguard was eventually introduced</a:t>
            </a:r>
          </a:p>
          <a:p>
            <a:pPr lvl="1"/>
            <a:r>
              <a:rPr lang="en-US" sz="2000" dirty="0"/>
              <a:t>Providing the least restrictive treatment option </a:t>
            </a:r>
          </a:p>
          <a:p>
            <a:pPr lvl="1"/>
            <a:r>
              <a:rPr lang="en-US" sz="2000" dirty="0"/>
              <a:t>Ensure the best interest of the patient is always taken into consideration</a:t>
            </a:r>
          </a:p>
          <a:p>
            <a:pPr lvl="1"/>
            <a:r>
              <a:rPr lang="en-US" sz="2000" dirty="0"/>
              <a:t>Ensure an individual has the right to appeal in courts if required </a:t>
            </a:r>
          </a:p>
          <a:p>
            <a:pPr lvl="1"/>
            <a:r>
              <a:rPr lang="en-US" sz="2000" dirty="0"/>
              <a:t>Ensure an individual is in place to represent the patient </a:t>
            </a:r>
          </a:p>
          <a:p>
            <a:pPr lvl="1"/>
            <a:endParaRPr lang="en-US" sz="1800" dirty="0"/>
          </a:p>
          <a:p>
            <a:pPr lvl="1"/>
            <a:endParaRPr lang="en-US" sz="1800" dirty="0"/>
          </a:p>
          <a:p>
            <a:endParaRPr lang="en-US" dirty="0"/>
          </a:p>
        </p:txBody>
      </p:sp>
    </p:spTree>
    <p:extLst>
      <p:ext uri="{BB962C8B-B14F-4D97-AF65-F5344CB8AC3E}">
        <p14:creationId xmlns:p14="http://schemas.microsoft.com/office/powerpoint/2010/main" val="1451243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6E0DC5-0ABC-848E-1959-4D62588BC92E}"/>
              </a:ext>
            </a:extLst>
          </p:cNvPr>
          <p:cNvSpPr txBox="1"/>
          <p:nvPr/>
        </p:nvSpPr>
        <p:spPr>
          <a:xfrm>
            <a:off x="412954" y="335845"/>
            <a:ext cx="11533240" cy="6494085"/>
          </a:xfrm>
          <a:prstGeom prst="rect">
            <a:avLst/>
          </a:prstGeom>
          <a:noFill/>
        </p:spPr>
        <p:txBody>
          <a:bodyPr wrap="square" rtlCol="0">
            <a:spAutoFit/>
          </a:bodyPr>
          <a:lstStyle/>
          <a:p>
            <a:r>
              <a:rPr lang="en-GB" sz="3200" dirty="0"/>
              <a:t>“C led a life that ‘sparkled’, characterised by impulsive and self-centred decision-making. She had four marriages, numerous affairs and spent money recklessly. Her life revolved around her looks, men and material possessions. Aged 49 she was diagnosed with breast cancer and underwent a lumpectomy and radiotherapy. She also suffered a relationship breakdown, leading to the loss of her business and home and resultant significant debt. C unsuccessfully attempted suicide.... She has been placed on dialysis, but maintains her desire to die. Those caring for her are cautiously optimistic of recovery…. The Medical profession consider that C lacks capacity and wish to enforce treatment on her…in her best interest”  (Smith and Parkhouse, 2020, p.87).    Based on real life case in London in 2015.  </a:t>
            </a:r>
            <a:endParaRPr lang="en-GB" sz="1600" dirty="0"/>
          </a:p>
        </p:txBody>
      </p:sp>
    </p:spTree>
    <p:extLst>
      <p:ext uri="{BB962C8B-B14F-4D97-AF65-F5344CB8AC3E}">
        <p14:creationId xmlns:p14="http://schemas.microsoft.com/office/powerpoint/2010/main" val="3964027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D68DC3-A38F-6266-2BE8-877A240C541D}"/>
              </a:ext>
            </a:extLst>
          </p:cNvPr>
          <p:cNvSpPr>
            <a:spLocks noGrp="1"/>
          </p:cNvSpPr>
          <p:nvPr>
            <p:ph idx="1"/>
          </p:nvPr>
        </p:nvSpPr>
        <p:spPr>
          <a:xfrm>
            <a:off x="838200" y="929148"/>
            <a:ext cx="5724832" cy="5247815"/>
          </a:xfrm>
        </p:spPr>
        <p:txBody>
          <a:bodyPr>
            <a:normAutofit/>
          </a:bodyPr>
          <a:lstStyle/>
          <a:p>
            <a:pPr marL="0" indent="0">
              <a:buNone/>
            </a:pPr>
            <a:r>
              <a:rPr lang="en-GB" sz="3200" dirty="0"/>
              <a:t>Discuss whether the medical profession should be allowed to enforce the treatment on C. </a:t>
            </a:r>
          </a:p>
          <a:p>
            <a:pPr marL="0" indent="0">
              <a:buNone/>
            </a:pPr>
            <a:endParaRPr lang="en-GB" sz="3200" dirty="0"/>
          </a:p>
          <a:p>
            <a:pPr marL="0" indent="0">
              <a:buNone/>
            </a:pPr>
            <a:r>
              <a:rPr lang="en-GB" sz="3200" dirty="0"/>
              <a:t>Use the information covered so far on Mental Capacity Act in your discussion.  </a:t>
            </a:r>
          </a:p>
        </p:txBody>
      </p:sp>
      <p:pic>
        <p:nvPicPr>
          <p:cNvPr id="4" name="Picture 3" descr="A group of people with speech bubbles&#10;&#10;Description automatically generated">
            <a:extLst>
              <a:ext uri="{FF2B5EF4-FFF2-40B4-BE49-F238E27FC236}">
                <a16:creationId xmlns:a16="http://schemas.microsoft.com/office/drawing/2014/main" id="{E6EAC84D-B401-0AD2-CC0E-163230BE510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9822" r="29099" b="1"/>
          <a:stretch/>
        </p:blipFill>
        <p:spPr>
          <a:xfrm>
            <a:off x="6168348" y="12406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id="{F1061FB9-D69A-52E4-2F6E-2F18468F73BA}"/>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josegalan.es/tipos-de-paginas-web/">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1961268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DAAC5F93-FD15-4B1D-8266-7C5539726857}"/>
              </a:ext>
            </a:extLst>
          </p:cNvPr>
          <p:cNvSpPr>
            <a:spLocks noGrp="1" noChangeArrowheads="1"/>
          </p:cNvSpPr>
          <p:nvPr>
            <p:ph type="title"/>
          </p:nvPr>
        </p:nvSpPr>
        <p:spPr/>
        <p:txBody>
          <a:bodyPr/>
          <a:lstStyle/>
          <a:p>
            <a:pPr eaLnBrk="1" hangingPunct="1"/>
            <a:r>
              <a:rPr lang="en-GB" altLang="en-US"/>
              <a:t>Assessing capacity</a:t>
            </a:r>
            <a:endParaRPr lang="en-US" altLang="en-US"/>
          </a:p>
        </p:txBody>
      </p:sp>
      <p:sp>
        <p:nvSpPr>
          <p:cNvPr id="434179" name="Rectangle 3">
            <a:extLst>
              <a:ext uri="{FF2B5EF4-FFF2-40B4-BE49-F238E27FC236}">
                <a16:creationId xmlns:a16="http://schemas.microsoft.com/office/drawing/2014/main" id="{2957E858-B6F7-4CFB-845A-6A7656C3748D}"/>
              </a:ext>
            </a:extLst>
          </p:cNvPr>
          <p:cNvSpPr>
            <a:spLocks noGrp="1" noChangeArrowheads="1"/>
          </p:cNvSpPr>
          <p:nvPr>
            <p:ph idx="1"/>
          </p:nvPr>
        </p:nvSpPr>
        <p:spPr>
          <a:xfrm>
            <a:off x="706120" y="1541145"/>
            <a:ext cx="4699000" cy="4351338"/>
          </a:xfrm>
        </p:spPr>
        <p:txBody>
          <a:bodyPr rtlCol="0">
            <a:normAutofit/>
          </a:bodyPr>
          <a:lstStyle/>
          <a:p>
            <a:pPr>
              <a:buNone/>
              <a:defRPr/>
            </a:pPr>
            <a:r>
              <a:rPr lang="en-US" sz="1800" b="1" dirty="0">
                <a:solidFill>
                  <a:schemeClr val="tx2"/>
                </a:solidFill>
              </a:rPr>
              <a:t>Factors to be considered in assessing for capacity</a:t>
            </a:r>
          </a:p>
          <a:p>
            <a:pPr>
              <a:defRPr/>
            </a:pPr>
            <a:r>
              <a:rPr lang="en-US" sz="1950" dirty="0"/>
              <a:t>General intellectual ability</a:t>
            </a:r>
          </a:p>
          <a:p>
            <a:pPr>
              <a:defRPr/>
            </a:pPr>
            <a:r>
              <a:rPr lang="en-US" sz="1950" dirty="0"/>
              <a:t>Memory</a:t>
            </a:r>
          </a:p>
          <a:p>
            <a:pPr>
              <a:defRPr/>
            </a:pPr>
            <a:r>
              <a:rPr lang="en-US" sz="1950" dirty="0"/>
              <a:t>Attention and concentration</a:t>
            </a:r>
          </a:p>
          <a:p>
            <a:pPr>
              <a:defRPr/>
            </a:pPr>
            <a:r>
              <a:rPr lang="en-US" sz="1950" dirty="0"/>
              <a:t>Reasoning</a:t>
            </a:r>
          </a:p>
          <a:p>
            <a:pPr>
              <a:defRPr/>
            </a:pPr>
            <a:r>
              <a:rPr lang="en-US" sz="1950" dirty="0"/>
              <a:t>Information processing</a:t>
            </a:r>
          </a:p>
          <a:p>
            <a:pPr>
              <a:defRPr/>
            </a:pPr>
            <a:r>
              <a:rPr lang="en-US" sz="1950" dirty="0"/>
              <a:t>Verbal comprehension and expression</a:t>
            </a:r>
          </a:p>
          <a:p>
            <a:pPr>
              <a:defRPr/>
            </a:pPr>
            <a:r>
              <a:rPr lang="en-US" sz="1950" dirty="0"/>
              <a:t>Cultural influences</a:t>
            </a:r>
          </a:p>
          <a:p>
            <a:pPr>
              <a:defRPr/>
            </a:pPr>
            <a:r>
              <a:rPr lang="en-US" sz="1950" dirty="0"/>
              <a:t>Social context</a:t>
            </a:r>
          </a:p>
          <a:p>
            <a:pPr>
              <a:defRPr/>
            </a:pPr>
            <a:r>
              <a:rPr lang="en-US" sz="1950" dirty="0"/>
              <a:t>Ability to communicate.</a:t>
            </a:r>
          </a:p>
          <a:p>
            <a:pPr>
              <a:defRPr/>
            </a:pPr>
            <a:endParaRPr lang="en-US" dirty="0"/>
          </a:p>
        </p:txBody>
      </p:sp>
      <p:graphicFrame>
        <p:nvGraphicFramePr>
          <p:cNvPr id="2" name="Diagram 1">
            <a:extLst>
              <a:ext uri="{FF2B5EF4-FFF2-40B4-BE49-F238E27FC236}">
                <a16:creationId xmlns:a16="http://schemas.microsoft.com/office/drawing/2014/main" id="{6831554B-C7FF-170F-D722-54BEB83EF4CF}"/>
              </a:ext>
            </a:extLst>
          </p:cNvPr>
          <p:cNvGraphicFramePr/>
          <p:nvPr/>
        </p:nvGraphicFramePr>
        <p:xfrm>
          <a:off x="4699000" y="85513"/>
          <a:ext cx="8128000" cy="652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B4F7E-D748-C650-92BF-817A1A8AB169}"/>
              </a:ext>
            </a:extLst>
          </p:cNvPr>
          <p:cNvSpPr>
            <a:spLocks noGrp="1"/>
          </p:cNvSpPr>
          <p:nvPr>
            <p:ph type="title"/>
          </p:nvPr>
        </p:nvSpPr>
        <p:spPr>
          <a:xfrm>
            <a:off x="1061752" y="-283289"/>
            <a:ext cx="9687113" cy="1642970"/>
          </a:xfrm>
        </p:spPr>
        <p:txBody>
          <a:bodyPr vert="horz" lIns="91440" tIns="45720" rIns="91440" bIns="45720" rtlCol="0" anchor="b">
            <a:normAutofit/>
          </a:bodyPr>
          <a:lstStyle/>
          <a:p>
            <a:r>
              <a:rPr lang="en-US" sz="4000" b="1" kern="1200" dirty="0">
                <a:solidFill>
                  <a:schemeClr val="tx1"/>
                </a:solidFill>
                <a:latin typeface="+mj-lt"/>
                <a:ea typeface="+mj-ea"/>
                <a:cs typeface="+mj-cs"/>
              </a:rPr>
              <a:t>Legal Power of Attorney and Safeguarding</a:t>
            </a:r>
          </a:p>
        </p:txBody>
      </p:sp>
      <p:sp>
        <p:nvSpPr>
          <p:cNvPr id="3" name="Content Placeholder 2">
            <a:extLst>
              <a:ext uri="{FF2B5EF4-FFF2-40B4-BE49-F238E27FC236}">
                <a16:creationId xmlns:a16="http://schemas.microsoft.com/office/drawing/2014/main" id="{24F0A0FD-FD6D-449B-8EBB-02508E54B7AE}"/>
              </a:ext>
            </a:extLst>
          </p:cNvPr>
          <p:cNvSpPr>
            <a:spLocks noGrp="1"/>
          </p:cNvSpPr>
          <p:nvPr/>
        </p:nvSpPr>
        <p:spPr>
          <a:xfrm>
            <a:off x="401929" y="1848071"/>
            <a:ext cx="7986291" cy="4841979"/>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b="1" dirty="0"/>
              <a:t>Independent Mental Capacity Advocate (IMCA)</a:t>
            </a:r>
          </a:p>
          <a:p>
            <a:pPr lvl="1"/>
            <a:r>
              <a:rPr lang="en-US" sz="2200" dirty="0"/>
              <a:t>Works with the decision maker</a:t>
            </a:r>
          </a:p>
          <a:p>
            <a:pPr lvl="1"/>
            <a:r>
              <a:rPr lang="en-US" sz="2200" dirty="0"/>
              <a:t>May challenge decision maker</a:t>
            </a:r>
          </a:p>
          <a:p>
            <a:pPr lvl="1"/>
            <a:r>
              <a:rPr lang="en-US" sz="2200" dirty="0"/>
              <a:t>Communicates based on client’s wishes, beliefs and values.</a:t>
            </a:r>
          </a:p>
          <a:p>
            <a:r>
              <a:rPr lang="en-US" sz="2200" b="1" dirty="0"/>
              <a:t>Decision Maker</a:t>
            </a:r>
          </a:p>
          <a:p>
            <a:pPr lvl="1"/>
            <a:r>
              <a:rPr lang="en-US" sz="2200" dirty="0"/>
              <a:t>Next Kin in Family </a:t>
            </a:r>
          </a:p>
          <a:p>
            <a:pPr lvl="1"/>
            <a:r>
              <a:rPr lang="en-US" sz="2200" dirty="0"/>
              <a:t>Request through legal documentation</a:t>
            </a:r>
          </a:p>
          <a:p>
            <a:pPr lvl="1"/>
            <a:r>
              <a:rPr lang="en-US" sz="2200" dirty="0"/>
              <a:t>Assign specific decision-making power to the decision maker</a:t>
            </a:r>
          </a:p>
          <a:p>
            <a:pPr lvl="1"/>
            <a:r>
              <a:rPr lang="en-US" sz="2200" dirty="0"/>
              <a:t>Involve IMCA in decision making process</a:t>
            </a:r>
          </a:p>
          <a:p>
            <a:pPr lvl="1"/>
            <a:r>
              <a:rPr lang="en-US" sz="2200" dirty="0"/>
              <a:t>Court may choose one, if one was unable to decide due to lack of capacity</a:t>
            </a:r>
          </a:p>
          <a:p>
            <a:r>
              <a:rPr lang="en-US" sz="2200" b="1" dirty="0"/>
              <a:t>Advanced Decision</a:t>
            </a:r>
          </a:p>
          <a:p>
            <a:pPr lvl="1"/>
            <a:r>
              <a:rPr lang="en-US" sz="2200" dirty="0"/>
              <a:t>Decisions based on limitations placed on future treatments </a:t>
            </a:r>
          </a:p>
          <a:p>
            <a:endParaRPr lang="en-US" sz="1300" dirty="0"/>
          </a:p>
        </p:txBody>
      </p:sp>
      <p:pic>
        <p:nvPicPr>
          <p:cNvPr id="7" name="Graphic 6" descr="Lock with solid fill">
            <a:extLst>
              <a:ext uri="{FF2B5EF4-FFF2-40B4-BE49-F238E27FC236}">
                <a16:creationId xmlns:a16="http://schemas.microsoft.com/office/drawing/2014/main" id="{96FE0FF7-075C-A4A4-88ED-73717905C80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21470" y="1712776"/>
            <a:ext cx="4170530" cy="4170530"/>
          </a:xfrm>
          <a:prstGeom prst="rect">
            <a:avLst/>
          </a:prstGeom>
        </p:spPr>
      </p:pic>
    </p:spTree>
    <p:extLst>
      <p:ext uri="{BB962C8B-B14F-4D97-AF65-F5344CB8AC3E}">
        <p14:creationId xmlns:p14="http://schemas.microsoft.com/office/powerpoint/2010/main" val="36852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643A7A40-1AE6-4218-A8E0-8248174A5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BD8AB40A-4374-4897-B5EE-9F8913476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EAADC-B2A0-2953-65EB-3B38617430FA}"/>
              </a:ext>
            </a:extLst>
          </p:cNvPr>
          <p:cNvSpPr>
            <a:spLocks noGrp="1"/>
          </p:cNvSpPr>
          <p:nvPr>
            <p:ph type="title"/>
          </p:nvPr>
        </p:nvSpPr>
        <p:spPr>
          <a:xfrm>
            <a:off x="5952932" y="699796"/>
            <a:ext cx="5777858" cy="1698171"/>
          </a:xfrm>
        </p:spPr>
        <p:txBody>
          <a:bodyPr vert="horz" lIns="91440" tIns="45720" rIns="91440" bIns="45720" rtlCol="0" anchor="b">
            <a:normAutofit/>
          </a:bodyPr>
          <a:lstStyle/>
          <a:p>
            <a:r>
              <a:rPr lang="en-US" sz="4000" kern="1200" dirty="0">
                <a:solidFill>
                  <a:schemeClr val="tx2"/>
                </a:solidFill>
                <a:latin typeface="+mj-lt"/>
                <a:ea typeface="+mj-ea"/>
                <a:cs typeface="+mj-cs"/>
              </a:rPr>
              <a:t>What are the impacts of the MHAs, MCAs?</a:t>
            </a:r>
          </a:p>
        </p:txBody>
      </p:sp>
      <p:sp>
        <p:nvSpPr>
          <p:cNvPr id="4" name="Text Placeholder 3">
            <a:extLst>
              <a:ext uri="{FF2B5EF4-FFF2-40B4-BE49-F238E27FC236}">
                <a16:creationId xmlns:a16="http://schemas.microsoft.com/office/drawing/2014/main" id="{E5B72F98-ACFD-A40C-2789-41656AA6B47C}"/>
              </a:ext>
            </a:extLst>
          </p:cNvPr>
          <p:cNvSpPr>
            <a:spLocks noGrp="1"/>
          </p:cNvSpPr>
          <p:nvPr>
            <p:ph type="body" sz="half" idx="2"/>
          </p:nvPr>
        </p:nvSpPr>
        <p:spPr>
          <a:xfrm>
            <a:off x="5959640" y="2542505"/>
            <a:ext cx="6027576" cy="4036458"/>
          </a:xfrm>
        </p:spPr>
        <p:txBody>
          <a:bodyPr vert="horz" lIns="91440" tIns="45720" rIns="91440" bIns="45720" rtlCol="0" anchor="t">
            <a:normAutofit fontScale="92500" lnSpcReduction="20000"/>
          </a:bodyPr>
          <a:lstStyle/>
          <a:p>
            <a:r>
              <a:rPr lang="en-US" sz="2400" dirty="0">
                <a:solidFill>
                  <a:schemeClr val="tx2"/>
                </a:solidFill>
              </a:rPr>
              <a:t>How did each act affect the everyday living of individuals with mental health disorders?</a:t>
            </a:r>
          </a:p>
          <a:p>
            <a:r>
              <a:rPr lang="en-US" sz="2400" dirty="0">
                <a:solidFill>
                  <a:schemeClr val="tx2"/>
                </a:solidFill>
              </a:rPr>
              <a:t>How did each act change the training, provisions and support?     </a:t>
            </a:r>
          </a:p>
          <a:p>
            <a:r>
              <a:rPr lang="en-US" sz="2400" dirty="0">
                <a:solidFill>
                  <a:schemeClr val="tx2"/>
                </a:solidFill>
              </a:rPr>
              <a:t>What are the factors in determining the successful implementation of the MHA and MCA? </a:t>
            </a:r>
          </a:p>
          <a:p>
            <a:r>
              <a:rPr lang="en-US" sz="2400" kern="1200" dirty="0">
                <a:solidFill>
                  <a:schemeClr val="tx2"/>
                </a:solidFill>
                <a:latin typeface="+mj-lt"/>
                <a:ea typeface="+mj-ea"/>
                <a:cs typeface="+mj-cs"/>
              </a:rPr>
              <a:t>Are the MHA and MCA fit for purpose? </a:t>
            </a:r>
            <a:r>
              <a:rPr lang="en-US" sz="2400" kern="1200" dirty="0">
                <a:solidFill>
                  <a:schemeClr val="tx2"/>
                </a:solidFill>
                <a:latin typeface="+mn-lt"/>
                <a:ea typeface="+mn-ea"/>
                <a:cs typeface="+mn-cs"/>
              </a:rPr>
              <a:t>From the introduction of the first MHA in 1983, DSM has gone through four updates whereas ICD changed from version 9 to 11.  </a:t>
            </a:r>
          </a:p>
          <a:p>
            <a:r>
              <a:rPr lang="en-US" sz="2400" kern="1200" dirty="0">
                <a:solidFill>
                  <a:schemeClr val="tx2"/>
                </a:solidFill>
                <a:latin typeface="+mn-lt"/>
                <a:ea typeface="+mn-ea"/>
                <a:cs typeface="+mn-cs"/>
              </a:rPr>
              <a:t>Where can you find research literature to answer the questions above? </a:t>
            </a:r>
          </a:p>
        </p:txBody>
      </p:sp>
      <p:grpSp>
        <p:nvGrpSpPr>
          <p:cNvPr id="31" name="Group 30">
            <a:extLst>
              <a:ext uri="{FF2B5EF4-FFF2-40B4-BE49-F238E27FC236}">
                <a16:creationId xmlns:a16="http://schemas.microsoft.com/office/drawing/2014/main" id="{2783379C-045E-4010-ABDC-A270A0AA1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6401" y="170308"/>
            <a:ext cx="2514948" cy="2174333"/>
            <a:chOff x="-305" y="-4155"/>
            <a:chExt cx="2514948" cy="2174333"/>
          </a:xfrm>
        </p:grpSpPr>
        <p:sp>
          <p:nvSpPr>
            <p:cNvPr id="32" name="Freeform: Shape 31">
              <a:extLst>
                <a:ext uri="{FF2B5EF4-FFF2-40B4-BE49-F238E27FC236}">
                  <a16:creationId xmlns:a16="http://schemas.microsoft.com/office/drawing/2014/main" id="{0B0AB1BF-11AE-4CFF-85EC-E51DBD316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526548A0-953E-4FBA-97A5-592ACAF42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F84FA27B-CD1F-421B-BB4F-B141F02FF4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5" name="Freeform: Shape 34">
              <a:extLst>
                <a:ext uri="{FF2B5EF4-FFF2-40B4-BE49-F238E27FC236}">
                  <a16:creationId xmlns:a16="http://schemas.microsoft.com/office/drawing/2014/main" id="{3CDBD6AB-1AC7-4807-9C34-01139BB7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5" name="Content Placeholder 14" descr="A group of people holding question marks&#10;&#10;Description automatically generated">
            <a:extLst>
              <a:ext uri="{FF2B5EF4-FFF2-40B4-BE49-F238E27FC236}">
                <a16:creationId xmlns:a16="http://schemas.microsoft.com/office/drawing/2014/main" id="{B85C71B7-2544-C3A8-9877-B0FF60F6D1D2}"/>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643824" y="1632858"/>
            <a:ext cx="5302361" cy="3844212"/>
          </a:xfrm>
          <a:prstGeom prst="rect">
            <a:avLst/>
          </a:prstGeom>
        </p:spPr>
      </p:pic>
      <p:grpSp>
        <p:nvGrpSpPr>
          <p:cNvPr id="37" name="Group 36">
            <a:extLst>
              <a:ext uri="{FF2B5EF4-FFF2-40B4-BE49-F238E27FC236}">
                <a16:creationId xmlns:a16="http://schemas.microsoft.com/office/drawing/2014/main" id="{F5FDDF18-F156-4D2D-82C6-F55008E338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130553" y="4560734"/>
            <a:ext cx="3061446" cy="2297265"/>
            <a:chOff x="-305" y="-1"/>
            <a:chExt cx="3832880" cy="2876136"/>
          </a:xfrm>
        </p:grpSpPr>
        <p:sp>
          <p:nvSpPr>
            <p:cNvPr id="38" name="Freeform: Shape 37">
              <a:extLst>
                <a:ext uri="{FF2B5EF4-FFF2-40B4-BE49-F238E27FC236}">
                  <a16:creationId xmlns:a16="http://schemas.microsoft.com/office/drawing/2014/main" id="{3822C29E-FFDD-45BC-A286-9C00C8E2D2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C9E2381D-1763-4D42-A3A2-B2345DD35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Freeform: Shape 39">
              <a:extLst>
                <a:ext uri="{FF2B5EF4-FFF2-40B4-BE49-F238E27FC236}">
                  <a16:creationId xmlns:a16="http://schemas.microsoft.com/office/drawing/2014/main" id="{D2A622D5-9532-4E0C-B9A8-DAEDD4646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Freeform: Shape 40">
              <a:extLst>
                <a:ext uri="{FF2B5EF4-FFF2-40B4-BE49-F238E27FC236}">
                  <a16:creationId xmlns:a16="http://schemas.microsoft.com/office/drawing/2014/main" id="{5C0ABE88-5ADF-4A31-8505-78968DBB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27942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897E6-1CDB-5313-D093-2E7633D5F755}"/>
              </a:ext>
            </a:extLst>
          </p:cNvPr>
          <p:cNvSpPr>
            <a:spLocks noGrp="1"/>
          </p:cNvSpPr>
          <p:nvPr>
            <p:ph type="title"/>
          </p:nvPr>
        </p:nvSpPr>
        <p:spPr/>
        <p:txBody>
          <a:bodyPr/>
          <a:lstStyle/>
          <a:p>
            <a:r>
              <a:rPr lang="en-GB" dirty="0"/>
              <a:t>Forum Activity: Mental Health Act </a:t>
            </a:r>
          </a:p>
        </p:txBody>
      </p:sp>
      <p:pic>
        <p:nvPicPr>
          <p:cNvPr id="7" name="Picture 6">
            <a:extLst>
              <a:ext uri="{FF2B5EF4-FFF2-40B4-BE49-F238E27FC236}">
                <a16:creationId xmlns:a16="http://schemas.microsoft.com/office/drawing/2014/main" id="{392887BE-A85E-F670-C730-A89C7ACCDAE4}"/>
              </a:ext>
            </a:extLst>
          </p:cNvPr>
          <p:cNvPicPr>
            <a:picLocks noChangeAspect="1"/>
          </p:cNvPicPr>
          <p:nvPr/>
        </p:nvPicPr>
        <p:blipFill>
          <a:blip r:embed="rId2"/>
          <a:stretch>
            <a:fillRect/>
          </a:stretch>
        </p:blipFill>
        <p:spPr>
          <a:xfrm>
            <a:off x="7117582" y="1894807"/>
            <a:ext cx="4940442" cy="3364810"/>
          </a:xfrm>
          <a:prstGeom prst="rect">
            <a:avLst/>
          </a:prstGeom>
        </p:spPr>
      </p:pic>
      <p:sp>
        <p:nvSpPr>
          <p:cNvPr id="8" name="TextBox 7">
            <a:extLst>
              <a:ext uri="{FF2B5EF4-FFF2-40B4-BE49-F238E27FC236}">
                <a16:creationId xmlns:a16="http://schemas.microsoft.com/office/drawing/2014/main" id="{7E1651F8-3DE9-FBD0-6003-03C5E75B76C3}"/>
              </a:ext>
            </a:extLst>
          </p:cNvPr>
          <p:cNvSpPr txBox="1"/>
          <p:nvPr/>
        </p:nvSpPr>
        <p:spPr>
          <a:xfrm>
            <a:off x="274653" y="1364987"/>
            <a:ext cx="6842929" cy="5170646"/>
          </a:xfrm>
          <a:prstGeom prst="rect">
            <a:avLst/>
          </a:prstGeom>
          <a:noFill/>
        </p:spPr>
        <p:txBody>
          <a:bodyPr wrap="square" rtlCol="0">
            <a:spAutoFit/>
          </a:bodyPr>
          <a:lstStyle/>
          <a:p>
            <a:r>
              <a:rPr lang="en-GB" sz="2400" dirty="0"/>
              <a:t>Information and relevant links about this activity can be found in Moodle Week 3 tile. </a:t>
            </a:r>
          </a:p>
          <a:p>
            <a:endParaRPr lang="en-GB" sz="2400" dirty="0"/>
          </a:p>
          <a:p>
            <a:r>
              <a:rPr lang="en-GB" sz="2400" dirty="0"/>
              <a:t>Download this poster template from: </a:t>
            </a:r>
            <a:r>
              <a:rPr lang="en-GB" sz="2400" dirty="0">
                <a:hlinkClick r:id="rId3"/>
              </a:rPr>
              <a:t>billboard8_48x36.pptx (live.com)</a:t>
            </a:r>
            <a:endParaRPr lang="en-GB" sz="2400" dirty="0"/>
          </a:p>
          <a:p>
            <a:endParaRPr lang="en-GB" sz="2400" dirty="0"/>
          </a:p>
          <a:p>
            <a:r>
              <a:rPr lang="en-GB" sz="2400" dirty="0"/>
              <a:t>Choose one of the documents/blogs on the mental health act.</a:t>
            </a:r>
          </a:p>
          <a:p>
            <a:r>
              <a:rPr lang="en-GB" sz="2400" dirty="0"/>
              <a:t>Read and summarise the key points. </a:t>
            </a:r>
          </a:p>
          <a:p>
            <a:r>
              <a:rPr lang="en-GB" sz="2400" dirty="0"/>
              <a:t>Turn the key points into three takeaway messages and add them to the poster template.  </a:t>
            </a:r>
          </a:p>
          <a:p>
            <a:r>
              <a:rPr lang="en-GB" sz="2400" dirty="0"/>
              <a:t>Make sure to provide citations and references.</a:t>
            </a:r>
          </a:p>
          <a:p>
            <a:r>
              <a:rPr lang="en-GB" sz="2400" dirty="0"/>
              <a:t>Save and upload your poster on the week 3 forum.     </a:t>
            </a:r>
          </a:p>
          <a:p>
            <a:endParaRPr lang="en-GB" dirty="0"/>
          </a:p>
        </p:txBody>
      </p:sp>
      <p:pic>
        <p:nvPicPr>
          <p:cNvPr id="10" name="Picture 9" descr="A hand holding a pencil&#10;&#10;Description automatically generated">
            <a:extLst>
              <a:ext uri="{FF2B5EF4-FFF2-40B4-BE49-F238E27FC236}">
                <a16:creationId xmlns:a16="http://schemas.microsoft.com/office/drawing/2014/main" id="{53831941-7677-DF92-2DFE-82A8850FAE9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7826922" y="3004151"/>
            <a:ext cx="945289" cy="849697"/>
          </a:xfrm>
          <a:prstGeom prst="rect">
            <a:avLst/>
          </a:prstGeom>
        </p:spPr>
      </p:pic>
    </p:spTree>
    <p:extLst>
      <p:ext uri="{BB962C8B-B14F-4D97-AF65-F5344CB8AC3E}">
        <p14:creationId xmlns:p14="http://schemas.microsoft.com/office/powerpoint/2010/main" val="33177321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4A45FDD-151B-95C7-CB38-A3D1F011468E}"/>
              </a:ext>
            </a:extLst>
          </p:cNvPr>
          <p:cNvSpPr>
            <a:spLocks noGrp="1"/>
          </p:cNvSpPr>
          <p:nvPr>
            <p:ph type="title"/>
          </p:nvPr>
        </p:nvSpPr>
        <p:spPr/>
        <p:txBody>
          <a:bodyPr/>
          <a:lstStyle/>
          <a:p>
            <a:r>
              <a:rPr lang="en-GB" dirty="0"/>
              <a:t>Contemporary debates on Schizophrenia </a:t>
            </a:r>
          </a:p>
        </p:txBody>
      </p:sp>
      <p:sp>
        <p:nvSpPr>
          <p:cNvPr id="4" name="Text Placeholder 3">
            <a:extLst>
              <a:ext uri="{FF2B5EF4-FFF2-40B4-BE49-F238E27FC236}">
                <a16:creationId xmlns:a16="http://schemas.microsoft.com/office/drawing/2014/main" id="{F39A6D8D-20F2-05C4-192D-7B24724950CC}"/>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5774162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B902CB9-C7DC-4673-B7D5-F22DCF0EC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56E527E-1E71-94BE-C849-446E9B5221E1}"/>
              </a:ext>
            </a:extLst>
          </p:cNvPr>
          <p:cNvSpPr>
            <a:spLocks noGrp="1"/>
          </p:cNvSpPr>
          <p:nvPr>
            <p:ph type="title"/>
          </p:nvPr>
        </p:nvSpPr>
        <p:spPr>
          <a:xfrm>
            <a:off x="811696" y="311701"/>
            <a:ext cx="7192617" cy="1690798"/>
          </a:xfrm>
        </p:spPr>
        <p:txBody>
          <a:bodyPr>
            <a:normAutofit/>
          </a:bodyPr>
          <a:lstStyle/>
          <a:p>
            <a:r>
              <a:rPr lang="en-GB" sz="4000" b="1" dirty="0"/>
              <a:t>Portrait of a schizophrenic</a:t>
            </a:r>
          </a:p>
        </p:txBody>
      </p:sp>
      <p:sp>
        <p:nvSpPr>
          <p:cNvPr id="5" name="Content Placeholder 4">
            <a:extLst>
              <a:ext uri="{FF2B5EF4-FFF2-40B4-BE49-F238E27FC236}">
                <a16:creationId xmlns:a16="http://schemas.microsoft.com/office/drawing/2014/main" id="{E4E91405-8C9A-F8C4-4091-BA79FFD965A1}"/>
              </a:ext>
            </a:extLst>
          </p:cNvPr>
          <p:cNvSpPr>
            <a:spLocks noGrp="1"/>
          </p:cNvSpPr>
          <p:nvPr>
            <p:ph idx="1"/>
          </p:nvPr>
        </p:nvSpPr>
        <p:spPr>
          <a:xfrm>
            <a:off x="346676" y="1696583"/>
            <a:ext cx="4849257" cy="5174117"/>
          </a:xfrm>
        </p:spPr>
        <p:txBody>
          <a:bodyPr>
            <a:normAutofit/>
          </a:bodyPr>
          <a:lstStyle/>
          <a:p>
            <a:pPr marL="0" indent="0">
              <a:buNone/>
            </a:pPr>
            <a:r>
              <a:rPr lang="en-GB" sz="2400" dirty="0"/>
              <a:t>“Someone who has psychotic experiences is different from normal people, because his brain (note that the stereotype includes the presumed gender of the individual) is damaged or different, probably because of his genes. He is “a schizophrenic,” who is not understandable, is dangerous, has no legitimate voice and requires control through drugs that target the underlying brain disorder” (Cooke and </a:t>
            </a:r>
            <a:r>
              <a:rPr lang="en-GB" sz="2400" dirty="0" err="1"/>
              <a:t>Kinderman</a:t>
            </a:r>
            <a:r>
              <a:rPr lang="en-GB" sz="2400" dirty="0"/>
              <a:t>, 2018 p. 59).</a:t>
            </a:r>
          </a:p>
        </p:txBody>
      </p:sp>
      <p:pic>
        <p:nvPicPr>
          <p:cNvPr id="18" name="Picture 17" descr="A person with her hands on her face&#10;&#10;Description automatically generated">
            <a:extLst>
              <a:ext uri="{FF2B5EF4-FFF2-40B4-BE49-F238E27FC236}">
                <a16:creationId xmlns:a16="http://schemas.microsoft.com/office/drawing/2014/main" id="{D6E0048C-75D0-EADE-1BBE-50E184A70F3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195933" y="1696583"/>
            <a:ext cx="3325118" cy="2206669"/>
          </a:xfrm>
          <a:prstGeom prst="rect">
            <a:avLst/>
          </a:prstGeom>
        </p:spPr>
      </p:pic>
      <p:pic>
        <p:nvPicPr>
          <p:cNvPr id="20" name="Picture 19" descr="A person in a suit looking at a screen&#10;&#10;Description automatically generated">
            <a:extLst>
              <a:ext uri="{FF2B5EF4-FFF2-40B4-BE49-F238E27FC236}">
                <a16:creationId xmlns:a16="http://schemas.microsoft.com/office/drawing/2014/main" id="{2C9E6C6D-466F-4F1C-ACFE-6DAF1002343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672469" y="2107689"/>
            <a:ext cx="3325118" cy="1795563"/>
          </a:xfrm>
          <a:prstGeom prst="rect">
            <a:avLst/>
          </a:prstGeom>
        </p:spPr>
      </p:pic>
      <p:pic>
        <p:nvPicPr>
          <p:cNvPr id="9" name="Picture 8" descr="A person holding a hammer&#10;&#10;Description automatically generated">
            <a:extLst>
              <a:ext uri="{FF2B5EF4-FFF2-40B4-BE49-F238E27FC236}">
                <a16:creationId xmlns:a16="http://schemas.microsoft.com/office/drawing/2014/main" id="{9A8FEC0E-D5CA-1128-316B-220CBCFF21DA}"/>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5479668" y="4063564"/>
            <a:ext cx="1576291" cy="2227974"/>
          </a:xfrm>
          <a:prstGeom prst="rect">
            <a:avLst/>
          </a:prstGeom>
        </p:spPr>
      </p:pic>
      <p:pic>
        <p:nvPicPr>
          <p:cNvPr id="7" name="Graphic 6" descr="Selfie with solid fill">
            <a:extLst>
              <a:ext uri="{FF2B5EF4-FFF2-40B4-BE49-F238E27FC236}">
                <a16:creationId xmlns:a16="http://schemas.microsoft.com/office/drawing/2014/main" id="{E5178C90-579A-FA1E-B16A-7F7F17BA73E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528164" y="4136997"/>
            <a:ext cx="2152419" cy="2152419"/>
          </a:xfrm>
          <a:prstGeom prst="rect">
            <a:avLst/>
          </a:prstGeom>
        </p:spPr>
      </p:pic>
      <p:pic>
        <p:nvPicPr>
          <p:cNvPr id="13" name="Picture 12" descr="A person with gears and gears coming out of his head&#10;&#10;Description automatically generated">
            <a:extLst>
              <a:ext uri="{FF2B5EF4-FFF2-40B4-BE49-F238E27FC236}">
                <a16:creationId xmlns:a16="http://schemas.microsoft.com/office/drawing/2014/main" id="{F05A9638-27D6-04A5-C6AB-FA95ED1AC5D3}"/>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9845167" y="4656825"/>
            <a:ext cx="2152419" cy="1630457"/>
          </a:xfrm>
          <a:prstGeom prst="rect">
            <a:avLst/>
          </a:prstGeom>
        </p:spPr>
      </p:pic>
      <p:sp>
        <p:nvSpPr>
          <p:cNvPr id="10" name="TextBox 9">
            <a:extLst>
              <a:ext uri="{FF2B5EF4-FFF2-40B4-BE49-F238E27FC236}">
                <a16:creationId xmlns:a16="http://schemas.microsoft.com/office/drawing/2014/main" id="{F6A83A69-D8E8-91EA-C0FD-033F845FE890}"/>
              </a:ext>
            </a:extLst>
          </p:cNvPr>
          <p:cNvSpPr txBox="1"/>
          <p:nvPr/>
        </p:nvSpPr>
        <p:spPr>
          <a:xfrm>
            <a:off x="7135611" y="6870700"/>
            <a:ext cx="258917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8" tooltip="https://www.movieloci.com/3830-Donnie-Darko">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3"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5" name="TextBox 14">
            <a:extLst>
              <a:ext uri="{FF2B5EF4-FFF2-40B4-BE49-F238E27FC236}">
                <a16:creationId xmlns:a16="http://schemas.microsoft.com/office/drawing/2014/main" id="{DADB85BA-69C3-DF54-7487-0EF73D0148FE}"/>
              </a:ext>
            </a:extLst>
          </p:cNvPr>
          <p:cNvSpPr txBox="1"/>
          <p:nvPr/>
        </p:nvSpPr>
        <p:spPr>
          <a:xfrm>
            <a:off x="9737482" y="6870700"/>
            <a:ext cx="245451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2" tooltip="https://www.flickr.com/photos/nihgov/2816492146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4"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
        <p:nvSpPr>
          <p:cNvPr id="21" name="TextBox 20">
            <a:extLst>
              <a:ext uri="{FF2B5EF4-FFF2-40B4-BE49-F238E27FC236}">
                <a16:creationId xmlns:a16="http://schemas.microsoft.com/office/drawing/2014/main" id="{3540642F-B09A-8F99-6D7D-1B3BEB00549A}"/>
              </a:ext>
            </a:extLst>
          </p:cNvPr>
          <p:cNvSpPr txBox="1"/>
          <p:nvPr/>
        </p:nvSpPr>
        <p:spPr>
          <a:xfrm>
            <a:off x="9543069" y="3703197"/>
            <a:ext cx="245451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techboomers.com/best-hbo-now-shows-and-movie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4"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771385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64DD6-1B92-4EF4-AB60-F7F2312BC42A}"/>
              </a:ext>
            </a:extLst>
          </p:cNvPr>
          <p:cNvSpPr>
            <a:spLocks noGrp="1"/>
          </p:cNvSpPr>
          <p:nvPr>
            <p:ph type="title"/>
          </p:nvPr>
        </p:nvSpPr>
        <p:spPr/>
        <p:txBody>
          <a:bodyPr/>
          <a:lstStyle/>
          <a:p>
            <a:r>
              <a:rPr lang="en-GB" b="1" dirty="0"/>
              <a:t>How Schizophrenia Affects My Life</a:t>
            </a:r>
          </a:p>
        </p:txBody>
      </p:sp>
      <p:pic>
        <p:nvPicPr>
          <p:cNvPr id="4" name="Online Media 3" title="How Schizophrenia Affects My Life">
            <a:hlinkClick r:id="" action="ppaction://media"/>
            <a:extLst>
              <a:ext uri="{FF2B5EF4-FFF2-40B4-BE49-F238E27FC236}">
                <a16:creationId xmlns:a16="http://schemas.microsoft.com/office/drawing/2014/main" id="{82A6C58D-8358-4A16-89FC-621F7FAC90B2}"/>
              </a:ext>
            </a:extLst>
          </p:cNvPr>
          <p:cNvPicPr>
            <a:picLocks noGrp="1" noRot="1" noChangeAspect="1"/>
          </p:cNvPicPr>
          <p:nvPr>
            <p:ph idx="1"/>
            <a:videoFile r:link="rId1"/>
          </p:nvPr>
        </p:nvPicPr>
        <p:blipFill>
          <a:blip r:embed="rId3"/>
          <a:stretch>
            <a:fillRect/>
          </a:stretch>
        </p:blipFill>
        <p:spPr>
          <a:xfrm>
            <a:off x="2630488" y="1608138"/>
            <a:ext cx="6931025" cy="3898900"/>
          </a:xfrm>
          <a:prstGeom prst="rect">
            <a:avLst/>
          </a:prstGeom>
        </p:spPr>
      </p:pic>
      <p:sp>
        <p:nvSpPr>
          <p:cNvPr id="3" name="TextBox 2">
            <a:extLst>
              <a:ext uri="{FF2B5EF4-FFF2-40B4-BE49-F238E27FC236}">
                <a16:creationId xmlns:a16="http://schemas.microsoft.com/office/drawing/2014/main" id="{1AB90005-87E7-290E-3B62-C9C55715EF46}"/>
              </a:ext>
            </a:extLst>
          </p:cNvPr>
          <p:cNvSpPr txBox="1"/>
          <p:nvPr/>
        </p:nvSpPr>
        <p:spPr>
          <a:xfrm>
            <a:off x="211873" y="5549722"/>
            <a:ext cx="11452303" cy="1323439"/>
          </a:xfrm>
          <a:prstGeom prst="rect">
            <a:avLst/>
          </a:prstGeom>
          <a:noFill/>
        </p:spPr>
        <p:txBody>
          <a:bodyPr wrap="square" rtlCol="0">
            <a:spAutoFit/>
          </a:bodyPr>
          <a:lstStyle/>
          <a:p>
            <a:r>
              <a:rPr lang="en-GB" sz="2000" dirty="0"/>
              <a:t>How do your impression of these individuals compare to your initial description of a person with schizophrenia? </a:t>
            </a:r>
          </a:p>
          <a:p>
            <a:r>
              <a:rPr lang="en-GB" sz="2000" dirty="0"/>
              <a:t>How do these individuals compare to Cooke and </a:t>
            </a:r>
            <a:r>
              <a:rPr lang="en-GB" sz="2000" dirty="0" err="1"/>
              <a:t>Kinderman’s</a:t>
            </a:r>
            <a:r>
              <a:rPr lang="en-GB" sz="2000" dirty="0"/>
              <a:t> stereotypical portrait of a person with schizophrenia? </a:t>
            </a:r>
          </a:p>
        </p:txBody>
      </p:sp>
    </p:spTree>
    <p:extLst>
      <p:ext uri="{BB962C8B-B14F-4D97-AF65-F5344CB8AC3E}">
        <p14:creationId xmlns:p14="http://schemas.microsoft.com/office/powerpoint/2010/main" val="1472219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fill="hold" display="0">
                  <p:stCondLst>
                    <p:cond delay="indefinite"/>
                  </p:stCondLst>
                </p:cTn>
                <p:tgtEl>
                  <p:spTgt spid="4"/>
                </p:tgtEl>
              </p:cMediaNode>
            </p:video>
            <p:seq concurrent="1" nextAc="seek">
              <p:cTn id="14" restart="whenNotActive" fill="hold" evtFilter="cancelBubble" nodeType="interactiveSeq">
                <p:stCondLst>
                  <p:cond evt="onClick" delay="0">
                    <p:tgtEl>
                      <p:spTgt spid="4"/>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636F3-94DF-4D1E-83F8-92ADFF0E9A8E}"/>
              </a:ext>
            </a:extLst>
          </p:cNvPr>
          <p:cNvSpPr>
            <a:spLocks noGrp="1"/>
          </p:cNvSpPr>
          <p:nvPr>
            <p:ph type="title"/>
          </p:nvPr>
        </p:nvSpPr>
        <p:spPr/>
        <p:txBody>
          <a:bodyPr>
            <a:normAutofit/>
          </a:bodyPr>
          <a:lstStyle/>
          <a:p>
            <a:r>
              <a:rPr lang="en-GB" b="1" dirty="0"/>
              <a:t>What does ‘schizophrenia’ mean?</a:t>
            </a:r>
            <a:br>
              <a:rPr lang="en-GB" b="1" dirty="0"/>
            </a:br>
            <a:endParaRPr lang="en-GB" b="1" dirty="0"/>
          </a:p>
        </p:txBody>
      </p:sp>
      <p:sp>
        <p:nvSpPr>
          <p:cNvPr id="3" name="Content Placeholder 2">
            <a:extLst>
              <a:ext uri="{FF2B5EF4-FFF2-40B4-BE49-F238E27FC236}">
                <a16:creationId xmlns:a16="http://schemas.microsoft.com/office/drawing/2014/main" id="{86FD7A5B-9AD7-4598-B68D-B9E24629A701}"/>
              </a:ext>
            </a:extLst>
          </p:cNvPr>
          <p:cNvSpPr>
            <a:spLocks noGrp="1"/>
          </p:cNvSpPr>
          <p:nvPr>
            <p:ph idx="1"/>
          </p:nvPr>
        </p:nvSpPr>
        <p:spPr>
          <a:xfrm>
            <a:off x="838200" y="1413642"/>
            <a:ext cx="10515600" cy="5291957"/>
          </a:xfrm>
        </p:spPr>
        <p:txBody>
          <a:bodyPr>
            <a:normAutofit/>
          </a:bodyPr>
          <a:lstStyle/>
          <a:p>
            <a:r>
              <a:rPr lang="en-GB" sz="3600" dirty="0"/>
              <a:t>In 1910, the Swiss psychiatrist Paul Eugen Bleuler (d. 1939) coined the term 'schizophrenia’ from the Greek words </a:t>
            </a:r>
            <a:r>
              <a:rPr lang="en-GB" sz="3600" dirty="0" err="1"/>
              <a:t>schizo</a:t>
            </a:r>
            <a:r>
              <a:rPr lang="en-GB" sz="3600" dirty="0"/>
              <a:t> (‘split’) and </a:t>
            </a:r>
            <a:r>
              <a:rPr lang="en-GB" sz="3600" dirty="0" err="1"/>
              <a:t>phren</a:t>
            </a:r>
            <a:r>
              <a:rPr lang="en-GB" sz="3600" dirty="0"/>
              <a:t> (‘mind’).</a:t>
            </a:r>
          </a:p>
          <a:p>
            <a:r>
              <a:rPr lang="en-GB" sz="3600" dirty="0"/>
              <a:t>However, whilst people with schizophrenia can experience symptoms that affect their thought processes and perceptions of the world around them, such as </a:t>
            </a:r>
            <a:r>
              <a:rPr lang="en-GB" sz="3600" b="1" dirty="0"/>
              <a:t>delusions</a:t>
            </a:r>
            <a:r>
              <a:rPr lang="en-GB" sz="3600" dirty="0"/>
              <a:t> and </a:t>
            </a:r>
            <a:r>
              <a:rPr lang="en-GB" sz="3600" b="1" dirty="0"/>
              <a:t>hallucinations</a:t>
            </a:r>
            <a:r>
              <a:rPr lang="en-GB" sz="3600" dirty="0"/>
              <a:t>, they do not have two separate personalities.</a:t>
            </a:r>
          </a:p>
        </p:txBody>
      </p:sp>
    </p:spTree>
    <p:extLst>
      <p:ext uri="{BB962C8B-B14F-4D97-AF65-F5344CB8AC3E}">
        <p14:creationId xmlns:p14="http://schemas.microsoft.com/office/powerpoint/2010/main" val="15657838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9872A-9CB1-404D-A8EB-F55B7A6DB803}"/>
              </a:ext>
            </a:extLst>
          </p:cNvPr>
          <p:cNvSpPr>
            <a:spLocks noGrp="1"/>
          </p:cNvSpPr>
          <p:nvPr>
            <p:ph type="title"/>
          </p:nvPr>
        </p:nvSpPr>
        <p:spPr/>
        <p:txBody>
          <a:bodyPr>
            <a:normAutofit/>
          </a:bodyPr>
          <a:lstStyle/>
          <a:p>
            <a:r>
              <a:rPr lang="en-GB" b="1" dirty="0"/>
              <a:t>What is Schizophrenia?</a:t>
            </a:r>
            <a:br>
              <a:rPr lang="en-GB" dirty="0"/>
            </a:br>
            <a:endParaRPr lang="en-GB" dirty="0"/>
          </a:p>
        </p:txBody>
      </p:sp>
      <p:sp>
        <p:nvSpPr>
          <p:cNvPr id="3" name="Content Placeholder 2">
            <a:extLst>
              <a:ext uri="{FF2B5EF4-FFF2-40B4-BE49-F238E27FC236}">
                <a16:creationId xmlns:a16="http://schemas.microsoft.com/office/drawing/2014/main" id="{6E1E08CB-A7BF-491C-A8A9-834DC1275875}"/>
              </a:ext>
            </a:extLst>
          </p:cNvPr>
          <p:cNvSpPr>
            <a:spLocks noGrp="1"/>
          </p:cNvSpPr>
          <p:nvPr>
            <p:ph idx="1"/>
          </p:nvPr>
        </p:nvSpPr>
        <p:spPr/>
        <p:txBody>
          <a:bodyPr>
            <a:normAutofit lnSpcReduction="10000"/>
          </a:bodyPr>
          <a:lstStyle/>
          <a:p>
            <a:r>
              <a:rPr lang="en-GB" dirty="0"/>
              <a:t>Schizophrenia is a </a:t>
            </a:r>
            <a:r>
              <a:rPr lang="en-GB" b="1" dirty="0"/>
              <a:t>severe long-term</a:t>
            </a:r>
            <a:r>
              <a:rPr lang="en-GB" dirty="0"/>
              <a:t> mental health </a:t>
            </a:r>
            <a:r>
              <a:rPr lang="en-GB" b="1" i="1" dirty="0"/>
              <a:t>condition</a:t>
            </a:r>
            <a:r>
              <a:rPr lang="en-GB" dirty="0"/>
              <a:t>. Schizophrenia is more common than people think, affecting about 1 in every 100 people, affecting around 20 million people worldwide (WHO, n.d.). </a:t>
            </a:r>
          </a:p>
          <a:p>
            <a:r>
              <a:rPr lang="en-GB" dirty="0"/>
              <a:t>It causes a range of different psychological symptoms, characterised by distortions of thought, perception and emotion, language, sense of self (WHO. n.d.), behaviour and social withdrawal. </a:t>
            </a:r>
          </a:p>
          <a:p>
            <a:r>
              <a:rPr lang="en-GB" dirty="0"/>
              <a:t>Some may describe schizophrenia as a type of </a:t>
            </a:r>
            <a:r>
              <a:rPr lang="en-GB" b="1" dirty="0"/>
              <a:t>psychosis as</a:t>
            </a:r>
            <a:r>
              <a:rPr lang="en-GB" dirty="0"/>
              <a:t> the person may not always be able to distinguish their own thoughts and ideas from reality.</a:t>
            </a:r>
          </a:p>
        </p:txBody>
      </p:sp>
      <p:sp>
        <p:nvSpPr>
          <p:cNvPr id="5" name="TextBox 4">
            <a:extLst>
              <a:ext uri="{FF2B5EF4-FFF2-40B4-BE49-F238E27FC236}">
                <a16:creationId xmlns:a16="http://schemas.microsoft.com/office/drawing/2014/main" id="{436A22E2-3702-487F-9B24-15342BC6ACBE}"/>
              </a:ext>
            </a:extLst>
          </p:cNvPr>
          <p:cNvSpPr txBox="1"/>
          <p:nvPr/>
        </p:nvSpPr>
        <p:spPr>
          <a:xfrm>
            <a:off x="838200" y="6031210"/>
            <a:ext cx="10640735" cy="923330"/>
          </a:xfrm>
          <a:prstGeom prst="rect">
            <a:avLst/>
          </a:prstGeom>
          <a:noFill/>
        </p:spPr>
        <p:txBody>
          <a:bodyPr wrap="square">
            <a:spAutoFit/>
          </a:bodyPr>
          <a:lstStyle/>
          <a:p>
            <a:r>
              <a:rPr lang="en-GB" sz="3600" dirty="0"/>
              <a:t> </a:t>
            </a:r>
            <a:r>
              <a:rPr lang="en-GB" sz="1400" dirty="0"/>
              <a:t>Source: </a:t>
            </a:r>
            <a:r>
              <a:rPr lang="en-GB" sz="1400" dirty="0">
                <a:hlinkClick r:id="rId3"/>
              </a:rPr>
              <a:t>https://www.nhs.uk/mental-health/conditions/schizophrenia/overview/</a:t>
            </a:r>
            <a:endParaRPr lang="en-GB" sz="1400" dirty="0"/>
          </a:p>
          <a:p>
            <a:endParaRPr lang="en-GB" dirty="0"/>
          </a:p>
        </p:txBody>
      </p:sp>
      <p:pic>
        <p:nvPicPr>
          <p:cNvPr id="6" name="Picture 5">
            <a:extLst>
              <a:ext uri="{FF2B5EF4-FFF2-40B4-BE49-F238E27FC236}">
                <a16:creationId xmlns:a16="http://schemas.microsoft.com/office/drawing/2014/main" id="{45B16CA6-D8F6-4768-9EF7-4EBEAA2EA02F}"/>
              </a:ext>
            </a:extLst>
          </p:cNvPr>
          <p:cNvPicPr>
            <a:picLocks noChangeAspect="1"/>
          </p:cNvPicPr>
          <p:nvPr/>
        </p:nvPicPr>
        <p:blipFill>
          <a:blip r:embed="rId4"/>
          <a:stretch>
            <a:fillRect/>
          </a:stretch>
        </p:blipFill>
        <p:spPr>
          <a:xfrm>
            <a:off x="9624182" y="74095"/>
            <a:ext cx="1843568" cy="1544086"/>
          </a:xfrm>
          <a:prstGeom prst="rect">
            <a:avLst/>
          </a:prstGeom>
        </p:spPr>
      </p:pic>
    </p:spTree>
    <p:extLst>
      <p:ext uri="{BB962C8B-B14F-4D97-AF65-F5344CB8AC3E}">
        <p14:creationId xmlns:p14="http://schemas.microsoft.com/office/powerpoint/2010/main" val="30376938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17A96-E8C0-443A-B68A-964360C12649}"/>
              </a:ext>
            </a:extLst>
          </p:cNvPr>
          <p:cNvSpPr>
            <a:spLocks noGrp="1"/>
          </p:cNvSpPr>
          <p:nvPr>
            <p:ph type="title"/>
          </p:nvPr>
        </p:nvSpPr>
        <p:spPr/>
        <p:txBody>
          <a:bodyPr/>
          <a:lstStyle/>
          <a:p>
            <a:r>
              <a:rPr lang="en-GB" b="1" dirty="0"/>
              <a:t>Schizophrenia          psychosis</a:t>
            </a:r>
          </a:p>
        </p:txBody>
      </p:sp>
      <p:sp>
        <p:nvSpPr>
          <p:cNvPr id="3" name="Content Placeholder 2">
            <a:extLst>
              <a:ext uri="{FF2B5EF4-FFF2-40B4-BE49-F238E27FC236}">
                <a16:creationId xmlns:a16="http://schemas.microsoft.com/office/drawing/2014/main" id="{57A5FFAA-8551-4A40-A6AF-B5046190FFA9}"/>
              </a:ext>
            </a:extLst>
          </p:cNvPr>
          <p:cNvSpPr>
            <a:spLocks noGrp="1"/>
          </p:cNvSpPr>
          <p:nvPr>
            <p:ph idx="1"/>
          </p:nvPr>
        </p:nvSpPr>
        <p:spPr>
          <a:xfrm>
            <a:off x="838200" y="1825624"/>
            <a:ext cx="10515600" cy="4823531"/>
          </a:xfrm>
        </p:spPr>
        <p:txBody>
          <a:bodyPr>
            <a:normAutofit lnSpcReduction="10000"/>
          </a:bodyPr>
          <a:lstStyle/>
          <a:p>
            <a:r>
              <a:rPr lang="en-GB" dirty="0"/>
              <a:t>Schizophrenia and psychosis may be confused for one another, but they’re not the same. Schizophrenia is a mental health condition — psychosis is a collection of symptoms, distorted thoughts and perceptions, leading to a break from reality (National Institute of Mental Health, n.d.). </a:t>
            </a:r>
          </a:p>
          <a:p>
            <a:endParaRPr lang="en-GB" dirty="0"/>
          </a:p>
          <a:p>
            <a:r>
              <a:rPr lang="en-GB" dirty="0"/>
              <a:t>During an episode of psychosis, a person may hear voices, see things that aren’t real, or believe things that aren’t true.   Psychosis is related to several mental health disorders, including schizophrenia, severe depression and bipolar disorder.   It is also linked to Parkinson’s disease, Althamer’s disease and related dementias (National Institute of Mental Health, n.d.). </a:t>
            </a:r>
          </a:p>
        </p:txBody>
      </p:sp>
      <p:sp>
        <p:nvSpPr>
          <p:cNvPr id="4" name="Not Equal 3">
            <a:extLst>
              <a:ext uri="{FF2B5EF4-FFF2-40B4-BE49-F238E27FC236}">
                <a16:creationId xmlns:a16="http://schemas.microsoft.com/office/drawing/2014/main" id="{616ADEAC-CB62-3E83-8860-C7A84BA277DA}"/>
              </a:ext>
            </a:extLst>
          </p:cNvPr>
          <p:cNvSpPr/>
          <p:nvPr/>
        </p:nvSpPr>
        <p:spPr>
          <a:xfrm>
            <a:off x="4357511" y="925689"/>
            <a:ext cx="925689" cy="395111"/>
          </a:xfrm>
          <a:prstGeom prst="mathNot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6092750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844D71-52E2-4881-3F06-58BD28B82509}"/>
              </a:ext>
            </a:extLst>
          </p:cNvPr>
          <p:cNvSpPr>
            <a:spLocks noGrp="1"/>
          </p:cNvSpPr>
          <p:nvPr>
            <p:ph type="title"/>
          </p:nvPr>
        </p:nvSpPr>
        <p:spPr>
          <a:xfrm>
            <a:off x="630935" y="639520"/>
            <a:ext cx="4023359" cy="1719072"/>
          </a:xfrm>
        </p:spPr>
        <p:txBody>
          <a:bodyPr anchor="b">
            <a:noAutofit/>
          </a:bodyPr>
          <a:lstStyle/>
          <a:p>
            <a:r>
              <a:rPr lang="en-GB" sz="4000" dirty="0"/>
              <a:t>Trends and figures </a:t>
            </a:r>
          </a:p>
        </p:txBody>
      </p:sp>
      <p:sp>
        <p:nvSpPr>
          <p:cNvPr id="15"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9">
            <a:extLst>
              <a:ext uri="{FF2B5EF4-FFF2-40B4-BE49-F238E27FC236}">
                <a16:creationId xmlns:a16="http://schemas.microsoft.com/office/drawing/2014/main" id="{FD1AF692-0CC9-FC87-86E7-AD03D16023FC}"/>
              </a:ext>
            </a:extLst>
          </p:cNvPr>
          <p:cNvSpPr>
            <a:spLocks noGrp="1"/>
          </p:cNvSpPr>
          <p:nvPr>
            <p:ph idx="1"/>
          </p:nvPr>
        </p:nvSpPr>
        <p:spPr>
          <a:xfrm>
            <a:off x="212149" y="2687776"/>
            <a:ext cx="5543881" cy="3607588"/>
          </a:xfrm>
        </p:spPr>
        <p:txBody>
          <a:bodyPr anchor="t">
            <a:noAutofit/>
          </a:bodyPr>
          <a:lstStyle/>
          <a:p>
            <a:r>
              <a:rPr lang="en-US" sz="2000" dirty="0"/>
              <a:t>Affects around 24 million worldwide (</a:t>
            </a:r>
            <a:r>
              <a:rPr lang="en-GB" sz="2000" b="0" i="0" dirty="0" err="1">
                <a:solidFill>
                  <a:srgbClr val="3C4245"/>
                </a:solidFill>
                <a:effectLst/>
                <a:highlight>
                  <a:srgbClr val="FFFFFF"/>
                </a:highlight>
                <a:latin typeface="Noto Sans" panose="020B0502040504020204" pitchFamily="34" charset="0"/>
              </a:rPr>
              <a:t>Jaeschke</a:t>
            </a:r>
            <a:r>
              <a:rPr lang="en-GB" sz="2000" dirty="0">
                <a:solidFill>
                  <a:srgbClr val="3C4245"/>
                </a:solidFill>
                <a:highlight>
                  <a:srgbClr val="FFFFFF"/>
                </a:highlight>
                <a:latin typeface="Noto Sans" panose="020B0502040504020204" pitchFamily="34" charset="0"/>
              </a:rPr>
              <a:t> et al., 2017; World Health Organisation, 2022) </a:t>
            </a:r>
            <a:endParaRPr lang="en-US" sz="2000" dirty="0"/>
          </a:p>
          <a:p>
            <a:r>
              <a:rPr lang="en-US" sz="2000" dirty="0"/>
              <a:t>Onset peaked in early 20s (</a:t>
            </a:r>
            <a:r>
              <a:rPr lang="en-GB" sz="2000" dirty="0"/>
              <a:t>Jongsma et al., 2019</a:t>
            </a:r>
            <a:r>
              <a:rPr lang="en-US" sz="2000" dirty="0"/>
              <a:t>)</a:t>
            </a:r>
          </a:p>
          <a:p>
            <a:pPr lvl="1"/>
            <a:r>
              <a:rPr lang="en-US" sz="2000" dirty="0"/>
              <a:t>Onset in childhood is extremely rate </a:t>
            </a:r>
          </a:p>
          <a:p>
            <a:r>
              <a:rPr lang="en-US" sz="2000" dirty="0"/>
              <a:t>Gender differences (</a:t>
            </a:r>
            <a:r>
              <a:rPr lang="en-GB" sz="2000" dirty="0" err="1"/>
              <a:t>Jauar</a:t>
            </a:r>
            <a:r>
              <a:rPr lang="en-GB" sz="2000" dirty="0"/>
              <a:t>, Johnstone and </a:t>
            </a:r>
            <a:r>
              <a:rPr lang="en-GB" sz="2000" dirty="0" err="1"/>
              <a:t>McKeena</a:t>
            </a:r>
            <a:r>
              <a:rPr lang="en-GB" sz="2000" dirty="0"/>
              <a:t>, 2022)</a:t>
            </a:r>
            <a:endParaRPr lang="en-US" sz="2000" dirty="0"/>
          </a:p>
          <a:p>
            <a:pPr lvl="1"/>
            <a:r>
              <a:rPr lang="en-US" sz="2000" dirty="0"/>
              <a:t>Affects more men than women (1:0.70)</a:t>
            </a:r>
          </a:p>
          <a:p>
            <a:pPr lvl="1"/>
            <a:r>
              <a:rPr lang="en-US" sz="2000" dirty="0"/>
              <a:t>Sharp increase and steep decline in men </a:t>
            </a:r>
          </a:p>
          <a:p>
            <a:pPr lvl="1"/>
            <a:r>
              <a:rPr lang="en-US" sz="2000" dirty="0"/>
              <a:t>Later onset and flatter trend with age observed in more women than men (</a:t>
            </a:r>
            <a:r>
              <a:rPr lang="en-GB" sz="2000" dirty="0"/>
              <a:t>Ochoa et al., 2012</a:t>
            </a:r>
            <a:r>
              <a:rPr lang="en-US" sz="2000" dirty="0"/>
              <a:t>) </a:t>
            </a:r>
          </a:p>
        </p:txBody>
      </p:sp>
      <p:pic>
        <p:nvPicPr>
          <p:cNvPr id="5" name="Content Placeholder 4">
            <a:extLst>
              <a:ext uri="{FF2B5EF4-FFF2-40B4-BE49-F238E27FC236}">
                <a16:creationId xmlns:a16="http://schemas.microsoft.com/office/drawing/2014/main" id="{58E691A9-840E-E5A7-BCD7-2A7CA45B1060}"/>
              </a:ext>
            </a:extLst>
          </p:cNvPr>
          <p:cNvPicPr>
            <a:picLocks noChangeAspect="1"/>
          </p:cNvPicPr>
          <p:nvPr/>
        </p:nvPicPr>
        <p:blipFill>
          <a:blip r:embed="rId3"/>
          <a:stretch>
            <a:fillRect/>
          </a:stretch>
        </p:blipFill>
        <p:spPr>
          <a:xfrm>
            <a:off x="5637718" y="856238"/>
            <a:ext cx="6660872" cy="5145523"/>
          </a:xfrm>
          <a:prstGeom prst="rect">
            <a:avLst/>
          </a:prstGeom>
        </p:spPr>
      </p:pic>
    </p:spTree>
    <p:extLst>
      <p:ext uri="{BB962C8B-B14F-4D97-AF65-F5344CB8AC3E}">
        <p14:creationId xmlns:p14="http://schemas.microsoft.com/office/powerpoint/2010/main" val="3399407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D712B-1795-434E-8726-EDE19D02A04F}"/>
              </a:ext>
            </a:extLst>
          </p:cNvPr>
          <p:cNvSpPr>
            <a:spLocks noGrp="1"/>
          </p:cNvSpPr>
          <p:nvPr>
            <p:ph type="title"/>
          </p:nvPr>
        </p:nvSpPr>
        <p:spPr>
          <a:xfrm>
            <a:off x="612395" y="218114"/>
            <a:ext cx="10621661" cy="1199524"/>
          </a:xfrm>
        </p:spPr>
        <p:txBody>
          <a:bodyPr>
            <a:normAutofit/>
          </a:bodyPr>
          <a:lstStyle/>
          <a:p>
            <a:r>
              <a:rPr lang="en-GB" b="1" dirty="0"/>
              <a:t>ICD-11 Classification of Schizophrenia </a:t>
            </a:r>
            <a:r>
              <a:rPr lang="en-GB" dirty="0"/>
              <a:t>6A20 </a:t>
            </a:r>
            <a:endParaRPr lang="en-GB" b="1" dirty="0"/>
          </a:p>
        </p:txBody>
      </p:sp>
      <p:sp>
        <p:nvSpPr>
          <p:cNvPr id="3" name="Content Placeholder 2">
            <a:extLst>
              <a:ext uri="{FF2B5EF4-FFF2-40B4-BE49-F238E27FC236}">
                <a16:creationId xmlns:a16="http://schemas.microsoft.com/office/drawing/2014/main" id="{91117DDF-DBA1-4B47-BBD7-B33F0FCE8781}"/>
              </a:ext>
            </a:extLst>
          </p:cNvPr>
          <p:cNvSpPr>
            <a:spLocks noGrp="1"/>
          </p:cNvSpPr>
          <p:nvPr>
            <p:ph idx="1"/>
          </p:nvPr>
        </p:nvSpPr>
        <p:spPr>
          <a:xfrm>
            <a:off x="372532" y="1340401"/>
            <a:ext cx="11571111" cy="4947510"/>
          </a:xfrm>
        </p:spPr>
        <p:txBody>
          <a:bodyPr>
            <a:noAutofit/>
          </a:bodyPr>
          <a:lstStyle/>
          <a:p>
            <a:r>
              <a:rPr lang="en-GB" sz="2400" b="0" i="0" dirty="0">
                <a:solidFill>
                  <a:srgbClr val="333333"/>
                </a:solidFill>
                <a:effectLst/>
                <a:highlight>
                  <a:srgbClr val="FFFFFF"/>
                </a:highlight>
              </a:rPr>
              <a:t>Schizophrenia is characterised by disturbances in multiple mental modalities, including thinking (e.g., delusions, disorganisation in the form of thought), perception (e.g., hallucinations), self-experience (e.g., the experience that one's feelings, impulses, thoughts, or behaviour are under the control of an external force), cognition (e.g., impaired attention, verbal memory, and social cognition), volition (e.g., loss of motivation), affect (e.g., blunted emotional expression), and behaviour (e.g., behaviour that appears bizarre or purposeless, unpredictable or inappropriate emotional responses that interfere with the organisation of behaviour). Psychomotor disturbances, including catatonia, may be present. Persistent delusions, persistent hallucinations, thought disorder, and experiences of influence, passivity, or control are considered core symptoms. Symptoms must have persisted for at least one month in order for a diagnosis of schizophrenia to be assigned. </a:t>
            </a:r>
          </a:p>
          <a:p>
            <a:r>
              <a:rPr lang="en-GB" sz="2400" b="0" i="0" dirty="0">
                <a:solidFill>
                  <a:srgbClr val="333333"/>
                </a:solidFill>
                <a:effectLst/>
                <a:highlight>
                  <a:srgbClr val="FFFFFF"/>
                </a:highlight>
              </a:rPr>
              <a:t> The symptoms are not a manifestation of another health condition (e.g., a brain tumour) and are not due to the effect of a substance or medication on the central nervous system (e.g., corticosteroids), including withdrawal (e.g., alcohol withdrawal)</a:t>
            </a:r>
            <a:endParaRPr lang="en-GB" sz="2400" dirty="0"/>
          </a:p>
        </p:txBody>
      </p:sp>
    </p:spTree>
    <p:extLst>
      <p:ext uri="{BB962C8B-B14F-4D97-AF65-F5344CB8AC3E}">
        <p14:creationId xmlns:p14="http://schemas.microsoft.com/office/powerpoint/2010/main" val="6232485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98080-F94A-E0CA-4817-28A4B0C9B46C}"/>
              </a:ext>
            </a:extLst>
          </p:cNvPr>
          <p:cNvSpPr>
            <a:spLocks noGrp="1"/>
          </p:cNvSpPr>
          <p:nvPr>
            <p:ph type="title"/>
          </p:nvPr>
        </p:nvSpPr>
        <p:spPr/>
        <p:txBody>
          <a:bodyPr/>
          <a:lstStyle/>
          <a:p>
            <a:r>
              <a:rPr lang="en-GB" b="1" dirty="0"/>
              <a:t>Symptoms of Schizophrenia</a:t>
            </a:r>
          </a:p>
        </p:txBody>
      </p:sp>
      <p:graphicFrame>
        <p:nvGraphicFramePr>
          <p:cNvPr id="6" name="Content Placeholder 5">
            <a:extLst>
              <a:ext uri="{FF2B5EF4-FFF2-40B4-BE49-F238E27FC236}">
                <a16:creationId xmlns:a16="http://schemas.microsoft.com/office/drawing/2014/main" id="{E48B1680-9E3E-709D-1D03-A3235DE14A43}"/>
              </a:ext>
            </a:extLst>
          </p:cNvPr>
          <p:cNvGraphicFramePr>
            <a:graphicFrameLocks noGrp="1"/>
          </p:cNvGraphicFramePr>
          <p:nvPr>
            <p:ph idx="1"/>
            <p:extLst>
              <p:ext uri="{D42A27DB-BD31-4B8C-83A1-F6EECF244321}">
                <p14:modId xmlns:p14="http://schemas.microsoft.com/office/powerpoint/2010/main" val="593088323"/>
              </p:ext>
            </p:extLst>
          </p:nvPr>
        </p:nvGraphicFramePr>
        <p:xfrm>
          <a:off x="-776113" y="1882069"/>
          <a:ext cx="1287780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816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9C94B-87B2-46C4-9DD8-F90FE1A16A4F}"/>
              </a:ext>
            </a:extLst>
          </p:cNvPr>
          <p:cNvSpPr>
            <a:spLocks noGrp="1"/>
          </p:cNvSpPr>
          <p:nvPr>
            <p:ph type="title"/>
          </p:nvPr>
        </p:nvSpPr>
        <p:spPr/>
        <p:txBody>
          <a:bodyPr/>
          <a:lstStyle/>
          <a:p>
            <a:r>
              <a:rPr lang="en-GB" b="1" dirty="0"/>
              <a:t>Searching activity </a:t>
            </a:r>
          </a:p>
        </p:txBody>
      </p:sp>
      <p:sp>
        <p:nvSpPr>
          <p:cNvPr id="3" name="Content Placeholder 2">
            <a:extLst>
              <a:ext uri="{FF2B5EF4-FFF2-40B4-BE49-F238E27FC236}">
                <a16:creationId xmlns:a16="http://schemas.microsoft.com/office/drawing/2014/main" id="{30F2B151-5875-493D-884D-FF90028838B5}"/>
              </a:ext>
            </a:extLst>
          </p:cNvPr>
          <p:cNvSpPr>
            <a:spLocks noGrp="1"/>
          </p:cNvSpPr>
          <p:nvPr>
            <p:ph idx="1"/>
          </p:nvPr>
        </p:nvSpPr>
        <p:spPr/>
        <p:txBody>
          <a:bodyPr>
            <a:normAutofit/>
          </a:bodyPr>
          <a:lstStyle/>
          <a:p>
            <a:r>
              <a:rPr lang="en-GB" sz="3600" dirty="0"/>
              <a:t>Research the following terms: </a:t>
            </a:r>
          </a:p>
          <a:p>
            <a:r>
              <a:rPr lang="en-GB" sz="3600" b="1" dirty="0"/>
              <a:t>Delusion </a:t>
            </a:r>
          </a:p>
          <a:p>
            <a:r>
              <a:rPr lang="en-GB" sz="3600" b="1" dirty="0"/>
              <a:t>Hallucinations</a:t>
            </a:r>
            <a:r>
              <a:rPr lang="en-GB" sz="3600" dirty="0"/>
              <a:t> </a:t>
            </a:r>
          </a:p>
        </p:txBody>
      </p:sp>
      <p:pic>
        <p:nvPicPr>
          <p:cNvPr id="4" name="Picture 3">
            <a:extLst>
              <a:ext uri="{FF2B5EF4-FFF2-40B4-BE49-F238E27FC236}">
                <a16:creationId xmlns:a16="http://schemas.microsoft.com/office/drawing/2014/main" id="{EFAC66BC-CC3D-4ED6-B965-D45F614CC6BB}"/>
              </a:ext>
            </a:extLst>
          </p:cNvPr>
          <p:cNvPicPr>
            <a:picLocks noChangeAspect="1"/>
          </p:cNvPicPr>
          <p:nvPr/>
        </p:nvPicPr>
        <p:blipFill>
          <a:blip r:embed="rId3"/>
          <a:stretch>
            <a:fillRect/>
          </a:stretch>
        </p:blipFill>
        <p:spPr>
          <a:xfrm>
            <a:off x="9307236" y="1014912"/>
            <a:ext cx="2026292" cy="1355136"/>
          </a:xfrm>
          <a:prstGeom prst="rect">
            <a:avLst/>
          </a:prstGeom>
        </p:spPr>
      </p:pic>
      <p:pic>
        <p:nvPicPr>
          <p:cNvPr id="5" name="Content Placeholder 3">
            <a:extLst>
              <a:ext uri="{FF2B5EF4-FFF2-40B4-BE49-F238E27FC236}">
                <a16:creationId xmlns:a16="http://schemas.microsoft.com/office/drawing/2014/main" id="{3464560D-3C6D-7189-DB09-DAC782199BD7}"/>
              </a:ext>
            </a:extLst>
          </p:cNvPr>
          <p:cNvPicPr>
            <a:picLocks noChangeAspect="1"/>
          </p:cNvPicPr>
          <p:nvPr/>
        </p:nvPicPr>
        <p:blipFill>
          <a:blip r:embed="rId4"/>
          <a:stretch>
            <a:fillRect/>
          </a:stretch>
        </p:blipFill>
        <p:spPr>
          <a:xfrm>
            <a:off x="8104909" y="2110295"/>
            <a:ext cx="5120017" cy="5120017"/>
          </a:xfrm>
          <a:prstGeom prst="rect">
            <a:avLst/>
          </a:prstGeom>
          <a:noFill/>
        </p:spPr>
      </p:pic>
    </p:spTree>
    <p:extLst>
      <p:ext uri="{BB962C8B-B14F-4D97-AF65-F5344CB8AC3E}">
        <p14:creationId xmlns:p14="http://schemas.microsoft.com/office/powerpoint/2010/main" val="11087434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43699-FBF1-4CB1-AF4D-9993B54DE696}"/>
              </a:ext>
            </a:extLst>
          </p:cNvPr>
          <p:cNvSpPr>
            <a:spLocks noGrp="1"/>
          </p:cNvSpPr>
          <p:nvPr>
            <p:ph type="title"/>
          </p:nvPr>
        </p:nvSpPr>
        <p:spPr/>
        <p:txBody>
          <a:bodyPr/>
          <a:lstStyle/>
          <a:p>
            <a:r>
              <a:rPr lang="en-GB" b="1" dirty="0"/>
              <a:t>Hallucinations and Delusions</a:t>
            </a:r>
          </a:p>
        </p:txBody>
      </p:sp>
      <p:sp>
        <p:nvSpPr>
          <p:cNvPr id="3" name="Content Placeholder 2">
            <a:extLst>
              <a:ext uri="{FF2B5EF4-FFF2-40B4-BE49-F238E27FC236}">
                <a16:creationId xmlns:a16="http://schemas.microsoft.com/office/drawing/2014/main" id="{EC5A0FAA-A8B5-43CB-B06E-8371CF5A78BA}"/>
              </a:ext>
            </a:extLst>
          </p:cNvPr>
          <p:cNvSpPr>
            <a:spLocks noGrp="1"/>
          </p:cNvSpPr>
          <p:nvPr>
            <p:ph idx="1"/>
          </p:nvPr>
        </p:nvSpPr>
        <p:spPr>
          <a:xfrm>
            <a:off x="838200" y="1825625"/>
            <a:ext cx="7637585" cy="4667250"/>
          </a:xfrm>
        </p:spPr>
        <p:txBody>
          <a:bodyPr>
            <a:normAutofit lnSpcReduction="10000"/>
          </a:bodyPr>
          <a:lstStyle/>
          <a:p>
            <a:r>
              <a:rPr lang="en-GB" b="1" dirty="0"/>
              <a:t>Hallucinations:</a:t>
            </a:r>
            <a:r>
              <a:rPr lang="en-GB" dirty="0"/>
              <a:t> Hallucinations are experiences that appear real but are created by your mind. They include seeing things, hearing voices, or smelling things others around you don’t experience.</a:t>
            </a:r>
          </a:p>
          <a:p>
            <a:pPr marL="0" indent="0">
              <a:buNone/>
            </a:pPr>
            <a:endParaRPr lang="en-GB" dirty="0"/>
          </a:p>
          <a:p>
            <a:r>
              <a:rPr lang="en-GB" b="1" dirty="0"/>
              <a:t>Delusions: </a:t>
            </a:r>
            <a:r>
              <a:rPr lang="en-GB" dirty="0"/>
              <a:t>A delusion occurs when you believe something despite evidence or facts to the contrary. They are fixed false beliefs or suspicions not shared by others in the person’s culture and that are firmly held even when there is evidence to the contrary</a:t>
            </a:r>
          </a:p>
          <a:p>
            <a:endParaRPr lang="en-GB" dirty="0"/>
          </a:p>
        </p:txBody>
      </p:sp>
      <p:sp>
        <p:nvSpPr>
          <p:cNvPr id="4" name="Speech Bubble: Rectangle with Corners Rounded 3">
            <a:extLst>
              <a:ext uri="{FF2B5EF4-FFF2-40B4-BE49-F238E27FC236}">
                <a16:creationId xmlns:a16="http://schemas.microsoft.com/office/drawing/2014/main" id="{0027A403-CF21-C72E-3762-ACDF6B9F94F7}"/>
              </a:ext>
            </a:extLst>
          </p:cNvPr>
          <p:cNvSpPr/>
          <p:nvPr/>
        </p:nvSpPr>
        <p:spPr>
          <a:xfrm>
            <a:off x="8599018" y="2523337"/>
            <a:ext cx="3884789" cy="2067279"/>
          </a:xfrm>
          <a:prstGeom prst="wedgeRoundRectCallout">
            <a:avLst>
              <a:gd name="adj1" fmla="val -63560"/>
              <a:gd name="adj2" fmla="val 64435"/>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Are hallucinations and delusions unusual experiences? </a:t>
            </a:r>
          </a:p>
        </p:txBody>
      </p:sp>
    </p:spTree>
    <p:extLst>
      <p:ext uri="{BB962C8B-B14F-4D97-AF65-F5344CB8AC3E}">
        <p14:creationId xmlns:p14="http://schemas.microsoft.com/office/powerpoint/2010/main" val="33070131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123C4-B2E7-45C3-989F-759CEBB30A87}"/>
              </a:ext>
            </a:extLst>
          </p:cNvPr>
          <p:cNvSpPr>
            <a:spLocks noGrp="1"/>
          </p:cNvSpPr>
          <p:nvPr>
            <p:ph type="title"/>
          </p:nvPr>
        </p:nvSpPr>
        <p:spPr/>
        <p:txBody>
          <a:bodyPr/>
          <a:lstStyle/>
          <a:p>
            <a:r>
              <a:rPr lang="en-GB" dirty="0"/>
              <a:t>In addition to hallucinations and delusions, </a:t>
            </a:r>
            <a:br>
              <a:rPr lang="en-GB" dirty="0"/>
            </a:br>
            <a:r>
              <a:rPr lang="en-GB" dirty="0"/>
              <a:t>common experiences may include:</a:t>
            </a:r>
            <a:endParaRPr lang="en-GB" b="1" dirty="0"/>
          </a:p>
        </p:txBody>
      </p:sp>
      <p:graphicFrame>
        <p:nvGraphicFramePr>
          <p:cNvPr id="4" name="Content Placeholder 3">
            <a:extLst>
              <a:ext uri="{FF2B5EF4-FFF2-40B4-BE49-F238E27FC236}">
                <a16:creationId xmlns:a16="http://schemas.microsoft.com/office/drawing/2014/main" id="{2E9B80C8-EF72-FD2B-883A-285F21206DF4}"/>
              </a:ext>
            </a:extLst>
          </p:cNvPr>
          <p:cNvGraphicFramePr>
            <a:graphicFrameLocks noGrp="1"/>
          </p:cNvGraphicFramePr>
          <p:nvPr>
            <p:ph idx="1"/>
            <p:extLst>
              <p:ext uri="{D42A27DB-BD31-4B8C-83A1-F6EECF244321}">
                <p14:modId xmlns:p14="http://schemas.microsoft.com/office/powerpoint/2010/main" val="3415708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2ABE7ABE-4FF9-412D-B73F-8E5E8DB65BA1}"/>
              </a:ext>
            </a:extLst>
          </p:cNvPr>
          <p:cNvSpPr txBox="1"/>
          <p:nvPr/>
        </p:nvSpPr>
        <p:spPr>
          <a:xfrm>
            <a:off x="509568" y="6311900"/>
            <a:ext cx="8579841" cy="646331"/>
          </a:xfrm>
          <a:prstGeom prst="rect">
            <a:avLst/>
          </a:prstGeom>
          <a:noFill/>
        </p:spPr>
        <p:txBody>
          <a:bodyPr wrap="square">
            <a:spAutoFit/>
          </a:bodyPr>
          <a:lstStyle/>
          <a:p>
            <a:r>
              <a:rPr lang="fr-FR" dirty="0"/>
              <a:t> </a:t>
            </a:r>
            <a:r>
              <a:rPr lang="fr-FR" sz="900" dirty="0"/>
              <a:t>Source: </a:t>
            </a:r>
            <a:r>
              <a:rPr lang="fr-FR" sz="900" dirty="0">
                <a:hlinkClick r:id="rId8"/>
              </a:rPr>
              <a:t>https://www.who.int/news-room/fact-sheets/detail/schizophrenia</a:t>
            </a:r>
            <a:endParaRPr lang="fr-FR" sz="900" dirty="0"/>
          </a:p>
          <a:p>
            <a:endParaRPr lang="fr-FR" dirty="0"/>
          </a:p>
        </p:txBody>
      </p:sp>
      <p:sp>
        <p:nvSpPr>
          <p:cNvPr id="7" name="TextBox 6">
            <a:extLst>
              <a:ext uri="{FF2B5EF4-FFF2-40B4-BE49-F238E27FC236}">
                <a16:creationId xmlns:a16="http://schemas.microsoft.com/office/drawing/2014/main" id="{76A196D2-0E61-01C1-302D-796DBE647C9D}"/>
              </a:ext>
            </a:extLst>
          </p:cNvPr>
          <p:cNvSpPr txBox="1"/>
          <p:nvPr/>
        </p:nvSpPr>
        <p:spPr>
          <a:xfrm>
            <a:off x="6666932" y="5661878"/>
            <a:ext cx="4844954" cy="830997"/>
          </a:xfrm>
          <a:prstGeom prst="rect">
            <a:avLst/>
          </a:prstGeom>
          <a:noFill/>
        </p:spPr>
        <p:txBody>
          <a:bodyPr wrap="square" rtlCol="0">
            <a:spAutoFit/>
          </a:bodyPr>
          <a:lstStyle/>
          <a:p>
            <a:r>
              <a:rPr lang="en-GB" sz="2400" b="1" dirty="0"/>
              <a:t>These can lead to disability and loss of education or employment</a:t>
            </a:r>
          </a:p>
        </p:txBody>
      </p:sp>
    </p:spTree>
    <p:extLst>
      <p:ext uri="{BB962C8B-B14F-4D97-AF65-F5344CB8AC3E}">
        <p14:creationId xmlns:p14="http://schemas.microsoft.com/office/powerpoint/2010/main" val="46821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05BB2-057E-5BD7-FE9F-F518A3263022}"/>
              </a:ext>
            </a:extLst>
          </p:cNvPr>
          <p:cNvSpPr>
            <a:spLocks noGrp="1"/>
          </p:cNvSpPr>
          <p:nvPr>
            <p:ph type="title"/>
          </p:nvPr>
        </p:nvSpPr>
        <p:spPr/>
        <p:txBody>
          <a:bodyPr/>
          <a:lstStyle/>
          <a:p>
            <a:r>
              <a:rPr lang="en-GB" dirty="0"/>
              <a:t>Negative Symptoms and treatments (</a:t>
            </a:r>
            <a:r>
              <a:rPr lang="en-GB" dirty="0" err="1"/>
              <a:t>Correll</a:t>
            </a:r>
            <a:r>
              <a:rPr lang="en-GB" dirty="0"/>
              <a:t> &amp; Schooler, 2020)</a:t>
            </a:r>
          </a:p>
        </p:txBody>
      </p:sp>
      <p:pic>
        <p:nvPicPr>
          <p:cNvPr id="5" name="Content Placeholder 4">
            <a:extLst>
              <a:ext uri="{FF2B5EF4-FFF2-40B4-BE49-F238E27FC236}">
                <a16:creationId xmlns:a16="http://schemas.microsoft.com/office/drawing/2014/main" id="{F93BA23A-FBCC-336C-78AE-614489EA597D}"/>
              </a:ext>
            </a:extLst>
          </p:cNvPr>
          <p:cNvPicPr>
            <a:picLocks noGrp="1" noChangeAspect="1"/>
          </p:cNvPicPr>
          <p:nvPr>
            <p:ph idx="1"/>
          </p:nvPr>
        </p:nvPicPr>
        <p:blipFill>
          <a:blip r:embed="rId3"/>
          <a:stretch>
            <a:fillRect/>
          </a:stretch>
        </p:blipFill>
        <p:spPr>
          <a:xfrm>
            <a:off x="6367310" y="1201541"/>
            <a:ext cx="5242099" cy="4927281"/>
          </a:xfrm>
        </p:spPr>
      </p:pic>
      <p:sp>
        <p:nvSpPr>
          <p:cNvPr id="3" name="TextBox 2">
            <a:extLst>
              <a:ext uri="{FF2B5EF4-FFF2-40B4-BE49-F238E27FC236}">
                <a16:creationId xmlns:a16="http://schemas.microsoft.com/office/drawing/2014/main" id="{1CFFC115-3937-2556-03D8-63234F921D43}"/>
              </a:ext>
            </a:extLst>
          </p:cNvPr>
          <p:cNvSpPr txBox="1"/>
          <p:nvPr/>
        </p:nvSpPr>
        <p:spPr>
          <a:xfrm>
            <a:off x="515389" y="2056686"/>
            <a:ext cx="6043353" cy="4801314"/>
          </a:xfrm>
          <a:prstGeom prst="rect">
            <a:avLst/>
          </a:prstGeom>
          <a:noFill/>
        </p:spPr>
        <p:txBody>
          <a:bodyPr wrap="square" rtlCol="0">
            <a:spAutoFit/>
          </a:bodyPr>
          <a:lstStyle/>
          <a:p>
            <a:r>
              <a:rPr lang="en-GB" dirty="0"/>
              <a:t>Higher prevalence of negative symptoms are related to men, unemployed, and people with reduced functioning </a:t>
            </a:r>
          </a:p>
          <a:p>
            <a:endParaRPr lang="en-GB" dirty="0"/>
          </a:p>
          <a:p>
            <a:r>
              <a:rPr lang="en-GB" dirty="0"/>
              <a:t>Majority of patients with schizophrenia may show prominent negative symptoms. Clinicians need to rule out conditions also share presentation of negative symptoms</a:t>
            </a:r>
          </a:p>
          <a:p>
            <a:pPr marL="285750" indent="-285750">
              <a:buFont typeface="Arial" panose="020B0604020202020204" pitchFamily="34" charset="0"/>
              <a:buChar char="•"/>
            </a:pPr>
            <a:r>
              <a:rPr lang="en-GB" dirty="0"/>
              <a:t>Medical conditions such as multiple sclerosis or Parkinson’s disease</a:t>
            </a:r>
          </a:p>
          <a:p>
            <a:pPr marL="285750" indent="-285750">
              <a:buFont typeface="Arial" panose="020B0604020202020204" pitchFamily="34" charset="0"/>
              <a:buChar char="•"/>
            </a:pPr>
            <a:r>
              <a:rPr lang="en-GB" dirty="0"/>
              <a:t>Psychiatric conditions such as  depression, anxiety, obsessive compulsive disorder, posttraumatic stress disorder, autism, intellectual disability, substance misuse </a:t>
            </a:r>
          </a:p>
          <a:p>
            <a:endParaRPr lang="en-GB" dirty="0"/>
          </a:p>
          <a:p>
            <a:r>
              <a:rPr lang="en-GB" dirty="0"/>
              <a:t>Patients rarely complain about negative symptoms due to lack of insight.  Therefore clinicians are less aware of their impact. </a:t>
            </a:r>
          </a:p>
          <a:p>
            <a:r>
              <a:rPr lang="en-GB" dirty="0"/>
              <a:t>Efficacy of Medication and CBT is less clear   </a:t>
            </a:r>
          </a:p>
        </p:txBody>
      </p:sp>
    </p:spTree>
    <p:extLst>
      <p:ext uri="{BB962C8B-B14F-4D97-AF65-F5344CB8AC3E}">
        <p14:creationId xmlns:p14="http://schemas.microsoft.com/office/powerpoint/2010/main" val="13692581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68482-1B38-49E5-97FF-AEB7318E20EF}"/>
              </a:ext>
            </a:extLst>
          </p:cNvPr>
          <p:cNvSpPr>
            <a:spLocks noGrp="1"/>
          </p:cNvSpPr>
          <p:nvPr>
            <p:ph type="title"/>
          </p:nvPr>
        </p:nvSpPr>
        <p:spPr/>
        <p:txBody>
          <a:bodyPr/>
          <a:lstStyle/>
          <a:p>
            <a:r>
              <a:rPr lang="en-GB" b="1" dirty="0"/>
              <a:t>Video: What is schizophrenia?</a:t>
            </a:r>
          </a:p>
        </p:txBody>
      </p:sp>
      <p:pic>
        <p:nvPicPr>
          <p:cNvPr id="4" name="Online Media 3" title="What is schizophrenia? - Anees Bahji">
            <a:hlinkClick r:id="" action="ppaction://media"/>
            <a:extLst>
              <a:ext uri="{FF2B5EF4-FFF2-40B4-BE49-F238E27FC236}">
                <a16:creationId xmlns:a16="http://schemas.microsoft.com/office/drawing/2014/main" id="{68A8D04C-1E29-4EB2-A788-2B9B63C0C2BA}"/>
              </a:ext>
            </a:extLst>
          </p:cNvPr>
          <p:cNvPicPr>
            <a:picLocks noGrp="1" noRot="1" noChangeAspect="1"/>
          </p:cNvPicPr>
          <p:nvPr>
            <p:ph idx="1"/>
            <a:videoFile r:link="rId1"/>
          </p:nvPr>
        </p:nvPicPr>
        <p:blipFill>
          <a:blip r:embed="rId3"/>
          <a:stretch>
            <a:fillRect/>
          </a:stretch>
        </p:blipFill>
        <p:spPr>
          <a:xfrm>
            <a:off x="1628753" y="1328205"/>
            <a:ext cx="7932759" cy="4482391"/>
          </a:xfrm>
          <a:prstGeom prst="rect">
            <a:avLst/>
          </a:prstGeom>
        </p:spPr>
      </p:pic>
      <p:sp>
        <p:nvSpPr>
          <p:cNvPr id="5" name="TextBox 4">
            <a:extLst>
              <a:ext uri="{FF2B5EF4-FFF2-40B4-BE49-F238E27FC236}">
                <a16:creationId xmlns:a16="http://schemas.microsoft.com/office/drawing/2014/main" id="{90709B2D-4828-47FE-84A4-FB1E6FD25A51}"/>
              </a:ext>
            </a:extLst>
          </p:cNvPr>
          <p:cNvSpPr txBox="1"/>
          <p:nvPr/>
        </p:nvSpPr>
        <p:spPr>
          <a:xfrm>
            <a:off x="498870" y="5909739"/>
            <a:ext cx="4263234" cy="800219"/>
          </a:xfrm>
          <a:prstGeom prst="rect">
            <a:avLst/>
          </a:prstGeom>
          <a:noFill/>
        </p:spPr>
        <p:txBody>
          <a:bodyPr wrap="square" rtlCol="0">
            <a:spAutoFit/>
          </a:bodyPr>
          <a:lstStyle/>
          <a:p>
            <a:r>
              <a:rPr lang="en-GB" sz="1000" dirty="0"/>
              <a:t>Source: </a:t>
            </a:r>
            <a:r>
              <a:rPr lang="en-GB" sz="1000" dirty="0">
                <a:hlinkClick r:id="rId4"/>
              </a:rPr>
              <a:t>https://www.youtube.com/watch?v=K2sc_ck5BZU</a:t>
            </a:r>
            <a:endParaRPr lang="en-GB" sz="1000" dirty="0"/>
          </a:p>
          <a:p>
            <a:endParaRPr lang="en-GB" dirty="0"/>
          </a:p>
          <a:p>
            <a:r>
              <a:rPr lang="en-GB" dirty="0"/>
              <a:t> </a:t>
            </a:r>
          </a:p>
        </p:txBody>
      </p:sp>
    </p:spTree>
    <p:extLst>
      <p:ext uri="{BB962C8B-B14F-4D97-AF65-F5344CB8AC3E}">
        <p14:creationId xmlns:p14="http://schemas.microsoft.com/office/powerpoint/2010/main" val="254238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6E7910-7E79-4853-B6BD-D2C657C93F0E}"/>
              </a:ext>
            </a:extLst>
          </p:cNvPr>
          <p:cNvPicPr>
            <a:picLocks noChangeAspect="1"/>
          </p:cNvPicPr>
          <p:nvPr/>
        </p:nvPicPr>
        <p:blipFill>
          <a:blip r:embed="rId2"/>
          <a:stretch>
            <a:fillRect/>
          </a:stretch>
        </p:blipFill>
        <p:spPr>
          <a:xfrm>
            <a:off x="6197602" y="2082800"/>
            <a:ext cx="5384800" cy="2692400"/>
          </a:xfrm>
          <a:prstGeom prst="rect">
            <a:avLst/>
          </a:prstGeom>
          <a:noFill/>
        </p:spPr>
      </p:pic>
      <p:sp>
        <p:nvSpPr>
          <p:cNvPr id="2" name="Title 1">
            <a:extLst>
              <a:ext uri="{FF2B5EF4-FFF2-40B4-BE49-F238E27FC236}">
                <a16:creationId xmlns:a16="http://schemas.microsoft.com/office/drawing/2014/main" id="{F6B51422-7410-4710-A731-DD770771B60E}"/>
              </a:ext>
            </a:extLst>
          </p:cNvPr>
          <p:cNvSpPr>
            <a:spLocks noGrp="1"/>
          </p:cNvSpPr>
          <p:nvPr>
            <p:ph type="title"/>
          </p:nvPr>
        </p:nvSpPr>
        <p:spPr>
          <a:xfrm>
            <a:off x="609600" y="274638"/>
            <a:ext cx="10972800" cy="1143000"/>
          </a:xfrm>
        </p:spPr>
        <p:txBody>
          <a:bodyPr anchor="ctr">
            <a:normAutofit/>
          </a:bodyPr>
          <a:lstStyle/>
          <a:p>
            <a:r>
              <a:rPr lang="en-GB" b="1" dirty="0"/>
              <a:t>Causes of schizophrenia</a:t>
            </a:r>
          </a:p>
        </p:txBody>
      </p:sp>
      <p:sp>
        <p:nvSpPr>
          <p:cNvPr id="3" name="Content Placeholder 2">
            <a:extLst>
              <a:ext uri="{FF2B5EF4-FFF2-40B4-BE49-F238E27FC236}">
                <a16:creationId xmlns:a16="http://schemas.microsoft.com/office/drawing/2014/main" id="{8AC69072-127D-44CE-9CC0-3B230683A2A0}"/>
              </a:ext>
            </a:extLst>
          </p:cNvPr>
          <p:cNvSpPr>
            <a:spLocks noGrp="1"/>
          </p:cNvSpPr>
          <p:nvPr>
            <p:ph sz="half" idx="1"/>
          </p:nvPr>
        </p:nvSpPr>
        <p:spPr>
          <a:xfrm>
            <a:off x="174566" y="1600201"/>
            <a:ext cx="6866313" cy="3989040"/>
          </a:xfrm>
        </p:spPr>
        <p:txBody>
          <a:bodyPr>
            <a:normAutofit lnSpcReduction="10000"/>
          </a:bodyPr>
          <a:lstStyle/>
          <a:p>
            <a:pPr>
              <a:lnSpc>
                <a:spcPct val="90000"/>
              </a:lnSpc>
            </a:pPr>
            <a:r>
              <a:rPr lang="en-GB" dirty="0"/>
              <a:t>Did ICD-11 identify the cause in its definition? </a:t>
            </a:r>
          </a:p>
          <a:p>
            <a:pPr>
              <a:lnSpc>
                <a:spcPct val="90000"/>
              </a:lnSpc>
            </a:pPr>
            <a:r>
              <a:rPr lang="en-GB" dirty="0"/>
              <a:t>Research has not identified one single factor. It is thought that an interaction between genes, neurological and a range of environmental factors may cause schizophrenia (Jauhar et al., 2022).</a:t>
            </a:r>
          </a:p>
          <a:p>
            <a:pPr>
              <a:lnSpc>
                <a:spcPct val="90000"/>
              </a:lnSpc>
            </a:pPr>
            <a:endParaRPr lang="en-GB" dirty="0"/>
          </a:p>
          <a:p>
            <a:pPr>
              <a:lnSpc>
                <a:spcPct val="90000"/>
              </a:lnSpc>
            </a:pPr>
            <a:r>
              <a:rPr lang="en-GB" dirty="0"/>
              <a:t>Psychosocial factors may also contribute to schizophrenia but to a less extent.</a:t>
            </a:r>
          </a:p>
        </p:txBody>
      </p:sp>
    </p:spTree>
    <p:extLst>
      <p:ext uri="{BB962C8B-B14F-4D97-AF65-F5344CB8AC3E}">
        <p14:creationId xmlns:p14="http://schemas.microsoft.com/office/powerpoint/2010/main" val="36138433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DD805-90A1-4193-A26C-CB6699276DF1}"/>
              </a:ext>
            </a:extLst>
          </p:cNvPr>
          <p:cNvSpPr>
            <a:spLocks noGrp="1"/>
          </p:cNvSpPr>
          <p:nvPr>
            <p:ph type="title"/>
          </p:nvPr>
        </p:nvSpPr>
        <p:spPr/>
        <p:txBody>
          <a:bodyPr/>
          <a:lstStyle/>
          <a:p>
            <a:r>
              <a:rPr lang="en-GB" b="1" dirty="0"/>
              <a:t>Causes of schizophrenia</a:t>
            </a:r>
          </a:p>
        </p:txBody>
      </p:sp>
      <p:sp>
        <p:nvSpPr>
          <p:cNvPr id="3" name="Content Placeholder 2">
            <a:extLst>
              <a:ext uri="{FF2B5EF4-FFF2-40B4-BE49-F238E27FC236}">
                <a16:creationId xmlns:a16="http://schemas.microsoft.com/office/drawing/2014/main" id="{E088A3C5-61F4-4F2F-B80C-DDBA2FE1D24A}"/>
              </a:ext>
            </a:extLst>
          </p:cNvPr>
          <p:cNvSpPr>
            <a:spLocks noGrp="1"/>
          </p:cNvSpPr>
          <p:nvPr>
            <p:ph sz="half" idx="1"/>
          </p:nvPr>
        </p:nvSpPr>
        <p:spPr>
          <a:xfrm>
            <a:off x="410942" y="1559966"/>
            <a:ext cx="6546810" cy="5050110"/>
          </a:xfrm>
        </p:spPr>
        <p:txBody>
          <a:bodyPr>
            <a:normAutofit fontScale="92500" lnSpcReduction="20000"/>
          </a:bodyPr>
          <a:lstStyle/>
          <a:p>
            <a:r>
              <a:rPr lang="en-GB" dirty="0"/>
              <a:t>Recent studies have suggested that imaging tests completed on people with schizophrenia may show abnormalities in certain brain structures. </a:t>
            </a:r>
          </a:p>
          <a:p>
            <a:r>
              <a:rPr lang="en-GB" dirty="0"/>
              <a:t>Ongoing research in this area continues. Chemical abnormalities in the brain are believed to be responsible for many of the symptoms seen in schizophrenia (Martin &amp; </a:t>
            </a:r>
            <a:r>
              <a:rPr lang="en-GB" dirty="0" err="1"/>
              <a:t>Calson</a:t>
            </a:r>
            <a:r>
              <a:rPr lang="en-GB" dirty="0"/>
              <a:t>, 2023). But note the exclusion criterion about biochemical cause in ICD-11</a:t>
            </a:r>
          </a:p>
          <a:p>
            <a:r>
              <a:rPr lang="en-GB" dirty="0"/>
              <a:t>Researchers also believe low levels of certain brain chemicals that affect emotions and behaviour may contribute to this psychiatric disorder: the dopamine hypothesis </a:t>
            </a:r>
          </a:p>
        </p:txBody>
      </p:sp>
      <p:sp>
        <p:nvSpPr>
          <p:cNvPr id="6" name="TextBox 5">
            <a:extLst>
              <a:ext uri="{FF2B5EF4-FFF2-40B4-BE49-F238E27FC236}">
                <a16:creationId xmlns:a16="http://schemas.microsoft.com/office/drawing/2014/main" id="{F16D7D9A-72FF-41B3-B4E3-241F2C7131DF}"/>
              </a:ext>
            </a:extLst>
          </p:cNvPr>
          <p:cNvSpPr txBox="1"/>
          <p:nvPr/>
        </p:nvSpPr>
        <p:spPr>
          <a:xfrm>
            <a:off x="410942" y="6302300"/>
            <a:ext cx="6200525" cy="615553"/>
          </a:xfrm>
          <a:prstGeom prst="rect">
            <a:avLst/>
          </a:prstGeom>
          <a:noFill/>
        </p:spPr>
        <p:txBody>
          <a:bodyPr wrap="square">
            <a:spAutoFit/>
          </a:bodyPr>
          <a:lstStyle/>
          <a:p>
            <a:r>
              <a:rPr lang="en-GB" sz="1600" dirty="0">
                <a:hlinkClick r:id="rId3"/>
              </a:rPr>
              <a:t>Source: https://www.healthline.com/health/schizophrenia#causes</a:t>
            </a:r>
            <a:endParaRPr lang="en-GB" sz="1600" dirty="0"/>
          </a:p>
          <a:p>
            <a:endParaRPr lang="en-GB" dirty="0"/>
          </a:p>
        </p:txBody>
      </p:sp>
      <p:pic>
        <p:nvPicPr>
          <p:cNvPr id="4" name="Picture 3" descr="A comparison of different colored brain models&#10;&#10;Description automatically generated">
            <a:extLst>
              <a:ext uri="{FF2B5EF4-FFF2-40B4-BE49-F238E27FC236}">
                <a16:creationId xmlns:a16="http://schemas.microsoft.com/office/drawing/2014/main" id="{C91B0A7C-0049-7E3C-966B-3F26330FB6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3254" y="2009147"/>
            <a:ext cx="5243816" cy="3309774"/>
          </a:xfrm>
          <a:prstGeom prst="rect">
            <a:avLst/>
          </a:prstGeom>
        </p:spPr>
      </p:pic>
      <p:sp>
        <p:nvSpPr>
          <p:cNvPr id="7" name="TextBox 6">
            <a:extLst>
              <a:ext uri="{FF2B5EF4-FFF2-40B4-BE49-F238E27FC236}">
                <a16:creationId xmlns:a16="http://schemas.microsoft.com/office/drawing/2014/main" id="{81164EA8-838A-1954-27D2-0BF8DCE559D0}"/>
              </a:ext>
            </a:extLst>
          </p:cNvPr>
          <p:cNvSpPr txBox="1"/>
          <p:nvPr/>
        </p:nvSpPr>
        <p:spPr>
          <a:xfrm>
            <a:off x="7914290" y="5588839"/>
            <a:ext cx="6096000" cy="369332"/>
          </a:xfrm>
          <a:prstGeom prst="rect">
            <a:avLst/>
          </a:prstGeom>
          <a:noFill/>
        </p:spPr>
        <p:txBody>
          <a:bodyPr wrap="square">
            <a:spAutoFit/>
          </a:bodyPr>
          <a:lstStyle/>
          <a:p>
            <a:r>
              <a:rPr lang="en-GB" sz="1800" b="1" dirty="0">
                <a:solidFill>
                  <a:srgbClr val="007BA4"/>
                </a:solidFill>
              </a:rPr>
              <a:t>(Martin &amp; Carlson, 2023)</a:t>
            </a:r>
            <a:endParaRPr lang="en-GB" dirty="0"/>
          </a:p>
        </p:txBody>
      </p:sp>
    </p:spTree>
    <p:extLst>
      <p:ext uri="{BB962C8B-B14F-4D97-AF65-F5344CB8AC3E}">
        <p14:creationId xmlns:p14="http://schemas.microsoft.com/office/powerpoint/2010/main" val="9593339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7978A-FB37-310E-EF5E-239CAEB56282}"/>
              </a:ext>
            </a:extLst>
          </p:cNvPr>
          <p:cNvSpPr>
            <a:spLocks noGrp="1"/>
          </p:cNvSpPr>
          <p:nvPr>
            <p:ph type="title"/>
          </p:nvPr>
        </p:nvSpPr>
        <p:spPr/>
        <p:txBody>
          <a:bodyPr/>
          <a:lstStyle/>
          <a:p>
            <a:r>
              <a:rPr lang="en-GB" sz="4400" b="1" dirty="0">
                <a:solidFill>
                  <a:srgbClr val="007BA4"/>
                </a:solidFill>
              </a:rPr>
              <a:t>Heritability of schizophrenia (Martin &amp; Carlson, 2023)</a:t>
            </a:r>
            <a:endParaRPr lang="en-GB" dirty="0"/>
          </a:p>
        </p:txBody>
      </p:sp>
      <p:pic>
        <p:nvPicPr>
          <p:cNvPr id="5" name="Picture 4" descr="A diagram of a diagram of a number of different types of teeth&#10;&#10;Description automatically generated">
            <a:extLst>
              <a:ext uri="{FF2B5EF4-FFF2-40B4-BE49-F238E27FC236}">
                <a16:creationId xmlns:a16="http://schemas.microsoft.com/office/drawing/2014/main" id="{4B847F52-78E3-8E9E-E102-0C3297BB17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281" y="1690688"/>
            <a:ext cx="10515600" cy="2729487"/>
          </a:xfrm>
          <a:prstGeom prst="rect">
            <a:avLst/>
          </a:prstGeom>
        </p:spPr>
      </p:pic>
      <p:sp>
        <p:nvSpPr>
          <p:cNvPr id="9" name="TextBox 8">
            <a:extLst>
              <a:ext uri="{FF2B5EF4-FFF2-40B4-BE49-F238E27FC236}">
                <a16:creationId xmlns:a16="http://schemas.microsoft.com/office/drawing/2014/main" id="{B8258F8A-F57E-0131-CD89-FE8EFE80ADDA}"/>
              </a:ext>
            </a:extLst>
          </p:cNvPr>
          <p:cNvSpPr txBox="1"/>
          <p:nvPr/>
        </p:nvSpPr>
        <p:spPr>
          <a:xfrm>
            <a:off x="281354" y="4420175"/>
            <a:ext cx="11443642" cy="2531975"/>
          </a:xfrm>
          <a:prstGeom prst="rect">
            <a:avLst/>
          </a:prstGeom>
          <a:noFill/>
        </p:spPr>
        <p:txBody>
          <a:bodyPr wrap="square" rtlCol="0">
            <a:spAutoFit/>
          </a:bodyPr>
          <a:lstStyle/>
          <a:p>
            <a:pPr lvl="0" defTabSz="914400">
              <a:lnSpc>
                <a:spcPct val="100000"/>
              </a:lnSpc>
              <a:spcBef>
                <a:spcPts val="400"/>
              </a:spcBef>
              <a:defRPr sz="1800"/>
            </a:pPr>
            <a:r>
              <a:rPr lang="en-GB" sz="2800" dirty="0">
                <a:latin typeface="Arial"/>
                <a:ea typeface="Arial"/>
                <a:cs typeface="Arial"/>
                <a:sym typeface="Arial"/>
              </a:rPr>
              <a:t>carrying a ‘schizophrenia gene’ does not mean that a person will necessarily become schizophrenic.</a:t>
            </a:r>
          </a:p>
          <a:p>
            <a:pPr lvl="0" defTabSz="914400">
              <a:lnSpc>
                <a:spcPct val="100000"/>
              </a:lnSpc>
              <a:spcBef>
                <a:spcPts val="400"/>
              </a:spcBef>
              <a:defRPr sz="1800"/>
            </a:pPr>
            <a:r>
              <a:rPr lang="en-GB" sz="2800" dirty="0">
                <a:latin typeface="Arial"/>
                <a:ea typeface="Arial"/>
                <a:cs typeface="Arial"/>
                <a:sym typeface="Arial"/>
              </a:rPr>
              <a:t>The environment may be an important trigger for the activation of a biological predisposition.</a:t>
            </a:r>
          </a:p>
          <a:p>
            <a:pPr lvl="0" defTabSz="914400">
              <a:lnSpc>
                <a:spcPct val="95000"/>
              </a:lnSpc>
              <a:defRPr sz="1800"/>
            </a:pPr>
            <a:endParaRPr lang="en-GB" sz="1600" dirty="0">
              <a:latin typeface="Arial"/>
              <a:ea typeface="Arial"/>
              <a:cs typeface="Arial"/>
              <a:sym typeface="Arial"/>
            </a:endParaRPr>
          </a:p>
          <a:p>
            <a:r>
              <a:rPr lang="en-GB" sz="2800" dirty="0"/>
              <a:t>Polygenetic is the current thinking regarding genetic links in schizophrenia</a:t>
            </a:r>
          </a:p>
        </p:txBody>
      </p:sp>
    </p:spTree>
    <p:extLst>
      <p:ext uri="{BB962C8B-B14F-4D97-AF65-F5344CB8AC3E}">
        <p14:creationId xmlns:p14="http://schemas.microsoft.com/office/powerpoint/2010/main" val="36423564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E6058A-CAE9-F657-6EE3-6B952FEEC042}"/>
              </a:ext>
            </a:extLst>
          </p:cNvPr>
          <p:cNvSpPr txBox="1"/>
          <p:nvPr/>
        </p:nvSpPr>
        <p:spPr>
          <a:xfrm>
            <a:off x="1215736" y="396700"/>
            <a:ext cx="9777846" cy="17543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ctr" defTabSz="914400" latinLnBrk="1" hangingPunct="0"/>
            <a:r>
              <a:rPr lang="en-US" sz="3600" b="1" dirty="0">
                <a:solidFill>
                  <a:srgbClr val="007FA3"/>
                </a:solidFill>
              </a:rPr>
              <a:t>Some of the risk factors for </a:t>
            </a:r>
          </a:p>
          <a:p>
            <a:pPr algn="ctr" latinLnBrk="1" hangingPunct="0"/>
            <a:r>
              <a:rPr lang="en-US" sz="3600" b="1" dirty="0">
                <a:solidFill>
                  <a:srgbClr val="007FA3"/>
                </a:solidFill>
              </a:rPr>
              <a:t>Schizophrenia </a:t>
            </a:r>
            <a:r>
              <a:rPr lang="en-GB" sz="3600" b="1" dirty="0">
                <a:solidFill>
                  <a:srgbClr val="007BA4"/>
                </a:solidFill>
              </a:rPr>
              <a:t>(Martin &amp; Carlson, 2023)</a:t>
            </a:r>
          </a:p>
          <a:p>
            <a:pPr algn="ctr" defTabSz="914400" latinLnBrk="1" hangingPunct="0"/>
            <a:endParaRPr lang="en-IN" sz="3600" b="1" dirty="0">
              <a:solidFill>
                <a:srgbClr val="000000"/>
              </a:solidFill>
              <a:latin typeface="Arial"/>
              <a:ea typeface="Arial"/>
              <a:cs typeface="Arial"/>
              <a:sym typeface="Arial"/>
            </a:endParaRPr>
          </a:p>
        </p:txBody>
      </p:sp>
      <p:pic>
        <p:nvPicPr>
          <p:cNvPr id="6" name="Picture 5" descr="A diagram of a child's development&#10;&#10;Description automatically generated">
            <a:extLst>
              <a:ext uri="{FF2B5EF4-FFF2-40B4-BE49-F238E27FC236}">
                <a16:creationId xmlns:a16="http://schemas.microsoft.com/office/drawing/2014/main" id="{AF8AD645-CFD1-BFDC-7469-133070D4B6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82" y="1589142"/>
            <a:ext cx="7557029" cy="4872158"/>
          </a:xfrm>
          <a:prstGeom prst="rect">
            <a:avLst/>
          </a:prstGeom>
        </p:spPr>
      </p:pic>
      <p:sp>
        <p:nvSpPr>
          <p:cNvPr id="5" name="TextBox 4">
            <a:extLst>
              <a:ext uri="{FF2B5EF4-FFF2-40B4-BE49-F238E27FC236}">
                <a16:creationId xmlns:a16="http://schemas.microsoft.com/office/drawing/2014/main" id="{D705251E-6D27-DEDF-6523-AE8F5653BF03}"/>
              </a:ext>
            </a:extLst>
          </p:cNvPr>
          <p:cNvSpPr txBox="1"/>
          <p:nvPr/>
        </p:nvSpPr>
        <p:spPr>
          <a:xfrm>
            <a:off x="7955280" y="1778924"/>
            <a:ext cx="3987238" cy="5355312"/>
          </a:xfrm>
          <a:prstGeom prst="rect">
            <a:avLst/>
          </a:prstGeom>
          <a:noFill/>
        </p:spPr>
        <p:txBody>
          <a:bodyPr wrap="square">
            <a:spAutoFit/>
          </a:bodyPr>
          <a:lstStyle/>
          <a:p>
            <a:r>
              <a:rPr lang="en-GB" dirty="0"/>
              <a:t>Exposure to toxins or a virus before birth or during early infancy that caused oxygen deficiency </a:t>
            </a:r>
          </a:p>
          <a:p>
            <a:endParaRPr lang="en-GB" dirty="0"/>
          </a:p>
          <a:p>
            <a:r>
              <a:rPr lang="en-GB" dirty="0"/>
              <a:t>The link to early childhood adversity is mostly established by retrospective studies.  The link is not as clear when the data are obtained by longitudinal or prospective studies (Jauhar et al., 2022)</a:t>
            </a:r>
          </a:p>
          <a:p>
            <a:endParaRPr lang="en-GB" dirty="0"/>
          </a:p>
          <a:p>
            <a:r>
              <a:rPr lang="en-GB" dirty="0"/>
              <a:t>Using mind-altering drugs </a:t>
            </a:r>
          </a:p>
          <a:p>
            <a:r>
              <a:rPr lang="en-GB" dirty="0"/>
              <a:t>high stress levels</a:t>
            </a:r>
          </a:p>
          <a:p>
            <a:r>
              <a:rPr lang="en-GB" dirty="0"/>
              <a:t>Having an inflammatory or an autoimmune disease</a:t>
            </a:r>
          </a:p>
          <a:p>
            <a:endParaRPr lang="en-GB" dirty="0"/>
          </a:p>
          <a:p>
            <a:r>
              <a:rPr lang="fr-FR" dirty="0"/>
              <a:t> </a:t>
            </a:r>
            <a:r>
              <a:rPr lang="fr-FR" sz="1800" dirty="0"/>
              <a:t>Source: </a:t>
            </a:r>
            <a:r>
              <a:rPr lang="fr-FR" sz="1800" dirty="0">
                <a:hlinkClick r:id="rId4"/>
              </a:rPr>
              <a:t>https://www.who.int/news-room/fact-sheets/detail/schizophrenia</a:t>
            </a:r>
            <a:endParaRPr lang="fr-FR" sz="1800" dirty="0"/>
          </a:p>
          <a:p>
            <a:endParaRPr lang="en-GB" dirty="0"/>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0E0F9-16BF-4232-8BA3-8DC7E6F1F67E}"/>
              </a:ext>
            </a:extLst>
          </p:cNvPr>
          <p:cNvSpPr>
            <a:spLocks noGrp="1"/>
          </p:cNvSpPr>
          <p:nvPr>
            <p:ph type="title"/>
          </p:nvPr>
        </p:nvSpPr>
        <p:spPr>
          <a:xfrm>
            <a:off x="838200" y="0"/>
            <a:ext cx="10515600" cy="1325563"/>
          </a:xfrm>
        </p:spPr>
        <p:txBody>
          <a:bodyPr/>
          <a:lstStyle/>
          <a:p>
            <a:r>
              <a:rPr lang="en-GB" b="1" dirty="0"/>
              <a:t>Schizophrenia complications</a:t>
            </a:r>
          </a:p>
        </p:txBody>
      </p:sp>
      <p:sp>
        <p:nvSpPr>
          <p:cNvPr id="3" name="Content Placeholder 2">
            <a:extLst>
              <a:ext uri="{FF2B5EF4-FFF2-40B4-BE49-F238E27FC236}">
                <a16:creationId xmlns:a16="http://schemas.microsoft.com/office/drawing/2014/main" id="{50E6D3A8-BF26-47CF-9D75-436482FDD42B}"/>
              </a:ext>
            </a:extLst>
          </p:cNvPr>
          <p:cNvSpPr>
            <a:spLocks noGrp="1"/>
          </p:cNvSpPr>
          <p:nvPr>
            <p:ph idx="1"/>
          </p:nvPr>
        </p:nvSpPr>
        <p:spPr>
          <a:xfrm>
            <a:off x="731938" y="1241571"/>
            <a:ext cx="10850461" cy="4275662"/>
          </a:xfrm>
        </p:spPr>
        <p:txBody>
          <a:bodyPr>
            <a:noAutofit/>
          </a:bodyPr>
          <a:lstStyle/>
          <a:p>
            <a:pPr marL="0" indent="0">
              <a:buNone/>
            </a:pPr>
            <a:r>
              <a:rPr lang="en-GB" sz="3200" dirty="0"/>
              <a:t>Schizophrenia is a severe mental illness that shouldn’t be ignored or left untreated. </a:t>
            </a:r>
          </a:p>
          <a:p>
            <a:pPr marL="0" indent="0">
              <a:buNone/>
            </a:pPr>
            <a:endParaRPr lang="en-GB" sz="3200" dirty="0"/>
          </a:p>
          <a:p>
            <a:pPr marL="0" indent="0">
              <a:buNone/>
            </a:pPr>
            <a:r>
              <a:rPr lang="en-GB" sz="3200" dirty="0"/>
              <a:t>The disorder increases the risk of serious complications, such as:</a:t>
            </a:r>
          </a:p>
          <a:p>
            <a:pPr lvl="1"/>
            <a:r>
              <a:rPr lang="en-GB" sz="2800" dirty="0"/>
              <a:t>self-injury or suicide</a:t>
            </a:r>
          </a:p>
          <a:p>
            <a:pPr lvl="1"/>
            <a:r>
              <a:rPr lang="en-GB" sz="2800" dirty="0"/>
              <a:t>anxiety</a:t>
            </a:r>
          </a:p>
          <a:p>
            <a:pPr lvl="1"/>
            <a:r>
              <a:rPr lang="en-GB" sz="2800" dirty="0"/>
              <a:t>phobias</a:t>
            </a:r>
          </a:p>
          <a:p>
            <a:pPr lvl="1"/>
            <a:r>
              <a:rPr lang="en-GB" sz="2800" dirty="0"/>
              <a:t>depression</a:t>
            </a:r>
          </a:p>
          <a:p>
            <a:pPr lvl="1"/>
            <a:r>
              <a:rPr lang="en-GB" sz="2800" dirty="0"/>
              <a:t>alcohol or drug use</a:t>
            </a:r>
          </a:p>
          <a:p>
            <a:pPr lvl="1"/>
            <a:r>
              <a:rPr lang="en-GB" sz="2800" dirty="0"/>
              <a:t>Relational problems within family</a:t>
            </a:r>
          </a:p>
        </p:txBody>
      </p:sp>
      <p:pic>
        <p:nvPicPr>
          <p:cNvPr id="5" name="Graphic 4">
            <a:extLst>
              <a:ext uri="{FF2B5EF4-FFF2-40B4-BE49-F238E27FC236}">
                <a16:creationId xmlns:a16="http://schemas.microsoft.com/office/drawing/2014/main" id="{9C554C52-DD65-22F0-F0B4-B8F96C603A36}"/>
              </a:ext>
            </a:extLst>
          </p:cNvPr>
          <p:cNvPicPr>
            <a:picLocks noChangeAspect="1"/>
          </p:cNvPicPr>
          <p:nvPr/>
        </p:nvPicPr>
        <p:blipFill>
          <a:blip r:embed="rId2">
            <a:extLs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7351696" y="2944001"/>
            <a:ext cx="4676938" cy="4101568"/>
          </a:xfrm>
          <a:prstGeom prst="rect">
            <a:avLst/>
          </a:prstGeom>
        </p:spPr>
      </p:pic>
    </p:spTree>
    <p:extLst>
      <p:ext uri="{BB962C8B-B14F-4D97-AF65-F5344CB8AC3E}">
        <p14:creationId xmlns:p14="http://schemas.microsoft.com/office/powerpoint/2010/main" val="36348808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91BD9-323E-43A3-E48D-6B4A4F40E28B}"/>
              </a:ext>
            </a:extLst>
          </p:cNvPr>
          <p:cNvSpPr>
            <a:spLocks noGrp="1"/>
          </p:cNvSpPr>
          <p:nvPr>
            <p:ph type="title"/>
          </p:nvPr>
        </p:nvSpPr>
        <p:spPr/>
        <p:txBody>
          <a:bodyPr/>
          <a:lstStyle/>
          <a:p>
            <a:r>
              <a:rPr lang="en-GB" dirty="0"/>
              <a:t>Family’s experience of the disorder in the 1960s</a:t>
            </a:r>
          </a:p>
        </p:txBody>
      </p:sp>
      <p:sp>
        <p:nvSpPr>
          <p:cNvPr id="4" name="Speech Bubble: Oval 3">
            <a:extLst>
              <a:ext uri="{FF2B5EF4-FFF2-40B4-BE49-F238E27FC236}">
                <a16:creationId xmlns:a16="http://schemas.microsoft.com/office/drawing/2014/main" id="{91E4C77A-FCFD-3AD5-1236-02EF3C18A297}"/>
              </a:ext>
            </a:extLst>
          </p:cNvPr>
          <p:cNvSpPr/>
          <p:nvPr/>
        </p:nvSpPr>
        <p:spPr>
          <a:xfrm>
            <a:off x="1627638" y="1311275"/>
            <a:ext cx="9613557" cy="5181600"/>
          </a:xfrm>
          <a:prstGeom prst="wedgeEllipseCallout">
            <a:avLst>
              <a:gd name="adj1" fmla="val -44954"/>
              <a:gd name="adj2" fmla="val 5803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b="0" i="0" dirty="0">
                <a:solidFill>
                  <a:schemeClr val="tx1"/>
                </a:solidFill>
                <a:effectLst/>
                <a:highlight>
                  <a:srgbClr val="FFFFFF"/>
                </a:highlight>
                <a:latin typeface="Times New Roman" panose="02020603050405020304" pitchFamily="18" charset="0"/>
              </a:rPr>
              <a:t>“When people are very psychotic, they lose their friends, a lot of them. In fact, I will say that people not only lose their friends, but there can be distance from their relatives on both sides. I don’t mean that the relatives were nasty, they were both nice families and we had happy childhoods, but mental health is too much, apparently, to come to grips with and you know, even, extended family, and so we have been more or less on our own with the medical authorities, and of course Rethink and special friends who can take it” (Brumby, 2020. p. 196).</a:t>
            </a:r>
            <a:endParaRPr lang="en-GB" sz="2400" dirty="0">
              <a:solidFill>
                <a:schemeClr val="tx1"/>
              </a:solidFill>
            </a:endParaRPr>
          </a:p>
        </p:txBody>
      </p:sp>
    </p:spTree>
    <p:extLst>
      <p:ext uri="{BB962C8B-B14F-4D97-AF65-F5344CB8AC3E}">
        <p14:creationId xmlns:p14="http://schemas.microsoft.com/office/powerpoint/2010/main" val="4435529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CF0E0-77C9-47CC-A292-4542CC528C1B}"/>
              </a:ext>
            </a:extLst>
          </p:cNvPr>
          <p:cNvSpPr>
            <a:spLocks noGrp="1"/>
          </p:cNvSpPr>
          <p:nvPr>
            <p:ph type="title"/>
          </p:nvPr>
        </p:nvSpPr>
        <p:spPr/>
        <p:txBody>
          <a:bodyPr>
            <a:normAutofit/>
          </a:bodyPr>
          <a:lstStyle/>
          <a:p>
            <a:r>
              <a:rPr lang="en-GB" b="1" dirty="0"/>
              <a:t>How has schizophrenia evolved through time? </a:t>
            </a:r>
          </a:p>
        </p:txBody>
      </p:sp>
      <p:sp>
        <p:nvSpPr>
          <p:cNvPr id="3" name="Content Placeholder 2">
            <a:extLst>
              <a:ext uri="{FF2B5EF4-FFF2-40B4-BE49-F238E27FC236}">
                <a16:creationId xmlns:a16="http://schemas.microsoft.com/office/drawing/2014/main" id="{F3A0A844-02F5-451D-B863-CBE6BE4AE085}"/>
              </a:ext>
            </a:extLst>
          </p:cNvPr>
          <p:cNvSpPr>
            <a:spLocks noGrp="1"/>
          </p:cNvSpPr>
          <p:nvPr>
            <p:ph idx="1"/>
          </p:nvPr>
        </p:nvSpPr>
        <p:spPr>
          <a:xfrm>
            <a:off x="433754" y="1825625"/>
            <a:ext cx="11037277" cy="5032375"/>
          </a:xfrm>
        </p:spPr>
        <p:txBody>
          <a:bodyPr>
            <a:normAutofit fontScale="92500" lnSpcReduction="10000"/>
          </a:bodyPr>
          <a:lstStyle/>
          <a:p>
            <a:r>
              <a:rPr lang="en-GB" sz="2400" dirty="0"/>
              <a:t>The history of schizophrenia is complex and does not lend itself easily to a linear narrative. Accounts of a schizophrenia-like syndrome are rare in records before the 19th century. </a:t>
            </a:r>
          </a:p>
          <a:p>
            <a:r>
              <a:rPr lang="en-GB" sz="2400" dirty="0"/>
              <a:t>The earliest cases detailed were reported in 1797, and 1809. Dementia praecox, meaning premature dementia ( brain dementia </a:t>
            </a:r>
            <a:r>
              <a:rPr lang="en-GB" sz="2400" dirty="0" err="1"/>
              <a:t>odf</a:t>
            </a:r>
            <a:r>
              <a:rPr lang="en-GB" sz="2400" dirty="0"/>
              <a:t> the young) was used by German psychiatrist Heinrich </a:t>
            </a:r>
            <a:r>
              <a:rPr lang="en-GB" sz="2400" dirty="0" err="1"/>
              <a:t>Schüle</a:t>
            </a:r>
            <a:r>
              <a:rPr lang="en-GB" sz="2400" dirty="0"/>
              <a:t> in 1886, and then in 1891 by Arnold Pick in a case report of hebephrenia (Disorganized schizophrenia, or hebephrenia, is a subtype of schizophrenia)  </a:t>
            </a:r>
          </a:p>
          <a:p>
            <a:r>
              <a:rPr lang="en-GB" sz="2400" dirty="0"/>
              <a:t>In 1893 Emil Kraepelin used the term in making a distinction, known as the Kraepelinian dichotomy, between the two psychoses – dementia praecox, and manic depression (now called bipolar disorder).</a:t>
            </a:r>
          </a:p>
          <a:p>
            <a:r>
              <a:rPr lang="en-GB" sz="2400" dirty="0"/>
              <a:t>Kraepelin (1893) believed that dementia praecox was probably caused by a systemic disease that affected many organs and nerves, affecting the brain after puberty in a final decisive cascade. It was thought to be an early form of dementia, a degenerative disease. When it became evident that the disorder was not degenerative it was renamed schizophrenia by Eugen Bleuler in 1908.</a:t>
            </a:r>
          </a:p>
        </p:txBody>
      </p:sp>
    </p:spTree>
    <p:extLst>
      <p:ext uri="{BB962C8B-B14F-4D97-AF65-F5344CB8AC3E}">
        <p14:creationId xmlns:p14="http://schemas.microsoft.com/office/powerpoint/2010/main" val="4480376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F37F6-B182-4F01-A73E-DB4FC6717908}"/>
              </a:ext>
            </a:extLst>
          </p:cNvPr>
          <p:cNvSpPr>
            <a:spLocks noGrp="1"/>
          </p:cNvSpPr>
          <p:nvPr>
            <p:ph type="title"/>
          </p:nvPr>
        </p:nvSpPr>
        <p:spPr/>
        <p:txBody>
          <a:bodyPr/>
          <a:lstStyle/>
          <a:p>
            <a:r>
              <a:rPr lang="en-GB" b="1" dirty="0"/>
              <a:t>Historical treatments </a:t>
            </a:r>
          </a:p>
        </p:txBody>
      </p:sp>
      <p:sp>
        <p:nvSpPr>
          <p:cNvPr id="3" name="Content Placeholder 2">
            <a:extLst>
              <a:ext uri="{FF2B5EF4-FFF2-40B4-BE49-F238E27FC236}">
                <a16:creationId xmlns:a16="http://schemas.microsoft.com/office/drawing/2014/main" id="{086D8B91-CED8-4F0A-8DE3-227A552C97E3}"/>
              </a:ext>
            </a:extLst>
          </p:cNvPr>
          <p:cNvSpPr>
            <a:spLocks noGrp="1"/>
          </p:cNvSpPr>
          <p:nvPr>
            <p:ph idx="1"/>
          </p:nvPr>
        </p:nvSpPr>
        <p:spPr>
          <a:xfrm>
            <a:off x="838200" y="1825625"/>
            <a:ext cx="10515600" cy="4899640"/>
          </a:xfrm>
        </p:spPr>
        <p:txBody>
          <a:bodyPr>
            <a:normAutofit fontScale="85000" lnSpcReduction="10000"/>
          </a:bodyPr>
          <a:lstStyle/>
          <a:p>
            <a:r>
              <a:rPr lang="en-GB" dirty="0"/>
              <a:t>The earliest attempts to treat schizophrenia were psychosurgical, involving either the removal of brain tissue from different regions or the severing of pathways. These were notably frontal lobotomies and cingulotomies which were carried out from the 1930s. In the 1930s a number of shock therapies were introduced which induced seizures (convulsions) or comas. </a:t>
            </a:r>
          </a:p>
          <a:p>
            <a:r>
              <a:rPr lang="en-GB" dirty="0"/>
              <a:t>Insulin shock therapy involved the injecting of large doses of insulin in order to induce comas, which in turn produced hypoglycaemia and convulsions. </a:t>
            </a:r>
          </a:p>
          <a:p>
            <a:r>
              <a:rPr lang="en-GB" dirty="0"/>
              <a:t>The use of electricity to induce seizures was developed, and in use as electroconvulsive therapy (ECT) by 1938. Stereotactic surgeries were developed in the 1940s. </a:t>
            </a:r>
          </a:p>
          <a:p>
            <a:r>
              <a:rPr lang="en-GB" dirty="0"/>
              <a:t>Treatment was revolutionized in the mid-1950s with the development and introduction of the first typical antipsychotic, chlorpromazine. In the 1970s the first atypical antipsychotic clozapine, was introduced followed by the introduction of others.</a:t>
            </a:r>
          </a:p>
        </p:txBody>
      </p:sp>
    </p:spTree>
    <p:extLst>
      <p:ext uri="{BB962C8B-B14F-4D97-AF65-F5344CB8AC3E}">
        <p14:creationId xmlns:p14="http://schemas.microsoft.com/office/powerpoint/2010/main" val="675812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2CF56-6A4E-4D90-9017-BFE82021B869}"/>
              </a:ext>
            </a:extLst>
          </p:cNvPr>
          <p:cNvSpPr>
            <a:spLocks noGrp="1"/>
          </p:cNvSpPr>
          <p:nvPr>
            <p:ph type="title"/>
          </p:nvPr>
        </p:nvSpPr>
        <p:spPr>
          <a:xfrm>
            <a:off x="761840" y="1138265"/>
            <a:ext cx="4651204" cy="1401183"/>
          </a:xfrm>
        </p:spPr>
        <p:txBody>
          <a:bodyPr anchor="t">
            <a:normAutofit/>
          </a:bodyPr>
          <a:lstStyle/>
          <a:p>
            <a:r>
              <a:rPr lang="en-GB" sz="3200" b="1"/>
              <a:t>Medications</a:t>
            </a:r>
            <a:endParaRPr lang="en-GB" sz="3200" b="1" dirty="0"/>
          </a:p>
        </p:txBody>
      </p:sp>
      <p:cxnSp>
        <p:nvCxnSpPr>
          <p:cNvPr id="24" name="Straight Connector 23">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89C7F66-BC87-4F78-967B-B646FBF1B42B}"/>
              </a:ext>
            </a:extLst>
          </p:cNvPr>
          <p:cNvSpPr>
            <a:spLocks noGrp="1"/>
          </p:cNvSpPr>
          <p:nvPr>
            <p:ph idx="1"/>
          </p:nvPr>
        </p:nvSpPr>
        <p:spPr>
          <a:xfrm>
            <a:off x="761839" y="1828800"/>
            <a:ext cx="5520974" cy="4462598"/>
          </a:xfrm>
        </p:spPr>
        <p:txBody>
          <a:bodyPr>
            <a:normAutofit fontScale="92500" lnSpcReduction="20000"/>
          </a:bodyPr>
          <a:lstStyle/>
          <a:p>
            <a:pPr marL="0" indent="0">
              <a:buNone/>
            </a:pPr>
            <a:r>
              <a:rPr lang="en-GB" b="1" dirty="0"/>
              <a:t>Antipsychotic medication, </a:t>
            </a:r>
            <a:r>
              <a:rPr lang="en-GB" dirty="0"/>
              <a:t>is the most common treatment for schizophrenia: Dopamine blocker. </a:t>
            </a:r>
          </a:p>
          <a:p>
            <a:pPr marL="0" indent="0">
              <a:buNone/>
            </a:pPr>
            <a:endParaRPr lang="en-GB" dirty="0"/>
          </a:p>
          <a:p>
            <a:pPr marL="0" indent="0">
              <a:buNone/>
            </a:pPr>
            <a:r>
              <a:rPr lang="en-GB" dirty="0"/>
              <a:t>Medication can help stop:</a:t>
            </a:r>
          </a:p>
          <a:p>
            <a:r>
              <a:rPr lang="en-GB" dirty="0"/>
              <a:t>hallucinations</a:t>
            </a:r>
          </a:p>
          <a:p>
            <a:r>
              <a:rPr lang="en-GB" dirty="0"/>
              <a:t>delusions</a:t>
            </a:r>
          </a:p>
          <a:p>
            <a:r>
              <a:rPr lang="en-GB" dirty="0"/>
              <a:t>symptoms of psychosis</a:t>
            </a:r>
          </a:p>
          <a:p>
            <a:r>
              <a:rPr lang="en-GB" dirty="0"/>
              <a:t>If psychosis occurs, an individual may be hospitalized and receives treatments under close medical supervision.</a:t>
            </a:r>
          </a:p>
        </p:txBody>
      </p:sp>
      <p:pic>
        <p:nvPicPr>
          <p:cNvPr id="5" name="Picture 4" descr="A white bottle with orange and white pills spilling out&#10;&#10;Description automatically generated">
            <a:extLst>
              <a:ext uri="{FF2B5EF4-FFF2-40B4-BE49-F238E27FC236}">
                <a16:creationId xmlns:a16="http://schemas.microsoft.com/office/drawing/2014/main" id="{D85D2419-64AB-230C-3DD3-3674B074258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1352"/>
          <a:stretch/>
        </p:blipFill>
        <p:spPr>
          <a:xfrm>
            <a:off x="6096000" y="838013"/>
            <a:ext cx="5234538" cy="5186267"/>
          </a:xfrm>
          <a:prstGeom prst="rect">
            <a:avLst/>
          </a:prstGeom>
        </p:spPr>
      </p:pic>
      <p:sp>
        <p:nvSpPr>
          <p:cNvPr id="6" name="TextBox 5">
            <a:extLst>
              <a:ext uri="{FF2B5EF4-FFF2-40B4-BE49-F238E27FC236}">
                <a16:creationId xmlns:a16="http://schemas.microsoft.com/office/drawing/2014/main" id="{4D69CB96-BF3D-9BAF-47EC-0B18585260D7}"/>
              </a:ext>
            </a:extLst>
          </p:cNvPr>
          <p:cNvSpPr txBox="1"/>
          <p:nvPr/>
        </p:nvSpPr>
        <p:spPr>
          <a:xfrm>
            <a:off x="9033114" y="582422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nicolehiltibran.blogspot.com/2012/05/reducing-off-label-use-of-antipsychotic.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8849472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9A09-CA9F-312D-7346-DA6B014981C5}"/>
              </a:ext>
            </a:extLst>
          </p:cNvPr>
          <p:cNvSpPr>
            <a:spLocks noGrp="1"/>
          </p:cNvSpPr>
          <p:nvPr>
            <p:ph type="title"/>
          </p:nvPr>
        </p:nvSpPr>
        <p:spPr/>
        <p:txBody>
          <a:bodyPr/>
          <a:lstStyle/>
          <a:p>
            <a:r>
              <a:rPr lang="en-GB" dirty="0"/>
              <a:t>Effectiveness of medications  </a:t>
            </a:r>
          </a:p>
        </p:txBody>
      </p:sp>
      <p:sp>
        <p:nvSpPr>
          <p:cNvPr id="3" name="Content Placeholder 2">
            <a:extLst>
              <a:ext uri="{FF2B5EF4-FFF2-40B4-BE49-F238E27FC236}">
                <a16:creationId xmlns:a16="http://schemas.microsoft.com/office/drawing/2014/main" id="{D99D0AB4-5F2E-64FE-EA17-87B5A9155BA8}"/>
              </a:ext>
            </a:extLst>
          </p:cNvPr>
          <p:cNvSpPr>
            <a:spLocks noGrp="1"/>
          </p:cNvSpPr>
          <p:nvPr>
            <p:ph idx="1"/>
          </p:nvPr>
        </p:nvSpPr>
        <p:spPr>
          <a:xfrm>
            <a:off x="191911" y="1825625"/>
            <a:ext cx="6005689" cy="4351338"/>
          </a:xfrm>
        </p:spPr>
        <p:txBody>
          <a:bodyPr>
            <a:normAutofit fontScale="92500" lnSpcReduction="10000"/>
          </a:bodyPr>
          <a:lstStyle/>
          <a:p>
            <a:r>
              <a:rPr lang="en-GB" dirty="0"/>
              <a:t>For paranoid schizophrenia, seeking medical diagnosis and medications can be met with resistance</a:t>
            </a:r>
          </a:p>
          <a:p>
            <a:r>
              <a:rPr lang="en-GB" dirty="0"/>
              <a:t>What is the average length of time? </a:t>
            </a:r>
          </a:p>
          <a:p>
            <a:r>
              <a:rPr lang="en-GB" dirty="0"/>
              <a:t>Are there long term side effects?</a:t>
            </a:r>
          </a:p>
          <a:p>
            <a:r>
              <a:rPr lang="en-GB" dirty="0"/>
              <a:t>How did the patients with schizophrenia react to the medication? </a:t>
            </a:r>
          </a:p>
          <a:p>
            <a:endParaRPr lang="en-GB" dirty="0"/>
          </a:p>
          <a:p>
            <a:r>
              <a:rPr lang="en-GB" dirty="0"/>
              <a:t>Jauhar et </a:t>
            </a:r>
            <a:r>
              <a:rPr lang="en-GB" dirty="0" err="1"/>
              <a:t>al’s</a:t>
            </a:r>
            <a:r>
              <a:rPr lang="en-GB" dirty="0"/>
              <a:t> comprehensive review is recommended.  Find it in the online reading list.  </a:t>
            </a:r>
          </a:p>
        </p:txBody>
      </p:sp>
      <p:pic>
        <p:nvPicPr>
          <p:cNvPr id="5" name="Picture 4" descr="A close-up of a computer code&#10;&#10;Description automatically generated">
            <a:extLst>
              <a:ext uri="{FF2B5EF4-FFF2-40B4-BE49-F238E27FC236}">
                <a16:creationId xmlns:a16="http://schemas.microsoft.com/office/drawing/2014/main" id="{2D214BA8-DBD7-5E10-0A4D-FE116C56192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81217" y="1981817"/>
            <a:ext cx="5718872" cy="4038953"/>
          </a:xfrm>
          <a:prstGeom prst="rect">
            <a:avLst/>
          </a:prstGeom>
        </p:spPr>
      </p:pic>
    </p:spTree>
    <p:extLst>
      <p:ext uri="{BB962C8B-B14F-4D97-AF65-F5344CB8AC3E}">
        <p14:creationId xmlns:p14="http://schemas.microsoft.com/office/powerpoint/2010/main" val="16532228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55FEE8-7B49-754D-A370-F91E844DF278}"/>
              </a:ext>
            </a:extLst>
          </p:cNvPr>
          <p:cNvSpPr>
            <a:spLocks noGrp="1"/>
          </p:cNvSpPr>
          <p:nvPr>
            <p:ph type="title"/>
          </p:nvPr>
        </p:nvSpPr>
        <p:spPr>
          <a:xfrm>
            <a:off x="890338" y="640080"/>
            <a:ext cx="4230302" cy="3566160"/>
          </a:xfrm>
        </p:spPr>
        <p:txBody>
          <a:bodyPr vert="horz" lIns="91440" tIns="45720" rIns="91440" bIns="45720" rtlCol="0" anchor="b">
            <a:normAutofit/>
          </a:bodyPr>
          <a:lstStyle/>
          <a:p>
            <a:r>
              <a:rPr lang="en-US" sz="3000" dirty="0"/>
              <a:t>Recall our earlier discussion about MCA and the public’s stereotypical view that individuals with schizophrenia are dangerous? </a:t>
            </a:r>
          </a:p>
        </p:txBody>
      </p:sp>
      <p:sp>
        <p:nvSpPr>
          <p:cNvPr id="36"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erson making a heart with his hands&#10;&#10;Description automatically generated">
            <a:extLst>
              <a:ext uri="{FF2B5EF4-FFF2-40B4-BE49-F238E27FC236}">
                <a16:creationId xmlns:a16="http://schemas.microsoft.com/office/drawing/2014/main" id="{F6939AC8-7152-907C-FAA8-42BAA650FBF9}"/>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rcRect l="10392" r="19648"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534DDD9E-E0D5-8C16-899B-AC16DC04534A}"/>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tasnimnews.com/en/news/2017/04/28/1391441/positive-side-to-worry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3735710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7AFEB-3E7E-4F26-BED1-8BE2FDE40EE0}"/>
              </a:ext>
            </a:extLst>
          </p:cNvPr>
          <p:cNvSpPr>
            <a:spLocks noGrp="1"/>
          </p:cNvSpPr>
          <p:nvPr>
            <p:ph type="title"/>
          </p:nvPr>
        </p:nvSpPr>
        <p:spPr/>
        <p:txBody>
          <a:bodyPr/>
          <a:lstStyle/>
          <a:p>
            <a:r>
              <a:rPr lang="en-GB" b="1" dirty="0"/>
              <a:t>Human rights violations</a:t>
            </a:r>
          </a:p>
        </p:txBody>
      </p:sp>
      <p:sp>
        <p:nvSpPr>
          <p:cNvPr id="3" name="Content Placeholder 2">
            <a:extLst>
              <a:ext uri="{FF2B5EF4-FFF2-40B4-BE49-F238E27FC236}">
                <a16:creationId xmlns:a16="http://schemas.microsoft.com/office/drawing/2014/main" id="{9908B46D-09AC-461C-B6CB-467CE0B51853}"/>
              </a:ext>
            </a:extLst>
          </p:cNvPr>
          <p:cNvSpPr>
            <a:spLocks noGrp="1"/>
          </p:cNvSpPr>
          <p:nvPr>
            <p:ph idx="1"/>
          </p:nvPr>
        </p:nvSpPr>
        <p:spPr>
          <a:noFill/>
        </p:spPr>
        <p:txBody>
          <a:bodyPr>
            <a:normAutofit/>
          </a:bodyPr>
          <a:lstStyle/>
          <a:p>
            <a:pPr marL="0" indent="0">
              <a:buNone/>
            </a:pPr>
            <a:r>
              <a:rPr lang="en-GB" sz="3200" dirty="0"/>
              <a:t>“</a:t>
            </a:r>
            <a:r>
              <a:rPr lang="en-GB" sz="3200" b="0" i="0" dirty="0">
                <a:solidFill>
                  <a:srgbClr val="3C4245"/>
                </a:solidFill>
                <a:effectLst/>
                <a:highlight>
                  <a:srgbClr val="FFFFFF"/>
                </a:highlight>
                <a:latin typeface="Noto Sans" panose="020B0502040504020204" pitchFamily="34" charset="0"/>
              </a:rPr>
              <a:t>People with schizophrenia often experience human rights violations both inside mental health institutions and in community settings. Stigma against people with this condition is intense and widespread, causing social exclusion, and impacting their relationships with others, including family and friends. This contributes to discrimination, which in turn can limit access to general health care, education, housing, and employment.</a:t>
            </a:r>
            <a:r>
              <a:rPr lang="en-GB" sz="3200" dirty="0"/>
              <a:t>” (WHO, 2022)</a:t>
            </a:r>
          </a:p>
        </p:txBody>
      </p:sp>
      <p:sp>
        <p:nvSpPr>
          <p:cNvPr id="5" name="TextBox 4">
            <a:extLst>
              <a:ext uri="{FF2B5EF4-FFF2-40B4-BE49-F238E27FC236}">
                <a16:creationId xmlns:a16="http://schemas.microsoft.com/office/drawing/2014/main" id="{894AC9D9-BDE0-4676-B02F-41E80D85E069}"/>
              </a:ext>
            </a:extLst>
          </p:cNvPr>
          <p:cNvSpPr txBox="1"/>
          <p:nvPr/>
        </p:nvSpPr>
        <p:spPr>
          <a:xfrm>
            <a:off x="838200" y="5988734"/>
            <a:ext cx="8489658" cy="646331"/>
          </a:xfrm>
          <a:prstGeom prst="rect">
            <a:avLst/>
          </a:prstGeom>
          <a:noFill/>
        </p:spPr>
        <p:txBody>
          <a:bodyPr wrap="square">
            <a:spAutoFit/>
          </a:bodyPr>
          <a:lstStyle/>
          <a:p>
            <a:r>
              <a:rPr lang="fr-FR" dirty="0"/>
              <a:t> </a:t>
            </a:r>
            <a:r>
              <a:rPr lang="fr-FR" sz="900" dirty="0"/>
              <a:t>Source: </a:t>
            </a:r>
            <a:r>
              <a:rPr lang="fr-FR" sz="900" dirty="0">
                <a:hlinkClick r:id="rId3"/>
              </a:rPr>
              <a:t>https://www.who.int/news-room/fact-sheets/detail/schizophrenia</a:t>
            </a:r>
            <a:endParaRPr lang="fr-FR" sz="900" dirty="0"/>
          </a:p>
          <a:p>
            <a:endParaRPr lang="fr-FR" dirty="0"/>
          </a:p>
        </p:txBody>
      </p:sp>
    </p:spTree>
    <p:extLst>
      <p:ext uri="{BB962C8B-B14F-4D97-AF65-F5344CB8AC3E}">
        <p14:creationId xmlns:p14="http://schemas.microsoft.com/office/powerpoint/2010/main" val="24441832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DF36182E-5ED0-DAB4-9B0F-6BB9C36CBF42}"/>
              </a:ext>
            </a:extLst>
          </p:cNvPr>
          <p:cNvSpPr/>
          <p:nvPr/>
        </p:nvSpPr>
        <p:spPr>
          <a:xfrm>
            <a:off x="225972" y="210405"/>
            <a:ext cx="5648355" cy="5830177"/>
          </a:xfrm>
          <a:prstGeom prst="wedgeRoundRectCallout">
            <a:avLst>
              <a:gd name="adj1" fmla="val -40492"/>
              <a:gd name="adj2" fmla="val 76223"/>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600" dirty="0"/>
              <a:t>I was labelled with all sorts: eating disorder not otherwise specified, major depressive disorder, borderline personality disorder, schizoaffective disorder and eventually schizophrenia . . . that was the one that knocked the stuffing out of me completely. What was the point in fighting if I was going to be suffering from a lifelong brain disease forever? (Sally Edwards quoted in Cooke, 2017, p. 12)</a:t>
            </a:r>
          </a:p>
        </p:txBody>
      </p:sp>
      <p:sp>
        <p:nvSpPr>
          <p:cNvPr id="5" name="Speech Bubble: Rectangle with Corners Rounded 4">
            <a:extLst>
              <a:ext uri="{FF2B5EF4-FFF2-40B4-BE49-F238E27FC236}">
                <a16:creationId xmlns:a16="http://schemas.microsoft.com/office/drawing/2014/main" id="{AC288804-6B98-A234-7CCB-55D0444DD69E}"/>
              </a:ext>
            </a:extLst>
          </p:cNvPr>
          <p:cNvSpPr/>
          <p:nvPr/>
        </p:nvSpPr>
        <p:spPr>
          <a:xfrm>
            <a:off x="5874327" y="1081889"/>
            <a:ext cx="6285664" cy="5565706"/>
          </a:xfrm>
          <a:prstGeom prst="wedgeRoundRectCallout">
            <a:avLst>
              <a:gd name="adj1" fmla="val 64758"/>
              <a:gd name="adj2" fmla="val 69587"/>
              <a:gd name="adj3" fmla="val 16667"/>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My family has been shamed and defamed by psychiatric diagnosis. Our lives, historical and present, are forever affected by it. We have felt different. We have felt defective and unacceptable. We felt that our genes were inadequate and shouldn’t be reproduced. We felt that our diagnoses had to be hidden because others might think us dangerous or unpredictable. At times, we felt so ‘other’ that we had to hide our experiences even from one another. We lived with secrets and silence that reached into every corner of our lives. (Thomas, 2013</a:t>
            </a:r>
            <a:r>
              <a:rPr lang="en-GB" dirty="0"/>
              <a:t>)</a:t>
            </a:r>
          </a:p>
        </p:txBody>
      </p:sp>
    </p:spTree>
    <p:extLst>
      <p:ext uri="{BB962C8B-B14F-4D97-AF65-F5344CB8AC3E}">
        <p14:creationId xmlns:p14="http://schemas.microsoft.com/office/powerpoint/2010/main" val="9703810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16565-4097-4F87-8771-F6B6F48E3C0E}"/>
              </a:ext>
            </a:extLst>
          </p:cNvPr>
          <p:cNvSpPr>
            <a:spLocks noGrp="1"/>
          </p:cNvSpPr>
          <p:nvPr>
            <p:ph type="title"/>
          </p:nvPr>
        </p:nvSpPr>
        <p:spPr>
          <a:xfrm>
            <a:off x="838199" y="365125"/>
            <a:ext cx="10874829" cy="1325563"/>
          </a:xfrm>
        </p:spPr>
        <p:txBody>
          <a:bodyPr>
            <a:normAutofit/>
          </a:bodyPr>
          <a:lstStyle/>
          <a:p>
            <a:r>
              <a:rPr lang="en-GB" b="1" dirty="0"/>
              <a:t>Principles of care for adults with schizophrenia </a:t>
            </a:r>
          </a:p>
        </p:txBody>
      </p:sp>
      <p:pic>
        <p:nvPicPr>
          <p:cNvPr id="5" name="Content Placeholder 4">
            <a:extLst>
              <a:ext uri="{FF2B5EF4-FFF2-40B4-BE49-F238E27FC236}">
                <a16:creationId xmlns:a16="http://schemas.microsoft.com/office/drawing/2014/main" id="{71B9D821-3315-4CCF-A53C-79F1FA8E7FCF}"/>
              </a:ext>
            </a:extLst>
          </p:cNvPr>
          <p:cNvPicPr>
            <a:picLocks noGrp="1" noChangeAspect="1"/>
          </p:cNvPicPr>
          <p:nvPr>
            <p:ph idx="1"/>
          </p:nvPr>
        </p:nvPicPr>
        <p:blipFill rotWithShape="1">
          <a:blip r:embed="rId3"/>
          <a:srcRect t="38165" r="70499" b="16935"/>
          <a:stretch/>
        </p:blipFill>
        <p:spPr>
          <a:xfrm>
            <a:off x="856327" y="1582567"/>
            <a:ext cx="5843412" cy="5002816"/>
          </a:xfrm>
        </p:spPr>
      </p:pic>
      <p:sp>
        <p:nvSpPr>
          <p:cNvPr id="3" name="TextBox 2">
            <a:extLst>
              <a:ext uri="{FF2B5EF4-FFF2-40B4-BE49-F238E27FC236}">
                <a16:creationId xmlns:a16="http://schemas.microsoft.com/office/drawing/2014/main" id="{FEEED6AE-4D61-E5D8-2B3D-364C1116E1D7}"/>
              </a:ext>
            </a:extLst>
          </p:cNvPr>
          <p:cNvSpPr txBox="1"/>
          <p:nvPr/>
        </p:nvSpPr>
        <p:spPr>
          <a:xfrm>
            <a:off x="3476368" y="5571446"/>
            <a:ext cx="2967976" cy="646331"/>
          </a:xfrm>
          <a:prstGeom prst="rect">
            <a:avLst/>
          </a:prstGeom>
          <a:noFill/>
        </p:spPr>
        <p:txBody>
          <a:bodyPr wrap="square" rtlCol="0">
            <a:spAutoFit/>
          </a:bodyPr>
          <a:lstStyle/>
          <a:p>
            <a:r>
              <a:rPr lang="en-GB" dirty="0"/>
              <a:t>NICE clinical guidance (2016) </a:t>
            </a:r>
          </a:p>
        </p:txBody>
      </p:sp>
      <p:sp>
        <p:nvSpPr>
          <p:cNvPr id="4" name="Arrow: Left 3">
            <a:extLst>
              <a:ext uri="{FF2B5EF4-FFF2-40B4-BE49-F238E27FC236}">
                <a16:creationId xmlns:a16="http://schemas.microsoft.com/office/drawing/2014/main" id="{F9DDB3B1-DF22-43EF-DE1E-E61C8C73D4D7}"/>
              </a:ext>
            </a:extLst>
          </p:cNvPr>
          <p:cNvSpPr/>
          <p:nvPr/>
        </p:nvSpPr>
        <p:spPr>
          <a:xfrm>
            <a:off x="3341511" y="3056467"/>
            <a:ext cx="3472527" cy="114920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Why do practitioners need to ask question about these?</a:t>
            </a:r>
          </a:p>
        </p:txBody>
      </p:sp>
      <p:sp>
        <p:nvSpPr>
          <p:cNvPr id="8" name="TextBox 7">
            <a:extLst>
              <a:ext uri="{FF2B5EF4-FFF2-40B4-BE49-F238E27FC236}">
                <a16:creationId xmlns:a16="http://schemas.microsoft.com/office/drawing/2014/main" id="{B188A1F9-09D6-88F4-EF79-E513B4A0DF28}"/>
              </a:ext>
            </a:extLst>
          </p:cNvPr>
          <p:cNvSpPr txBox="1"/>
          <p:nvPr/>
        </p:nvSpPr>
        <p:spPr>
          <a:xfrm>
            <a:off x="6992350" y="1506341"/>
            <a:ext cx="4738806" cy="5262979"/>
          </a:xfrm>
          <a:prstGeom prst="rect">
            <a:avLst/>
          </a:prstGeom>
          <a:noFill/>
        </p:spPr>
        <p:txBody>
          <a:bodyPr wrap="square">
            <a:spAutoFit/>
          </a:bodyPr>
          <a:lstStyle/>
          <a:p>
            <a:r>
              <a:rPr lang="en-GB" sz="2800" dirty="0"/>
              <a:t>There is no cure for schizophrenia. Individuals diagnosed with this disorder will need lifelong treatment and care. </a:t>
            </a:r>
          </a:p>
          <a:p>
            <a:r>
              <a:rPr lang="en-GB" sz="2800" dirty="0"/>
              <a:t>Treatments can control or reduce the severity of symptoms.</a:t>
            </a:r>
          </a:p>
          <a:p>
            <a:r>
              <a:rPr lang="en-GB" sz="2800" dirty="0"/>
              <a:t>Schizophrenia is usually treated with an individually tailored combination of talking therapy and medicine. </a:t>
            </a:r>
          </a:p>
        </p:txBody>
      </p:sp>
    </p:spTree>
    <p:extLst>
      <p:ext uri="{BB962C8B-B14F-4D97-AF65-F5344CB8AC3E}">
        <p14:creationId xmlns:p14="http://schemas.microsoft.com/office/powerpoint/2010/main" val="4741424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0EBA90-821A-403D-BB88-D7C181F0AF1B}"/>
              </a:ext>
            </a:extLst>
          </p:cNvPr>
          <p:cNvSpPr>
            <a:spLocks noGrp="1"/>
          </p:cNvSpPr>
          <p:nvPr>
            <p:ph type="title"/>
          </p:nvPr>
        </p:nvSpPr>
        <p:spPr>
          <a:xfrm>
            <a:off x="395785" y="502021"/>
            <a:ext cx="6762466" cy="1087943"/>
          </a:xfrm>
        </p:spPr>
        <p:txBody>
          <a:bodyPr anchor="b">
            <a:normAutofit/>
          </a:bodyPr>
          <a:lstStyle/>
          <a:p>
            <a:r>
              <a:rPr lang="en-GB" sz="4000" b="1" dirty="0"/>
              <a:t>Psychosocial intervention</a:t>
            </a:r>
          </a:p>
        </p:txBody>
      </p:sp>
      <p:sp>
        <p:nvSpPr>
          <p:cNvPr id="3" name="Content Placeholder 2">
            <a:extLst>
              <a:ext uri="{FF2B5EF4-FFF2-40B4-BE49-F238E27FC236}">
                <a16:creationId xmlns:a16="http://schemas.microsoft.com/office/drawing/2014/main" id="{64A5E0A0-9BAB-41D5-8299-B34C05E757B1}"/>
              </a:ext>
            </a:extLst>
          </p:cNvPr>
          <p:cNvSpPr>
            <a:spLocks noGrp="1"/>
          </p:cNvSpPr>
          <p:nvPr>
            <p:ph idx="1"/>
          </p:nvPr>
        </p:nvSpPr>
        <p:spPr>
          <a:xfrm>
            <a:off x="631768" y="2035638"/>
            <a:ext cx="5884832" cy="3919487"/>
          </a:xfrm>
        </p:spPr>
        <p:txBody>
          <a:bodyPr anchor="t">
            <a:normAutofit fontScale="85000" lnSpcReduction="20000"/>
          </a:bodyPr>
          <a:lstStyle/>
          <a:p>
            <a:r>
              <a:rPr lang="en-GB" dirty="0"/>
              <a:t>Psychosocial intervention includes individual therapy to help people with this condition cope with stress and illness.</a:t>
            </a:r>
          </a:p>
          <a:p>
            <a:r>
              <a:rPr lang="en-GB" dirty="0"/>
              <a:t>CBT is commonly used tool in psychosocial intervention (see graph) but the effect size for schizophrenia is small in recent meta-analyses (Jauhar et al., 2022) </a:t>
            </a:r>
          </a:p>
          <a:p>
            <a:r>
              <a:rPr lang="en-GB" dirty="0"/>
              <a:t>To a less extent, social training may improve social and communication skills.  Family therapy and support are important.  </a:t>
            </a:r>
          </a:p>
          <a:p>
            <a:r>
              <a:rPr lang="en-GB" dirty="0"/>
              <a:t>More on CBT to follow </a:t>
            </a:r>
          </a:p>
        </p:txBody>
      </p:sp>
      <p:pic>
        <p:nvPicPr>
          <p:cNvPr id="4" name="Picture 3" descr="About Cognitive Behavioural Therapy">
            <a:extLst>
              <a:ext uri="{FF2B5EF4-FFF2-40B4-BE49-F238E27FC236}">
                <a16:creationId xmlns:a16="http://schemas.microsoft.com/office/drawing/2014/main" id="{E4051459-775B-D82C-5A24-39EE0996A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516600" y="489118"/>
            <a:ext cx="5192706" cy="5466007"/>
          </a:xfrm>
          <a:prstGeom prst="rect">
            <a:avLst/>
          </a:prstGeom>
          <a:noFill/>
        </p:spPr>
      </p:pic>
      <p:sp>
        <p:nvSpPr>
          <p:cNvPr id="11" name="Rectangle 1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61418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14C06-BA59-1AF2-66CC-59EA202F5E3D}"/>
              </a:ext>
            </a:extLst>
          </p:cNvPr>
          <p:cNvSpPr>
            <a:spLocks noGrp="1"/>
          </p:cNvSpPr>
          <p:nvPr>
            <p:ph type="title"/>
          </p:nvPr>
        </p:nvSpPr>
        <p:spPr/>
        <p:txBody>
          <a:bodyPr>
            <a:normAutofit/>
          </a:bodyPr>
          <a:lstStyle/>
          <a:p>
            <a:r>
              <a:rPr lang="en-GB" dirty="0"/>
              <a:t>What is </a:t>
            </a:r>
            <a:r>
              <a:rPr lang="en-GB" dirty="0" err="1"/>
              <a:t>Libermann</a:t>
            </a:r>
            <a:r>
              <a:rPr lang="en-GB" dirty="0"/>
              <a:t> and </a:t>
            </a:r>
            <a:r>
              <a:rPr lang="en-GB" dirty="0" err="1"/>
              <a:t>Kopelowicz’s</a:t>
            </a:r>
            <a:r>
              <a:rPr lang="en-GB" dirty="0"/>
              <a:t> recovery model for schizophrenia (2002; 2005)?  </a:t>
            </a:r>
          </a:p>
        </p:txBody>
      </p:sp>
      <p:sp>
        <p:nvSpPr>
          <p:cNvPr id="3" name="Text Placeholder 2">
            <a:extLst>
              <a:ext uri="{FF2B5EF4-FFF2-40B4-BE49-F238E27FC236}">
                <a16:creationId xmlns:a16="http://schemas.microsoft.com/office/drawing/2014/main" id="{DCAE2C74-B92E-1607-7961-132076EE9F81}"/>
              </a:ext>
            </a:extLst>
          </p:cNvPr>
          <p:cNvSpPr>
            <a:spLocks noGrp="1"/>
          </p:cNvSpPr>
          <p:nvPr>
            <p:ph type="body" idx="1"/>
          </p:nvPr>
        </p:nvSpPr>
        <p:spPr>
          <a:xfrm>
            <a:off x="1120000" y="2213263"/>
            <a:ext cx="10233800" cy="3963699"/>
          </a:xfrm>
        </p:spPr>
        <p:txBody>
          <a:bodyPr/>
          <a:lstStyle/>
          <a:p>
            <a:pPr marL="0" indent="0">
              <a:buNone/>
            </a:pPr>
            <a:r>
              <a:rPr lang="en-GB" dirty="0"/>
              <a:t>Download and read page 3 in </a:t>
            </a:r>
            <a:r>
              <a:rPr lang="en-GB" dirty="0" err="1"/>
              <a:t>Damsgaard</a:t>
            </a:r>
            <a:r>
              <a:rPr lang="en-GB" dirty="0"/>
              <a:t> and Angel’s paper (2021) from the online reading list on Moodle.  </a:t>
            </a:r>
          </a:p>
          <a:p>
            <a:pPr marL="0" indent="0">
              <a:buNone/>
            </a:pPr>
            <a:r>
              <a:rPr lang="en-GB" dirty="0" err="1"/>
              <a:t>Damsgaard</a:t>
            </a:r>
            <a:r>
              <a:rPr lang="en-GB" dirty="0"/>
              <a:t>, J.B. and Angel, S. (2021) “Living a Meaningful Life While Struggling with Mental Health: Challenging Aspects Regarding Personal Recovery Encountered in the Mental Health System”. </a:t>
            </a:r>
            <a:r>
              <a:rPr lang="en-GB" i="1" dirty="0"/>
              <a:t>Int. J. Environ. Res. Public Health</a:t>
            </a:r>
            <a:r>
              <a:rPr lang="en-GB" dirty="0"/>
              <a:t>, 18, 2708. https://doi.org/10.3390/ ijerph18052708</a:t>
            </a:r>
          </a:p>
          <a:p>
            <a:endParaRPr lang="en-GB" dirty="0"/>
          </a:p>
          <a:p>
            <a:pPr marL="0" indent="0">
              <a:buNone/>
            </a:pPr>
            <a:r>
              <a:rPr lang="en-GB" dirty="0"/>
              <a:t>What is the duration of sustained recovery? </a:t>
            </a:r>
          </a:p>
        </p:txBody>
      </p:sp>
    </p:spTree>
    <p:extLst>
      <p:ext uri="{BB962C8B-B14F-4D97-AF65-F5344CB8AC3E}">
        <p14:creationId xmlns:p14="http://schemas.microsoft.com/office/powerpoint/2010/main" val="4102964058"/>
      </p:ext>
    </p:ext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mall green plant growing from a tree stump&#10;&#10;Description automatically generated">
            <a:extLst>
              <a:ext uri="{FF2B5EF4-FFF2-40B4-BE49-F238E27FC236}">
                <a16:creationId xmlns:a16="http://schemas.microsoft.com/office/drawing/2014/main" id="{89C754C6-AC68-E189-AA5F-A0683375DE8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139" r="4744" b="-1"/>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60A9C71-31D9-7CC9-8ED1-0AD9D97889A2}"/>
              </a:ext>
            </a:extLst>
          </p:cNvPr>
          <p:cNvSpPr>
            <a:spLocks noGrp="1"/>
          </p:cNvSpPr>
          <p:nvPr>
            <p:ph type="title"/>
          </p:nvPr>
        </p:nvSpPr>
        <p:spPr>
          <a:xfrm>
            <a:off x="6216161" y="382752"/>
            <a:ext cx="5551868" cy="3692028"/>
          </a:xfrm>
          <a:noFill/>
        </p:spPr>
        <p:txBody>
          <a:bodyPr vert="horz" lIns="91440" tIns="45720" rIns="91440" bIns="45720" rtlCol="0" anchor="b">
            <a:normAutofit/>
          </a:bodyPr>
          <a:lstStyle/>
          <a:p>
            <a:r>
              <a:rPr lang="en-US" sz="3600" dirty="0"/>
              <a:t>According to </a:t>
            </a:r>
            <a:r>
              <a:rPr lang="en-GB" sz="3600" dirty="0" err="1"/>
              <a:t>Damsgaard</a:t>
            </a:r>
            <a:r>
              <a:rPr lang="en-GB" sz="3600" dirty="0"/>
              <a:t> and Angel (2021), w</a:t>
            </a:r>
            <a:r>
              <a:rPr lang="en-US" sz="3600" dirty="0"/>
              <a:t>hat is personal recovery and how does it differ from the formal treatment based recovery for schizophrenia? </a:t>
            </a:r>
          </a:p>
        </p:txBody>
      </p:sp>
      <p:sp>
        <p:nvSpPr>
          <p:cNvPr id="3" name="Text Placeholder 2">
            <a:extLst>
              <a:ext uri="{FF2B5EF4-FFF2-40B4-BE49-F238E27FC236}">
                <a16:creationId xmlns:a16="http://schemas.microsoft.com/office/drawing/2014/main" id="{C3B20B2D-1DCE-DF1C-567E-39AC78F4508C}"/>
              </a:ext>
            </a:extLst>
          </p:cNvPr>
          <p:cNvSpPr>
            <a:spLocks noGrp="1"/>
          </p:cNvSpPr>
          <p:nvPr>
            <p:ph type="body" idx="1"/>
          </p:nvPr>
        </p:nvSpPr>
        <p:spPr>
          <a:xfrm>
            <a:off x="7935403" y="4629234"/>
            <a:ext cx="3445766" cy="1485319"/>
          </a:xfrm>
          <a:noFill/>
        </p:spPr>
        <p:txBody>
          <a:bodyPr vert="horz" lIns="91440" tIns="45720" rIns="91440" bIns="45720" rtlCol="0">
            <a:normAutofit/>
          </a:bodyPr>
          <a:lstStyle/>
          <a:p>
            <a:pPr marL="0" indent="0">
              <a:buNone/>
            </a:pPr>
            <a:r>
              <a:rPr lang="en-US" sz="2400"/>
              <a:t>Page 3 </a:t>
            </a:r>
          </a:p>
        </p:txBody>
      </p:sp>
    </p:spTree>
    <p:extLst>
      <p:ext uri="{BB962C8B-B14F-4D97-AF65-F5344CB8AC3E}">
        <p14:creationId xmlns:p14="http://schemas.microsoft.com/office/powerpoint/2010/main" val="210599384"/>
      </p:ext>
    </p:extLst>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9E806-6C8B-049A-FDFB-13CFC158B5AA}"/>
              </a:ext>
            </a:extLst>
          </p:cNvPr>
          <p:cNvSpPr>
            <a:spLocks noGrp="1"/>
          </p:cNvSpPr>
          <p:nvPr>
            <p:ph type="title"/>
          </p:nvPr>
        </p:nvSpPr>
        <p:spPr>
          <a:xfrm>
            <a:off x="530942" y="3741357"/>
            <a:ext cx="11061290" cy="1641804"/>
          </a:xfrm>
        </p:spPr>
        <p:txBody>
          <a:bodyPr vert="horz" wrap="none" lIns="91440" tIns="45720" rIns="91440" bIns="45720" rtlCol="0" anchor="t">
            <a:noAutofit/>
          </a:bodyPr>
          <a:lstStyle/>
          <a:p>
            <a:r>
              <a:rPr lang="en-GB" sz="3600" dirty="0">
                <a:solidFill>
                  <a:schemeClr val="bg1"/>
                </a:solidFill>
              </a:rPr>
              <a:t>“The idea of schizophrenia may be doing  more harm than</a:t>
            </a:r>
            <a:br>
              <a:rPr lang="en-GB" sz="3600" dirty="0">
                <a:solidFill>
                  <a:schemeClr val="bg1"/>
                </a:solidFill>
              </a:rPr>
            </a:br>
            <a:r>
              <a:rPr lang="en-GB" sz="3600" dirty="0">
                <a:solidFill>
                  <a:schemeClr val="bg1"/>
                </a:solidFill>
              </a:rPr>
              <a:t>more harm than good”</a:t>
            </a:r>
            <a:r>
              <a:rPr lang="en-US" sz="3600" spc="-300" dirty="0">
                <a:solidFill>
                  <a:schemeClr val="bg1"/>
                </a:solidFill>
                <a:effectLst>
                  <a:outerShdw blurRad="469900" dist="342900" dir="5400000" sy="-20000" rotWithShape="0">
                    <a:prstClr val="black">
                      <a:alpha val="66000"/>
                    </a:prstClr>
                  </a:outerShdw>
                </a:effectLst>
              </a:rPr>
              <a:t> (Cooke  &amp;  </a:t>
            </a:r>
            <a:r>
              <a:rPr lang="en-US" sz="3600" spc="-300" dirty="0" err="1">
                <a:solidFill>
                  <a:schemeClr val="bg1"/>
                </a:solidFill>
                <a:effectLst>
                  <a:outerShdw blurRad="469900" dist="342900" dir="5400000" sy="-20000" rotWithShape="0">
                    <a:prstClr val="black">
                      <a:alpha val="66000"/>
                    </a:prstClr>
                  </a:outerShdw>
                </a:effectLst>
              </a:rPr>
              <a:t>Kinderman</a:t>
            </a:r>
            <a:r>
              <a:rPr lang="en-US" sz="3600" spc="-300" dirty="0">
                <a:solidFill>
                  <a:schemeClr val="bg1"/>
                </a:solidFill>
                <a:effectLst>
                  <a:outerShdw blurRad="469900" dist="342900" dir="5400000" sy="-20000" rotWithShape="0">
                    <a:prstClr val="black">
                      <a:alpha val="66000"/>
                    </a:prstClr>
                  </a:outerShdw>
                </a:effectLst>
              </a:rPr>
              <a:t>, 2018.  p. 54)</a:t>
            </a:r>
            <a:br>
              <a:rPr lang="en-US" sz="3600" spc="-300" dirty="0">
                <a:solidFill>
                  <a:schemeClr val="bg1"/>
                </a:solidFill>
                <a:effectLst>
                  <a:outerShdw blurRad="469900" dist="342900" dir="5400000" sy="-20000" rotWithShape="0">
                    <a:prstClr val="black">
                      <a:alpha val="66000"/>
                    </a:prstClr>
                  </a:outerShdw>
                </a:effectLst>
              </a:rPr>
            </a:br>
            <a:r>
              <a:rPr lang="en-GB" sz="3600" dirty="0">
                <a:solidFill>
                  <a:schemeClr val="bg1"/>
                </a:solidFill>
              </a:rPr>
              <a:t>Effectiveness of treatments  </a:t>
            </a:r>
            <a:br>
              <a:rPr lang="en-GB" sz="3600" dirty="0">
                <a:solidFill>
                  <a:schemeClr val="bg1"/>
                </a:solidFill>
              </a:rPr>
            </a:br>
            <a:r>
              <a:rPr lang="en-GB" sz="3600" dirty="0">
                <a:solidFill>
                  <a:schemeClr val="bg1"/>
                </a:solidFill>
              </a:rPr>
              <a:t>Cannabis as cause of schizophrenia  </a:t>
            </a:r>
            <a:br>
              <a:rPr lang="en-GB" sz="3600" dirty="0">
                <a:solidFill>
                  <a:schemeClr val="bg1"/>
                </a:solidFill>
              </a:rPr>
            </a:br>
            <a:r>
              <a:rPr lang="en-GB" sz="3600" dirty="0">
                <a:solidFill>
                  <a:schemeClr val="bg1"/>
                </a:solidFill>
              </a:rPr>
              <a:t>Childhood adversity as cause of schizophrenia </a:t>
            </a:r>
            <a:br>
              <a:rPr lang="en-GB" sz="3600" dirty="0">
                <a:solidFill>
                  <a:schemeClr val="bg1"/>
                </a:solidFill>
              </a:rPr>
            </a:br>
            <a:r>
              <a:rPr lang="en-GB" sz="3600" dirty="0">
                <a:solidFill>
                  <a:schemeClr val="bg1"/>
                </a:solidFill>
              </a:rPr>
              <a:t>whether there is progressive brain change after onset</a:t>
            </a:r>
            <a:br>
              <a:rPr lang="en-GB" sz="3600" dirty="0">
                <a:solidFill>
                  <a:schemeClr val="bg1"/>
                </a:solidFill>
              </a:rPr>
            </a:br>
            <a:br>
              <a:rPr lang="en-US" sz="3600" spc="-300" dirty="0">
                <a:solidFill>
                  <a:schemeClr val="bg1"/>
                </a:solidFill>
                <a:effectLst>
                  <a:outerShdw blurRad="469900" dist="342900" dir="5400000" sy="-20000" rotWithShape="0">
                    <a:prstClr val="black">
                      <a:alpha val="66000"/>
                    </a:prstClr>
                  </a:outerShdw>
                </a:effectLst>
              </a:rPr>
            </a:br>
            <a:br>
              <a:rPr lang="en-GB" sz="3600" dirty="0">
                <a:solidFill>
                  <a:schemeClr val="bg1"/>
                </a:solidFill>
              </a:rPr>
            </a:br>
            <a:endParaRPr lang="en-US" sz="3600" spc="-300" dirty="0">
              <a:solidFill>
                <a:schemeClr val="bg1"/>
              </a:solidFill>
              <a:effectLst>
                <a:outerShdw blurRad="469900" dist="342900" dir="5400000" sy="-20000" rotWithShape="0">
                  <a:prstClr val="black">
                    <a:alpha val="66000"/>
                  </a:prstClr>
                </a:outerShdw>
              </a:effectLst>
            </a:endParaRPr>
          </a:p>
        </p:txBody>
      </p:sp>
      <p:pic>
        <p:nvPicPr>
          <p:cNvPr id="3" name="Picture 2" descr="A couple of cartoon characters speaking at podiums&#10;&#10;Description automatically generated">
            <a:extLst>
              <a:ext uri="{FF2B5EF4-FFF2-40B4-BE49-F238E27FC236}">
                <a16:creationId xmlns:a16="http://schemas.microsoft.com/office/drawing/2014/main" id="{F369A97B-82BA-1A32-A0CE-41FDAFB1089F}"/>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t="50449"/>
          <a:stretch/>
        </p:blipFill>
        <p:spPr>
          <a:xfrm>
            <a:off x="20" y="103858"/>
            <a:ext cx="12191980" cy="3443533"/>
          </a:xfrm>
          <a:prstGeom prst="rect">
            <a:avLst/>
          </a:prstGeom>
        </p:spPr>
      </p:pic>
      <p:sp>
        <p:nvSpPr>
          <p:cNvPr id="4" name="TextBox 3">
            <a:extLst>
              <a:ext uri="{FF2B5EF4-FFF2-40B4-BE49-F238E27FC236}">
                <a16:creationId xmlns:a16="http://schemas.microsoft.com/office/drawing/2014/main" id="{D9C90F5F-334E-D401-A5BD-878DC2497C52}"/>
              </a:ext>
            </a:extLst>
          </p:cNvPr>
          <p:cNvSpPr txBox="1"/>
          <p:nvPr/>
        </p:nvSpPr>
        <p:spPr>
          <a:xfrm>
            <a:off x="9662141" y="3243488"/>
            <a:ext cx="252985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waytodisasterpjo.blogspot.com/2020/01/tarea-5-el-movimiento-obrero.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1825759277"/>
      </p:ext>
    </p:extLst>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C6BA2-E84C-C189-7ABA-AD22714CA410}"/>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E476BD96-65AF-6513-BE4D-29BDEA8E12E2}"/>
              </a:ext>
            </a:extLst>
          </p:cNvPr>
          <p:cNvSpPr>
            <a:spLocks noGrp="1"/>
          </p:cNvSpPr>
          <p:nvPr>
            <p:ph type="body" idx="1"/>
          </p:nvPr>
        </p:nvSpPr>
        <p:spPr/>
        <p:txBody>
          <a:bodyPr/>
          <a:lstStyle/>
          <a:p>
            <a:endParaRPr lang="en-GB"/>
          </a:p>
        </p:txBody>
      </p:sp>
      <p:pic>
        <p:nvPicPr>
          <p:cNvPr id="5" name="Picture 4" descr="A close-up of a colorful logo&#10;&#10;Description automatically generated">
            <a:extLst>
              <a:ext uri="{FF2B5EF4-FFF2-40B4-BE49-F238E27FC236}">
                <a16:creationId xmlns:a16="http://schemas.microsoft.com/office/drawing/2014/main" id="{BF6CD640-E68C-C7BE-36B0-E7BCD2DA070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0" y="5953"/>
            <a:ext cx="12192000" cy="6846094"/>
          </a:xfrm>
          <a:prstGeom prst="rect">
            <a:avLst/>
          </a:prstGeom>
        </p:spPr>
      </p:pic>
      <p:sp>
        <p:nvSpPr>
          <p:cNvPr id="6" name="TextBox 5">
            <a:extLst>
              <a:ext uri="{FF2B5EF4-FFF2-40B4-BE49-F238E27FC236}">
                <a16:creationId xmlns:a16="http://schemas.microsoft.com/office/drawing/2014/main" id="{9F7BA16F-DB7B-22FB-0A56-18755F0E9609}"/>
              </a:ext>
            </a:extLst>
          </p:cNvPr>
          <p:cNvSpPr txBox="1"/>
          <p:nvPr/>
        </p:nvSpPr>
        <p:spPr>
          <a:xfrm>
            <a:off x="0" y="6852047"/>
            <a:ext cx="12192000" cy="230832"/>
          </a:xfrm>
          <a:prstGeom prst="rect">
            <a:avLst/>
          </a:prstGeom>
          <a:noFill/>
        </p:spPr>
        <p:txBody>
          <a:bodyPr wrap="square" rtlCol="0">
            <a:spAutoFit/>
          </a:bodyPr>
          <a:lstStyle/>
          <a:p>
            <a:r>
              <a:rPr lang="en-GB" sz="900">
                <a:hlinkClick r:id="rId3" tooltip="https://www.flickr.com/photos/opensourceway/5556249000"/>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894380218"/>
      </p:ext>
    </p:extLst>
  </p:cSld>
  <p:clrMapOvr>
    <a:masterClrMapping/>
  </p:clrMapOvr>
  <p:transition spd="me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TotalTime>
  <Words>7051</Words>
  <Application>Microsoft Office PowerPoint</Application>
  <PresentationFormat>Widescreen</PresentationFormat>
  <Paragraphs>539</Paragraphs>
  <Slides>59</Slides>
  <Notes>31</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-apple-system</vt:lpstr>
      <vt:lpstr>Times New Roman</vt:lpstr>
      <vt:lpstr>Aptos Display</vt:lpstr>
      <vt:lpstr>Arial</vt:lpstr>
      <vt:lpstr>Calibri</vt:lpstr>
      <vt:lpstr>Noto Sans</vt:lpstr>
      <vt:lpstr>Aptos</vt:lpstr>
      <vt:lpstr>Office Theme</vt:lpstr>
      <vt:lpstr>BMHP6029  Psychopathological Classifications and Provisions  Week 3 Schizophrenia  Sept 2024</vt:lpstr>
      <vt:lpstr>PowerPoint Presentation</vt:lpstr>
      <vt:lpstr>Purpose of mental health legislation</vt:lpstr>
      <vt:lpstr>Powers of Mental Health Legislation</vt:lpstr>
      <vt:lpstr>The principles of mental health </vt:lpstr>
      <vt:lpstr>Key Principles &amp; Code of Practice</vt:lpstr>
      <vt:lpstr>The Mental Health Act (2007) </vt:lpstr>
      <vt:lpstr>Changes to the 1983 MHA in 2007</vt:lpstr>
      <vt:lpstr>Help people be safe (MHA, 2007)</vt:lpstr>
      <vt:lpstr>What are your rights</vt:lpstr>
      <vt:lpstr>Community Treatment order (CTO)</vt:lpstr>
      <vt:lpstr>Changes in MHA Legislation (1983 to 2007)</vt:lpstr>
      <vt:lpstr>PowerPoint Presentation</vt:lpstr>
      <vt:lpstr>How would the changes in the 2 mental health acts change the care and support for individuals with mental health disorders? </vt:lpstr>
      <vt:lpstr>Mental Capacity Acts</vt:lpstr>
      <vt:lpstr>Mental Capacity</vt:lpstr>
      <vt:lpstr>5 Statutory principles of Mental Capacity Act (2005) Section 1 </vt:lpstr>
      <vt:lpstr>Putting MCA in practice (Beale, Lee-Davey, Lee, &amp; Keene, 2022)</vt:lpstr>
      <vt:lpstr>PowerPoint Presentation</vt:lpstr>
      <vt:lpstr>Mental Capacity Act (2005)</vt:lpstr>
      <vt:lpstr>PowerPoint Presentation</vt:lpstr>
      <vt:lpstr>PowerPoint Presentation</vt:lpstr>
      <vt:lpstr>Assessing capacity</vt:lpstr>
      <vt:lpstr>Legal Power of Attorney and Safeguarding</vt:lpstr>
      <vt:lpstr>What are the impacts of the MHAs, MCAs?</vt:lpstr>
      <vt:lpstr>Forum Activity: Mental Health Act </vt:lpstr>
      <vt:lpstr>Contemporary debates on Schizophrenia </vt:lpstr>
      <vt:lpstr>Portrait of a schizophrenic</vt:lpstr>
      <vt:lpstr>How Schizophrenia Affects My Life</vt:lpstr>
      <vt:lpstr>What does ‘schizophrenia’ mean? </vt:lpstr>
      <vt:lpstr>What is Schizophrenia? </vt:lpstr>
      <vt:lpstr>Schizophrenia          psychosis</vt:lpstr>
      <vt:lpstr>Trends and figures </vt:lpstr>
      <vt:lpstr>ICD-11 Classification of Schizophrenia 6A20 </vt:lpstr>
      <vt:lpstr>Symptoms of Schizophrenia</vt:lpstr>
      <vt:lpstr>Searching activity </vt:lpstr>
      <vt:lpstr>Hallucinations and Delusions</vt:lpstr>
      <vt:lpstr>In addition to hallucinations and delusions,  common experiences may include:</vt:lpstr>
      <vt:lpstr>Negative Symptoms and treatments (Correll &amp; Schooler, 2020)</vt:lpstr>
      <vt:lpstr>Video: What is schizophrenia?</vt:lpstr>
      <vt:lpstr>Causes of schizophrenia</vt:lpstr>
      <vt:lpstr>Causes of schizophrenia</vt:lpstr>
      <vt:lpstr>Heritability of schizophrenia (Martin &amp; Carlson, 2023)</vt:lpstr>
      <vt:lpstr>PowerPoint Presentation</vt:lpstr>
      <vt:lpstr>Schizophrenia complications</vt:lpstr>
      <vt:lpstr>Family’s experience of the disorder in the 1960s</vt:lpstr>
      <vt:lpstr>How has schizophrenia evolved through time? </vt:lpstr>
      <vt:lpstr>Historical treatments </vt:lpstr>
      <vt:lpstr>Medications</vt:lpstr>
      <vt:lpstr>Effectiveness of medications  </vt:lpstr>
      <vt:lpstr>Recall our earlier discussion about MCA and the public’s stereotypical view that individuals with schizophrenia are dangerous? </vt:lpstr>
      <vt:lpstr>Human rights violations</vt:lpstr>
      <vt:lpstr>PowerPoint Presentation</vt:lpstr>
      <vt:lpstr>Principles of care for adults with schizophrenia </vt:lpstr>
      <vt:lpstr>Psychosocial intervention</vt:lpstr>
      <vt:lpstr>What is Libermann and Kopelowicz’s recovery model for schizophrenia (2002; 2005)?  </vt:lpstr>
      <vt:lpstr>According to Damsgaard and Angel (2021), what is personal recovery and how does it differ from the formal treatment based recovery for schizophrenia? </vt:lpstr>
      <vt:lpstr>“The idea of schizophrenia may be doing  more harm than more harm than good” (Cooke  &amp;  Kinderman, 2018.  p. 54) Effectiveness of treatments   Cannabis as cause of schizophrenia   Childhood adversity as cause of schizophrenia  whether there is progressive brain change after onset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Schizophrenia</dc:title>
  <dc:creator>Josephine Chen-Wilson</dc:creator>
  <cp:lastModifiedBy>Alice Clayton</cp:lastModifiedBy>
  <cp:revision>3</cp:revision>
  <cp:lastPrinted>1601-01-01T00:00:00Z</cp:lastPrinted>
  <dcterms:created xsi:type="dcterms:W3CDTF">2024-05-25T21:26:03Z</dcterms:created>
  <dcterms:modified xsi:type="dcterms:W3CDTF">2025-01-10T10:58:35Z</dcterms:modified>
</cp:coreProperties>
</file>